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56" r:id="rId5"/>
    <p:sldId id="266" r:id="rId6"/>
    <p:sldId id="270" r:id="rId7"/>
    <p:sldId id="271" r:id="rId8"/>
    <p:sldId id="272" r:id="rId9"/>
    <p:sldId id="276" r:id="rId10"/>
    <p:sldId id="273" r:id="rId11"/>
    <p:sldId id="275" r:id="rId12"/>
    <p:sldId id="282" r:id="rId13"/>
    <p:sldId id="277" r:id="rId14"/>
    <p:sldId id="278" r:id="rId15"/>
    <p:sldId id="279" r:id="rId16"/>
    <p:sldId id="280" r:id="rId17"/>
    <p:sldId id="281"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78"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9/3/2024</a:t>
            </a:fld>
            <a:endParaRPr lang="en-US" dirty="0"/>
          </a:p>
        </p:txBody>
      </p:sp>
      <p:sp>
        <p:nvSpPr>
          <p:cNvPr id="4" name="Footer Placeholder 3">
            <a:extLst>
              <a:ext uri="{FF2B5EF4-FFF2-40B4-BE49-F238E27FC236}">
                <a16:creationId xmlns=""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9/3/2024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169409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43494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21697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14</a:t>
            </a:fld>
            <a:endParaRPr lang="en-US" dirty="0"/>
          </a:p>
        </p:txBody>
      </p:sp>
    </p:spTree>
    <p:extLst>
      <p:ext uri="{BB962C8B-B14F-4D97-AF65-F5344CB8AC3E}">
        <p14:creationId xmlns:p14="http://schemas.microsoft.com/office/powerpoint/2010/main" val="3518431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15</a:t>
            </a:fld>
            <a:endParaRPr lang="en-US" dirty="0"/>
          </a:p>
        </p:txBody>
      </p:sp>
    </p:spTree>
    <p:extLst>
      <p:ext uri="{BB962C8B-B14F-4D97-AF65-F5344CB8AC3E}">
        <p14:creationId xmlns:p14="http://schemas.microsoft.com/office/powerpoint/2010/main" val="108262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2044082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6481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65560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54203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3157372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8021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3634477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2587288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9/3/2024</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9/3/2024</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Click to edit Master text styles</a:t>
            </a:r>
          </a:p>
        </p:txBody>
      </p:sp>
      <p:sp>
        <p:nvSpPr>
          <p:cNvPr id="55" name="Text Placeholder 54">
            <a:extLst>
              <a:ext uri="{FF2B5EF4-FFF2-40B4-BE49-F238E27FC236}">
                <a16:creationId xmlns=""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Click to edit Master text styles</a:t>
            </a:r>
          </a:p>
        </p:txBody>
      </p:sp>
      <p:sp>
        <p:nvSpPr>
          <p:cNvPr id="57" name="Content Placeholder 56">
            <a:extLst>
              <a:ext uri="{FF2B5EF4-FFF2-40B4-BE49-F238E27FC236}">
                <a16:creationId xmlns=""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9/3/2024</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9/3/2024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9/3/2024</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www.researchgate.net/publication/4746600_Finding_the_Number_of_Clusters_in_a_Dataset_An_Information-Theoretic_Approach"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researchgate.net/publication/329316112_The_Determination_of_Cluster_Number_at_k-Mean_Using_Elbow_Method_and_Purity_Evaluation_on_Headline_News" TargetMode="External"/><Relationship Id="rId5" Type="http://schemas.openxmlformats.org/officeDocument/2006/relationships/hyperlink" Target="https://www.researchgate.net/publication/330821155_The_effect_of_Z-Score_standardization_normalization_on_binary_input_due_the_speed_of_learning_in_back-propagation_neural_network" TargetMode="Externa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 xmlns:a16="http://schemas.microsoft.com/office/drawing/2014/main" id="{8B98BBFB-4314-436C-A688-96F483D693AB}"/>
              </a:ext>
            </a:extLst>
          </p:cNvPr>
          <p:cNvSpPr>
            <a:spLocks noGrp="1"/>
          </p:cNvSpPr>
          <p:nvPr>
            <p:ph type="ctrTitle"/>
          </p:nvPr>
        </p:nvSpPr>
        <p:spPr/>
        <p:txBody>
          <a:bodyPr anchor="ctr" anchorCtr="0"/>
          <a:lstStyle/>
          <a:p>
            <a:r>
              <a:rPr lang="en-US" dirty="0" smtClean="0"/>
              <a:t>CLUSTERING OF FLIGHT DATA</a:t>
            </a:r>
            <a:endParaRPr lang="en-US" dirty="0"/>
          </a:p>
        </p:txBody>
      </p:sp>
      <p:sp>
        <p:nvSpPr>
          <p:cNvPr id="3" name="Subtitle 2">
            <a:extLst>
              <a:ext uri="{FF2B5EF4-FFF2-40B4-BE49-F238E27FC236}">
                <a16:creationId xmlns="" xmlns:a16="http://schemas.microsoft.com/office/drawing/2014/main" id="{6AA173D3-8B7E-4F91-B862-AC30CB0D2705}"/>
              </a:ext>
            </a:extLst>
          </p:cNvPr>
          <p:cNvSpPr>
            <a:spLocks noGrp="1"/>
          </p:cNvSpPr>
          <p:nvPr>
            <p:ph type="subTitle" idx="1"/>
          </p:nvPr>
        </p:nvSpPr>
        <p:spPr/>
        <p:txBody>
          <a:bodyPr>
            <a:normAutofit fontScale="85000" lnSpcReduction="20000"/>
          </a:bodyPr>
          <a:lstStyle/>
          <a:p>
            <a:r>
              <a:rPr lang="en-US" sz="2800" dirty="0" smtClean="0"/>
              <a:t>Suhaas SK</a:t>
            </a:r>
          </a:p>
          <a:p>
            <a:r>
              <a:rPr lang="en-US" sz="2800" dirty="0" err="1" smtClean="0"/>
              <a:t>B.Tech</a:t>
            </a:r>
            <a:r>
              <a:rPr lang="en-US" sz="2800" dirty="0" smtClean="0"/>
              <a:t> CSE 2</a:t>
            </a:r>
            <a:r>
              <a:rPr lang="en-US" sz="2800" baseline="30000" dirty="0" smtClean="0"/>
              <a:t>nd</a:t>
            </a:r>
            <a:r>
              <a:rPr lang="en-US" sz="2800" dirty="0" smtClean="0"/>
              <a:t> year</a:t>
            </a:r>
          </a:p>
          <a:p>
            <a:r>
              <a:rPr lang="en-US" sz="2800" dirty="0" smtClean="0"/>
              <a:t>Under Prof. Manish Kumar </a:t>
            </a:r>
            <a:r>
              <a:rPr lang="en-US" sz="2800" dirty="0" err="1" smtClean="0"/>
              <a:t>Bajpai</a:t>
            </a:r>
            <a:endParaRPr lang="en-US" sz="2800" dirty="0"/>
          </a:p>
        </p:txBody>
      </p:sp>
    </p:spTree>
    <p:extLst>
      <p:ext uri="{BB962C8B-B14F-4D97-AF65-F5344CB8AC3E}">
        <p14:creationId xmlns:p14="http://schemas.microsoft.com/office/powerpoint/2010/main" val="190653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Data Wrangling</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a:bodyPr>
          <a:lstStyle/>
          <a:p>
            <a:pPr marL="0" indent="0">
              <a:buNone/>
            </a:pPr>
            <a:r>
              <a:rPr lang="en-US" dirty="0" smtClean="0"/>
              <a:t>Data wrangling is necessary for passing data into various ML models</a:t>
            </a:r>
          </a:p>
          <a:p>
            <a:pPr marL="0" indent="0">
              <a:buNone/>
            </a:pPr>
            <a:r>
              <a:rPr lang="en-US" dirty="0" smtClean="0"/>
              <a:t>Data wrangling here involves feature engineering (dropping out less important features, creating new features)</a:t>
            </a:r>
          </a:p>
          <a:p>
            <a:pPr marL="0" indent="0">
              <a:buNone/>
            </a:pPr>
            <a:r>
              <a:rPr lang="en-US" dirty="0" err="1" smtClean="0"/>
              <a:t>Stardardisation</a:t>
            </a:r>
            <a:r>
              <a:rPr lang="en-US" dirty="0" smtClean="0"/>
              <a:t> also should be done as the various columns have different ranges. Features with smaller ranges will be given less priority in comparison with features with larger ranges.</a:t>
            </a:r>
          </a:p>
          <a:p>
            <a:pPr marL="0" indent="0">
              <a:buNone/>
            </a:pPr>
            <a:r>
              <a:rPr lang="en-US" dirty="0" smtClean="0"/>
              <a:t>This is because k-means is purely Euclidean based, larger values result in larger distances in the geometric space. So we must standardize the columns such that they all lie within a certain range.</a:t>
            </a:r>
          </a:p>
          <a:p>
            <a:pPr marL="0" indent="0">
              <a:buNone/>
            </a:pPr>
            <a:r>
              <a:rPr lang="en-US" dirty="0" smtClean="0"/>
              <a:t>Once data is cleaned (</a:t>
            </a:r>
            <a:r>
              <a:rPr lang="en-US" dirty="0" err="1" smtClean="0"/>
              <a:t>numericalised</a:t>
            </a:r>
            <a:r>
              <a:rPr lang="en-US" dirty="0" smtClean="0"/>
              <a:t>) we can pass it to any AI model</a:t>
            </a:r>
          </a:p>
          <a:p>
            <a:pPr marL="0" indent="0">
              <a:buNone/>
            </a:pPr>
            <a:endParaRPr lang="en-US" dirty="0"/>
          </a:p>
        </p:txBody>
      </p:sp>
    </p:spTree>
    <p:extLst>
      <p:ext uri="{BB962C8B-B14F-4D97-AF65-F5344CB8AC3E}">
        <p14:creationId xmlns:p14="http://schemas.microsoft.com/office/powerpoint/2010/main" val="372501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Feature Engineering</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a:bodyPr>
          <a:lstStyle/>
          <a:p>
            <a:pPr marL="0" indent="0">
              <a:buNone/>
            </a:pPr>
            <a:r>
              <a:rPr lang="en-US" dirty="0" smtClean="0"/>
              <a:t>We mainly focus on eight columns in the dataset. Namely, the timestamp, track number, </a:t>
            </a:r>
            <a:r>
              <a:rPr lang="en-US" dirty="0" err="1" smtClean="0"/>
              <a:t>longititude</a:t>
            </a:r>
            <a:r>
              <a:rPr lang="en-US" dirty="0" smtClean="0"/>
              <a:t>, latitude, x-position, y-position, speed and altitude</a:t>
            </a:r>
          </a:p>
          <a:p>
            <a:pPr marL="0" indent="0">
              <a:buNone/>
            </a:pPr>
            <a:r>
              <a:rPr lang="en-US" dirty="0" smtClean="0"/>
              <a:t>We cluster each timestamp of the dataset, so the data must be filtered for each stamp each time clustering is done. More than x and y position we can get more useful information out of the direction vector</a:t>
            </a:r>
          </a:p>
          <a:p>
            <a:pPr marL="0" indent="0">
              <a:buNone/>
            </a:pPr>
            <a:r>
              <a:rPr lang="en-US" dirty="0" smtClean="0"/>
              <a:t>The direction vector can be considered as the angle between the North face (+</a:t>
            </a:r>
            <a:r>
              <a:rPr lang="en-US" dirty="0" err="1" smtClean="0"/>
              <a:t>ve</a:t>
            </a:r>
            <a:r>
              <a:rPr lang="en-US" dirty="0" smtClean="0"/>
              <a:t> y-axis) and the direction vector of the flight. This is just (pi/2 – tan-1(y/x))</a:t>
            </a:r>
          </a:p>
          <a:p>
            <a:pPr marL="0" indent="0">
              <a:buNone/>
            </a:pPr>
            <a:r>
              <a:rPr lang="en-US" dirty="0" smtClean="0"/>
              <a:t>Once we calculate the direction angle, we can drop </a:t>
            </a:r>
            <a:r>
              <a:rPr lang="en-US" dirty="0" err="1" smtClean="0"/>
              <a:t>x,y</a:t>
            </a:r>
            <a:r>
              <a:rPr lang="en-US" dirty="0" smtClean="0"/>
              <a:t> columns, as this direction angle gives </a:t>
            </a:r>
            <a:r>
              <a:rPr lang="en-US" dirty="0" smtClean="0"/>
              <a:t>us more </a:t>
            </a:r>
            <a:r>
              <a:rPr lang="en-US" dirty="0" smtClean="0"/>
              <a:t>value</a:t>
            </a:r>
          </a:p>
          <a:p>
            <a:pPr marL="0" indent="0">
              <a:buNone/>
            </a:pPr>
            <a:endParaRPr lang="en-US" dirty="0"/>
          </a:p>
        </p:txBody>
      </p:sp>
    </p:spTree>
    <p:extLst>
      <p:ext uri="{BB962C8B-B14F-4D97-AF65-F5344CB8AC3E}">
        <p14:creationId xmlns:p14="http://schemas.microsoft.com/office/powerpoint/2010/main" val="2865948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Feature Engineering</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053889"/>
            <a:ext cx="12192000" cy="373691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10896"/>
            <a:ext cx="12192000" cy="887896"/>
          </a:xfrm>
          <a:prstGeom prst="rect">
            <a:avLst/>
          </a:prstGeom>
        </p:spPr>
      </p:pic>
    </p:spTree>
    <p:extLst>
      <p:ext uri="{BB962C8B-B14F-4D97-AF65-F5344CB8AC3E}">
        <p14:creationId xmlns:p14="http://schemas.microsoft.com/office/powerpoint/2010/main" val="752334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err="1" smtClean="0"/>
              <a:t>Standardisation</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fontScale="92500" lnSpcReduction="10000"/>
          </a:bodyPr>
          <a:lstStyle/>
          <a:p>
            <a:pPr marL="0" indent="0">
              <a:buNone/>
            </a:pPr>
            <a:r>
              <a:rPr lang="en-US" dirty="0" err="1" smtClean="0"/>
              <a:t>Standardisation</a:t>
            </a:r>
            <a:r>
              <a:rPr lang="en-US" dirty="0" smtClean="0"/>
              <a:t> of data is transforming the data in such a way that the limits of the data are well defined and in a way such that features with larger values and smaller values are given equal </a:t>
            </a:r>
            <a:r>
              <a:rPr lang="en-US" dirty="0" err="1" smtClean="0"/>
              <a:t>importances</a:t>
            </a:r>
            <a:endParaRPr lang="en-US" dirty="0" smtClean="0"/>
          </a:p>
          <a:p>
            <a:pPr marL="0" indent="0">
              <a:buNone/>
            </a:pPr>
            <a:r>
              <a:rPr lang="en-US" dirty="0" smtClean="0"/>
              <a:t>One of the most common standardization techniques is finding min-max value, which does a good job and is the most frequently used technique for </a:t>
            </a:r>
            <a:r>
              <a:rPr lang="en-US" dirty="0" err="1" smtClean="0"/>
              <a:t>stardisation</a:t>
            </a:r>
            <a:endParaRPr lang="en-US" dirty="0" smtClean="0"/>
          </a:p>
          <a:p>
            <a:pPr marL="0" indent="0">
              <a:buNone/>
            </a:pPr>
            <a:r>
              <a:rPr lang="en-US" dirty="0" smtClean="0"/>
              <a:t>But in this case I decided to standardizing by find the z-score. </a:t>
            </a:r>
          </a:p>
          <a:p>
            <a:pPr marL="0" indent="0">
              <a:buNone/>
            </a:pPr>
            <a:r>
              <a:rPr lang="en-US" dirty="0" smtClean="0"/>
              <a:t>Z-value(x) = (x-a)/b</a:t>
            </a:r>
            <a:endParaRPr lang="en-US" dirty="0" smtClean="0"/>
          </a:p>
          <a:p>
            <a:pPr marL="0" indent="0">
              <a:buNone/>
            </a:pPr>
            <a:r>
              <a:rPr lang="en-US" dirty="0" smtClean="0"/>
              <a:t>Where a-mean of the column</a:t>
            </a:r>
          </a:p>
          <a:p>
            <a:pPr marL="0" indent="0">
              <a:buNone/>
            </a:pPr>
            <a:r>
              <a:rPr lang="en-US" dirty="0" smtClean="0"/>
              <a:t>b = standard deviation</a:t>
            </a:r>
          </a:p>
          <a:p>
            <a:pPr marL="0" indent="0">
              <a:buNone/>
            </a:pPr>
            <a:r>
              <a:rPr lang="en-US" dirty="0" smtClean="0"/>
              <a:t>Once z-score is applied for a certain feature, it’s mean will be one and standard deviation will be 0. These important statistical quantities will be fixed throughout the dataset</a:t>
            </a:r>
            <a:endParaRPr lang="en-US" dirty="0"/>
          </a:p>
        </p:txBody>
      </p:sp>
    </p:spTree>
    <p:extLst>
      <p:ext uri="{BB962C8B-B14F-4D97-AF65-F5344CB8AC3E}">
        <p14:creationId xmlns:p14="http://schemas.microsoft.com/office/powerpoint/2010/main" val="334179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err="1" smtClean="0"/>
              <a:t>Standardisation</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28292"/>
            <a:ext cx="12192000" cy="1697508"/>
          </a:xfrm>
          <a:prstGeom prst="rect">
            <a:avLst/>
          </a:prstGeom>
        </p:spPr>
      </p:pic>
    </p:spTree>
    <p:extLst>
      <p:ext uri="{BB962C8B-B14F-4D97-AF65-F5344CB8AC3E}">
        <p14:creationId xmlns:p14="http://schemas.microsoft.com/office/powerpoint/2010/main" val="887918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References</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a:bodyPr>
          <a:lstStyle/>
          <a:p>
            <a:pPr marL="0" indent="0">
              <a:buNone/>
            </a:pPr>
            <a:r>
              <a:rPr lang="en-US" dirty="0">
                <a:hlinkClick r:id="rId5"/>
              </a:rPr>
              <a:t>https://</a:t>
            </a:r>
            <a:r>
              <a:rPr lang="en-US" dirty="0" smtClean="0">
                <a:hlinkClick r:id="rId5"/>
              </a:rPr>
              <a:t>www.researchgate.net/publication/330821155_The_effect_of_Z-Score_standardization_normalization_on_binary_input_due_the_speed_of_learning_in_back-propagation_neural_network</a:t>
            </a:r>
            <a:endParaRPr lang="en-US" dirty="0"/>
          </a:p>
          <a:p>
            <a:pPr marL="0" indent="0">
              <a:buNone/>
            </a:pPr>
            <a:r>
              <a:rPr lang="en-US" dirty="0">
                <a:hlinkClick r:id="rId6"/>
              </a:rPr>
              <a:t>https://</a:t>
            </a:r>
            <a:r>
              <a:rPr lang="en-US" dirty="0" smtClean="0">
                <a:hlinkClick r:id="rId6"/>
              </a:rPr>
              <a:t>www.researchgate.net/publication/329316112_The_Determination_of_Cluster_Number_at_k-Mean_Using_Elbow_Method_and_Purity_Evaluation_on_Headline_News</a:t>
            </a:r>
            <a:endParaRPr lang="en-US" dirty="0" smtClean="0"/>
          </a:p>
          <a:p>
            <a:pPr marL="0" indent="0">
              <a:buNone/>
            </a:pPr>
            <a:r>
              <a:rPr lang="en-US" dirty="0">
                <a:hlinkClick r:id="rId7"/>
              </a:rPr>
              <a:t>https://</a:t>
            </a:r>
            <a:r>
              <a:rPr lang="en-US" dirty="0" smtClean="0">
                <a:hlinkClick r:id="rId7"/>
              </a:rPr>
              <a:t>www.researchgate.net/publication/4746600_Finding_the_Number_of_Clusters_in_a_Dataset_An_Information-Theoretic_Approach</a:t>
            </a:r>
            <a:endParaRPr lang="en-US" dirty="0" smtClean="0"/>
          </a:p>
          <a:p>
            <a:pPr marL="0" indent="0">
              <a:buNone/>
            </a:pPr>
            <a:r>
              <a:rPr lang="en-US" dirty="0"/>
              <a:t>https://www.researchgate.net/publication/4772044_Estimating_the_Number_of_Clusters_in_a_Data_Set_Via_the_Gap_Statistic</a:t>
            </a:r>
            <a:endParaRPr lang="en-US" dirty="0"/>
          </a:p>
        </p:txBody>
      </p:sp>
    </p:spTree>
    <p:extLst>
      <p:ext uri="{BB962C8B-B14F-4D97-AF65-F5344CB8AC3E}">
        <p14:creationId xmlns:p14="http://schemas.microsoft.com/office/powerpoint/2010/main" val="4063211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The need to cluster flight data</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66058" y="2336873"/>
            <a:ext cx="10711542" cy="3599316"/>
          </a:xfrm>
        </p:spPr>
        <p:txBody>
          <a:bodyPr>
            <a:normAutofit lnSpcReduction="10000"/>
          </a:bodyPr>
          <a:lstStyle/>
          <a:p>
            <a:pPr marL="0" indent="0">
              <a:buNone/>
            </a:pPr>
            <a:r>
              <a:rPr lang="en-US" dirty="0" smtClean="0"/>
              <a:t>The various flights needs to segmented into various clusters/ groups based on the similarity of its properties; like speed, direction vector and altitude. These clusters can be of various sizes.</a:t>
            </a:r>
          </a:p>
          <a:p>
            <a:pPr marL="0" indent="0">
              <a:buNone/>
            </a:pPr>
            <a:r>
              <a:rPr lang="en-US" dirty="0" smtClean="0"/>
              <a:t>This clustering of the various flights is necessary as we can study about the nature of the flights as a whole.</a:t>
            </a:r>
          </a:p>
          <a:p>
            <a:pPr marL="0" indent="0">
              <a:buNone/>
            </a:pPr>
            <a:r>
              <a:rPr lang="en-US" dirty="0" smtClean="0"/>
              <a:t>If we find a cluster of flights that is quite large, that could mean that these large of group of flights are travelling in the same trajectory, that could pose as a threat for that nation.</a:t>
            </a:r>
          </a:p>
          <a:p>
            <a:pPr marL="0" indent="0">
              <a:buNone/>
            </a:pPr>
            <a:r>
              <a:rPr lang="en-US" dirty="0" smtClean="0"/>
              <a:t>Radar updates flight data within 30min- 1hour. Thus we must be able cluster the flight data within that certain time limit</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Problem with clustering data</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66058" y="2336873"/>
            <a:ext cx="10711542" cy="3599316"/>
          </a:xfrm>
        </p:spPr>
        <p:txBody>
          <a:bodyPr>
            <a:normAutofit/>
          </a:bodyPr>
          <a:lstStyle/>
          <a:p>
            <a:pPr marL="0" indent="0">
              <a:buNone/>
            </a:pPr>
            <a:r>
              <a:rPr lang="en-US" dirty="0" smtClean="0"/>
              <a:t>Clustering is an unsupervised task, that means the data is not clustered based on any sort of target value, it is clustered purely based on the nature of the various parameters</a:t>
            </a:r>
          </a:p>
          <a:p>
            <a:pPr marL="0" indent="0">
              <a:buNone/>
            </a:pPr>
            <a:r>
              <a:rPr lang="en-US" dirty="0" smtClean="0"/>
              <a:t>K-means is the best, most flexible and most fastest algorithm that can be applied in this case.</a:t>
            </a:r>
          </a:p>
          <a:p>
            <a:pPr marL="0" indent="0">
              <a:buNone/>
            </a:pPr>
            <a:r>
              <a:rPr lang="en-US" dirty="0" smtClean="0"/>
              <a:t>The problem with k-means is that we have to specify one parameter. That parameter is the number of clusters by which data must be clustered by.</a:t>
            </a:r>
          </a:p>
          <a:p>
            <a:pPr marL="0" indent="0">
              <a:buNone/>
            </a:pPr>
            <a:r>
              <a:rPr lang="en-US" dirty="0" smtClean="0"/>
              <a:t>This is one of the biggest disadvantages of k-means, as finding a suitable value for this parameter is a difficult task.</a:t>
            </a:r>
          </a:p>
          <a:p>
            <a:pPr marL="0" indent="0">
              <a:buNone/>
            </a:pPr>
            <a:endParaRPr lang="en-US" dirty="0"/>
          </a:p>
          <a:p>
            <a:endParaRPr lang="en-US" dirty="0"/>
          </a:p>
        </p:txBody>
      </p:sp>
    </p:spTree>
    <p:extLst>
      <p:ext uri="{BB962C8B-B14F-4D97-AF65-F5344CB8AC3E}">
        <p14:creationId xmlns:p14="http://schemas.microsoft.com/office/powerpoint/2010/main" val="3410071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Elbow method to find optimal number of clusters</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66058" y="2231094"/>
            <a:ext cx="10711542" cy="1982578"/>
          </a:xfrm>
        </p:spPr>
        <p:txBody>
          <a:bodyPr>
            <a:normAutofit/>
          </a:bodyPr>
          <a:lstStyle/>
          <a:p>
            <a:pPr marL="0" indent="0">
              <a:buNone/>
            </a:pPr>
            <a:r>
              <a:rPr lang="en-US" dirty="0" smtClean="0"/>
              <a:t>The only way to find the efficient number of clusters for a clustering algorithm is by running the clustering algorithms for various k-values (</a:t>
            </a:r>
            <a:r>
              <a:rPr lang="en-US" dirty="0" err="1" smtClean="0"/>
              <a:t>i.e</a:t>
            </a:r>
            <a:r>
              <a:rPr lang="en-US" dirty="0" smtClean="0"/>
              <a:t> number of clusters)</a:t>
            </a:r>
          </a:p>
          <a:p>
            <a:pPr marL="0" indent="0">
              <a:buNone/>
            </a:pPr>
            <a:r>
              <a:rPr lang="en-US" dirty="0" smtClean="0"/>
              <a:t>One of the earliest attempts to solve this was a visual technique called ‘elbow method’</a:t>
            </a:r>
            <a:endParaRPr lang="en-US" dirty="0"/>
          </a:p>
          <a:p>
            <a:endParaRPr lang="en-US" dirty="0"/>
          </a:p>
        </p:txBody>
      </p:sp>
      <p:pic>
        <p:nvPicPr>
          <p:cNvPr id="1026" name="Picture 2" descr="K-Means Elbow Method - DevInDeep in C# from scrat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058" y="4171154"/>
            <a:ext cx="3447553" cy="26041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37166" y="4222129"/>
            <a:ext cx="7040169" cy="2246769"/>
          </a:xfrm>
          <a:prstGeom prst="rect">
            <a:avLst/>
          </a:prstGeom>
          <a:noFill/>
        </p:spPr>
        <p:txBody>
          <a:bodyPr wrap="square" rtlCol="0">
            <a:spAutoFit/>
          </a:bodyPr>
          <a:lstStyle/>
          <a:p>
            <a:r>
              <a:rPr lang="fr-FR" sz="2000" dirty="0" err="1" smtClean="0"/>
              <a:t>Distortion</a:t>
            </a:r>
            <a:r>
              <a:rPr lang="fr-FR" sz="2000" dirty="0" smtClean="0"/>
              <a:t> </a:t>
            </a:r>
            <a:r>
              <a:rPr lang="fr-FR" sz="2000" dirty="0" err="1" smtClean="0"/>
              <a:t>is</a:t>
            </a:r>
            <a:r>
              <a:rPr lang="fr-FR" sz="2000" dirty="0" smtClean="0"/>
              <a:t> the </a:t>
            </a:r>
            <a:r>
              <a:rPr lang="fr-FR" sz="2000" dirty="0" err="1" smtClean="0"/>
              <a:t>average</a:t>
            </a:r>
            <a:r>
              <a:rPr lang="fr-FR" sz="2000" dirty="0" smtClean="0"/>
              <a:t> of </a:t>
            </a:r>
            <a:r>
              <a:rPr lang="fr-FR" sz="2000" dirty="0" err="1" smtClean="0"/>
              <a:t>euclidean</a:t>
            </a:r>
            <a:r>
              <a:rPr lang="fr-FR" sz="2000" dirty="0" smtClean="0"/>
              <a:t> distances </a:t>
            </a:r>
            <a:r>
              <a:rPr lang="fr-FR" sz="2000" dirty="0" err="1" smtClean="0"/>
              <a:t>from</a:t>
            </a:r>
            <a:r>
              <a:rPr lang="fr-FR" sz="2000" dirty="0" smtClean="0"/>
              <a:t> </a:t>
            </a:r>
            <a:r>
              <a:rPr lang="fr-FR" sz="2000" dirty="0" err="1" smtClean="0"/>
              <a:t>each</a:t>
            </a:r>
            <a:r>
              <a:rPr lang="fr-FR" sz="2000" dirty="0" smtClean="0"/>
              <a:t> point to </a:t>
            </a:r>
            <a:r>
              <a:rPr lang="fr-FR" sz="2000" dirty="0" err="1" smtClean="0"/>
              <a:t>its</a:t>
            </a:r>
            <a:r>
              <a:rPr lang="fr-FR" sz="2000" dirty="0" smtClean="0"/>
              <a:t> respective cluster centre</a:t>
            </a:r>
          </a:p>
          <a:p>
            <a:endParaRPr lang="fr-FR" sz="2000" dirty="0"/>
          </a:p>
          <a:p>
            <a:r>
              <a:rPr lang="fr-FR" sz="2000" dirty="0" err="1" smtClean="0"/>
              <a:t>Here</a:t>
            </a:r>
            <a:r>
              <a:rPr lang="fr-FR" sz="2000" dirty="0" smtClean="0"/>
              <a:t> 3 </a:t>
            </a:r>
            <a:r>
              <a:rPr lang="fr-FR" sz="2000" dirty="0" err="1" smtClean="0"/>
              <a:t>would</a:t>
            </a:r>
            <a:r>
              <a:rPr lang="fr-FR" sz="2000" dirty="0" smtClean="0"/>
              <a:t> </a:t>
            </a:r>
            <a:r>
              <a:rPr lang="fr-FR" sz="2000" dirty="0" err="1" smtClean="0"/>
              <a:t>be</a:t>
            </a:r>
            <a:r>
              <a:rPr lang="fr-FR" sz="2000" dirty="0" smtClean="0"/>
              <a:t> optimal k-value, as </a:t>
            </a:r>
            <a:r>
              <a:rPr lang="fr-FR" sz="2000" dirty="0" err="1" smtClean="0"/>
              <a:t>this</a:t>
            </a:r>
            <a:r>
              <a:rPr lang="fr-FR" sz="2000" dirty="0" smtClean="0"/>
              <a:t> </a:t>
            </a:r>
            <a:r>
              <a:rPr lang="fr-FR" sz="2000" dirty="0" err="1" smtClean="0"/>
              <a:t>where</a:t>
            </a:r>
            <a:r>
              <a:rPr lang="fr-FR" sz="2000" dirty="0" smtClean="0"/>
              <a:t> the </a:t>
            </a:r>
            <a:r>
              <a:rPr lang="fr-FR" sz="2000" dirty="0" err="1" smtClean="0"/>
              <a:t>slope</a:t>
            </a:r>
            <a:r>
              <a:rPr lang="fr-FR" sz="2000" dirty="0" smtClean="0"/>
              <a:t> of the chart </a:t>
            </a:r>
            <a:r>
              <a:rPr lang="fr-FR" sz="2000" dirty="0" err="1" smtClean="0"/>
              <a:t>reduces</a:t>
            </a:r>
            <a:r>
              <a:rPr lang="fr-FR" sz="2000" dirty="0" smtClean="0"/>
              <a:t>, </a:t>
            </a:r>
            <a:r>
              <a:rPr lang="fr-FR" sz="2000" dirty="0" err="1" smtClean="0"/>
              <a:t>i.e</a:t>
            </a:r>
            <a:r>
              <a:rPr lang="fr-FR" sz="2000" dirty="0" smtClean="0"/>
              <a:t> the </a:t>
            </a:r>
            <a:r>
              <a:rPr lang="fr-FR" sz="2000" dirty="0" err="1" smtClean="0"/>
              <a:t>breaking</a:t>
            </a:r>
            <a:r>
              <a:rPr lang="fr-FR" sz="2000" dirty="0" smtClean="0"/>
              <a:t> point or </a:t>
            </a:r>
            <a:r>
              <a:rPr lang="fr-FR" sz="2000" dirty="0" err="1" smtClean="0"/>
              <a:t>elbow</a:t>
            </a:r>
            <a:r>
              <a:rPr lang="fr-FR" sz="2000" dirty="0" smtClean="0"/>
              <a:t> point</a:t>
            </a:r>
          </a:p>
          <a:p>
            <a:r>
              <a:rPr lang="fr-FR" sz="2000" dirty="0" err="1" smtClean="0"/>
              <a:t>Disadvantage</a:t>
            </a:r>
            <a:r>
              <a:rPr lang="fr-FR" sz="2000" dirty="0" smtClean="0"/>
              <a:t> of </a:t>
            </a:r>
            <a:r>
              <a:rPr lang="fr-FR" sz="2000" dirty="0" err="1" smtClean="0"/>
              <a:t>this</a:t>
            </a:r>
            <a:r>
              <a:rPr lang="fr-FR" sz="2000" dirty="0" smtClean="0"/>
              <a:t> </a:t>
            </a:r>
            <a:r>
              <a:rPr lang="fr-FR" sz="2000" dirty="0" err="1" smtClean="0"/>
              <a:t>approach</a:t>
            </a:r>
            <a:r>
              <a:rPr lang="fr-FR" sz="2000" dirty="0" smtClean="0"/>
              <a:t> </a:t>
            </a:r>
            <a:r>
              <a:rPr lang="fr-FR" sz="2000" dirty="0" err="1" smtClean="0"/>
              <a:t>is</a:t>
            </a:r>
            <a:r>
              <a:rPr lang="fr-FR" sz="2000" dirty="0" smtClean="0"/>
              <a:t> </a:t>
            </a:r>
            <a:r>
              <a:rPr lang="fr-FR" sz="2000" dirty="0" err="1" smtClean="0"/>
              <a:t>that</a:t>
            </a:r>
            <a:r>
              <a:rPr lang="fr-FR" sz="2000" dirty="0" smtClean="0"/>
              <a:t> </a:t>
            </a:r>
            <a:r>
              <a:rPr lang="fr-FR" sz="2000" dirty="0" err="1" smtClean="0"/>
              <a:t>it</a:t>
            </a:r>
            <a:r>
              <a:rPr lang="fr-FR" sz="2000" dirty="0" smtClean="0"/>
              <a:t> </a:t>
            </a:r>
            <a:r>
              <a:rPr lang="fr-FR" sz="2000" dirty="0" err="1" smtClean="0"/>
              <a:t>is</a:t>
            </a:r>
            <a:r>
              <a:rPr lang="fr-FR" sz="2000" dirty="0" smtClean="0"/>
              <a:t> a </a:t>
            </a:r>
            <a:r>
              <a:rPr lang="fr-FR" sz="2000" dirty="0" err="1" smtClean="0"/>
              <a:t>purely</a:t>
            </a:r>
            <a:r>
              <a:rPr lang="fr-FR" sz="2000" dirty="0" smtClean="0"/>
              <a:t> </a:t>
            </a:r>
            <a:r>
              <a:rPr lang="fr-FR" sz="2000" dirty="0" err="1" smtClean="0"/>
              <a:t>visual</a:t>
            </a:r>
            <a:r>
              <a:rPr lang="fr-FR" sz="2000" dirty="0" smtClean="0"/>
              <a:t> </a:t>
            </a:r>
            <a:r>
              <a:rPr lang="fr-FR" sz="2000" dirty="0" err="1" smtClean="0"/>
              <a:t>approach</a:t>
            </a:r>
            <a:endParaRPr lang="fr-FR" sz="2000" dirty="0"/>
          </a:p>
        </p:txBody>
      </p:sp>
    </p:spTree>
    <p:extLst>
      <p:ext uri="{BB962C8B-B14F-4D97-AF65-F5344CB8AC3E}">
        <p14:creationId xmlns:p14="http://schemas.microsoft.com/office/powerpoint/2010/main" val="3624662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Silhouette score</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a:bodyPr>
          <a:lstStyle/>
          <a:p>
            <a:pPr marL="0" indent="0">
              <a:buNone/>
            </a:pPr>
            <a:r>
              <a:rPr lang="en-US" dirty="0" smtClean="0"/>
              <a:t>Silhouette score established the relationship between the intra-cluster distance and the inter-cluster distance</a:t>
            </a:r>
          </a:p>
          <a:p>
            <a:pPr marL="0" indent="0">
              <a:buNone/>
            </a:pPr>
            <a:r>
              <a:rPr lang="en-US" dirty="0" smtClean="0"/>
              <a:t>Intra-cluster distance: Average distance of a data point from the points of the same cluster, let this be ‘a’</a:t>
            </a:r>
          </a:p>
          <a:p>
            <a:pPr marL="0" indent="0">
              <a:buNone/>
            </a:pPr>
            <a:r>
              <a:rPr lang="en-US" dirty="0" smtClean="0"/>
              <a:t>Inter-cluster distance: Average distance of a data point from the points of the closest cluster(for which the data doesn’t belong to) let this be ‘b’</a:t>
            </a:r>
          </a:p>
          <a:p>
            <a:pPr marL="0" indent="0">
              <a:buNone/>
            </a:pPr>
            <a:r>
              <a:rPr lang="en-US" dirty="0" smtClean="0"/>
              <a:t>Silhouette score for a data point= (b-a)/ max(</a:t>
            </a:r>
            <a:r>
              <a:rPr lang="en-US" dirty="0" err="1" smtClean="0"/>
              <a:t>a,b</a:t>
            </a:r>
            <a:r>
              <a:rPr lang="en-US" dirty="0" smtClean="0"/>
              <a:t>)</a:t>
            </a:r>
          </a:p>
          <a:p>
            <a:pPr marL="0" indent="0">
              <a:buNone/>
            </a:pPr>
            <a:r>
              <a:rPr lang="en-US" dirty="0" smtClean="0"/>
              <a:t>This quantity ranges from -1 to 1, being close to 1 signifies really good clusters (i.e. similar data points are clustered close together, whereas the other data points are clustered in a similar fashion but further away). Negative -1 signifies very poor clustering, 0 is average clustering</a:t>
            </a:r>
            <a:endParaRPr lang="en-US" dirty="0"/>
          </a:p>
        </p:txBody>
      </p:sp>
    </p:spTree>
    <p:extLst>
      <p:ext uri="{BB962C8B-B14F-4D97-AF65-F5344CB8AC3E}">
        <p14:creationId xmlns:p14="http://schemas.microsoft.com/office/powerpoint/2010/main" val="367081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Silhouette score code</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46" y="2053889"/>
            <a:ext cx="6055431" cy="4670173"/>
          </a:xfrm>
          <a:prstGeom prst="rect">
            <a:avLst/>
          </a:prstGeom>
        </p:spPr>
      </p:pic>
      <p:sp>
        <p:nvSpPr>
          <p:cNvPr id="4" name="AutoShape 2" descr="data:image/png;base64,iVBORw0KGgoAAAANSUhEUgAAAjcAAAGdCAYAAADuR1K7AAAAOXRFWHRTb2Z0d2FyZQBNYXRwbG90bGliIHZlcnNpb24zLjcuMSwgaHR0cHM6Ly9tYXRwbG90bGliLm9yZy/bCgiHAAAACXBIWXMAAA9hAAAPYQGoP6dpAAAsvUlEQVR4nO3dfXRU5b328WsmrwhmIgQyBAKIRQOCpAYyhMdKT8ljUFwaxdOYUkGaR2uLaA16BAqkp7UntZaKFSqLrmOpRylIVQ4iTQ8GRSsDSMAqr8UeahCchBeTgQBJyNzPH5TRKUkIITNJbr6ftfaC7Pnde373XsS53LNfHMYYIwAAAEs427sBAACAtkS4AQAAViHcAAAAqxBuAACAVQg3AADAKoQbAABgFcINAACwCuEGAABYJbq9G2gPgUBABw8e1OWXXy6Hw9He7QAAgBYwxujYsWNKSUmR09n08ZlLMtwcPHhQqamp7d0GAABohf3796tv375Nvn5JhpvLL79c0pmdk5CQ0M7dAACAlvD7/UpNTQ1+jjflkgw3Z7+KSkhIINwAANDJnO+UEk4oBgAAViHcAAAAq4Q93CxcuFADBgxQfHy8PB6PNm/e3Gz9ihUrlJaWpvj4eA0bNkxr1qwJef348eN68MEH1bdvX3Xp0kVDhgzRokWLwjkFAADQiYQ13CxfvlyFhYUqKirS1q1bNXz4cOXk5KiysrLR+g0bNig/P18FBQXatm2bcnNzlZubq+3btwdrCgsLVVJSohdffFG7du3SD37wAz344INatWpVOKcCAAA6CYcxxoRr4x6PRyNHjtSCBQsknbm/TGpqqqZNm6YZM2acU5+Xl6eamhqtXr06uG7UqFFKT08PHp0ZOnSo8vLyNGfOnGBNRkaGbr75Zj3xxBMt6svv98vlcqm6upoTigEA6CRa+vkdtiM3dXV1KisrU3Z29hdv5nQqOztbXq+30TFerzekXpJycnJC6kePHq1Vq1bpwIEDMsborbfe0l//+lfddNNNTfZSW1srv98fsgAAADuFLdwcPnxYDQ0NSk5ODlmfnJwsn8/X6Bifz3fe+meffVZDhgxR3759FRsbq3HjxmnhwoW68cYbm+yluLhYLpcruHADPwAA7NXprpZ69tlntXHjRq1atUplZWWaN2+epk6dqjfffLPJMTNnzlR1dXVw2b9/fwQ7BgAAkRS2m/glJSUpKipKFRUVIesrKirkdrsbHeN2u5utP3nypGbNmqXXXntN48ePlyRdd911+uCDD/SLX/zinK+0zoqLi1NcXNzFTgm4JDWcbtAHb23XkYOf6wp3oq4fO0xR0VHt3RYANClsR25iY2OVkZGh0tLS4LpAIKDS0lJlZWU1OiYrKyukXpLWrl0brK+vr1d9ff05D8uKiopSIBBo4xkAWL/Cq2/1/55m5Dyhp6Ys1Kybf6r81O9q3dJ327s1AGhSWB+/UFhYqMmTJ2vEiBHKzMzU/PnzVVNToylTpkiSJk2apD59+qi4uFiS9PDDD2vMmDGaN2+exo8fr2XLlmnLli1avHixpDOPSxgzZowee+wxdenSRf3799f69ev1wgsv6Je//GU4pwJcct59ZaOeyDv39+rzimoVf/tXksOhb+Tf0A6dAUDzwhpu8vLydOjQIc2dO1c+n0/p6ekqKSkJnjRcXl4echRm9OjRWrp0qWbPnq1Zs2Zp0KBBWrlypYYOHRqsWbZsmWbOnKmJEyfq6NGj6t+/v37605/qgQceCOdUgEtKIBDQc4VLmq1ZNP13GvOvWXxFBaDDCet9bjoq7nMDNO+jd3epcMzc89b97E+zlfF/h0egIwDoAPe5AdB5HfVVtWkdAEQS4QbAOXqkXNGiuqQ+3cPcCQBcOMINgHMMybpa7it7yeFoosAhJfXtruvGDIloXwDQEoQbAOdwOp168FffkeQ4N+D84+fvz/+OoqI4mRhAx0O4AdAoz/gM/WTV43Jf+U+PROnfU//+6r/pa3d62qkzAGgeV0txtRTQLGOMdm38a/AOxUOyrj7nRpoAEAkt/fwO631uAHR+DodDQ7Kuae82AKDF+N8vAABgFcINAACwCuEGAABYhXADAACsQrgBAABWIdwAAACrEG4AAIBVCDcAAMAqhBsAAGAVwg0AALAK4QYAAFiFcAMAAKxCuAEAAFYh3AAAAKsQbgAAgFUINwAAwCqEGwAAYBXCDQAAsArhBgAAWIVwAwAArEK4AQAAViHcAAAAqxBuAACAVQg3AADAKoQbAABgFcINAACwCuEGAABYhXADAACsQrgBAABWIdwAAACrEG4AAIBVCDcAAMAqhBsAAGAVwg0AALAK4QYAAFiFcAMAAKwS9nCzcOFCDRgwQPHx8fJ4PNq8eXOz9StWrFBaWpri4+M1bNgwrVmz5pyaXbt26bbbbpPL5VLXrl01cuRIlZeXh2sKAACgEwlruFm+fLkKCwtVVFSkrVu3avjw4crJyVFlZWWj9Rs2bFB+fr4KCgq0bds25ebmKjc3V9u3bw/W/O1vf9MNN9ygtLQ0vf322/rwww81Z84cxcfHh3MqAACgk3AYY0y4Nu7xeDRy5EgtWLBAkhQIBJSamqpp06ZpxowZ59Tn5eWppqZGq1evDq4bNWqU0tPTtWjRIknS3XffrZiYGP3Xf/1Xq/vy+/1yuVyqrq5WQkJCq7cDAAAip6Wf32E7clNXV6eysjJlZ2d/8WZOp7Kzs+X1ehsd4/V6Q+olKScnJ1gfCAT0xhtv6Oqrr1ZOTo569eolj8ejlStXNttLbW2t/H5/yAIAAOwUtnBz+PBhNTQ0KDk5OWR9cnKyfD5fo2N8Pl+z9ZWVlTp+/Lh+9rOfady4cfqf//kf3XHHHbrzzju1fv36JnspLi6Wy+UKLqmpqRc5OwAA0FF1qqulAoGAJOn222/XI488ovT0dM2YMUO33npr8GurxsycOVPV1dXBZf/+/ZFqGQAARFh0uDaclJSkqKgoVVRUhKyvqKiQ2+1udIzb7W62PikpSdHR0RoyZEhIzeDBg/XnP/+5yV7i4uIUFxfXmmkAAIBOJmxHbmJjY5WRkaHS0tLgukAgoNLSUmVlZTU6JisrK6RektauXRusj42N1ciRI7Vnz56Qmr/+9a/q379/G88AAAB0RmE7ciNJhYWFmjx5skaMGKHMzEzNnz9fNTU1mjJliiRp0qRJ6tOnj4qLiyVJDz/8sMaMGaN58+Zp/PjxWrZsmbZs2aLFixcHt/nYY48pLy9PN954o/7lX/5FJSUlev311/X222+HcyoAAKCTCGu4ycvL06FDhzR37lz5fD6lp6erpKQkeNJweXm5nM4vDh6NHj1aS5cu1ezZszVr1iwNGjRIK1eu1NChQ4M1d9xxhxYtWqTi4mI99NBDuuaaa/TKK6/ohhtuCOdUAABAJxHW+9x0VNznBgCAzqfd73MDAADQHgg3AADAKoQbAABgFcINAACwCuEGAABYhXADAACsQrgBAABWIdwAAACrEG4AAIBVCDcAAMAqhBsAAGAVwg0AALAK4QYAAFiFcAMAAKxCuAEAAFYh3AAAAKsQbgAAgFUINwAAwCqEGwAAYBXCDQAAsArhBgAAWIVwAwAArEK4AQAAViHcAAAAqxBuAACAVQg3AADAKoQbAABgFcINAACwCuEGAABYhXADAACsQrgBAABWIdwAAACrEG4AAIBVCDcAAMAqhBsAAGAVwg0AALAK4QYAAFiFcAMAAKxCuAEAAFYh3AAAAKsQbgAAgFUINwAAwCqEGwAAYJWIhJuFCxdqwIABio+Pl8fj0ebNm5utX7FihdLS0hQfH69hw4ZpzZo1TdY+8MADcjgcmj9/fht3DQAAOqOwh5vly5ersLBQRUVF2rp1q4YPH66cnBxVVlY2Wr9hwwbl5+eroKBA27ZtU25urnJzc7V9+/Zzal977TVt3LhRKSkp4Z4GAADoJMIebn75y1/qvvvu05QpUzRkyBAtWrRIl112mZ5//vlG65955hmNGzdOjz32mAYPHqyf/OQnuv7667VgwYKQugMHDmjatGl66aWXFBMTE+5pAACATiKs4aaurk5lZWXKzs7+4g2dTmVnZ8vr9TY6xuv1htRLUk5OTkh9IBDQPffco8cee0zXXnvtefuora2V3+8PWQAAgJ3CGm4OHz6shoYGJScnh6xPTk6Wz+drdIzP5ztv/ZNPPqno6Gg99NBDLeqjuLhYLpcruKSmpl7gTAAAQGfR6a6WKisr0zPPPKMlS5bI4XC0aMzMmTNVXV0dXPbv3x/mLgEAQHsJa7hJSkpSVFSUKioqQtZXVFTI7XY3Osbtdjdb/+6776qyslL9+vVTdHS0oqOj9cknn2j69OkaMGBAo9uMi4tTQkJCyAIAAOwU1nATGxurjIwMlZaWBtcFAgGVlpYqKyur0TFZWVkh9ZK0du3aYP0999yjDz/8UB988EFwSUlJ0WOPPaY//elP4ZsMAADoFKLD/QaFhYWaPHmyRowYoczMTM2fP181NTWaMmWKJGnSpEnq06ePiouLJUkPP/ywxowZo3nz5mn8+PFatmyZtmzZosWLF0uSevTooR49eoS8R0xMjNxut6655ppwTwcAAHRwYQ83eXl5OnTokObOnSufz6f09HSVlJQETxouLy+X0/nFAaTRo0dr6dKlmj17tmbNmqVBgwZp5cqVGjp0aLhbBQAAFnAYY0x7NxFpfr9fLpdL1dXVnH8DAEAn0dLP7053tRQAAEBzCDcAAMAqhBsAAGAVwg0AALAK4QYAAFiFcAMAAKxCuAEAAFYh3AAAAKsQbgAAgFUINwAAwCqEGwAAYBXCDQAAsArhBgAAWIVwAwAArEK4AQAAViHcAAAAqxBuAACAVQg3AADAKoQbAABgFcINAACwCuEGAABYhXADAACsQrgBAABWIdwAAACrEG4AAIBVCDcAAMAqhBsAAGAVwg0AALAK4QYAAFiFcAMAAKwS3d4NAACAzq/+dINKt+3V6o07dcR/Qn2SXMr9P0M1esgAOZ2OiPZCuAEAABeluuaUvvfMK9q9v1JOh0MBY/TxwcNa98HHunHYQD11/62KiY6KWD98LQUAAC5K0e9KtPfAIUlSwBhJUkPgzJ/vbv9fLVz1XkT7IdwAAIBWK6+s0jsf7QuGmX9mjLRi/Yc6caouYj0RbgAAQKu9v6f8vDUn6+q1s7wiAt2cQbgBAACtFmjiiM0/a+rITjgQbgAAQKsNvyrlvDUxUU6lpfaKQDdnEG4AAECrXd23p4YPTFFUE5d7O50OjR81RK6u8RHriXADAAAuyn8U3Kyerm5yOr4IOGf/mta3pwon3BjRfrjPDQAAuCi9uydo2Q+/rVf//JFWeXfo8+Mn5e5+uSbcMEy3jrpW8bGRjRsOY0zkzvDpIPx+v1wul6qrq5WQkNDe7QAAgBZo6ec3X0sBAACrEG4AAIBVIhJuFi5cqAEDBig+Pl4ej0ebN29utn7FihVKS0tTfHy8hg0bpjVr1gRfq6+v1+OPP65hw4apa9euSklJ0aRJk3Tw4MFwTwMAAHQCYQ83y5cvV2FhoYqKirR161YNHz5cOTk5qqysbLR+w4YNys/PV0FBgbZt26bc3Fzl5uZq+/btkqQTJ05o69atmjNnjrZu3apXX31Ve/bs0W233RbuqQAAgE4g7CcUezwejRw5UgsWLJAkBQIBpaamatq0aZoxY8Y59Xl5eaqpqdHq1auD60aNGqX09HQtWrSo0fd4//33lZmZqU8++UT9+vU7b0+cUAwAQOfTIU4orqurU1lZmbKzs794Q6dT2dnZ8nq9jY7xer0h9ZKUk5PTZL0kVVdXy+FwKDExsU36BgAAnVdYLzw/fPiwGhoalJycHLI+OTlZu3fvbnSMz+drtN7n8zVaf+rUKT3++OPKz89vMsXV1taqtrY2+LPf77+QaQAAgE6kU18tVV9fr29+85syxui5555rsq64uFgulyu4pKamRrBLAAAQSWENN0lJSYqKilJFRehjzisqKuR2uxsd43a7W1R/Nth88sknWrt2bbPfvc2cOVPV1dXBZf/+/a2cEQAA6OjCGm5iY2OVkZGh0tLS4LpAIKDS0lJlZWU1OiYrKyukXpLWrl0bUn822Ozdu1dvvvmmevTo0WwfcXFxSkhICFkAAICdwv6wh8LCQk2ePFkjRoxQZmam5s+fr5qaGk2ZMkWSNGnSJPXp00fFxcWSpIcfflhjxozRvHnzNH78eC1btkxbtmzR4sWLJZ0JNnfddZe2bt2q1atXq6GhIXg+Tvfu3RUbGxvuKQEAgA4s7OEmLy9Phw4d0ty5c+Xz+ZSenq6SkpLgScPl5eVyOr84gDR69GgtXbpUs2fP1qxZszRo0CCtXLlSQ4cOlSQdOHBAq1atkiSlp6eHvNdbb72lr3/96+GeEgAA6MB4cCZfUQEA0Cl0iPvcAAAARBrhBgAAWIVwAwAArEK4AQAAViHcAAAAqxBuAACAVQg3AADAKoQbAABgFcINAACwCuEGAABYhXADAACsQrgBAABWIdwAAACrEG4AAIBVCDcAAMAqhBsAAGAVwg0AALAK4QYAAFiFcAMAAKxCuAEAAFYh3AAAAKsQbgAAgFUINwAAwCqEGwAAYBXCDQAAsArhBgAAWIVwAwAArBLd3g3YwASOSyd+L3PyZSlwSHL2kKPLXdJl35LD6Wrv9gAAuKQQbi6SaTgsc/RbUkO5pMCZlQ0nZI4/I51cIXVfKkeUu117BADgUsLXUhfJ+OdIDfsVDDZBAanhM5nqme3RFgAAlyzCzUUwDZ9JteskNTRR0SDVvSdz+pNItgUAwCWNcHMx6j+UZFpQ95ewtwIAAM4g3FyUlp6yFBXWLgAAwBcINxcjdoSk2PMURUmxnkh0AwAARLi5KA6nS+ryr2p6Nzql+NvliEqKZFsAAFzSCDcXyZEwQ4q94R8/RYX+GeuRw1XUHm0BAHDJ4j43F8nhiJOuWHzmqqgTr0iBzyRnshxd7pDibpTDwfk2AABEEuGmDTgcTinua3LEfa29WwEA4JLH11IAAMAqhBsAAGAVwg0AALAK4QYAAFiFcAMAAKwSkXCzcOFCDRgwQPHx8fJ4PNq8eXOz9StWrFBaWpri4+M1bNgwrVmzJuR1Y4zmzp2r3r17q0uXLsrOztbevXvDOQUAANBJhD3cLF++XIWFhSoqKtLWrVs1fPhw5eTkqLKystH6DRs2KD8/XwUFBdq2bZtyc3OVm5ur7du3B2t+/vOf61e/+pUWLVqkTZs2qWvXrsrJydGpU6fCPR0AANDBOYwxLXisdet5PB6NHDlSCxYskCQFAgGlpqZq2rRpmjFjxjn1eXl5qqmp0erVq4PrRo0apfT0dC1atEjGGKWkpGj69Ol69NFHJUnV1dVKTk7WkiVLdPfdd5+3J7/fL5fLperqaiUkJLTRTAEAQDi19PM7rEdu6urqVFZWpuzs7C/e0OlUdna2vF5vo2O8Xm9IvSTl5OQE6/ft2yefzxdS43K55PF4mtwmAAC4dIT1DsWHDx9WQ0ODkpOTQ9YnJydr9+7djY7x+XyN1vt8vuDrZ9c1VfPPamtrVVtbG/zZ7/df2EQAAECncUlcLVVcXCyXyxVcUlNT27slAAAQJmENN0lJSYqKilJFRUXI+oqKCrnd7kbHuN3uZuvP/nkh25w5c6aqq6uDy/79+1s1HwAA0PGFNdzExsYqIyNDpaWlwXWBQEClpaXKyspqdExWVlZIvSStXbs2WH/llVfK7XaH1Pj9fm3atKnJbcbFxSkhISFkAQAAdgr7U8ELCws1efJkjRgxQpmZmZo/f75qamo0ZcoUSdKkSZPUp08fFRcXS5IefvhhjRkzRvPmzdP48eO1bNkybdmyRYsXL5YkORwO/eAHP9ATTzyhQYMG6corr9ScOXOUkpKi3NzccE8HAAB0cGEPN3l5eTp06JDmzp0rn8+n9PR0lZSUBE8ILi8vl9P5xQGk0aNHa+nSpZo9e7ZmzZqlQYMGaeXKlRo6dGiw5t/+7d9UU1Oj+++/X1VVVbrhhhtUUlKi+Pj4cE8HAAB0cGG/z01HxH1uAADofDrEfW4AAAAijXADAACsQrgBAABWIdwAAACrEG4AAIBVCDcAAMAqhBsAAGAVwg0AALAK4QYAAFiFcAMAAKxCuAEAAFYh3AAAAKsQbgAAgFUINwAAwCqEGwAAYBXCDQAAsArhBgAAWIVwAwAArEK4AQAAViHcAAAAqxBuAACAVQg3AADAKoQbAABgFcINAACwCuEGAABYhXADAACsQrgBAABWIdwAAACrEG4AAIBVCDcAAMAqhBsAAGAVwg0AALAK4QYAAFiFcAMAAKxCuAEAAFYh3AAAAKsQbgAAgFUINwAAwCrR7d0A0JmYwFHpxMsyteslnZZivirHZd+SI3pAe7cGAPgHwg3QQqZui8zn/08ypyQFzqys3y5z4ndSwk/kuOyb7dofAOAMvpYCWsAEPpf5/L7QYCNJapBkZPxzZOo+aJ/mAAAhCDdAS5x8VTInFBpsvswpU/PbSHYEAGgC4QZoAVP7Z0mmmYoGqe7dSLUDAGhG2MLN0aNHNXHiRCUkJCgxMVEFBQU6fvx4s2NOnTqlqVOnqkePHurWrZsmTJigioqK4Ot/+ctflJ+fr9TUVHXp0kWDBw/WM888E64pAF/S0EY1AIBwC1u4mThxonbs2KG1a9dq9erVeuedd3T//fc3O+aRRx7R66+/rhUrVmj9+vU6ePCg7rzzzuDrZWVl6tWrl1588UXt2LFDP/zhDzVz5kwtWLAgXNMAzojJUPO/LlFSzPWR6gYA0AyHMaa5Y+2tsmvXLg0ZMkTvv/++RowYIUkqKSnRLbfcok8//VQpKSnnjKmurlbPnj21dOlS3XXXXZKk3bt3a/DgwfJ6vRo1alSj7zV16lTt2rVL69ata3F/fr9fLpdL1dXVSkhIaMUMcakxDZ/JHBor6XSTNY4rFssR9/WI9QQAl5qWfn6H5ciN1+tVYmJiMNhIUnZ2tpxOpzZt2tTomLKyMtXX1ys7Ozu4Li0tTf369ZPX623yvaqrq9W9e/e2ax5ohCOqtxyuX+jMr0zUl175x9+7PkCwAYAOIiz3ufH5fOrVq1foG0VHq3v37vL5fE2OiY2NVWJiYsj65OTkJsds2LBBy5cv1xtvvNFsP7W1taqtrQ3+7Pf7WzALIJSjyy1S9ECZmhekurck0yDFpMvRdZIccTe0d3sAgH+4oCM3M2bMkMPhaHbZvXt3uHoNsX37dt1+++0qKirSTTfd1GxtcXGxXC5XcElNTY1Ij7CPIyZNzsT/kLOXV87kzXJ2X0ywAYAO5oKO3EyfPl333ntvszUDBw6U2+1WZWVlyPrTp0/r6NGjcrvdjY5zu92qq6tTVVVVyNGbioqKc8bs3LlTY8eO1f3336/Zs2eft++ZM2eqsLAw+LPf7yfgAABgqQsKNz179lTPnj3PW5eVlaWqqiqVlZUpIyNDkrRu3ToFAgF5PJ5Gx2RkZCgmJkalpaWaMGGCJGnPnj0qLy9XVlZWsG7Hjh36xje+ocmTJ+unP/1pi/qOi4tTXFxci2oBAEDnFparpSTp5ptvVkVFhRYtWqT6+npNmTJFI0aM0NKlSyVJBw4c0NixY/XCCy8oMzNTkvS9731Pa9as0ZIlS5SQkKBp06ZJOnNujXTmq6hvfOMbysnJ0VNPPRV8r6ioqBaFrrO4WgoAgM6npZ/fYXtw5ksvvaQHH3xQY8eOldPp1IQJE/SrX/0q+Hp9fb327NmjEydOBNc9/fTTwdra2lrl5OTo17/+dfD1P/zhDzp06JBefPFFvfjii8H1/fv319///vdwTQUAAHQiYTty05Fx5AYAgM6nXe9zAwAA0F4INwAAwCqEGwAAYBXCDQAAsArhBgAAWIVwAwAArEK4AQAAViHcAAAAqxBuAACAVQg3AADAKoQbAABgFcINAACwCuEGAABYhXADAACsQrgBAABWIdwAAACrEG4AAIBVCDcAAMAqhBsAAGAVwg0AALAK4QYAAFiFcAMAAKxCuAEAAFYh3AAAAKsQbgAAgFUINwAAwCqEGwAAYBXCDQAAsArhBgAAWIVwAwAArEK4AQAAViHcAAAAqxBuAACAVQg3AADAKoQbAABgFcINAACwCuEGAABYhXADAACsQrgBAABWIdwAAACrEG4AAIBVCDcAAMAqhBsAAGAVwg0AALBK2MLN0aNHNXHiRCUkJCgxMVEFBQU6fvx4s2NOnTqlqVOnqkePHurWrZsmTJigioqKRmuPHDmivn37yuFwqKqqKgwzAAAAnVHYws3EiRO1Y8cOrV27VqtXr9Y777yj+++/v9kxjzzyiF5//XWtWLFC69ev18GDB3XnnXc2WltQUKDrrrsuHK0DAIBOzGGMMW290V27dmnIkCF6//33NWLECElSSUmJbrnlFn366adKSUk5Z0x1dbV69uyppUuX6q677pIk7d69W4MHD5bX69WoUaOCtc8995yWL1+uuXPnauzYsfr888+VmJjY4v78fr9cLpeqq6uVkJBwcZMFAAAR0dLP77AcufF6vUpMTAwGG0nKzs6W0+nUpk2bGh1TVlam+vp6ZWdnB9elpaWpX79+8nq9wXU7d+7Uj3/8Y73wwgtyOlvWfm1trfx+f8gCAADsFJZw4/P51KtXr5B10dHR6t69u3w+X5NjYmNjzzkCk5ycHBxTW1ur/Px8PfXUU+rXr1+L+ykuLpbL5QouqampFzYhAADQaVxQuJkxY4YcDkezy+7du8PVq2bOnKnBgwfr29/+9gWPq66uDi779+8PU4cAbNFgAtpwaI9+97/rtezv7+nTE0fauyUALRR9IcXTp0/Xvffe22zNwIED5Xa7VVlZGbL+9OnTOnr0qNxud6Pj3G636urqVFVVFXL0pqKiIjhm3bp1+uijj/SHP/xBknT2dKGkpCT98Ic/1L//+783uu24uDjFxcW1ZIoAoI+qyvXDD34v36lqRTkcChjpl7vf0Fj3UM0depe6RMe2d4sAmnFB4aZnz57q2bPneeuysrJUVVWlsrIyZWRkSDoTTAKBgDweT6NjMjIyFBMTo9LSUk2YMEGStGfPHpWXlysrK0uS9Morr+jkyZPBMe+//76+853v6N1339VVV111IVMBgEb9/Xilvr/5P1UfOC1JavjSNRdv+Xaopr5Wz4y4Vw6Ho71aBHAeFxRuWmrw4MEaN26c7rvvPi1atEj19fV68MEHdffddwevlDpw4IDGjh2rF154QZmZmXK5XCooKFBhYaG6d++uhIQETZs2TVlZWcErpf45wBw+fDj4fhdytRQANGXJ/67XadOggM69kDQgo41H9urDqnINv6J/O3QHoCXCdp+bl156SWlpaRo7dqxuueUW3XDDDVq8eHHw9fr6eu3Zs0cnTpwIrnv66ad16623asKECbrxxhvldrv16quvhqtFAAjRYAJa+9mHajCBJmuiHE796bMPItcUgAsWlvvcdHTc5wZAY06ertOYN3/UbI1TDmW7h+mJ9Lsj0xSAoHa9zw0AdEbxUTFKiOnSbI3D4VDKZd0j1BGA1iDcAMA/OBwO3ZnqkVNNnyzcYAK6rW9GBLsCcKEINwDwJd++8mvqc1l3RTka/8/jd676F/W9rEeEuwJwIQg3APAlCTFd9J+jHtC43umK/lLA6RWXoMeH3K7vfiW7mdEAOgJOKOaEYgBN8NefVHnNYcU6o3XV5clNHs0BEBkt/fwOy31uAMAGCTFdNDSRZ9EBnQ3hBgAirMEEVHb0f1V5yq/usV2V2eMrinZGtXdbgDUINwAQQW9X7NRTO1fpUK0/uO6K2K6ads3NurXP9e3YGWAPwg0ARMi7lbv1+LYXz3mww+d1NfrxR3+QjNGtXGYOXDTOjgOACDDG6Oldq5uteWbPH4MP7ATQeoQbAIiAndWf6tOTRxt5HOcXqutPaOPhjyPWE2Arwg0ARMCRuuMtq6s9FuZOAPsRbgAgApLiLm9RXa947r0FXCzCDQBEwOCEPurftacczTy36op/XBYO4OIQbgAgAhwOhx4dfKscUpMBZ/rgW7nfDdAGCDcAECGepEGaP+Je9b2se8j65HiXitPzdVPv4e3UGWAXni3Fs6UARJgxRjuqP1XlqWp1j+um6xL7yclzq4Dz4tlSANBBORyOfzyziudWAeHA/yoAAACrEG4AAIBVCDcAAMAqhBsAAGAVwg0AALAK4QYAAFiFcAMAAKxCuAEAAFYh3AAAAKtckncoPvvECb/f386dAACAljr7uX2+J0ddkuHm2LFjkqTUVG59DgBAZ3Ps2DG5XK4mX78kH5wZCAR08OBBXX755XI4HO3dTofn9/uVmpqq/fv386DRC8S+az32Xeux71qPfdd6kdh3xhgdO3ZMKSkpcjqbPrPmkjxy43Q61bdv3/Zuo9NJSEjgl72V2Hetx75rPfZd67HvWi/c+665IzZncUIxAACwCuEGAABYhXCD84qLi1NRUZHi4uLau5VOh33Xeuy71mPftR77rvU60r67JE8oBgAA9uLIDQAAsArhBgAAWIVwAwAArEK4AQAAViHcQEePHtXEiROVkJCgxMREFRQU6Pjx482OWbx4sb7+9a8rISFBDodDVVVVbbLdzqg18zx16pSmTp2qHj16qFu3bpowYYIqKipCahwOxznLsmXLwjmVsFu4cKEGDBig+Ph4eTwebd68udn6FStWKC0tTfHx8Ro2bJjWrFkT8roxRnPnzlXv3r3VpUsXZWdna+/eveGcQrtp63137733nvPva9y4ceGcQru5kH23Y8cOTZgwQQMGDJDD4dD8+fMvepudWVvvux/96Efn/LtLS0tr+8YNLnnjxo0zw4cPNxs3bjTvvvuu+cpXvmLy8/ObHfP000+b4uJiU1xcbCSZzz//vE222xm1Zp4PPPCASU1NNaWlpWbLli1m1KhRZvTo0SE1ksxvf/tb89lnnwWXkydPhnMqYbVs2TITGxtrnn/+ebNjxw5z3333mcTERFNRUdFo/XvvvWeioqLMz3/+c7Nz504ze/ZsExMTYz766KNgzc9+9jPjcrnMypUrzV/+8hdz2223mSuvvLJT76fGhGPfTZ482YwbNy7k39fRo0cjNaWIudB9t3nzZvPoo4+a3//+98btdpunn376orfZWYVj3xUVFZlrr7025N/doUOH2rx3ws0lbufOnUaSef/994Pr/vjHPxqHw2EOHDhw3vFvvfVWo+HmYrfbWbRmnlVVVSYmJsasWLEiuG7Xrl1GkvF6vcF1ksxrr70Wtt4jLTMz00ydOjX4c0NDg0lJSTHFxcWN1n/zm98048ePD1nn8XjMd7/7XWOMMYFAwLjdbvPUU08FX6+qqjJxcXHm97//fRhm0H7aet8Zcybc3H777WHptyO50H33Zf3792/0A/pittmZhGPfFRUVmeHDh7dhl43ja6lLnNfrVWJiokaMGBFcl52dLafTqU2bNnW47XY0rZlnWVmZ6uvrlZ2dHVyXlpamfv36yev1htROnTpVSUlJyszM1PPPPy/TSW9LVVdXp7KyspA5O51OZWdnnzPns7xeb0i9JOXk5ATr9+3bJ5/PF1Ljcrnk8Xia3GZnFI59d9bbb7+tXr166ZprrtH3vvc9HTlypO0n0I5as+/aY5sdUTjnuXfvXqWkpGjgwIGaOHGiysvLL7bdcxBuLnE+n0+9evUKWRcdHa3u3bvL5/N1uO12NK2Zp8/nU2xsrBITE0PWJycnh4z58Y9/rJdffllr167VhAkT9P3vf1/PPvtsm88hEg4fPqyGhgYlJyeHrP/nOX+Zz+drtv7snxeyzc4oHPtOksaNG6cXXnhBpaWlevLJJ7V+/XrdfPPNamhoaPtJtJPW7Lv22GZHFK55ejweLVmyRCUlJXruuee0b98+fe1rX9OxY8cutuUQl+RTwS8FM2bM0JNPPtlsza5duyLUTefTEfbfnDlzgn//6le/qpqaGj311FN66KGHwvq+uDTcfffdwb8PGzZM1113na666iq9/fbbGjt2bDt2BpvdfPPNwb9fd9118ng86t+/v15++WUVFBS02fsQbiw1ffp03Xvvvc3WDBw4UG63W5WVlSHrT58+raNHj8rtdrf6/cO13UgJ5/5zu92qq6tTVVVVyNGbioqKZveNx+PRT37yE9XW1naIZ7dciKSkJEVFRZ1zRVhzc3a73c3Wn/2zoqJCvXv3DqlJT09vw+7bVzj2XWMGDhyopKQkffzxx9aEm9bsu/bYZkcUqXkmJibq6quv1scff9xm25T4WspaPXv2VFpaWrNLbGyssrKyVFVVpbKysuDYdevWKRAIyOPxtPr9w7XdSAnn/svIyFBMTIxKS0uD6/bs2aPy8nJlZWU12dMHH3ygK664otMFG0mKjY1VRkZGyJwDgYBKS0ubnHNWVlZIvSStXbs2WH/llVfK7XaH1Pj9fm3atKnZ/djZhGPfNebTTz/VkSNHQoJiZ9eafdce2+yIIjXP48eP629/+1vb/7sL+ynL6PDGjRtnvvrVr5pNmzaZP//5z2bQoEEhlzJ/+umn5pprrjGbNm0Krvvss8/Mtm3bzG9+8xsjybzzzjtm27Zt5siRIy3eri1as/8eeOAB069fP7Nu3TqzZcsWk5WVZbKysoKvr1q1yvzmN78xH330kdm7d6/59a9/bS677DIzd+7ciM6tLS1btszExcWZJUuWmJ07d5r777/fJCYmGp/PZ4wx5p577jEzZswI1r/33nsmOjra/OIXvzC7du0yRUVFjV4KnpiYaP77v//bfPjhh+b222+39lLwttx3x44dM48++qjxer1m37595s033zTXX3+9GTRokDl16lS7zDFcLnTf1dbWmm3btplt27aZ3r17m0cffdRs27bN7N27t8XbtEU49t306dPN22+/bfbt22fee+89k52dbZKSkkxlZWWb9k64gTly5IjJz8833bp1MwkJCWbKlCnm2LFjwdf37dtnJJm33noruK6oqMhIOmf57W9/2+Lt2qI1++/kyZPm+9//vrniiivMZZddZu644w7z2WefBV//4x//aNLT0023bt1M165dzfDhw82iRYtMQ0NDJKfW5p599lnTr18/ExsbazIzM83GjRuDr40ZM8ZMnjw5pP7ll182V199tYmNjTXXXnuteeONN0JeDwQCZs6cOSY5OdnExcWZsWPHmj179kRiKhHXlvvuxIkT5qabbjI9e/Y0MTExpn///ua+++6z7sP5rAvZd2d/X/95GTNmTIu3aZO23nd5eXmmd+/eJjY21vTp08fk5eWZjz/+uM37dhjTSa8tBQAAaATn3AAAAKsQbgAAgFUINwAAwCqEGwAAYBXCDQAAsArhBgAAWIVwAwAArEK4AQAAViHcAAAAqxBuAACAVQg3AADAKoQbAABglf8PfeqEzT+Ob2k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descr="data:image/png;base64,iVBORw0KGgoAAAANSUhEUgAAAjcAAAGdCAYAAADuR1K7AAAAOXRFWHRTb2Z0d2FyZQBNYXRwbG90bGliIHZlcnNpb24zLjcuMSwgaHR0cHM6Ly9tYXRwbG90bGliLm9yZy/bCgiHAAAACXBIWXMAAA9hAAAPYQGoP6dpAAAsvUlEQVR4nO3dfXRU5b328WsmrwhmIgQyBAKIRQOCpAYyhMdKT8ljUFwaxdOYUkGaR2uLaA16BAqkp7UntZaKFSqLrmOpRylIVQ4iTQ8GRSsDSMAqr8UeahCchBeTgQBJyNzPH5TRKUkIITNJbr6ftfaC7Pnde373XsS53LNfHMYYIwAAAEs427sBAACAtkS4AQAAViHcAAAAqxBuAACAVQg3AADAKoQbAABgFcINAACwCuEGAABYJbq9G2gPgUBABw8e1OWXXy6Hw9He7QAAgBYwxujYsWNKSUmR09n08ZlLMtwcPHhQqamp7d0GAABohf3796tv375Nvn5JhpvLL79c0pmdk5CQ0M7dAACAlvD7/UpNTQ1+jjflkgw3Z7+KSkhIINwAANDJnO+UEk4oBgAAViHcAAAAq4Q93CxcuFADBgxQfHy8PB6PNm/e3Gz9ihUrlJaWpvj4eA0bNkxr1qwJef348eN68MEH1bdvX3Xp0kVDhgzRokWLwjkFAADQiYQ13CxfvlyFhYUqKirS1q1bNXz4cOXk5KiysrLR+g0bNig/P18FBQXatm2bcnNzlZubq+3btwdrCgsLVVJSohdffFG7du3SD37wAz344INatWpVOKcCAAA6CYcxxoRr4x6PRyNHjtSCBQsknbm/TGpqqqZNm6YZM2acU5+Xl6eamhqtXr06uG7UqFFKT08PHp0ZOnSo8vLyNGfOnGBNRkaGbr75Zj3xxBMt6svv98vlcqm6upoTigEA6CRa+vkdtiM3dXV1KisrU3Z29hdv5nQqOztbXq+30TFerzekXpJycnJC6kePHq1Vq1bpwIEDMsborbfe0l//+lfddNNNTfZSW1srv98fsgAAADuFLdwcPnxYDQ0NSk5ODlmfnJwsn8/X6Bifz3fe+meffVZDhgxR3759FRsbq3HjxmnhwoW68cYbm+yluLhYLpcruHADPwAA7NXprpZ69tlntXHjRq1atUplZWWaN2+epk6dqjfffLPJMTNnzlR1dXVw2b9/fwQ7BgAAkRS2m/glJSUpKipKFRUVIesrKirkdrsbHeN2u5utP3nypGbNmqXXXntN48ePlyRdd911+uCDD/SLX/zinK+0zoqLi1NcXNzFTgm4JDWcbtAHb23XkYOf6wp3oq4fO0xR0VHt3RYANClsR25iY2OVkZGh0tLS4LpAIKDS0lJlZWU1OiYrKyukXpLWrl0brK+vr1d9ff05D8uKiopSIBBo4xkAWL/Cq2/1/55m5Dyhp6Ys1Kybf6r81O9q3dJ327s1AGhSWB+/UFhYqMmTJ2vEiBHKzMzU/PnzVVNToylTpkiSJk2apD59+qi4uFiS9PDDD2vMmDGaN2+exo8fr2XLlmnLli1avHixpDOPSxgzZowee+wxdenSRf3799f69ev1wgsv6Je//GU4pwJcct59ZaOeyDv39+rzimoVf/tXksOhb+Tf0A6dAUDzwhpu8vLydOjQIc2dO1c+n0/p6ekqKSkJnjRcXl4echRm9OjRWrp0qWbPnq1Zs2Zp0KBBWrlypYYOHRqsWbZsmWbOnKmJEyfq6NGj6t+/v37605/qgQceCOdUgEtKIBDQc4VLmq1ZNP13GvOvWXxFBaDDCet9bjoq7nMDNO+jd3epcMzc89b97E+zlfF/h0egIwDoAPe5AdB5HfVVtWkdAEQS4QbAOXqkXNGiuqQ+3cPcCQBcOMINgHMMybpa7it7yeFoosAhJfXtruvGDIloXwDQEoQbAOdwOp168FffkeQ4N+D84+fvz/+OoqI4mRhAx0O4AdAoz/gM/WTV43Jf+U+PROnfU//+6r/pa3d62qkzAGgeV0txtRTQLGOMdm38a/AOxUOyrj7nRpoAEAkt/fwO631uAHR+DodDQ7Kuae82AKDF+N8vAABgFcINAACwCuEGAABYhXADAACsQrgBAABWIdwAAACrEG4AAIBVCDcAAMAqhBsAAGAVwg0AALAK4QYAAFiFcAMAAKxCuAEAAFYh3AAAAKsQbgAAgFUINwAAwCqEGwAAYBXCDQAAsArhBgAAWIVwAwAArEK4AQAAViHcAAAAqxBuAACAVQg3AADAKoQbAABgFcINAACwCuEGAABYhXADAACsQrgBAABWIdwAAACrEG4AAIBVCDcAAMAqhBsAAGAVwg0AALAK4QYAAFiFcAMAAKwS9nCzcOFCDRgwQPHx8fJ4PNq8eXOz9StWrFBaWpri4+M1bNgwrVmz5pyaXbt26bbbbpPL5VLXrl01cuRIlZeXh2sKAACgEwlruFm+fLkKCwtVVFSkrVu3avjw4crJyVFlZWWj9Rs2bFB+fr4KCgq0bds25ebmKjc3V9u3bw/W/O1vf9MNN9ygtLQ0vf322/rwww81Z84cxcfHh3MqAACgk3AYY0y4Nu7xeDRy5EgtWLBAkhQIBJSamqpp06ZpxowZ59Tn5eWppqZGq1evDq4bNWqU0tPTtWjRIknS3XffrZiYGP3Xf/1Xq/vy+/1yuVyqrq5WQkJCq7cDAAAip6Wf32E7clNXV6eysjJlZ2d/8WZOp7Kzs+X1ehsd4/V6Q+olKScnJ1gfCAT0xhtv6Oqrr1ZOTo569eolj8ejlStXNttLbW2t/H5/yAIAAOwUtnBz+PBhNTQ0KDk5OWR9cnKyfD5fo2N8Pl+z9ZWVlTp+/Lh+9rOfady4cfqf//kf3XHHHbrzzju1fv36JnspLi6Wy+UKLqmpqRc5OwAA0FF1qqulAoGAJOn222/XI488ovT0dM2YMUO33npr8GurxsycOVPV1dXBZf/+/ZFqGQAARFh0uDaclJSkqKgoVVRUhKyvqKiQ2+1udIzb7W62PikpSdHR0RoyZEhIzeDBg/XnP/+5yV7i4uIUFxfXmmkAAIBOJmxHbmJjY5WRkaHS0tLgukAgoNLSUmVlZTU6JisrK6RektauXRusj42N1ciRI7Vnz56Qmr/+9a/q379/G88AAAB0RmE7ciNJhYWFmjx5skaMGKHMzEzNnz9fNTU1mjJliiRp0qRJ6tOnj4qLiyVJDz/8sMaMGaN58+Zp/PjxWrZsmbZs2aLFixcHt/nYY48pLy9PN954o/7lX/5FJSUlev311/X222+HcyoAAKCTCGu4ycvL06FDhzR37lz5fD6lp6erpKQkeNJweXm5nM4vDh6NHj1aS5cu1ezZszVr1iwNGjRIK1eu1NChQ4M1d9xxhxYtWqTi4mI99NBDuuaaa/TKK6/ohhtuCOdUAABAJxHW+9x0VNznBgCAzqfd73MDAADQHgg3AADAKoQbAABgFcINAACwCuEGAABYhXADAACsQrgBAABWIdwAAACrEG4AAIBVCDcAAMAqhBsAAGAVwg0AALAK4QYAAFiFcAMAAKxCuAEAAFYh3AAAAKsQbgAAgFUINwAAwCqEGwAAYBXCDQAAsArhBgAAWIVwAwAArEK4AQAAViHcAAAAqxBuAACAVQg3AADAKoQbAABgFcINAACwCuEGAABYhXADAACsQrgBAABWIdwAAACrEG4AAIBVCDcAAMAqhBsAAGAVwg0AALAK4QYAAFiFcAMAAKxCuAEAAFYh3AAAAKsQbgAAgFUINwAAwCqEGwAAYJWIhJuFCxdqwIABio+Pl8fj0ebNm5utX7FihdLS0hQfH69hw4ZpzZo1TdY+8MADcjgcmj9/fht3DQAAOqOwh5vly5ersLBQRUVF2rp1q4YPH66cnBxVVlY2Wr9hwwbl5+eroKBA27ZtU25urnJzc7V9+/Zzal977TVt3LhRKSkp4Z4GAADoJMIebn75y1/qvvvu05QpUzRkyBAtWrRIl112mZ5//vlG65955hmNGzdOjz32mAYPHqyf/OQnuv7667VgwYKQugMHDmjatGl66aWXFBMTE+5pAACATiKs4aaurk5lZWXKzs7+4g2dTmVnZ8vr9TY6xuv1htRLUk5OTkh9IBDQPffco8cee0zXXnvtefuora2V3+8PWQAAgJ3CGm4OHz6shoYGJScnh6xPTk6Wz+drdIzP5ztv/ZNPPqno6Gg99NBDLeqjuLhYLpcruKSmpl7gTAAAQGfR6a6WKisr0zPPPKMlS5bI4XC0aMzMmTNVXV0dXPbv3x/mLgEAQHsJa7hJSkpSVFSUKioqQtZXVFTI7XY3Osbtdjdb/+6776qyslL9+vVTdHS0oqOj9cknn2j69OkaMGBAo9uMi4tTQkJCyAIAAOwU1nATGxurjIwMlZaWBtcFAgGVlpYqKyur0TFZWVkh9ZK0du3aYP0999yjDz/8UB988EFwSUlJ0WOPPaY//elP4ZsMAADoFKLD/QaFhYWaPHmyRowYoczMTM2fP181NTWaMmWKJGnSpEnq06ePiouLJUkPP/ywxowZo3nz5mn8+PFatmyZtmzZosWLF0uSevTooR49eoS8R0xMjNxut6655ppwTwcAAHRwYQ83eXl5OnTokObOnSufz6f09HSVlJQETxouLy+X0/nFAaTRo0dr6dKlmj17tmbNmqVBgwZp5cqVGjp0aLhbBQAAFnAYY0x7NxFpfr9fLpdL1dXVnH8DAEAn0dLP7053tRQAAEBzCDcAAMAqhBsAAGAVwg0AALAK4QYAAFiFcAMAAKxCuAEAAFYh3AAAAKsQbgAAgFUINwAAwCqEGwAAYBXCDQAAsArhBgAAWIVwAwAArEK4AQAAViHcAAAAqxBuAACAVQg3AADAKoQbAABgFcINAACwCuEGAABYhXADAACsQrgBAABWIdwAAACrEG4AAIBVCDcAAMAqhBsAAGAVwg0AALAK4QYAAFiFcAMAAKwS3d4NAACAzq/+dINKt+3V6o07dcR/Qn2SXMr9P0M1esgAOZ2OiPZCuAEAABeluuaUvvfMK9q9v1JOh0MBY/TxwcNa98HHunHYQD11/62KiY6KWD98LQUAAC5K0e9KtPfAIUlSwBhJUkPgzJ/vbv9fLVz1XkT7IdwAAIBWK6+s0jsf7QuGmX9mjLRi/Yc6caouYj0RbgAAQKu9v6f8vDUn6+q1s7wiAt2cQbgBAACtFmjiiM0/a+rITjgQbgAAQKsNvyrlvDUxUU6lpfaKQDdnEG4AAECrXd23p4YPTFFUE5d7O50OjR81RK6u8RHriXADAAAuyn8U3Kyerm5yOr4IOGf/mta3pwon3BjRfrjPDQAAuCi9uydo2Q+/rVf//JFWeXfo8+Mn5e5+uSbcMEy3jrpW8bGRjRsOY0zkzvDpIPx+v1wul6qrq5WQkNDe7QAAgBZo6ec3X0sBAACrEG4AAIBVIhJuFi5cqAEDBig+Pl4ej0ebN29utn7FihVKS0tTfHy8hg0bpjVr1gRfq6+v1+OPP65hw4apa9euSklJ0aRJk3Tw4MFwTwMAAHQCYQ83y5cvV2FhoYqKirR161YNHz5cOTk5qqysbLR+w4YNys/PV0FBgbZt26bc3Fzl5uZq+/btkqQTJ05o69atmjNnjrZu3apXX31Ve/bs0W233RbuqQAAgE4g7CcUezwejRw5UgsWLJAkBQIBpaamatq0aZoxY8Y59Xl5eaqpqdHq1auD60aNGqX09HQtWrSo0fd4//33lZmZqU8++UT9+vU7b0+cUAwAQOfTIU4orqurU1lZmbKzs794Q6dT2dnZ8nq9jY7xer0h9ZKUk5PTZL0kVVdXy+FwKDExsU36BgAAnVdYLzw/fPiwGhoalJycHLI+OTlZu3fvbnSMz+drtN7n8zVaf+rUKT3++OPKz89vMsXV1taqtrY2+LPf77+QaQAAgE6kU18tVV9fr29+85syxui5555rsq64uFgulyu4pKamRrBLAAAQSWENN0lJSYqKilJFRehjzisqKuR2uxsd43a7W1R/Nth88sknWrt2bbPfvc2cOVPV1dXBZf/+/a2cEQAA6OjCGm5iY2OVkZGh0tLS4LpAIKDS0lJlZWU1OiYrKyukXpLWrl0bUn822Ozdu1dvvvmmevTo0WwfcXFxSkhICFkAAICdwv6wh8LCQk2ePFkjRoxQZmam5s+fr5qaGk2ZMkWSNGnSJPXp00fFxcWSpIcfflhjxozRvHnzNH78eC1btkxbtmzR4sWLJZ0JNnfddZe2bt2q1atXq6GhIXg+Tvfu3RUbGxvuKQEAgA4s7OEmLy9Phw4d0ty5c+Xz+ZSenq6SkpLgScPl5eVyOr84gDR69GgtXbpUs2fP1qxZszRo0CCtXLlSQ4cOlSQdOHBAq1atkiSlp6eHvNdbb72lr3/96+GeEgAA6MB4cCZfUQEA0Cl0iPvcAAAARBrhBgAAWIVwAwAArEK4AQAAViHcAAAAqxBuAACAVQg3AADAKoQbAABgFcINAACwCuEGAABYhXADAACsQrgBAABWIdwAAACrEG4AAIBVCDcAAMAqhBsAAGAVwg0AALAK4QYAAFiFcAMAAKxCuAEAAFYh3AAAAKsQbgAAgFUINwAAwCqEGwAAYBXCDQAAsArhBgAAWIVwAwAArBLd3g3YwASOSyd+L3PyZSlwSHL2kKPLXdJl35LD6Wrv9gAAuKQQbi6SaTgsc/RbUkO5pMCZlQ0nZI4/I51cIXVfKkeUu117BADgUsLXUhfJ+OdIDfsVDDZBAanhM5nqme3RFgAAlyzCzUUwDZ9JteskNTRR0SDVvSdz+pNItgUAwCWNcHMx6j+UZFpQ95ewtwIAAM4g3FyUlp6yFBXWLgAAwBcINxcjdoSk2PMURUmxnkh0AwAARLi5KA6nS+ryr2p6Nzql+NvliEqKZFsAAFzSCDcXyZEwQ4q94R8/RYX+GeuRw1XUHm0BAHDJ4j43F8nhiJOuWHzmqqgTr0iBzyRnshxd7pDibpTDwfk2AABEEuGmDTgcTinua3LEfa29WwEA4JLH11IAAMAqhBsAAGAVwg0AALAK4QYAAFiFcAMAAKwSkXCzcOFCDRgwQPHx8fJ4PNq8eXOz9StWrFBaWpri4+M1bNgwrVmzJuR1Y4zmzp2r3r17q0uXLsrOztbevXvDOQUAANBJhD3cLF++XIWFhSoqKtLWrVs1fPhw5eTkqLKystH6DRs2KD8/XwUFBdq2bZtyc3OVm5ur7du3B2t+/vOf61e/+pUWLVqkTZs2qWvXrsrJydGpU6fCPR0AANDBOYwxLXisdet5PB6NHDlSCxYskCQFAgGlpqZq2rRpmjFjxjn1eXl5qqmp0erVq4PrRo0apfT0dC1atEjGGKWkpGj69Ol69NFHJUnV1dVKTk7WkiVLdPfdd5+3J7/fL5fLperqaiUkJLTRTAEAQDi19PM7rEdu6urqVFZWpuzs7C/e0OlUdna2vF5vo2O8Xm9IvSTl5OQE6/ft2yefzxdS43K55PF4mtwmAAC4dIT1DsWHDx9WQ0ODkpOTQ9YnJydr9+7djY7x+XyN1vt8vuDrZ9c1VfPPamtrVVtbG/zZ7/df2EQAAECncUlcLVVcXCyXyxVcUlNT27slAAAQJmENN0lJSYqKilJFRUXI+oqKCrnd7kbHuN3uZuvP/nkh25w5c6aqq6uDy/79+1s1HwAA0PGFNdzExsYqIyNDpaWlwXWBQEClpaXKyspqdExWVlZIvSStXbs2WH/llVfK7XaH1Pj9fm3atKnJbcbFxSkhISFkAQAAdgr7U8ELCws1efJkjRgxQpmZmZo/f75qamo0ZcoUSdKkSZPUp08fFRcXS5IefvhhjRkzRvPmzdP48eO1bNkybdmyRYsXL5YkORwO/eAHP9ATTzyhQYMG6corr9ScOXOUkpKi3NzccE8HAAB0cGEPN3l5eTp06JDmzp0rn8+n9PR0lZSUBE8ILi8vl9P5xQGk0aNHa+nSpZo9e7ZmzZqlQYMGaeXKlRo6dGiw5t/+7d9UU1Oj+++/X1VVVbrhhhtUUlKi+Pj4cE8HAAB0cGG/z01HxH1uAADofDrEfW4AAAAijXADAACsQrgBAABWIdwAAACrEG4AAIBVCDcAAMAqhBsAAGAVwg0AALAK4QYAAFiFcAMAAKxCuAEAAFYh3AAAAKsQbgAAgFUINwAAwCqEGwAAYBXCDQAAsArhBgAAWIVwAwAArEK4AQAAViHcAAAAqxBuAACAVQg3AADAKoQbAABgFcINAACwCuEGAABYhXADAACsQrgBAABWIdwAAACrEG4AAIBVCDcAAMAqhBsAAGAVwg0AALAK4QYAAFiFcAMAAKxCuAEAAFYh3AAAAKsQbgAAgFUINwAAwCrR7d0A0JmYwFHpxMsyteslnZZivirHZd+SI3pAe7cGAPgHwg3QQqZui8zn/08ypyQFzqys3y5z4ndSwk/kuOyb7dofAOAMvpYCWsAEPpf5/L7QYCNJapBkZPxzZOo+aJ/mAAAhCDdAS5x8VTInFBpsvswpU/PbSHYEAGgC4QZoAVP7Z0mmmYoGqe7dSLUDAGhG2MLN0aNHNXHiRCUkJCgxMVEFBQU6fvx4s2NOnTqlqVOnqkePHurWrZsmTJigioqK4Ot/+ctflJ+fr9TUVHXp0kWDBw/WM888E64pAF/S0EY1AIBwC1u4mThxonbs2KG1a9dq9erVeuedd3T//fc3O+aRRx7R66+/rhUrVmj9+vU6ePCg7rzzzuDrZWVl6tWrl1588UXt2LFDP/zhDzVz5kwtWLAgXNMAzojJUPO/LlFSzPWR6gYA0AyHMaa5Y+2tsmvXLg0ZMkTvv/++RowYIUkqKSnRLbfcok8//VQpKSnnjKmurlbPnj21dOlS3XXXXZKk3bt3a/DgwfJ6vRo1alSj7zV16lTt2rVL69ata3F/fr9fLpdL1dXVSkhIaMUMcakxDZ/JHBor6XSTNY4rFssR9/WI9QQAl5qWfn6H5ciN1+tVYmJiMNhIUnZ2tpxOpzZt2tTomLKyMtXX1ys7Ozu4Li0tTf369ZPX623yvaqrq9W9e/e2ax5ohCOqtxyuX+jMr0zUl175x9+7PkCwAYAOIiz3ufH5fOrVq1foG0VHq3v37vL5fE2OiY2NVWJiYsj65OTkJsds2LBBy5cv1xtvvNFsP7W1taqtrQ3+7Pf7WzALIJSjyy1S9ECZmhekurck0yDFpMvRdZIccTe0d3sAgH+4oCM3M2bMkMPhaHbZvXt3uHoNsX37dt1+++0qKirSTTfd1GxtcXGxXC5XcElNTY1Ij7CPIyZNzsT/kLOXV87kzXJ2X0ywAYAO5oKO3EyfPl333ntvszUDBw6U2+1WZWVlyPrTp0/r6NGjcrvdjY5zu92qq6tTVVVVyNGbioqKc8bs3LlTY8eO1f3336/Zs2eft++ZM2eqsLAw+LPf7yfgAABgqQsKNz179lTPnj3PW5eVlaWqqiqVlZUpIyNDkrRu3ToFAgF5PJ5Gx2RkZCgmJkalpaWaMGGCJGnPnj0qLy9XVlZWsG7Hjh36xje+ocmTJ+unP/1pi/qOi4tTXFxci2oBAEDnFparpSTp5ptvVkVFhRYtWqT6+npNmTJFI0aM0NKlSyVJBw4c0NixY/XCCy8oMzNTkvS9731Pa9as0ZIlS5SQkKBp06ZJOnNujXTmq6hvfOMbysnJ0VNPPRV8r6ioqBaFrrO4WgoAgM6npZ/fYXtw5ksvvaQHH3xQY8eOldPp1IQJE/SrX/0q+Hp9fb327NmjEydOBNc9/fTTwdra2lrl5OTo17/+dfD1P/zhDzp06JBefPFFvfjii8H1/fv319///vdwTQUAAHQiYTty05Fx5AYAgM6nXe9zAwAA0F4INwAAwCqEGwAAYBXCDQAAsArhBgAAWIVwAwAArEK4AQAAViHcAAAAqxBuAACAVQg3AADAKoQbAABgFcINAACwCuEGAABYhXADAACsQrgBAABWIdwAAACrEG4AAIBVCDcAAMAqhBsAAGAVwg0AALAK4QYAAFiFcAMAAKxCuAEAAFYh3AAAAKsQbgAAgFUINwAAwCqEGwAAYBXCDQAAsArhBgAAWIVwAwAArEK4AQAAViHcAAAAqxBuAACAVQg3AADAKoQbAABgFcINAACwCuEGAABYhXADAACsQrgBAABWIdwAAACrEG4AAIBVCDcAAMAqhBsAAGAVwg0AALBK2MLN0aNHNXHiRCUkJCgxMVEFBQU6fvx4s2NOnTqlqVOnqkePHurWrZsmTJigioqKRmuPHDmivn37yuFwqKqqKgwzAAAAnVHYws3EiRO1Y8cOrV27VqtXr9Y777yj+++/v9kxjzzyiF5//XWtWLFC69ev18GDB3XnnXc2WltQUKDrrrsuHK0DAIBOzGGMMW290V27dmnIkCF6//33NWLECElSSUmJbrnlFn366adKSUk5Z0x1dbV69uyppUuX6q677pIk7d69W4MHD5bX69WoUaOCtc8995yWL1+uuXPnauzYsfr888+VmJjY4v78fr9cLpeqq6uVkJBwcZMFAAAR0dLP77AcufF6vUpMTAwGG0nKzs6W0+nUpk2bGh1TVlam+vp6ZWdnB9elpaWpX79+8nq9wXU7d+7Uj3/8Y73wwgtyOlvWfm1trfx+f8gCAADsFJZw4/P51KtXr5B10dHR6t69u3w+X5NjYmNjzzkCk5ycHBxTW1ur/Px8PfXUU+rXr1+L+ykuLpbL5QouqampFzYhAADQaVxQuJkxY4YcDkezy+7du8PVq2bOnKnBgwfr29/+9gWPq66uDi779+8PU4cAbNFgAtpwaI9+97/rtezv7+nTE0fauyUALRR9IcXTp0/Xvffe22zNwIED5Xa7VVlZGbL+9OnTOnr0qNxud6Pj3G636urqVFVVFXL0pqKiIjhm3bp1+uijj/SHP/xBknT2dKGkpCT98Ic/1L//+783uu24uDjFxcW1ZIoAoI+qyvXDD34v36lqRTkcChjpl7vf0Fj3UM0depe6RMe2d4sAmnFB4aZnz57q2bPneeuysrJUVVWlsrIyZWRkSDoTTAKBgDweT6NjMjIyFBMTo9LSUk2YMEGStGfPHpWXlysrK0uS9Morr+jkyZPBMe+//76+853v6N1339VVV111IVMBgEb9/Xilvr/5P1UfOC1JavjSNRdv+Xaopr5Wz4y4Vw6Ho71aBHAeFxRuWmrw4MEaN26c7rvvPi1atEj19fV68MEHdffddwevlDpw4IDGjh2rF154QZmZmXK5XCooKFBhYaG6d++uhIQETZs2TVlZWcErpf45wBw+fDj4fhdytRQANGXJ/67XadOggM69kDQgo41H9urDqnINv6J/O3QHoCXCdp+bl156SWlpaRo7dqxuueUW3XDDDVq8eHHw9fr6eu3Zs0cnTpwIrnv66ad16623asKECbrxxhvldrv16quvhqtFAAjRYAJa+9mHajCBJmuiHE796bMPItcUgAsWlvvcdHTc5wZAY06ertOYN3/UbI1TDmW7h+mJ9Lsj0xSAoHa9zw0AdEbxUTFKiOnSbI3D4VDKZd0j1BGA1iDcAMA/OBwO3ZnqkVNNnyzcYAK6rW9GBLsCcKEINwDwJd++8mvqc1l3RTka/8/jd676F/W9rEeEuwJwIQg3APAlCTFd9J+jHtC43umK/lLA6RWXoMeH3K7vfiW7mdEAOgJOKOaEYgBN8NefVHnNYcU6o3XV5clNHs0BEBkt/fwOy31uAMAGCTFdNDSRZ9EBnQ3hBgAirMEEVHb0f1V5yq/usV2V2eMrinZGtXdbgDUINwAQQW9X7NRTO1fpUK0/uO6K2K6ads3NurXP9e3YGWAPwg0ARMi7lbv1+LYXz3mww+d1NfrxR3+QjNGtXGYOXDTOjgOACDDG6Oldq5uteWbPH4MP7ATQeoQbAIiAndWf6tOTRxt5HOcXqutPaOPhjyPWE2Arwg0ARMCRuuMtq6s9FuZOAPsRbgAgApLiLm9RXa947r0FXCzCDQBEwOCEPurftacczTy36op/XBYO4OIQbgAgAhwOhx4dfKscUpMBZ/rgW7nfDdAGCDcAECGepEGaP+Je9b2se8j65HiXitPzdVPv4e3UGWAXni3Fs6UARJgxRjuqP1XlqWp1j+um6xL7yclzq4Dz4tlSANBBORyOfzyziudWAeHA/yoAAACrEG4AAIBVCDcAAMAqhBsAAGAVwg0AALAK4QYAAFiFcAMAAKxCuAEAAFYh3AAAAKtckncoPvvECb/f386dAACAljr7uX2+J0ddkuHm2LFjkqTUVG59DgBAZ3Ps2DG5XK4mX78kH5wZCAR08OBBXX755XI4HO3dTofn9/uVmpqq/fv386DRC8S+az32Xeux71qPfdd6kdh3xhgdO3ZMKSkpcjqbPrPmkjxy43Q61bdv3/Zuo9NJSEjgl72V2Hetx75rPfZd67HvWi/c+665IzZncUIxAACwCuEGAABYhXCD84qLi1NRUZHi4uLau5VOh33Xeuy71mPftR77rvU60r67JE8oBgAA9uLIDQAAsArhBgAAWIVwAwAArEK4AQAAViHcQEePHtXEiROVkJCgxMREFRQU6Pjx482OWbx4sb7+9a8rISFBDodDVVVVbbLdzqg18zx16pSmTp2qHj16qFu3bpowYYIqKipCahwOxznLsmXLwjmVsFu4cKEGDBig+Ph4eTwebd68udn6FStWKC0tTfHx8Ro2bJjWrFkT8roxRnPnzlXv3r3VpUsXZWdna+/eveGcQrtp63137733nvPva9y4ceGcQru5kH23Y8cOTZgwQQMGDJDD4dD8+fMvepudWVvvux/96Efn/LtLS0tr+8YNLnnjxo0zw4cPNxs3bjTvvvuu+cpXvmLy8/ObHfP000+b4uJiU1xcbCSZzz//vE222xm1Zp4PPPCASU1NNaWlpWbLli1m1KhRZvTo0SE1ksxvf/tb89lnnwWXkydPhnMqYbVs2TITGxtrnn/+ebNjxw5z3333mcTERFNRUdFo/XvvvWeioqLMz3/+c7Nz504ze/ZsExMTYz766KNgzc9+9jPjcrnMypUrzV/+8hdz2223mSuvvLJT76fGhGPfTZ482YwbNy7k39fRo0cjNaWIudB9t3nzZvPoo4+a3//+98btdpunn376orfZWYVj3xUVFZlrr7025N/doUOH2rx3ws0lbufOnUaSef/994Pr/vjHPxqHw2EOHDhw3vFvvfVWo+HmYrfbWbRmnlVVVSYmJsasWLEiuG7Xrl1GkvF6vcF1ksxrr70Wtt4jLTMz00ydOjX4c0NDg0lJSTHFxcWN1n/zm98048ePD1nn8XjMd7/7XWOMMYFAwLjdbvPUU08FX6+qqjJxcXHm97//fRhm0H7aet8Zcybc3H777WHptyO50H33Zf3792/0A/pittmZhGPfFRUVmeHDh7dhl43ja6lLnNfrVWJiokaMGBFcl52dLafTqU2bNnW47XY0rZlnWVmZ6uvrlZ2dHVyXlpamfv36yev1htROnTpVSUlJyszM1PPPPy/TSW9LVVdXp7KyspA5O51OZWdnnzPns7xeb0i9JOXk5ATr9+3bJ5/PF1Ljcrnk8Xia3GZnFI59d9bbb7+tXr166ZprrtH3vvc9HTlypO0n0I5as+/aY5sdUTjnuXfvXqWkpGjgwIGaOHGiysvLL7bdcxBuLnE+n0+9evUKWRcdHa3u3bvL5/N1uO12NK2Zp8/nU2xsrBITE0PWJycnh4z58Y9/rJdffllr167VhAkT9P3vf1/PPvtsm88hEg4fPqyGhgYlJyeHrP/nOX+Zz+drtv7snxeyzc4oHPtOksaNG6cXXnhBpaWlevLJJ7V+/XrdfPPNamhoaPtJtJPW7Lv22GZHFK55ejweLVmyRCUlJXruuee0b98+fe1rX9OxY8cutuUQl+RTwS8FM2bM0JNPPtlsza5duyLUTefTEfbfnDlzgn//6le/qpqaGj311FN66KGHwvq+uDTcfffdwb8PGzZM1113na666iq9/fbbGjt2bDt2BpvdfPPNwb9fd9118ng86t+/v15++WUVFBS02fsQbiw1ffp03Xvvvc3WDBw4UG63W5WVlSHrT58+raNHj8rtdrf6/cO13UgJ5/5zu92qq6tTVVVVyNGbioqKZveNx+PRT37yE9XW1naIZ7dciKSkJEVFRZ1zRVhzc3a73c3Wn/2zoqJCvXv3DqlJT09vw+7bVzj2XWMGDhyopKQkffzxx9aEm9bsu/bYZkcUqXkmJibq6quv1scff9xm25T4WspaPXv2VFpaWrNLbGyssrKyVFVVpbKysuDYdevWKRAIyOPxtPr9w7XdSAnn/svIyFBMTIxKS0uD6/bs2aPy8nJlZWU12dMHH3ygK664otMFG0mKjY1VRkZGyJwDgYBKS0ubnHNWVlZIvSStXbs2WH/llVfK7XaH1Pj9fm3atKnZ/djZhGPfNebTTz/VkSNHQoJiZ9eafdce2+yIIjXP48eP629/+1vb/7sL+ynL6PDGjRtnvvrVr5pNmzaZP//5z2bQoEEhlzJ/+umn5pprrjGbNm0Krvvss8/Mtm3bzG9+8xsjybzzzjtm27Zt5siRIy3eri1as/8eeOAB069fP7Nu3TqzZcsWk5WVZbKysoKvr1q1yvzmN78xH330kdm7d6/59a9/bS677DIzd+7ciM6tLS1btszExcWZJUuWmJ07d5r777/fJCYmGp/PZ4wx5p577jEzZswI1r/33nsmOjra/OIXvzC7du0yRUVFjV4KnpiYaP77v//bfPjhh+b222+39lLwttx3x44dM48++qjxer1m37595s033zTXX3+9GTRokDl16lS7zDFcLnTf1dbWmm3btplt27aZ3r17m0cffdRs27bN7N27t8XbtEU49t306dPN22+/bfbt22fee+89k52dbZKSkkxlZWWb9k64gTly5IjJz8833bp1MwkJCWbKlCnm2LFjwdf37dtnJJm33noruK6oqMhIOmf57W9/2+Lt2qI1++/kyZPm+9//vrniiivMZZddZu644w7z2WefBV//4x//aNLT0023bt1M165dzfDhw82iRYtMQ0NDJKfW5p599lnTr18/ExsbazIzM83GjRuDr40ZM8ZMnjw5pP7ll182V199tYmNjTXXXnuteeONN0JeDwQCZs6cOSY5OdnExcWZsWPHmj179kRiKhHXlvvuxIkT5qabbjI9e/Y0MTExpn///ua+++6z7sP5rAvZd2d/X/95GTNmTIu3aZO23nd5eXmmd+/eJjY21vTp08fk5eWZjz/+uM37dhjTSa8tBQAAaATn3AAAAKsQbgAAgFUINwAAwCqEGwAAYBXCDQAAsArhBgAAWIVwAwAArEK4AQAAViHcAAAAqxBuAACAVQg3AADAKoQbAABglf8PfeqEzT+Ob2k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8" name="Picture 7"/>
          <p:cNvPicPr>
            <a:picLocks noChangeAspect="1"/>
          </p:cNvPicPr>
          <p:nvPr/>
        </p:nvPicPr>
        <p:blipFill>
          <a:blip r:embed="rId6"/>
          <a:stretch>
            <a:fillRect/>
          </a:stretch>
        </p:blipFill>
        <p:spPr>
          <a:xfrm>
            <a:off x="6452371" y="2150064"/>
            <a:ext cx="5400675" cy="3933825"/>
          </a:xfrm>
          <a:prstGeom prst="rect">
            <a:avLst/>
          </a:prstGeom>
        </p:spPr>
      </p:pic>
      <p:sp>
        <p:nvSpPr>
          <p:cNvPr id="9" name="TextBox 8"/>
          <p:cNvSpPr txBox="1"/>
          <p:nvPr/>
        </p:nvSpPr>
        <p:spPr>
          <a:xfrm>
            <a:off x="6452371" y="6145453"/>
            <a:ext cx="5085805" cy="646331"/>
          </a:xfrm>
          <a:prstGeom prst="rect">
            <a:avLst/>
          </a:prstGeom>
          <a:noFill/>
        </p:spPr>
        <p:txBody>
          <a:bodyPr wrap="square" rtlCol="0">
            <a:spAutoFit/>
          </a:bodyPr>
          <a:lstStyle/>
          <a:p>
            <a:r>
              <a:rPr lang="fr-FR" dirty="0" err="1" smtClean="0"/>
              <a:t>Visualing</a:t>
            </a:r>
            <a:r>
              <a:rPr lang="fr-FR" dirty="0" smtClean="0"/>
              <a:t> </a:t>
            </a:r>
            <a:r>
              <a:rPr lang="fr-FR" dirty="0" err="1" smtClean="0"/>
              <a:t>dataset</a:t>
            </a:r>
            <a:r>
              <a:rPr lang="fr-FR" dirty="0" smtClean="0"/>
              <a:t> in 2d </a:t>
            </a:r>
            <a:r>
              <a:rPr lang="fr-FR" dirty="0" err="1" smtClean="0"/>
              <a:t>through</a:t>
            </a:r>
            <a:r>
              <a:rPr lang="fr-FR" dirty="0" smtClean="0"/>
              <a:t> PCA, </a:t>
            </a:r>
            <a:r>
              <a:rPr lang="fr-FR" dirty="0" err="1" smtClean="0"/>
              <a:t>colours</a:t>
            </a:r>
            <a:r>
              <a:rPr lang="fr-FR" dirty="0" smtClean="0"/>
              <a:t> </a:t>
            </a:r>
            <a:r>
              <a:rPr lang="fr-FR" dirty="0" err="1" smtClean="0"/>
              <a:t>signifying</a:t>
            </a:r>
            <a:r>
              <a:rPr lang="fr-FR" dirty="0" smtClean="0"/>
              <a:t> clusters</a:t>
            </a:r>
            <a:endParaRPr lang="fr-FR" dirty="0"/>
          </a:p>
        </p:txBody>
      </p:sp>
    </p:spTree>
    <p:extLst>
      <p:ext uri="{BB962C8B-B14F-4D97-AF65-F5344CB8AC3E}">
        <p14:creationId xmlns:p14="http://schemas.microsoft.com/office/powerpoint/2010/main" val="3369432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Information-theoretic approach</a:t>
            </a:r>
            <a:endParaRPr lang="en-US" dirty="0"/>
          </a:p>
        </p:txBody>
      </p:sp>
      <p:sp>
        <p:nvSpPr>
          <p:cNvPr id="3" name="Content Placeholder 2">
            <a:extLst>
              <a:ext uri="{FF2B5EF4-FFF2-40B4-BE49-F238E27FC236}">
                <a16:creationId xmlns="" xmlns:a16="http://schemas.microsoft.com/office/drawing/2014/main" id="{5DB23205-1719-4B43-A690-268E347D390E}"/>
              </a:ext>
            </a:extLst>
          </p:cNvPr>
          <p:cNvSpPr>
            <a:spLocks noGrp="1"/>
          </p:cNvSpPr>
          <p:nvPr>
            <p:ph sz="half" idx="1"/>
          </p:nvPr>
        </p:nvSpPr>
        <p:spPr>
          <a:xfrm>
            <a:off x="531224" y="2284621"/>
            <a:ext cx="10711542" cy="4281641"/>
          </a:xfrm>
        </p:spPr>
        <p:txBody>
          <a:bodyPr>
            <a:normAutofit/>
          </a:bodyPr>
          <a:lstStyle/>
          <a:p>
            <a:pPr marL="0" indent="0">
              <a:buNone/>
            </a:pPr>
            <a:r>
              <a:rPr lang="en-US" dirty="0" smtClean="0"/>
              <a:t>This technique is quite a fast and efficient approach to solve various real-world problems</a:t>
            </a:r>
          </a:p>
          <a:p>
            <a:pPr marL="0" indent="0">
              <a:buNone/>
            </a:pPr>
            <a:r>
              <a:rPr lang="en-US" dirty="0" smtClean="0"/>
              <a:t>This also based distortion quantity. The average distortion/inertia calculated raised to the exponent of a constant -Y. Y is generally equal p/2, where p is the dimensionality of the dataset.</a:t>
            </a:r>
          </a:p>
          <a:p>
            <a:pPr marL="0" indent="0">
              <a:buNone/>
            </a:pPr>
            <a:r>
              <a:rPr lang="en-US" dirty="0" smtClean="0"/>
              <a:t>Once the distortions ^-Y are calculated for each k-value and we store them in a array. Then we calculate the jump. The jump is difference between two subsequent distortion^-Y values in the array.</a:t>
            </a:r>
          </a:p>
          <a:p>
            <a:pPr marL="0" indent="0">
              <a:buNone/>
            </a:pPr>
            <a:r>
              <a:rPr lang="en-US" dirty="0" smtClean="0"/>
              <a:t>Once we calculate the jumps we find out the k-value for which there is the maximum jump. That k-value will the optimal k</a:t>
            </a:r>
          </a:p>
        </p:txBody>
      </p:sp>
    </p:spTree>
    <p:extLst>
      <p:ext uri="{BB962C8B-B14F-4D97-AF65-F5344CB8AC3E}">
        <p14:creationId xmlns:p14="http://schemas.microsoft.com/office/powerpoint/2010/main" val="2223437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Information-theoretic approach - Algorithm</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244" y="2452896"/>
            <a:ext cx="8535591" cy="2857899"/>
          </a:xfrm>
          <a:prstGeom prst="rect">
            <a:avLst/>
          </a:prstGeom>
        </p:spPr>
      </p:pic>
    </p:spTree>
    <p:extLst>
      <p:ext uri="{BB962C8B-B14F-4D97-AF65-F5344CB8AC3E}">
        <p14:creationId xmlns:p14="http://schemas.microsoft.com/office/powerpoint/2010/main" val="3982453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 xmlns:a16="http://schemas.microsoft.com/office/drawing/2014/main" id="{D78D0989-E3E5-41DB-A78D-61E199491D89}"/>
              </a:ext>
            </a:extLst>
          </p:cNvPr>
          <p:cNvSpPr>
            <a:spLocks noGrp="1"/>
          </p:cNvSpPr>
          <p:nvPr>
            <p:ph type="title"/>
          </p:nvPr>
        </p:nvSpPr>
        <p:spPr/>
        <p:txBody>
          <a:bodyPr/>
          <a:lstStyle/>
          <a:p>
            <a:r>
              <a:rPr lang="en-US" dirty="0" smtClean="0"/>
              <a:t>Information-theoretic approach - Algorithm</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32480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2397</Words>
  <Application>Microsoft Office PowerPoint</Application>
  <PresentationFormat>Widescreen</PresentationFormat>
  <Paragraphs>189</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Trebuchet MS</vt:lpstr>
      <vt:lpstr>Berlin</vt:lpstr>
      <vt:lpstr>CLUSTERING OF FLIGHT DATA</vt:lpstr>
      <vt:lpstr>The need to cluster flight data</vt:lpstr>
      <vt:lpstr>Problem with clustering data</vt:lpstr>
      <vt:lpstr>Elbow method to find optimal number of clusters</vt:lpstr>
      <vt:lpstr>Silhouette score</vt:lpstr>
      <vt:lpstr>Silhouette score code</vt:lpstr>
      <vt:lpstr>Information-theoretic approach</vt:lpstr>
      <vt:lpstr>Information-theoretic approach - Algorithm</vt:lpstr>
      <vt:lpstr>Information-theoretic approach - Algorithm</vt:lpstr>
      <vt:lpstr>Data Wrangling</vt:lpstr>
      <vt:lpstr>Feature Engineering</vt:lpstr>
      <vt:lpstr>Feature Engineering</vt:lpstr>
      <vt:lpstr>Standardisation</vt:lpstr>
      <vt:lpstr>Standardisation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2024-09-02T17:33:26Z</dcterms:created>
  <dcterms:modified xsi:type="dcterms:W3CDTF">2024-09-03T11:34:26Z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