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7" r:id="rId7"/>
    <p:sldId id="268" r:id="rId8"/>
    <p:sldId id="269" r:id="rId9"/>
    <p:sldId id="270" r:id="rId10"/>
    <p:sldId id="261" r:id="rId11"/>
    <p:sldId id="271"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A7142-6D9D-4D62-9D4A-6ADB238A34C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1B7B956-3EDB-4B36-85A9-80F5D088165E}">
      <dgm:prSet/>
      <dgm:spPr/>
      <dgm:t>
        <a:bodyPr/>
        <a:lstStyle/>
        <a:p>
          <a:pPr>
            <a:lnSpc>
              <a:spcPct val="100000"/>
            </a:lnSpc>
          </a:pPr>
          <a:r>
            <a:rPr lang="en-US" baseline="0" dirty="0"/>
            <a:t>The dataset does not contain NULL values but has ‘unknown’ values</a:t>
          </a:r>
          <a:endParaRPr lang="en-US" dirty="0"/>
        </a:p>
      </dgm:t>
    </dgm:pt>
    <dgm:pt modelId="{886CB9BA-BAA8-4F99-B345-509EB1B9748C}" type="parTrans" cxnId="{7413D77D-F84B-412D-97B3-BFA70FF52882}">
      <dgm:prSet/>
      <dgm:spPr/>
      <dgm:t>
        <a:bodyPr/>
        <a:lstStyle/>
        <a:p>
          <a:endParaRPr lang="en-US"/>
        </a:p>
      </dgm:t>
    </dgm:pt>
    <dgm:pt modelId="{7466A71B-6832-4FC5-A325-86C42A1797E4}" type="sibTrans" cxnId="{7413D77D-F84B-412D-97B3-BFA70FF52882}">
      <dgm:prSet/>
      <dgm:spPr/>
      <dgm:t>
        <a:bodyPr/>
        <a:lstStyle/>
        <a:p>
          <a:endParaRPr lang="en-US"/>
        </a:p>
      </dgm:t>
    </dgm:pt>
    <dgm:pt modelId="{BEB31B86-7552-4DEB-BC92-055CBB7EE814}">
      <dgm:prSet/>
      <dgm:spPr/>
      <dgm:t>
        <a:bodyPr/>
        <a:lstStyle/>
        <a:p>
          <a:pPr>
            <a:lnSpc>
              <a:spcPct val="100000"/>
            </a:lnSpc>
          </a:pPr>
          <a:r>
            <a:rPr lang="en-US" baseline="0"/>
            <a:t>We can see that the ‘default’ column has several missing values. However, we will not be using the column in the analysis.</a:t>
          </a:r>
          <a:endParaRPr lang="en-US"/>
        </a:p>
      </dgm:t>
    </dgm:pt>
    <dgm:pt modelId="{5EE13970-8E28-4F6E-BF40-44409FEE6B53}" type="parTrans" cxnId="{2A565242-DBD7-4708-A618-7DD5E7461CC9}">
      <dgm:prSet/>
      <dgm:spPr/>
      <dgm:t>
        <a:bodyPr/>
        <a:lstStyle/>
        <a:p>
          <a:endParaRPr lang="en-US"/>
        </a:p>
      </dgm:t>
    </dgm:pt>
    <dgm:pt modelId="{400CAEB0-E5B2-45D2-BBA3-67172D827AFA}" type="sibTrans" cxnId="{2A565242-DBD7-4708-A618-7DD5E7461CC9}">
      <dgm:prSet/>
      <dgm:spPr/>
      <dgm:t>
        <a:bodyPr/>
        <a:lstStyle/>
        <a:p>
          <a:endParaRPr lang="en-US"/>
        </a:p>
      </dgm:t>
    </dgm:pt>
    <dgm:pt modelId="{9BDCE097-A122-4777-A2E5-496D9A871DDF}">
      <dgm:prSet/>
      <dgm:spPr/>
      <dgm:t>
        <a:bodyPr/>
        <a:lstStyle/>
        <a:p>
          <a:pPr>
            <a:lnSpc>
              <a:spcPct val="100000"/>
            </a:lnSpc>
          </a:pPr>
          <a:r>
            <a:rPr lang="en-US" baseline="0"/>
            <a:t>There are very few missing values as compared to the entire dataset. We will be dropping the values.</a:t>
          </a:r>
          <a:endParaRPr lang="en-US"/>
        </a:p>
      </dgm:t>
    </dgm:pt>
    <dgm:pt modelId="{59CC58A5-1B40-4752-AF1E-9FD367631857}" type="parTrans" cxnId="{DD2FF197-653F-4AEC-ACBF-DFE05D0D9F8E}">
      <dgm:prSet/>
      <dgm:spPr/>
      <dgm:t>
        <a:bodyPr/>
        <a:lstStyle/>
        <a:p>
          <a:endParaRPr lang="en-US"/>
        </a:p>
      </dgm:t>
    </dgm:pt>
    <dgm:pt modelId="{177636F1-0181-4E0B-95F9-8BF069E7050D}" type="sibTrans" cxnId="{DD2FF197-653F-4AEC-ACBF-DFE05D0D9F8E}">
      <dgm:prSet/>
      <dgm:spPr/>
      <dgm:t>
        <a:bodyPr/>
        <a:lstStyle/>
        <a:p>
          <a:endParaRPr lang="en-US"/>
        </a:p>
      </dgm:t>
    </dgm:pt>
    <dgm:pt modelId="{193E0C7E-8FC3-4749-9D84-96F311F8D40A}" type="pres">
      <dgm:prSet presAssocID="{A28A7142-6D9D-4D62-9D4A-6ADB238A34C2}" presName="root" presStyleCnt="0">
        <dgm:presLayoutVars>
          <dgm:dir/>
          <dgm:resizeHandles val="exact"/>
        </dgm:presLayoutVars>
      </dgm:prSet>
      <dgm:spPr/>
    </dgm:pt>
    <dgm:pt modelId="{102FB21D-A3E2-446E-A363-B7306C3B1ED3}" type="pres">
      <dgm:prSet presAssocID="{81B7B956-3EDB-4B36-85A9-80F5D088165E}" presName="compNode" presStyleCnt="0"/>
      <dgm:spPr/>
    </dgm:pt>
    <dgm:pt modelId="{82BAE6BE-016F-4C71-A9B6-D6FBB280B388}" type="pres">
      <dgm:prSet presAssocID="{81B7B956-3EDB-4B36-85A9-80F5D088165E}" presName="bgRect" presStyleLbl="bgShp" presStyleIdx="0" presStyleCnt="3"/>
      <dgm:spPr/>
    </dgm:pt>
    <dgm:pt modelId="{613B650F-6D27-426D-AA57-D7067079E144}" type="pres">
      <dgm:prSet presAssocID="{81B7B956-3EDB-4B36-85A9-80F5D088165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F0FDEE76-612F-40A9-8836-EA53064EF2AD}" type="pres">
      <dgm:prSet presAssocID="{81B7B956-3EDB-4B36-85A9-80F5D088165E}" presName="spaceRect" presStyleCnt="0"/>
      <dgm:spPr/>
    </dgm:pt>
    <dgm:pt modelId="{6F0F5B9F-AA82-4DBF-9C28-B0C92D2E0BE7}" type="pres">
      <dgm:prSet presAssocID="{81B7B956-3EDB-4B36-85A9-80F5D088165E}" presName="parTx" presStyleLbl="revTx" presStyleIdx="0" presStyleCnt="3">
        <dgm:presLayoutVars>
          <dgm:chMax val="0"/>
          <dgm:chPref val="0"/>
        </dgm:presLayoutVars>
      </dgm:prSet>
      <dgm:spPr/>
    </dgm:pt>
    <dgm:pt modelId="{5671509B-F872-4AE5-9C38-66FC9C5CC065}" type="pres">
      <dgm:prSet presAssocID="{7466A71B-6832-4FC5-A325-86C42A1797E4}" presName="sibTrans" presStyleCnt="0"/>
      <dgm:spPr/>
    </dgm:pt>
    <dgm:pt modelId="{C990442B-88CD-43B0-AAAD-6BF3DBFE1147}" type="pres">
      <dgm:prSet presAssocID="{BEB31B86-7552-4DEB-BC92-055CBB7EE814}" presName="compNode" presStyleCnt="0"/>
      <dgm:spPr/>
    </dgm:pt>
    <dgm:pt modelId="{6510B0DC-B677-4740-A1FB-CA0845E0927F}" type="pres">
      <dgm:prSet presAssocID="{BEB31B86-7552-4DEB-BC92-055CBB7EE814}" presName="bgRect" presStyleLbl="bgShp" presStyleIdx="1" presStyleCnt="3"/>
      <dgm:spPr/>
    </dgm:pt>
    <dgm:pt modelId="{523F633A-CDF1-4460-8AEB-4774E51AB020}" type="pres">
      <dgm:prSet presAssocID="{BEB31B86-7552-4DEB-BC92-055CBB7EE8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F642722F-CC98-41AD-954C-A5F53776A60B}" type="pres">
      <dgm:prSet presAssocID="{BEB31B86-7552-4DEB-BC92-055CBB7EE814}" presName="spaceRect" presStyleCnt="0"/>
      <dgm:spPr/>
    </dgm:pt>
    <dgm:pt modelId="{FB699481-22C2-4E5E-A31C-BDCA5F2B3EA5}" type="pres">
      <dgm:prSet presAssocID="{BEB31B86-7552-4DEB-BC92-055CBB7EE814}" presName="parTx" presStyleLbl="revTx" presStyleIdx="1" presStyleCnt="3">
        <dgm:presLayoutVars>
          <dgm:chMax val="0"/>
          <dgm:chPref val="0"/>
        </dgm:presLayoutVars>
      </dgm:prSet>
      <dgm:spPr/>
    </dgm:pt>
    <dgm:pt modelId="{413F6102-A25A-4AAE-BFB4-BD0BC5CA171F}" type="pres">
      <dgm:prSet presAssocID="{400CAEB0-E5B2-45D2-BBA3-67172D827AFA}" presName="sibTrans" presStyleCnt="0"/>
      <dgm:spPr/>
    </dgm:pt>
    <dgm:pt modelId="{355A96CB-C8DB-4198-AAC8-794DAFFD4D27}" type="pres">
      <dgm:prSet presAssocID="{9BDCE097-A122-4777-A2E5-496D9A871DDF}" presName="compNode" presStyleCnt="0"/>
      <dgm:spPr/>
    </dgm:pt>
    <dgm:pt modelId="{8BAE97B4-CB99-4FC8-A8A7-A7D7216CDE40}" type="pres">
      <dgm:prSet presAssocID="{9BDCE097-A122-4777-A2E5-496D9A871DDF}" presName="bgRect" presStyleLbl="bgShp" presStyleIdx="2" presStyleCnt="3"/>
      <dgm:spPr/>
    </dgm:pt>
    <dgm:pt modelId="{6DF4996D-24CA-4207-A958-7F33A97A3081}" type="pres">
      <dgm:prSet presAssocID="{9BDCE097-A122-4777-A2E5-496D9A871D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0C912811-84C7-4009-98B6-25B99D646E1D}" type="pres">
      <dgm:prSet presAssocID="{9BDCE097-A122-4777-A2E5-496D9A871DDF}" presName="spaceRect" presStyleCnt="0"/>
      <dgm:spPr/>
    </dgm:pt>
    <dgm:pt modelId="{1C299801-E36F-4BB3-A3C9-DA45F5D71370}" type="pres">
      <dgm:prSet presAssocID="{9BDCE097-A122-4777-A2E5-496D9A871DDF}" presName="parTx" presStyleLbl="revTx" presStyleIdx="2" presStyleCnt="3">
        <dgm:presLayoutVars>
          <dgm:chMax val="0"/>
          <dgm:chPref val="0"/>
        </dgm:presLayoutVars>
      </dgm:prSet>
      <dgm:spPr/>
    </dgm:pt>
  </dgm:ptLst>
  <dgm:cxnLst>
    <dgm:cxn modelId="{2A565242-DBD7-4708-A618-7DD5E7461CC9}" srcId="{A28A7142-6D9D-4D62-9D4A-6ADB238A34C2}" destId="{BEB31B86-7552-4DEB-BC92-055CBB7EE814}" srcOrd="1" destOrd="0" parTransId="{5EE13970-8E28-4F6E-BF40-44409FEE6B53}" sibTransId="{400CAEB0-E5B2-45D2-BBA3-67172D827AFA}"/>
    <dgm:cxn modelId="{BDC7FE42-6B04-43F1-934B-954E44449184}" type="presOf" srcId="{A28A7142-6D9D-4D62-9D4A-6ADB238A34C2}" destId="{193E0C7E-8FC3-4749-9D84-96F311F8D40A}" srcOrd="0" destOrd="0" presId="urn:microsoft.com/office/officeart/2018/2/layout/IconVerticalSolidList"/>
    <dgm:cxn modelId="{7413D77D-F84B-412D-97B3-BFA70FF52882}" srcId="{A28A7142-6D9D-4D62-9D4A-6ADB238A34C2}" destId="{81B7B956-3EDB-4B36-85A9-80F5D088165E}" srcOrd="0" destOrd="0" parTransId="{886CB9BA-BAA8-4F99-B345-509EB1B9748C}" sibTransId="{7466A71B-6832-4FC5-A325-86C42A1797E4}"/>
    <dgm:cxn modelId="{018CB493-4F44-4573-9AE5-FEC70E6D6457}" type="presOf" srcId="{9BDCE097-A122-4777-A2E5-496D9A871DDF}" destId="{1C299801-E36F-4BB3-A3C9-DA45F5D71370}" srcOrd="0" destOrd="0" presId="urn:microsoft.com/office/officeart/2018/2/layout/IconVerticalSolidList"/>
    <dgm:cxn modelId="{DD2FF197-653F-4AEC-ACBF-DFE05D0D9F8E}" srcId="{A28A7142-6D9D-4D62-9D4A-6ADB238A34C2}" destId="{9BDCE097-A122-4777-A2E5-496D9A871DDF}" srcOrd="2" destOrd="0" parTransId="{59CC58A5-1B40-4752-AF1E-9FD367631857}" sibTransId="{177636F1-0181-4E0B-95F9-8BF069E7050D}"/>
    <dgm:cxn modelId="{7CA190CD-D537-4B2E-AFEB-70D1C9A9F246}" type="presOf" srcId="{81B7B956-3EDB-4B36-85A9-80F5D088165E}" destId="{6F0F5B9F-AA82-4DBF-9C28-B0C92D2E0BE7}" srcOrd="0" destOrd="0" presId="urn:microsoft.com/office/officeart/2018/2/layout/IconVerticalSolidList"/>
    <dgm:cxn modelId="{D2AA4ED8-1834-4C11-9A1C-FA61E48C47B6}" type="presOf" srcId="{BEB31B86-7552-4DEB-BC92-055CBB7EE814}" destId="{FB699481-22C2-4E5E-A31C-BDCA5F2B3EA5}" srcOrd="0" destOrd="0" presId="urn:microsoft.com/office/officeart/2018/2/layout/IconVerticalSolidList"/>
    <dgm:cxn modelId="{A77317D2-FBEB-4A6B-8FC6-2ADAE83EE2E0}" type="presParOf" srcId="{193E0C7E-8FC3-4749-9D84-96F311F8D40A}" destId="{102FB21D-A3E2-446E-A363-B7306C3B1ED3}" srcOrd="0" destOrd="0" presId="urn:microsoft.com/office/officeart/2018/2/layout/IconVerticalSolidList"/>
    <dgm:cxn modelId="{A8EB0AF1-2029-4815-93D7-7225F0B15F81}" type="presParOf" srcId="{102FB21D-A3E2-446E-A363-B7306C3B1ED3}" destId="{82BAE6BE-016F-4C71-A9B6-D6FBB280B388}" srcOrd="0" destOrd="0" presId="urn:microsoft.com/office/officeart/2018/2/layout/IconVerticalSolidList"/>
    <dgm:cxn modelId="{A8CC9B0F-5536-419A-A54A-204466A76D1E}" type="presParOf" srcId="{102FB21D-A3E2-446E-A363-B7306C3B1ED3}" destId="{613B650F-6D27-426D-AA57-D7067079E144}" srcOrd="1" destOrd="0" presId="urn:microsoft.com/office/officeart/2018/2/layout/IconVerticalSolidList"/>
    <dgm:cxn modelId="{80D12C69-F2B6-46BD-B87C-70A1872465B9}" type="presParOf" srcId="{102FB21D-A3E2-446E-A363-B7306C3B1ED3}" destId="{F0FDEE76-612F-40A9-8836-EA53064EF2AD}" srcOrd="2" destOrd="0" presId="urn:microsoft.com/office/officeart/2018/2/layout/IconVerticalSolidList"/>
    <dgm:cxn modelId="{1D8FAAEE-6851-4F7A-A0BD-597BCAAD38C4}" type="presParOf" srcId="{102FB21D-A3E2-446E-A363-B7306C3B1ED3}" destId="{6F0F5B9F-AA82-4DBF-9C28-B0C92D2E0BE7}" srcOrd="3" destOrd="0" presId="urn:microsoft.com/office/officeart/2018/2/layout/IconVerticalSolidList"/>
    <dgm:cxn modelId="{998B449C-60D7-4A58-A546-1E41FB6535F3}" type="presParOf" srcId="{193E0C7E-8FC3-4749-9D84-96F311F8D40A}" destId="{5671509B-F872-4AE5-9C38-66FC9C5CC065}" srcOrd="1" destOrd="0" presId="urn:microsoft.com/office/officeart/2018/2/layout/IconVerticalSolidList"/>
    <dgm:cxn modelId="{52F85A11-3A0B-4298-8748-840E07E32E09}" type="presParOf" srcId="{193E0C7E-8FC3-4749-9D84-96F311F8D40A}" destId="{C990442B-88CD-43B0-AAAD-6BF3DBFE1147}" srcOrd="2" destOrd="0" presId="urn:microsoft.com/office/officeart/2018/2/layout/IconVerticalSolidList"/>
    <dgm:cxn modelId="{155D77CD-BE9D-4F5C-9047-786079A346FA}" type="presParOf" srcId="{C990442B-88CD-43B0-AAAD-6BF3DBFE1147}" destId="{6510B0DC-B677-4740-A1FB-CA0845E0927F}" srcOrd="0" destOrd="0" presId="urn:microsoft.com/office/officeart/2018/2/layout/IconVerticalSolidList"/>
    <dgm:cxn modelId="{5C2F2707-3DA1-4D88-B9E1-31B833036ED0}" type="presParOf" srcId="{C990442B-88CD-43B0-AAAD-6BF3DBFE1147}" destId="{523F633A-CDF1-4460-8AEB-4774E51AB020}" srcOrd="1" destOrd="0" presId="urn:microsoft.com/office/officeart/2018/2/layout/IconVerticalSolidList"/>
    <dgm:cxn modelId="{29A79244-D431-42A8-8BDE-6D2064F76848}" type="presParOf" srcId="{C990442B-88CD-43B0-AAAD-6BF3DBFE1147}" destId="{F642722F-CC98-41AD-954C-A5F53776A60B}" srcOrd="2" destOrd="0" presId="urn:microsoft.com/office/officeart/2018/2/layout/IconVerticalSolidList"/>
    <dgm:cxn modelId="{76517701-5443-4FA3-A98D-9C129B08761F}" type="presParOf" srcId="{C990442B-88CD-43B0-AAAD-6BF3DBFE1147}" destId="{FB699481-22C2-4E5E-A31C-BDCA5F2B3EA5}" srcOrd="3" destOrd="0" presId="urn:microsoft.com/office/officeart/2018/2/layout/IconVerticalSolidList"/>
    <dgm:cxn modelId="{68B60BF0-3303-4C69-9B57-AD3882547349}" type="presParOf" srcId="{193E0C7E-8FC3-4749-9D84-96F311F8D40A}" destId="{413F6102-A25A-4AAE-BFB4-BD0BC5CA171F}" srcOrd="3" destOrd="0" presId="urn:microsoft.com/office/officeart/2018/2/layout/IconVerticalSolidList"/>
    <dgm:cxn modelId="{3F949F3B-2495-4E42-B7CF-BF5D31F1F6F4}" type="presParOf" srcId="{193E0C7E-8FC3-4749-9D84-96F311F8D40A}" destId="{355A96CB-C8DB-4198-AAC8-794DAFFD4D27}" srcOrd="4" destOrd="0" presId="urn:microsoft.com/office/officeart/2018/2/layout/IconVerticalSolidList"/>
    <dgm:cxn modelId="{8D1426AB-6EC4-403F-A1F2-BC86A8565257}" type="presParOf" srcId="{355A96CB-C8DB-4198-AAC8-794DAFFD4D27}" destId="{8BAE97B4-CB99-4FC8-A8A7-A7D7216CDE40}" srcOrd="0" destOrd="0" presId="urn:microsoft.com/office/officeart/2018/2/layout/IconVerticalSolidList"/>
    <dgm:cxn modelId="{A43878A0-EC59-4271-B9F8-15E372F8C5E1}" type="presParOf" srcId="{355A96CB-C8DB-4198-AAC8-794DAFFD4D27}" destId="{6DF4996D-24CA-4207-A958-7F33A97A3081}" srcOrd="1" destOrd="0" presId="urn:microsoft.com/office/officeart/2018/2/layout/IconVerticalSolidList"/>
    <dgm:cxn modelId="{FABAB4F6-8707-4668-9D3F-C7BC9E881513}" type="presParOf" srcId="{355A96CB-C8DB-4198-AAC8-794DAFFD4D27}" destId="{0C912811-84C7-4009-98B6-25B99D646E1D}" srcOrd="2" destOrd="0" presId="urn:microsoft.com/office/officeart/2018/2/layout/IconVerticalSolidList"/>
    <dgm:cxn modelId="{BB569D5D-58B9-40F0-97E0-49F951232A85}" type="presParOf" srcId="{355A96CB-C8DB-4198-AAC8-794DAFFD4D27}" destId="{1C299801-E36F-4BB3-A3C9-DA45F5D713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87FFA9-C852-4B23-A4BB-BECA6D2A641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509ECB4-9198-4B68-8D44-119FB997A01A}">
      <dgm:prSet/>
      <dgm:spPr/>
      <dgm:t>
        <a:bodyPr/>
        <a:lstStyle/>
        <a:p>
          <a:pPr>
            <a:lnSpc>
              <a:spcPct val="100000"/>
            </a:lnSpc>
          </a:pPr>
          <a:r>
            <a:rPr lang="en-US" b="0" i="0" dirty="0"/>
            <a:t>R-squared is a relative measure of fit, RMSE is an absolute measure of fit. RMSE can be interpreted as the standard deviation of the unexplained variance and has the useful property of being in the same units as the response variable. </a:t>
          </a:r>
          <a:endParaRPr lang="en-US" dirty="0"/>
        </a:p>
      </dgm:t>
    </dgm:pt>
    <dgm:pt modelId="{549A4410-E2AB-4CE7-A8EF-478F48E07D5C}" type="parTrans" cxnId="{1B6FAD15-238A-4E92-BF8B-8486D39C3833}">
      <dgm:prSet/>
      <dgm:spPr/>
      <dgm:t>
        <a:bodyPr/>
        <a:lstStyle/>
        <a:p>
          <a:endParaRPr lang="en-US"/>
        </a:p>
      </dgm:t>
    </dgm:pt>
    <dgm:pt modelId="{AF2D77C2-B42F-4C1B-8357-0FFD0F032779}" type="sibTrans" cxnId="{1B6FAD15-238A-4E92-BF8B-8486D39C3833}">
      <dgm:prSet/>
      <dgm:spPr/>
      <dgm:t>
        <a:bodyPr/>
        <a:lstStyle/>
        <a:p>
          <a:endParaRPr lang="en-US"/>
        </a:p>
      </dgm:t>
    </dgm:pt>
    <dgm:pt modelId="{05A99FA2-0CCD-426D-8679-EC9387DDC101}">
      <dgm:prSet/>
      <dgm:spPr/>
      <dgm:t>
        <a:bodyPr/>
        <a:lstStyle/>
        <a:p>
          <a:pPr>
            <a:lnSpc>
              <a:spcPct val="100000"/>
            </a:lnSpc>
          </a:pPr>
          <a:r>
            <a:rPr lang="en-US" b="0" i="0" dirty="0"/>
            <a:t>The RMSE is a good measure of how accurately the model predicts the response, and it is the most important criterion for fit if the main purpose of the model is prediction.</a:t>
          </a:r>
          <a:endParaRPr lang="en-US" dirty="0"/>
        </a:p>
      </dgm:t>
    </dgm:pt>
    <dgm:pt modelId="{05F7096C-A380-4DCC-B7A7-92A2F2CDCC36}" type="parTrans" cxnId="{05571698-09F9-45BB-96B8-727F38C6A5BB}">
      <dgm:prSet/>
      <dgm:spPr/>
      <dgm:t>
        <a:bodyPr/>
        <a:lstStyle/>
        <a:p>
          <a:endParaRPr lang="en-US"/>
        </a:p>
      </dgm:t>
    </dgm:pt>
    <dgm:pt modelId="{8B90BDA6-CB98-4A0B-A11F-203A300ADE71}" type="sibTrans" cxnId="{05571698-09F9-45BB-96B8-727F38C6A5BB}">
      <dgm:prSet/>
      <dgm:spPr/>
      <dgm:t>
        <a:bodyPr/>
        <a:lstStyle/>
        <a:p>
          <a:endParaRPr lang="en-US"/>
        </a:p>
      </dgm:t>
    </dgm:pt>
    <dgm:pt modelId="{5F526BE2-B3D4-4DF6-AC24-3B53D722C9FD}">
      <dgm:prSet/>
      <dgm:spPr/>
      <dgm:t>
        <a:bodyPr/>
        <a:lstStyle/>
        <a:p>
          <a:pPr>
            <a:lnSpc>
              <a:spcPct val="100000"/>
            </a:lnSpc>
          </a:pPr>
          <a:r>
            <a:rPr lang="en-US" b="0" i="0"/>
            <a:t>The lower the RMSE value, the better the model. So, the Regression model is a better performer in this case.</a:t>
          </a:r>
          <a:endParaRPr lang="en-US"/>
        </a:p>
      </dgm:t>
    </dgm:pt>
    <dgm:pt modelId="{B7290FEF-4250-4017-9C98-6E140BFA4C1D}" type="parTrans" cxnId="{5C8BE8C5-C2D4-4DE8-82DA-B8B4892F9CDE}">
      <dgm:prSet/>
      <dgm:spPr/>
      <dgm:t>
        <a:bodyPr/>
        <a:lstStyle/>
        <a:p>
          <a:endParaRPr lang="en-US"/>
        </a:p>
      </dgm:t>
    </dgm:pt>
    <dgm:pt modelId="{F405DB66-8EDB-4AC9-BC42-D01EDBE51C67}" type="sibTrans" cxnId="{5C8BE8C5-C2D4-4DE8-82DA-B8B4892F9CDE}">
      <dgm:prSet/>
      <dgm:spPr/>
      <dgm:t>
        <a:bodyPr/>
        <a:lstStyle/>
        <a:p>
          <a:endParaRPr lang="en-US"/>
        </a:p>
      </dgm:t>
    </dgm:pt>
    <dgm:pt modelId="{510A464F-17A4-4F59-A231-F90D90297414}" type="pres">
      <dgm:prSet presAssocID="{2F87FFA9-C852-4B23-A4BB-BECA6D2A6411}" presName="root" presStyleCnt="0">
        <dgm:presLayoutVars>
          <dgm:dir/>
          <dgm:resizeHandles val="exact"/>
        </dgm:presLayoutVars>
      </dgm:prSet>
      <dgm:spPr/>
    </dgm:pt>
    <dgm:pt modelId="{50636195-5003-46E0-B80F-24D8087B1CBA}" type="pres">
      <dgm:prSet presAssocID="{2509ECB4-9198-4B68-8D44-119FB997A01A}" presName="compNode" presStyleCnt="0"/>
      <dgm:spPr/>
    </dgm:pt>
    <dgm:pt modelId="{080239B1-44F7-4E30-9E52-1786D74C4AF1}" type="pres">
      <dgm:prSet presAssocID="{2509ECB4-9198-4B68-8D44-119FB997A01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ler"/>
        </a:ext>
      </dgm:extLst>
    </dgm:pt>
    <dgm:pt modelId="{45A632F6-149F-4EBC-9849-4638718AEADA}" type="pres">
      <dgm:prSet presAssocID="{2509ECB4-9198-4B68-8D44-119FB997A01A}" presName="spaceRect" presStyleCnt="0"/>
      <dgm:spPr/>
    </dgm:pt>
    <dgm:pt modelId="{9232DF87-DF87-424C-90A1-1C68A746B0DB}" type="pres">
      <dgm:prSet presAssocID="{2509ECB4-9198-4B68-8D44-119FB997A01A}" presName="textRect" presStyleLbl="revTx" presStyleIdx="0" presStyleCnt="3">
        <dgm:presLayoutVars>
          <dgm:chMax val="1"/>
          <dgm:chPref val="1"/>
        </dgm:presLayoutVars>
      </dgm:prSet>
      <dgm:spPr/>
    </dgm:pt>
    <dgm:pt modelId="{0C595712-E731-4366-96FE-40D6D17B7FE4}" type="pres">
      <dgm:prSet presAssocID="{AF2D77C2-B42F-4C1B-8357-0FFD0F032779}" presName="sibTrans" presStyleCnt="0"/>
      <dgm:spPr/>
    </dgm:pt>
    <dgm:pt modelId="{2E10CFF4-0874-494A-B104-D6183CFFD30D}" type="pres">
      <dgm:prSet presAssocID="{05A99FA2-0CCD-426D-8679-EC9387DDC101}" presName="compNode" presStyleCnt="0"/>
      <dgm:spPr/>
    </dgm:pt>
    <dgm:pt modelId="{83786308-E2AC-4603-B75C-49FFF289B9BE}" type="pres">
      <dgm:prSet presAssocID="{05A99FA2-0CCD-426D-8679-EC9387DDC1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A3B34A7-9FD5-4136-8933-E47B6DF386B1}" type="pres">
      <dgm:prSet presAssocID="{05A99FA2-0CCD-426D-8679-EC9387DDC101}" presName="spaceRect" presStyleCnt="0"/>
      <dgm:spPr/>
    </dgm:pt>
    <dgm:pt modelId="{467C0F3E-1D64-4991-BC0E-6D8BD8B6A2E6}" type="pres">
      <dgm:prSet presAssocID="{05A99FA2-0CCD-426D-8679-EC9387DDC101}" presName="textRect" presStyleLbl="revTx" presStyleIdx="1" presStyleCnt="3">
        <dgm:presLayoutVars>
          <dgm:chMax val="1"/>
          <dgm:chPref val="1"/>
        </dgm:presLayoutVars>
      </dgm:prSet>
      <dgm:spPr/>
    </dgm:pt>
    <dgm:pt modelId="{22A47506-DBFA-448B-9F8B-35213E01EB75}" type="pres">
      <dgm:prSet presAssocID="{8B90BDA6-CB98-4A0B-A11F-203A300ADE71}" presName="sibTrans" presStyleCnt="0"/>
      <dgm:spPr/>
    </dgm:pt>
    <dgm:pt modelId="{2B9FF7A0-4E0F-4ACC-A836-BE44BFE62532}" type="pres">
      <dgm:prSet presAssocID="{5F526BE2-B3D4-4DF6-AC24-3B53D722C9FD}" presName="compNode" presStyleCnt="0"/>
      <dgm:spPr/>
    </dgm:pt>
    <dgm:pt modelId="{D087C8C4-EDED-4476-AF43-9123B366D89B}" type="pres">
      <dgm:prSet presAssocID="{5F526BE2-B3D4-4DF6-AC24-3B53D722C9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ignal"/>
        </a:ext>
      </dgm:extLst>
    </dgm:pt>
    <dgm:pt modelId="{28EFAF8F-3FDA-45FA-9AD5-8E88B121ADE8}" type="pres">
      <dgm:prSet presAssocID="{5F526BE2-B3D4-4DF6-AC24-3B53D722C9FD}" presName="spaceRect" presStyleCnt="0"/>
      <dgm:spPr/>
    </dgm:pt>
    <dgm:pt modelId="{B72920E8-AC29-4C9B-869F-FB70657E8460}" type="pres">
      <dgm:prSet presAssocID="{5F526BE2-B3D4-4DF6-AC24-3B53D722C9FD}" presName="textRect" presStyleLbl="revTx" presStyleIdx="2" presStyleCnt="3">
        <dgm:presLayoutVars>
          <dgm:chMax val="1"/>
          <dgm:chPref val="1"/>
        </dgm:presLayoutVars>
      </dgm:prSet>
      <dgm:spPr/>
    </dgm:pt>
  </dgm:ptLst>
  <dgm:cxnLst>
    <dgm:cxn modelId="{50A75B05-4574-4A5E-A0D3-D7D223E2F198}" type="presOf" srcId="{2F87FFA9-C852-4B23-A4BB-BECA6D2A6411}" destId="{510A464F-17A4-4F59-A231-F90D90297414}" srcOrd="0" destOrd="0" presId="urn:microsoft.com/office/officeart/2018/2/layout/IconLabelList"/>
    <dgm:cxn modelId="{1B6FAD15-238A-4E92-BF8B-8486D39C3833}" srcId="{2F87FFA9-C852-4B23-A4BB-BECA6D2A6411}" destId="{2509ECB4-9198-4B68-8D44-119FB997A01A}" srcOrd="0" destOrd="0" parTransId="{549A4410-E2AB-4CE7-A8EF-478F48E07D5C}" sibTransId="{AF2D77C2-B42F-4C1B-8357-0FFD0F032779}"/>
    <dgm:cxn modelId="{65889871-0011-4058-BB3C-A290D642E70E}" type="presOf" srcId="{05A99FA2-0CCD-426D-8679-EC9387DDC101}" destId="{467C0F3E-1D64-4991-BC0E-6D8BD8B6A2E6}" srcOrd="0" destOrd="0" presId="urn:microsoft.com/office/officeart/2018/2/layout/IconLabelList"/>
    <dgm:cxn modelId="{05571698-09F9-45BB-96B8-727F38C6A5BB}" srcId="{2F87FFA9-C852-4B23-A4BB-BECA6D2A6411}" destId="{05A99FA2-0CCD-426D-8679-EC9387DDC101}" srcOrd="1" destOrd="0" parTransId="{05F7096C-A380-4DCC-B7A7-92A2F2CDCC36}" sibTransId="{8B90BDA6-CB98-4A0B-A11F-203A300ADE71}"/>
    <dgm:cxn modelId="{2A5321B7-9236-435B-8792-A9817C641DB7}" type="presOf" srcId="{5F526BE2-B3D4-4DF6-AC24-3B53D722C9FD}" destId="{B72920E8-AC29-4C9B-869F-FB70657E8460}" srcOrd="0" destOrd="0" presId="urn:microsoft.com/office/officeart/2018/2/layout/IconLabelList"/>
    <dgm:cxn modelId="{5C8BE8C5-C2D4-4DE8-82DA-B8B4892F9CDE}" srcId="{2F87FFA9-C852-4B23-A4BB-BECA6D2A6411}" destId="{5F526BE2-B3D4-4DF6-AC24-3B53D722C9FD}" srcOrd="2" destOrd="0" parTransId="{B7290FEF-4250-4017-9C98-6E140BFA4C1D}" sibTransId="{F405DB66-8EDB-4AC9-BC42-D01EDBE51C67}"/>
    <dgm:cxn modelId="{643946C7-45DD-48EA-8AD7-93E796704541}" type="presOf" srcId="{2509ECB4-9198-4B68-8D44-119FB997A01A}" destId="{9232DF87-DF87-424C-90A1-1C68A746B0DB}" srcOrd="0" destOrd="0" presId="urn:microsoft.com/office/officeart/2018/2/layout/IconLabelList"/>
    <dgm:cxn modelId="{3646F248-A9BF-4317-9432-1E00C5B2B70F}" type="presParOf" srcId="{510A464F-17A4-4F59-A231-F90D90297414}" destId="{50636195-5003-46E0-B80F-24D8087B1CBA}" srcOrd="0" destOrd="0" presId="urn:microsoft.com/office/officeart/2018/2/layout/IconLabelList"/>
    <dgm:cxn modelId="{9D103D18-879D-4368-AF01-3A3EE2183742}" type="presParOf" srcId="{50636195-5003-46E0-B80F-24D8087B1CBA}" destId="{080239B1-44F7-4E30-9E52-1786D74C4AF1}" srcOrd="0" destOrd="0" presId="urn:microsoft.com/office/officeart/2018/2/layout/IconLabelList"/>
    <dgm:cxn modelId="{B31CF10B-7D55-41DA-9908-F40F5CFE3BC4}" type="presParOf" srcId="{50636195-5003-46E0-B80F-24D8087B1CBA}" destId="{45A632F6-149F-4EBC-9849-4638718AEADA}" srcOrd="1" destOrd="0" presId="urn:microsoft.com/office/officeart/2018/2/layout/IconLabelList"/>
    <dgm:cxn modelId="{B90F70D7-96BE-4886-B13F-C7C2BA61B75E}" type="presParOf" srcId="{50636195-5003-46E0-B80F-24D8087B1CBA}" destId="{9232DF87-DF87-424C-90A1-1C68A746B0DB}" srcOrd="2" destOrd="0" presId="urn:microsoft.com/office/officeart/2018/2/layout/IconLabelList"/>
    <dgm:cxn modelId="{0CC70481-4273-497C-9967-E1D58AAE98ED}" type="presParOf" srcId="{510A464F-17A4-4F59-A231-F90D90297414}" destId="{0C595712-E731-4366-96FE-40D6D17B7FE4}" srcOrd="1" destOrd="0" presId="urn:microsoft.com/office/officeart/2018/2/layout/IconLabelList"/>
    <dgm:cxn modelId="{8D0C640C-371B-468B-B29D-76881B68A57D}" type="presParOf" srcId="{510A464F-17A4-4F59-A231-F90D90297414}" destId="{2E10CFF4-0874-494A-B104-D6183CFFD30D}" srcOrd="2" destOrd="0" presId="urn:microsoft.com/office/officeart/2018/2/layout/IconLabelList"/>
    <dgm:cxn modelId="{228DE542-4157-4EE6-8A39-A0D128A27346}" type="presParOf" srcId="{2E10CFF4-0874-494A-B104-D6183CFFD30D}" destId="{83786308-E2AC-4603-B75C-49FFF289B9BE}" srcOrd="0" destOrd="0" presId="urn:microsoft.com/office/officeart/2018/2/layout/IconLabelList"/>
    <dgm:cxn modelId="{AB351623-7DC1-428C-839C-62AA88AB6571}" type="presParOf" srcId="{2E10CFF4-0874-494A-B104-D6183CFFD30D}" destId="{0A3B34A7-9FD5-4136-8933-E47B6DF386B1}" srcOrd="1" destOrd="0" presId="urn:microsoft.com/office/officeart/2018/2/layout/IconLabelList"/>
    <dgm:cxn modelId="{9805E3F6-2ECF-4D20-A098-9D3891C3C183}" type="presParOf" srcId="{2E10CFF4-0874-494A-B104-D6183CFFD30D}" destId="{467C0F3E-1D64-4991-BC0E-6D8BD8B6A2E6}" srcOrd="2" destOrd="0" presId="urn:microsoft.com/office/officeart/2018/2/layout/IconLabelList"/>
    <dgm:cxn modelId="{66FF1737-F78D-4085-9260-3A67CD8033FA}" type="presParOf" srcId="{510A464F-17A4-4F59-A231-F90D90297414}" destId="{22A47506-DBFA-448B-9F8B-35213E01EB75}" srcOrd="3" destOrd="0" presId="urn:microsoft.com/office/officeart/2018/2/layout/IconLabelList"/>
    <dgm:cxn modelId="{CE868BE5-6123-4001-A861-87095F16F9C9}" type="presParOf" srcId="{510A464F-17A4-4F59-A231-F90D90297414}" destId="{2B9FF7A0-4E0F-4ACC-A836-BE44BFE62532}" srcOrd="4" destOrd="0" presId="urn:microsoft.com/office/officeart/2018/2/layout/IconLabelList"/>
    <dgm:cxn modelId="{EE84673A-CEEB-4654-812C-64E03B6ABAEB}" type="presParOf" srcId="{2B9FF7A0-4E0F-4ACC-A836-BE44BFE62532}" destId="{D087C8C4-EDED-4476-AF43-9123B366D89B}" srcOrd="0" destOrd="0" presId="urn:microsoft.com/office/officeart/2018/2/layout/IconLabelList"/>
    <dgm:cxn modelId="{A29BFB84-9BEC-4C38-B25E-FD3348F61B8F}" type="presParOf" srcId="{2B9FF7A0-4E0F-4ACC-A836-BE44BFE62532}" destId="{28EFAF8F-3FDA-45FA-9AD5-8E88B121ADE8}" srcOrd="1" destOrd="0" presId="urn:microsoft.com/office/officeart/2018/2/layout/IconLabelList"/>
    <dgm:cxn modelId="{B4F7AD4F-31CD-4122-A601-818ACEF3F116}" type="presParOf" srcId="{2B9FF7A0-4E0F-4ACC-A836-BE44BFE62532}" destId="{B72920E8-AC29-4C9B-869F-FB70657E846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AE6BE-016F-4C71-A9B6-D6FBB280B388}">
      <dsp:nvSpPr>
        <dsp:cNvPr id="0" name=""/>
        <dsp:cNvSpPr/>
      </dsp:nvSpPr>
      <dsp:spPr>
        <a:xfrm>
          <a:off x="0" y="496"/>
          <a:ext cx="5469622" cy="11607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B650F-6D27-426D-AA57-D7067079E144}">
      <dsp:nvSpPr>
        <dsp:cNvPr id="0" name=""/>
        <dsp:cNvSpPr/>
      </dsp:nvSpPr>
      <dsp:spPr>
        <a:xfrm>
          <a:off x="351112" y="261653"/>
          <a:ext cx="638385" cy="6383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0F5B9F-AA82-4DBF-9C28-B0C92D2E0BE7}">
      <dsp:nvSpPr>
        <dsp:cNvPr id="0" name=""/>
        <dsp:cNvSpPr/>
      </dsp:nvSpPr>
      <dsp:spPr>
        <a:xfrm>
          <a:off x="1340610" y="496"/>
          <a:ext cx="4129011" cy="1160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41" tIns="122841" rIns="122841" bIns="122841" numCol="1" spcCol="1270" anchor="ctr" anchorCtr="0">
          <a:noAutofit/>
        </a:bodyPr>
        <a:lstStyle/>
        <a:p>
          <a:pPr marL="0" lvl="0" indent="0" algn="l" defTabSz="800100">
            <a:lnSpc>
              <a:spcPct val="100000"/>
            </a:lnSpc>
            <a:spcBef>
              <a:spcPct val="0"/>
            </a:spcBef>
            <a:spcAft>
              <a:spcPct val="35000"/>
            </a:spcAft>
            <a:buNone/>
          </a:pPr>
          <a:r>
            <a:rPr lang="en-US" sz="1800" kern="1200" baseline="0" dirty="0"/>
            <a:t>The dataset does not contain NULL values but has ‘unknown’ values</a:t>
          </a:r>
          <a:endParaRPr lang="en-US" sz="1800" kern="1200" dirty="0"/>
        </a:p>
      </dsp:txBody>
      <dsp:txXfrm>
        <a:off x="1340610" y="496"/>
        <a:ext cx="4129011" cy="1160701"/>
      </dsp:txXfrm>
    </dsp:sp>
    <dsp:sp modelId="{6510B0DC-B677-4740-A1FB-CA0845E0927F}">
      <dsp:nvSpPr>
        <dsp:cNvPr id="0" name=""/>
        <dsp:cNvSpPr/>
      </dsp:nvSpPr>
      <dsp:spPr>
        <a:xfrm>
          <a:off x="0" y="1451373"/>
          <a:ext cx="5469622" cy="11607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3F633A-CDF1-4460-8AEB-4774E51AB020}">
      <dsp:nvSpPr>
        <dsp:cNvPr id="0" name=""/>
        <dsp:cNvSpPr/>
      </dsp:nvSpPr>
      <dsp:spPr>
        <a:xfrm>
          <a:off x="351112" y="1712531"/>
          <a:ext cx="638385" cy="6383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99481-22C2-4E5E-A31C-BDCA5F2B3EA5}">
      <dsp:nvSpPr>
        <dsp:cNvPr id="0" name=""/>
        <dsp:cNvSpPr/>
      </dsp:nvSpPr>
      <dsp:spPr>
        <a:xfrm>
          <a:off x="1340610" y="1451373"/>
          <a:ext cx="4129011" cy="1160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41" tIns="122841" rIns="122841" bIns="122841" numCol="1" spcCol="1270" anchor="ctr" anchorCtr="0">
          <a:noAutofit/>
        </a:bodyPr>
        <a:lstStyle/>
        <a:p>
          <a:pPr marL="0" lvl="0" indent="0" algn="l" defTabSz="800100">
            <a:lnSpc>
              <a:spcPct val="100000"/>
            </a:lnSpc>
            <a:spcBef>
              <a:spcPct val="0"/>
            </a:spcBef>
            <a:spcAft>
              <a:spcPct val="35000"/>
            </a:spcAft>
            <a:buNone/>
          </a:pPr>
          <a:r>
            <a:rPr lang="en-US" sz="1800" kern="1200" baseline="0"/>
            <a:t>We can see that the ‘default’ column has several missing values. However, we will not be using the column in the analysis.</a:t>
          </a:r>
          <a:endParaRPr lang="en-US" sz="1800" kern="1200"/>
        </a:p>
      </dsp:txBody>
      <dsp:txXfrm>
        <a:off x="1340610" y="1451373"/>
        <a:ext cx="4129011" cy="1160701"/>
      </dsp:txXfrm>
    </dsp:sp>
    <dsp:sp modelId="{8BAE97B4-CB99-4FC8-A8A7-A7D7216CDE40}">
      <dsp:nvSpPr>
        <dsp:cNvPr id="0" name=""/>
        <dsp:cNvSpPr/>
      </dsp:nvSpPr>
      <dsp:spPr>
        <a:xfrm>
          <a:off x="0" y="2902250"/>
          <a:ext cx="5469622" cy="11607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4996D-24CA-4207-A958-7F33A97A3081}">
      <dsp:nvSpPr>
        <dsp:cNvPr id="0" name=""/>
        <dsp:cNvSpPr/>
      </dsp:nvSpPr>
      <dsp:spPr>
        <a:xfrm>
          <a:off x="351112" y="3163408"/>
          <a:ext cx="638385" cy="6383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99801-E36F-4BB3-A3C9-DA45F5D71370}">
      <dsp:nvSpPr>
        <dsp:cNvPr id="0" name=""/>
        <dsp:cNvSpPr/>
      </dsp:nvSpPr>
      <dsp:spPr>
        <a:xfrm>
          <a:off x="1340610" y="2902250"/>
          <a:ext cx="4129011" cy="1160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841" tIns="122841" rIns="122841" bIns="122841" numCol="1" spcCol="1270" anchor="ctr" anchorCtr="0">
          <a:noAutofit/>
        </a:bodyPr>
        <a:lstStyle/>
        <a:p>
          <a:pPr marL="0" lvl="0" indent="0" algn="l" defTabSz="800100">
            <a:lnSpc>
              <a:spcPct val="100000"/>
            </a:lnSpc>
            <a:spcBef>
              <a:spcPct val="0"/>
            </a:spcBef>
            <a:spcAft>
              <a:spcPct val="35000"/>
            </a:spcAft>
            <a:buNone/>
          </a:pPr>
          <a:r>
            <a:rPr lang="en-US" sz="1800" kern="1200" baseline="0"/>
            <a:t>There are very few missing values as compared to the entire dataset. We will be dropping the values.</a:t>
          </a:r>
          <a:endParaRPr lang="en-US" sz="1800" kern="1200"/>
        </a:p>
      </dsp:txBody>
      <dsp:txXfrm>
        <a:off x="1340610" y="2902250"/>
        <a:ext cx="4129011" cy="11607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239B1-44F7-4E30-9E52-1786D74C4AF1}">
      <dsp:nvSpPr>
        <dsp:cNvPr id="0" name=""/>
        <dsp:cNvSpPr/>
      </dsp:nvSpPr>
      <dsp:spPr>
        <a:xfrm>
          <a:off x="1031586" y="623805"/>
          <a:ext cx="1113359" cy="1113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32DF87-DF87-424C-90A1-1C68A746B0DB}">
      <dsp:nvSpPr>
        <dsp:cNvPr id="0" name=""/>
        <dsp:cNvSpPr/>
      </dsp:nvSpPr>
      <dsp:spPr>
        <a:xfrm>
          <a:off x="351200" y="2104429"/>
          <a:ext cx="247413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R-squared is a relative measure of fit, RMSE is an absolute measure of fit. RMSE can be interpreted as the standard deviation of the unexplained variance and has the useful property of being in the same units as the response variable. </a:t>
          </a:r>
          <a:endParaRPr lang="en-US" sz="1100" kern="1200" dirty="0"/>
        </a:p>
      </dsp:txBody>
      <dsp:txXfrm>
        <a:off x="351200" y="2104429"/>
        <a:ext cx="2474132" cy="967500"/>
      </dsp:txXfrm>
    </dsp:sp>
    <dsp:sp modelId="{83786308-E2AC-4603-B75C-49FFF289B9BE}">
      <dsp:nvSpPr>
        <dsp:cNvPr id="0" name=""/>
        <dsp:cNvSpPr/>
      </dsp:nvSpPr>
      <dsp:spPr>
        <a:xfrm>
          <a:off x="3938691" y="623805"/>
          <a:ext cx="1113359" cy="1113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C0F3E-1D64-4991-BC0E-6D8BD8B6A2E6}">
      <dsp:nvSpPr>
        <dsp:cNvPr id="0" name=""/>
        <dsp:cNvSpPr/>
      </dsp:nvSpPr>
      <dsp:spPr>
        <a:xfrm>
          <a:off x="3258305" y="2104429"/>
          <a:ext cx="247413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RMSE is a good measure of how accurately the model predicts the response, and it is the most important criterion for fit if the main purpose of the model is prediction.</a:t>
          </a:r>
          <a:endParaRPr lang="en-US" sz="1100" kern="1200" dirty="0"/>
        </a:p>
      </dsp:txBody>
      <dsp:txXfrm>
        <a:off x="3258305" y="2104429"/>
        <a:ext cx="2474132" cy="967500"/>
      </dsp:txXfrm>
    </dsp:sp>
    <dsp:sp modelId="{D087C8C4-EDED-4476-AF43-9123B366D89B}">
      <dsp:nvSpPr>
        <dsp:cNvPr id="0" name=""/>
        <dsp:cNvSpPr/>
      </dsp:nvSpPr>
      <dsp:spPr>
        <a:xfrm>
          <a:off x="6845797" y="623805"/>
          <a:ext cx="1113359" cy="1113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920E8-AC29-4C9B-869F-FB70657E8460}">
      <dsp:nvSpPr>
        <dsp:cNvPr id="0" name=""/>
        <dsp:cNvSpPr/>
      </dsp:nvSpPr>
      <dsp:spPr>
        <a:xfrm>
          <a:off x="6165410" y="2104429"/>
          <a:ext cx="247413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lower the RMSE value, the better the model. So, the Regression model is a better performer in this case.</a:t>
          </a:r>
          <a:endParaRPr lang="en-US" sz="1100" kern="1200"/>
        </a:p>
      </dsp:txBody>
      <dsp:txXfrm>
        <a:off x="6165410" y="2104429"/>
        <a:ext cx="2474132" cy="9675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27,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195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27,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4883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27,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556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27,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51554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27,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1313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27,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69414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27,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605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27,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4908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27,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9596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27,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7186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27,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67542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27,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2492940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0">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lowers turned brown in the winter sunshine">
            <a:extLst>
              <a:ext uri="{FF2B5EF4-FFF2-40B4-BE49-F238E27FC236}">
                <a16:creationId xmlns:a16="http://schemas.microsoft.com/office/drawing/2014/main" id="{858E26A2-7CD0-4993-8F7D-71E28577D8FE}"/>
              </a:ext>
            </a:extLst>
          </p:cNvPr>
          <p:cNvPicPr>
            <a:picLocks noChangeAspect="1"/>
          </p:cNvPicPr>
          <p:nvPr/>
        </p:nvPicPr>
        <p:blipFill rotWithShape="1">
          <a:blip r:embed="rId2"/>
          <a:srcRect l="12494" r="3893" b="2"/>
          <a:stretch/>
        </p:blipFill>
        <p:spPr>
          <a:xfrm>
            <a:off x="3584196" y="-1"/>
            <a:ext cx="8607807" cy="6871647"/>
          </a:xfrm>
          <a:custGeom>
            <a:avLst/>
            <a:gdLst/>
            <a:ahLst/>
            <a:cxnLst/>
            <a:rect l="l" t="t" r="r" b="b"/>
            <a:pathLst>
              <a:path w="8607807" h="6858000">
                <a:moveTo>
                  <a:pt x="8607807" y="0"/>
                </a:moveTo>
                <a:lnTo>
                  <a:pt x="8607807" y="6858000"/>
                </a:lnTo>
                <a:lnTo>
                  <a:pt x="2049693" y="6858000"/>
                </a:lnTo>
                <a:lnTo>
                  <a:pt x="1546051" y="6858000"/>
                </a:lnTo>
                <a:lnTo>
                  <a:pt x="1535751" y="6815348"/>
                </a:lnTo>
                <a:cubicBezTo>
                  <a:pt x="1530460" y="6761684"/>
                  <a:pt x="1515370" y="6604898"/>
                  <a:pt x="1514301" y="6536022"/>
                </a:cubicBezTo>
                <a:cubicBezTo>
                  <a:pt x="1518045" y="6478504"/>
                  <a:pt x="1528503" y="6437797"/>
                  <a:pt x="1529339" y="6402088"/>
                </a:cubicBezTo>
                <a:cubicBezTo>
                  <a:pt x="1525062" y="6346650"/>
                  <a:pt x="1502062" y="6294623"/>
                  <a:pt x="1493941" y="6256398"/>
                </a:cubicBezTo>
                <a:cubicBezTo>
                  <a:pt x="1502669" y="6241770"/>
                  <a:pt x="1469920" y="6187857"/>
                  <a:pt x="1480613" y="6172741"/>
                </a:cubicBezTo>
                <a:cubicBezTo>
                  <a:pt x="1481020" y="6152279"/>
                  <a:pt x="1458164" y="6048753"/>
                  <a:pt x="1443364" y="6006407"/>
                </a:cubicBezTo>
                <a:cubicBezTo>
                  <a:pt x="1426694" y="5958900"/>
                  <a:pt x="1390307" y="5908317"/>
                  <a:pt x="1380584" y="5887691"/>
                </a:cubicBezTo>
                <a:cubicBezTo>
                  <a:pt x="1370860" y="5867065"/>
                  <a:pt x="1392244" y="5909118"/>
                  <a:pt x="1385023" y="5882650"/>
                </a:cubicBezTo>
                <a:cubicBezTo>
                  <a:pt x="1377800" y="5856181"/>
                  <a:pt x="1345702" y="5759038"/>
                  <a:pt x="1337254" y="5728879"/>
                </a:cubicBezTo>
                <a:cubicBezTo>
                  <a:pt x="1353956" y="5727462"/>
                  <a:pt x="1323673" y="5710676"/>
                  <a:pt x="1334321" y="5701696"/>
                </a:cubicBezTo>
                <a:cubicBezTo>
                  <a:pt x="1343675" y="5695367"/>
                  <a:pt x="1336672" y="5688797"/>
                  <a:pt x="1335877" y="5681564"/>
                </a:cubicBezTo>
                <a:cubicBezTo>
                  <a:pt x="1343201" y="5672524"/>
                  <a:pt x="1329617" y="5640839"/>
                  <a:pt x="1319978" y="5632219"/>
                </a:cubicBezTo>
                <a:cubicBezTo>
                  <a:pt x="1286551" y="5611011"/>
                  <a:pt x="1310947" y="5568721"/>
                  <a:pt x="1285321" y="5551224"/>
                </a:cubicBezTo>
                <a:cubicBezTo>
                  <a:pt x="1281540" y="5545203"/>
                  <a:pt x="1279983" y="5539432"/>
                  <a:pt x="1279815" y="5533855"/>
                </a:cubicBezTo>
                <a:lnTo>
                  <a:pt x="1282507" y="5518422"/>
                </a:lnTo>
                <a:lnTo>
                  <a:pt x="1289604" y="5514404"/>
                </a:lnTo>
                <a:lnTo>
                  <a:pt x="1287766" y="5504772"/>
                </a:lnTo>
                <a:lnTo>
                  <a:pt x="1288829" y="5502102"/>
                </a:lnTo>
                <a:cubicBezTo>
                  <a:pt x="1290896" y="5497007"/>
                  <a:pt x="1292688" y="5491968"/>
                  <a:pt x="1293373" y="5486914"/>
                </a:cubicBezTo>
                <a:cubicBezTo>
                  <a:pt x="1288690" y="5472938"/>
                  <a:pt x="1272696" y="5448436"/>
                  <a:pt x="1260736" y="5418245"/>
                </a:cubicBezTo>
                <a:cubicBezTo>
                  <a:pt x="1238579" y="5385699"/>
                  <a:pt x="1238884" y="5340972"/>
                  <a:pt x="1221610" y="5305770"/>
                </a:cubicBezTo>
                <a:lnTo>
                  <a:pt x="1216099" y="5298785"/>
                </a:lnTo>
                <a:lnTo>
                  <a:pt x="1217278" y="5268992"/>
                </a:lnTo>
                <a:cubicBezTo>
                  <a:pt x="1221588" y="5263843"/>
                  <a:pt x="1222716" y="5256480"/>
                  <a:pt x="1218469" y="5250149"/>
                </a:cubicBezTo>
                <a:lnTo>
                  <a:pt x="1206220" y="5142322"/>
                </a:lnTo>
                <a:cubicBezTo>
                  <a:pt x="1205294" y="5106716"/>
                  <a:pt x="1196908" y="5091595"/>
                  <a:pt x="1212921" y="5036513"/>
                </a:cubicBezTo>
                <a:cubicBezTo>
                  <a:pt x="1234138" y="4978012"/>
                  <a:pt x="1204801" y="4893378"/>
                  <a:pt x="1212183" y="4827738"/>
                </a:cubicBezTo>
                <a:cubicBezTo>
                  <a:pt x="1183151" y="4792886"/>
                  <a:pt x="1209228" y="4811487"/>
                  <a:pt x="1202048" y="4774693"/>
                </a:cubicBezTo>
                <a:cubicBezTo>
                  <a:pt x="1202483" y="4751423"/>
                  <a:pt x="1202919" y="4728152"/>
                  <a:pt x="1203354" y="4704882"/>
                </a:cubicBezTo>
                <a:lnTo>
                  <a:pt x="1201502" y="4691500"/>
                </a:lnTo>
                <a:lnTo>
                  <a:pt x="1194919" y="4687895"/>
                </a:lnTo>
                <a:lnTo>
                  <a:pt x="1187792" y="4667873"/>
                </a:lnTo>
                <a:cubicBezTo>
                  <a:pt x="1186060" y="4660351"/>
                  <a:pt x="1185291" y="4652220"/>
                  <a:pt x="1186080" y="4643189"/>
                </a:cubicBezTo>
                <a:cubicBezTo>
                  <a:pt x="1199189" y="4613276"/>
                  <a:pt x="1167081" y="4562691"/>
                  <a:pt x="1184722" y="4525834"/>
                </a:cubicBezTo>
                <a:cubicBezTo>
                  <a:pt x="1182407" y="4490142"/>
                  <a:pt x="1175424" y="4451369"/>
                  <a:pt x="1172188" y="4429037"/>
                </a:cubicBezTo>
                <a:cubicBezTo>
                  <a:pt x="1161331" y="4419671"/>
                  <a:pt x="1178123" y="4389539"/>
                  <a:pt x="1165306" y="4391841"/>
                </a:cubicBezTo>
                <a:cubicBezTo>
                  <a:pt x="1171061" y="4381101"/>
                  <a:pt x="1173552" y="4338138"/>
                  <a:pt x="1168602" y="4327040"/>
                </a:cubicBezTo>
                <a:lnTo>
                  <a:pt x="1178384" y="4271714"/>
                </a:lnTo>
                <a:lnTo>
                  <a:pt x="1177294" y="4266170"/>
                </a:lnTo>
                <a:cubicBezTo>
                  <a:pt x="1177138" y="4260404"/>
                  <a:pt x="1177520" y="4242660"/>
                  <a:pt x="1177448" y="4237120"/>
                </a:cubicBezTo>
                <a:cubicBezTo>
                  <a:pt x="1177252" y="4235726"/>
                  <a:pt x="1177058" y="4234331"/>
                  <a:pt x="1176863" y="4232937"/>
                </a:cubicBezTo>
                <a:lnTo>
                  <a:pt x="1162386" y="4198811"/>
                </a:lnTo>
                <a:cubicBezTo>
                  <a:pt x="1162950" y="4194190"/>
                  <a:pt x="1174655" y="4191224"/>
                  <a:pt x="1174343" y="4184054"/>
                </a:cubicBezTo>
                <a:lnTo>
                  <a:pt x="1160516" y="4155792"/>
                </a:lnTo>
                <a:lnTo>
                  <a:pt x="1161365" y="4150364"/>
                </a:lnTo>
                <a:lnTo>
                  <a:pt x="1144878" y="4068165"/>
                </a:lnTo>
                <a:lnTo>
                  <a:pt x="1123687" y="3997737"/>
                </a:lnTo>
                <a:lnTo>
                  <a:pt x="1096720" y="3746801"/>
                </a:lnTo>
                <a:cubicBezTo>
                  <a:pt x="1083618" y="3632695"/>
                  <a:pt x="1064313" y="3629437"/>
                  <a:pt x="1047682" y="3510652"/>
                </a:cubicBezTo>
                <a:cubicBezTo>
                  <a:pt x="1048550" y="3470281"/>
                  <a:pt x="1049418" y="3429910"/>
                  <a:pt x="1050285" y="3389539"/>
                </a:cubicBezTo>
                <a:lnTo>
                  <a:pt x="1030166" y="3314219"/>
                </a:lnTo>
                <a:lnTo>
                  <a:pt x="1034128" y="3253967"/>
                </a:lnTo>
                <a:lnTo>
                  <a:pt x="1007751" y="3192563"/>
                </a:lnTo>
                <a:cubicBezTo>
                  <a:pt x="1003323" y="3186732"/>
                  <a:pt x="1001150" y="3181063"/>
                  <a:pt x="1000384" y="3175520"/>
                </a:cubicBezTo>
                <a:cubicBezTo>
                  <a:pt x="1000734" y="3170366"/>
                  <a:pt x="1001085" y="3165212"/>
                  <a:pt x="1001435" y="3160058"/>
                </a:cubicBezTo>
                <a:lnTo>
                  <a:pt x="968918" y="3106456"/>
                </a:lnTo>
                <a:cubicBezTo>
                  <a:pt x="957125" y="3086347"/>
                  <a:pt x="955617" y="3059144"/>
                  <a:pt x="934483" y="3025607"/>
                </a:cubicBezTo>
                <a:cubicBezTo>
                  <a:pt x="914631" y="2991085"/>
                  <a:pt x="908933" y="2999692"/>
                  <a:pt x="879229" y="2942341"/>
                </a:cubicBezTo>
                <a:cubicBezTo>
                  <a:pt x="850845" y="2891400"/>
                  <a:pt x="820829" y="2801223"/>
                  <a:pt x="798666" y="2755714"/>
                </a:cubicBezTo>
                <a:cubicBezTo>
                  <a:pt x="773970" y="2709171"/>
                  <a:pt x="758278" y="2710053"/>
                  <a:pt x="746962" y="2689587"/>
                </a:cubicBezTo>
                <a:lnTo>
                  <a:pt x="712796" y="2609586"/>
                </a:lnTo>
                <a:lnTo>
                  <a:pt x="697701" y="2594856"/>
                </a:lnTo>
                <a:cubicBezTo>
                  <a:pt x="697743" y="2593626"/>
                  <a:pt x="697784" y="2592396"/>
                  <a:pt x="697823" y="2591165"/>
                </a:cubicBezTo>
                <a:lnTo>
                  <a:pt x="679645" y="2567493"/>
                </a:lnTo>
                <a:lnTo>
                  <a:pt x="680789" y="2566723"/>
                </a:lnTo>
                <a:cubicBezTo>
                  <a:pt x="682946" y="2564457"/>
                  <a:pt x="683757" y="2561765"/>
                  <a:pt x="681771" y="2558109"/>
                </a:cubicBezTo>
                <a:cubicBezTo>
                  <a:pt x="705290" y="2557210"/>
                  <a:pt x="688388" y="2553357"/>
                  <a:pt x="680456" y="2542663"/>
                </a:cubicBezTo>
                <a:cubicBezTo>
                  <a:pt x="679482" y="2529115"/>
                  <a:pt x="677183" y="2488664"/>
                  <a:pt x="675922" y="2476820"/>
                </a:cubicBezTo>
                <a:lnTo>
                  <a:pt x="672894" y="2471591"/>
                </a:lnTo>
                <a:lnTo>
                  <a:pt x="673143" y="2471379"/>
                </a:lnTo>
                <a:cubicBezTo>
                  <a:pt x="673152" y="2470017"/>
                  <a:pt x="672405" y="2468214"/>
                  <a:pt x="670567" y="2465654"/>
                </a:cubicBezTo>
                <a:lnTo>
                  <a:pt x="667369" y="2462052"/>
                </a:lnTo>
                <a:lnTo>
                  <a:pt x="661495" y="2451906"/>
                </a:lnTo>
                <a:cubicBezTo>
                  <a:pt x="661510" y="2450510"/>
                  <a:pt x="661525" y="2449113"/>
                  <a:pt x="661540" y="2447717"/>
                </a:cubicBezTo>
                <a:lnTo>
                  <a:pt x="664540" y="2445047"/>
                </a:lnTo>
                <a:lnTo>
                  <a:pt x="663581" y="2444265"/>
                </a:lnTo>
                <a:cubicBezTo>
                  <a:pt x="653014" y="2439598"/>
                  <a:pt x="642406" y="2441014"/>
                  <a:pt x="663129" y="2421760"/>
                </a:cubicBezTo>
                <a:cubicBezTo>
                  <a:pt x="643271" y="2409372"/>
                  <a:pt x="657229" y="2399993"/>
                  <a:pt x="650205" y="2375201"/>
                </a:cubicBezTo>
                <a:cubicBezTo>
                  <a:pt x="634911" y="2369643"/>
                  <a:pt x="634260" y="2360648"/>
                  <a:pt x="638008" y="2350147"/>
                </a:cubicBezTo>
                <a:cubicBezTo>
                  <a:pt x="621083" y="2329939"/>
                  <a:pt x="620949" y="2305558"/>
                  <a:pt x="609851" y="2279762"/>
                </a:cubicBezTo>
                <a:lnTo>
                  <a:pt x="585585" y="2151458"/>
                </a:lnTo>
                <a:lnTo>
                  <a:pt x="581391" y="2148616"/>
                </a:lnTo>
                <a:cubicBezTo>
                  <a:pt x="578821" y="2146496"/>
                  <a:pt x="577525" y="2144881"/>
                  <a:pt x="577083" y="2143541"/>
                </a:cubicBezTo>
                <a:lnTo>
                  <a:pt x="577251" y="2143279"/>
                </a:lnTo>
                <a:lnTo>
                  <a:pt x="546845" y="2081459"/>
                </a:lnTo>
                <a:cubicBezTo>
                  <a:pt x="538270" y="2069798"/>
                  <a:pt x="486356" y="1952009"/>
                  <a:pt x="470837" y="1927526"/>
                </a:cubicBezTo>
                <a:lnTo>
                  <a:pt x="428154" y="1653876"/>
                </a:lnTo>
                <a:lnTo>
                  <a:pt x="392797" y="1507176"/>
                </a:lnTo>
                <a:cubicBezTo>
                  <a:pt x="380165" y="1501458"/>
                  <a:pt x="369910" y="1448213"/>
                  <a:pt x="372847" y="1437646"/>
                </a:cubicBezTo>
                <a:cubicBezTo>
                  <a:pt x="369015" y="1430935"/>
                  <a:pt x="338503" y="1373479"/>
                  <a:pt x="344479" y="1364974"/>
                </a:cubicBezTo>
                <a:cubicBezTo>
                  <a:pt x="332264" y="1339484"/>
                  <a:pt x="321736" y="1307918"/>
                  <a:pt x="299558" y="1284709"/>
                </a:cubicBezTo>
                <a:cubicBezTo>
                  <a:pt x="277380" y="1261500"/>
                  <a:pt x="259203" y="1267387"/>
                  <a:pt x="243216" y="1246922"/>
                </a:cubicBezTo>
                <a:cubicBezTo>
                  <a:pt x="227230" y="1226457"/>
                  <a:pt x="218454" y="1164523"/>
                  <a:pt x="203639" y="1161920"/>
                </a:cubicBezTo>
                <a:cubicBezTo>
                  <a:pt x="192352" y="1142649"/>
                  <a:pt x="198158" y="1131546"/>
                  <a:pt x="169195" y="1085737"/>
                </a:cubicBezTo>
                <a:cubicBezTo>
                  <a:pt x="139228" y="1000958"/>
                  <a:pt x="140891" y="967704"/>
                  <a:pt x="98775" y="908263"/>
                </a:cubicBezTo>
                <a:cubicBezTo>
                  <a:pt x="45025" y="829417"/>
                  <a:pt x="34038" y="815844"/>
                  <a:pt x="43820" y="711217"/>
                </a:cubicBezTo>
                <a:cubicBezTo>
                  <a:pt x="34816" y="658186"/>
                  <a:pt x="43273" y="612368"/>
                  <a:pt x="44748" y="590072"/>
                </a:cubicBezTo>
                <a:lnTo>
                  <a:pt x="36767" y="545639"/>
                </a:lnTo>
                <a:cubicBezTo>
                  <a:pt x="36093" y="527311"/>
                  <a:pt x="35418" y="508983"/>
                  <a:pt x="34744" y="490655"/>
                </a:cubicBezTo>
                <a:cubicBezTo>
                  <a:pt x="34670" y="457530"/>
                  <a:pt x="29296" y="472114"/>
                  <a:pt x="29222" y="438989"/>
                </a:cubicBezTo>
                <a:cubicBezTo>
                  <a:pt x="29152" y="438889"/>
                  <a:pt x="2578" y="396379"/>
                  <a:pt x="2507" y="396276"/>
                </a:cubicBezTo>
                <a:cubicBezTo>
                  <a:pt x="-7796" y="384713"/>
                  <a:pt x="17492" y="336163"/>
                  <a:pt x="9810" y="316602"/>
                </a:cubicBezTo>
                <a:lnTo>
                  <a:pt x="25323" y="268307"/>
                </a:lnTo>
                <a:cubicBezTo>
                  <a:pt x="20582" y="240926"/>
                  <a:pt x="55391" y="238035"/>
                  <a:pt x="50278" y="194719"/>
                </a:cubicBezTo>
                <a:cubicBezTo>
                  <a:pt x="49891" y="157325"/>
                  <a:pt x="41873" y="124589"/>
                  <a:pt x="47653" y="93227"/>
                </a:cubicBezTo>
                <a:cubicBezTo>
                  <a:pt x="41389" y="80085"/>
                  <a:pt x="38874" y="67855"/>
                  <a:pt x="48323" y="56555"/>
                </a:cubicBezTo>
                <a:cubicBezTo>
                  <a:pt x="46028" y="30289"/>
                  <a:pt x="37896" y="18621"/>
                  <a:pt x="38423" y="5312"/>
                </a:cubicBezTo>
                <a:lnTo>
                  <a:pt x="39875" y="1"/>
                </a:lnTo>
                <a:close/>
              </a:path>
            </a:pathLst>
          </a:custGeom>
        </p:spPr>
      </p:pic>
      <p:sp>
        <p:nvSpPr>
          <p:cNvPr id="2" name="Title 1">
            <a:extLst>
              <a:ext uri="{FF2B5EF4-FFF2-40B4-BE49-F238E27FC236}">
                <a16:creationId xmlns:a16="http://schemas.microsoft.com/office/drawing/2014/main" id="{46383A6B-3A1A-4210-85CA-9AB35F57B874}"/>
              </a:ext>
            </a:extLst>
          </p:cNvPr>
          <p:cNvSpPr>
            <a:spLocks noGrp="1"/>
          </p:cNvSpPr>
          <p:nvPr>
            <p:ph type="ctrTitle"/>
          </p:nvPr>
        </p:nvSpPr>
        <p:spPr>
          <a:xfrm>
            <a:off x="624305" y="1602959"/>
            <a:ext cx="3639828" cy="2640247"/>
          </a:xfrm>
        </p:spPr>
        <p:txBody>
          <a:bodyPr>
            <a:normAutofit/>
          </a:bodyPr>
          <a:lstStyle/>
          <a:p>
            <a:pPr algn="l"/>
            <a:r>
              <a:rPr lang="en-US" dirty="0"/>
              <a:t>Bank Marketing Campaign</a:t>
            </a:r>
          </a:p>
        </p:txBody>
      </p:sp>
      <p:sp>
        <p:nvSpPr>
          <p:cNvPr id="3" name="Subtitle 2">
            <a:extLst>
              <a:ext uri="{FF2B5EF4-FFF2-40B4-BE49-F238E27FC236}">
                <a16:creationId xmlns:a16="http://schemas.microsoft.com/office/drawing/2014/main" id="{19CD2EA5-D560-4A01-B299-AB6BF5041004}"/>
              </a:ext>
            </a:extLst>
          </p:cNvPr>
          <p:cNvSpPr>
            <a:spLocks noGrp="1"/>
          </p:cNvSpPr>
          <p:nvPr>
            <p:ph type="subTitle" idx="1"/>
          </p:nvPr>
        </p:nvSpPr>
        <p:spPr>
          <a:xfrm>
            <a:off x="624305" y="4243206"/>
            <a:ext cx="3439235" cy="2389009"/>
          </a:xfrm>
        </p:spPr>
        <p:txBody>
          <a:bodyPr>
            <a:normAutofit/>
          </a:bodyPr>
          <a:lstStyle/>
          <a:p>
            <a:pPr algn="l"/>
            <a:r>
              <a:rPr lang="en-US" sz="1800" dirty="0" err="1"/>
              <a:t>Adelade</a:t>
            </a:r>
            <a:r>
              <a:rPr lang="en-US" sz="1800" dirty="0"/>
              <a:t> Dube</a:t>
            </a:r>
          </a:p>
          <a:p>
            <a:pPr algn="l"/>
            <a:r>
              <a:rPr lang="en-US" sz="1800" dirty="0"/>
              <a:t>Neelam Gupta</a:t>
            </a:r>
          </a:p>
          <a:p>
            <a:pPr algn="l"/>
            <a:r>
              <a:rPr lang="en-US" sz="1800" dirty="0"/>
              <a:t>Priyanka </a:t>
            </a:r>
            <a:r>
              <a:rPr lang="en-US" sz="1800" dirty="0" err="1"/>
              <a:t>Ukhale</a:t>
            </a:r>
            <a:endParaRPr lang="en-US" sz="1800" dirty="0"/>
          </a:p>
          <a:p>
            <a:pPr algn="l"/>
            <a:r>
              <a:rPr lang="en-US" sz="1800" dirty="0" err="1"/>
              <a:t>Stecy</a:t>
            </a:r>
            <a:r>
              <a:rPr lang="en-US" sz="1800" dirty="0"/>
              <a:t> </a:t>
            </a:r>
            <a:r>
              <a:rPr lang="en-US" sz="1800" dirty="0" err="1"/>
              <a:t>Quenum</a:t>
            </a:r>
            <a:endParaRPr lang="en-US" sz="1800" dirty="0"/>
          </a:p>
          <a:p>
            <a:pPr algn="l"/>
            <a:r>
              <a:rPr lang="en-US" sz="1800" dirty="0"/>
              <a:t>Suhail Bari</a:t>
            </a:r>
          </a:p>
        </p:txBody>
      </p:sp>
    </p:spTree>
    <p:extLst>
      <p:ext uri="{BB962C8B-B14F-4D97-AF65-F5344CB8AC3E}">
        <p14:creationId xmlns:p14="http://schemas.microsoft.com/office/powerpoint/2010/main" val="257838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4C98B-05C6-4460-B6D8-7B8F1BD21D99}"/>
              </a:ext>
            </a:extLst>
          </p:cNvPr>
          <p:cNvSpPr>
            <a:spLocks noGrp="1"/>
          </p:cNvSpPr>
          <p:nvPr>
            <p:ph type="title"/>
          </p:nvPr>
        </p:nvSpPr>
        <p:spPr/>
        <p:txBody>
          <a:bodyPr/>
          <a:lstStyle/>
          <a:p>
            <a:r>
              <a:rPr lang="en-US" dirty="0"/>
              <a:t>Feature analysis</a:t>
            </a:r>
            <a:br>
              <a:rPr lang="en-US" dirty="0"/>
            </a:br>
            <a:endParaRPr lang="en-US" dirty="0"/>
          </a:p>
        </p:txBody>
      </p:sp>
      <p:sp>
        <p:nvSpPr>
          <p:cNvPr id="3" name="Content Placeholder 2">
            <a:extLst>
              <a:ext uri="{FF2B5EF4-FFF2-40B4-BE49-F238E27FC236}">
                <a16:creationId xmlns:a16="http://schemas.microsoft.com/office/drawing/2014/main" id="{B4B7B77C-AF6C-4069-A945-38180279574D}"/>
              </a:ext>
            </a:extLst>
          </p:cNvPr>
          <p:cNvSpPr>
            <a:spLocks noGrp="1"/>
          </p:cNvSpPr>
          <p:nvPr>
            <p:ph idx="1"/>
          </p:nvPr>
        </p:nvSpPr>
        <p:spPr>
          <a:xfrm>
            <a:off x="831877" y="1825625"/>
            <a:ext cx="5124304" cy="3422553"/>
          </a:xfrm>
        </p:spPr>
        <p:txBody>
          <a:bodyPr>
            <a:noAutofit/>
          </a:bodyPr>
          <a:lstStyle/>
          <a:p>
            <a:r>
              <a:rPr lang="en-US" sz="1600" dirty="0"/>
              <a:t>We first </a:t>
            </a:r>
            <a:r>
              <a:rPr lang="en-US" sz="1600" dirty="0">
                <a:solidFill>
                  <a:srgbClr val="000000"/>
                </a:solidFill>
              </a:rPr>
              <a:t>e</a:t>
            </a:r>
            <a:r>
              <a:rPr lang="en-US" sz="1600" b="0" i="0" dirty="0">
                <a:solidFill>
                  <a:srgbClr val="000000"/>
                </a:solidFill>
                <a:effectLst/>
              </a:rPr>
              <a:t>stablish the relationship amongst numeric variables to detect multicollinearity</a:t>
            </a:r>
          </a:p>
          <a:p>
            <a:pPr algn="l" fontAlgn="base">
              <a:buFont typeface="Arial" panose="020B0604020202020204" pitchFamily="34" charset="0"/>
              <a:buChar char="•"/>
            </a:pPr>
            <a:r>
              <a:rPr lang="en-US" sz="1600" b="0" i="0" dirty="0">
                <a:solidFill>
                  <a:srgbClr val="000000"/>
                </a:solidFill>
                <a:effectLst/>
              </a:rPr>
              <a:t>-1 indicates a perfectly negative linear correlation between two variables</a:t>
            </a:r>
            <a:endParaRPr lang="en-US" sz="1600" b="0" i="0" dirty="0">
              <a:solidFill>
                <a:srgbClr val="3D3D3D"/>
              </a:solidFill>
              <a:effectLst/>
            </a:endParaRPr>
          </a:p>
          <a:p>
            <a:pPr algn="l" fontAlgn="base">
              <a:buFont typeface="Arial" panose="020B0604020202020204" pitchFamily="34" charset="0"/>
              <a:buChar char="•"/>
            </a:pPr>
            <a:r>
              <a:rPr lang="en-US" sz="1600" b="0" i="0" dirty="0">
                <a:solidFill>
                  <a:srgbClr val="000000"/>
                </a:solidFill>
                <a:effectLst/>
              </a:rPr>
              <a:t>0 indicates no linear correlation between two variables</a:t>
            </a:r>
            <a:endParaRPr lang="en-US" sz="1600" b="0" i="0" dirty="0">
              <a:solidFill>
                <a:srgbClr val="3D3D3D"/>
              </a:solidFill>
              <a:effectLst/>
            </a:endParaRPr>
          </a:p>
          <a:p>
            <a:pPr algn="l" fontAlgn="base">
              <a:buFont typeface="Arial" panose="020B0604020202020204" pitchFamily="34" charset="0"/>
              <a:buChar char="•"/>
            </a:pPr>
            <a:r>
              <a:rPr lang="en-US" sz="1600" b="0" i="0" dirty="0">
                <a:solidFill>
                  <a:srgbClr val="000000"/>
                </a:solidFill>
                <a:effectLst/>
              </a:rPr>
              <a:t>1 indicates a perfectly positive linear correlation between two variables</a:t>
            </a:r>
          </a:p>
          <a:p>
            <a:pPr algn="l" fontAlgn="base"/>
            <a:r>
              <a:rPr lang="en-US" sz="1600" b="0" i="0" dirty="0">
                <a:solidFill>
                  <a:srgbClr val="000000"/>
                </a:solidFill>
                <a:effectLst/>
              </a:rPr>
              <a:t>The further away the correlation coefficient is from zero, the stronger the relationship between the two variables.</a:t>
            </a:r>
            <a:endParaRPr lang="en-US" sz="1600" b="0" i="0" dirty="0">
              <a:solidFill>
                <a:srgbClr val="3D3D3D"/>
              </a:solidFill>
              <a:effectLst/>
            </a:endParaRPr>
          </a:p>
        </p:txBody>
      </p:sp>
      <p:pic>
        <p:nvPicPr>
          <p:cNvPr id="5" name="Picture 4">
            <a:extLst>
              <a:ext uri="{FF2B5EF4-FFF2-40B4-BE49-F238E27FC236}">
                <a16:creationId xmlns:a16="http://schemas.microsoft.com/office/drawing/2014/main" id="{21C5657B-04E3-434E-87CA-40EE8D30EEE1}"/>
              </a:ext>
            </a:extLst>
          </p:cNvPr>
          <p:cNvPicPr>
            <a:picLocks noChangeAspect="1"/>
          </p:cNvPicPr>
          <p:nvPr/>
        </p:nvPicPr>
        <p:blipFill>
          <a:blip r:embed="rId2"/>
          <a:stretch>
            <a:fillRect/>
          </a:stretch>
        </p:blipFill>
        <p:spPr>
          <a:xfrm>
            <a:off x="6175183" y="1392572"/>
            <a:ext cx="4686300" cy="4686300"/>
          </a:xfrm>
          <a:prstGeom prst="rect">
            <a:avLst/>
          </a:prstGeom>
        </p:spPr>
      </p:pic>
    </p:spTree>
    <p:extLst>
      <p:ext uri="{BB962C8B-B14F-4D97-AF65-F5344CB8AC3E}">
        <p14:creationId xmlns:p14="http://schemas.microsoft.com/office/powerpoint/2010/main" val="3198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31648" cy="1978172"/>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36649" y="488969"/>
                  <a:pt x="9316893" y="491390"/>
                </a:cubicBezTo>
                <a:cubicBezTo>
                  <a:pt x="9298834" y="504511"/>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79948" y="576062"/>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407128" y="961344"/>
                </a:lnTo>
                <a:lnTo>
                  <a:pt x="8380548" y="987916"/>
                </a:lnTo>
                <a:lnTo>
                  <a:pt x="8379462" y="987106"/>
                </a:lnTo>
                <a:cubicBezTo>
                  <a:pt x="8376507" y="985864"/>
                  <a:pt x="8373362" y="986042"/>
                  <a:pt x="8369725" y="989186"/>
                </a:cubicBezTo>
                <a:cubicBezTo>
                  <a:pt x="8357221" y="990792"/>
                  <a:pt x="8319237" y="991089"/>
                  <a:pt x="8304438" y="996739"/>
                </a:cubicBezTo>
                <a:cubicBezTo>
                  <a:pt x="8297193" y="1005683"/>
                  <a:pt x="8289328" y="1014568"/>
                  <a:pt x="8280929" y="1023089"/>
                </a:cubicBezTo>
                <a:lnTo>
                  <a:pt x="8275760" y="1027772"/>
                </a:lnTo>
                <a:lnTo>
                  <a:pt x="8275478" y="1027605"/>
                </a:lnTo>
                <a:cubicBezTo>
                  <a:pt x="8273970" y="1028076"/>
                  <a:pt x="8272124" y="1029408"/>
                  <a:pt x="8269666"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43525" y="1179064"/>
                </a:lnTo>
                <a:lnTo>
                  <a:pt x="7685942" y="1233723"/>
                </a:lnTo>
                <a:lnTo>
                  <a:pt x="7586920" y="1261888"/>
                </a:lnTo>
                <a:cubicBezTo>
                  <a:pt x="7556723" y="1298911"/>
                  <a:pt x="7489186" y="1249860"/>
                  <a:pt x="7486100" y="1292563"/>
                </a:cubicBezTo>
                <a:cubicBezTo>
                  <a:pt x="7454875" y="1308356"/>
                  <a:pt x="7449202" y="1300366"/>
                  <a:pt x="7407190" y="1314737"/>
                </a:cubicBezTo>
                <a:cubicBezTo>
                  <a:pt x="7368386" y="1364011"/>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23400" y="1671703"/>
                  <a:pt x="5529437" y="1636968"/>
                </a:cubicBezTo>
                <a:cubicBezTo>
                  <a:pt x="5500069" y="1636638"/>
                  <a:pt x="5481558" y="1636672"/>
                  <a:pt x="5440853" y="1657958"/>
                </a:cubicBezTo>
                <a:cubicBezTo>
                  <a:pt x="5340428" y="1673293"/>
                  <a:pt x="5074771" y="1739921"/>
                  <a:pt x="4945936" y="1713743"/>
                </a:cubicBezTo>
                <a:cubicBezTo>
                  <a:pt x="4914142" y="1717597"/>
                  <a:pt x="4837317" y="1726609"/>
                  <a:pt x="4818446" y="1726895"/>
                </a:cubicBezTo>
                <a:lnTo>
                  <a:pt x="4813657" y="1730706"/>
                </a:lnTo>
                <a:lnTo>
                  <a:pt x="4759058" y="1766533"/>
                </a:lnTo>
                <a:cubicBezTo>
                  <a:pt x="4747481" y="1770744"/>
                  <a:pt x="4734604" y="1772921"/>
                  <a:pt x="4719749" y="1771811"/>
                </a:cubicBezTo>
                <a:cubicBezTo>
                  <a:pt x="4667035" y="1745585"/>
                  <a:pt x="4634134" y="1775931"/>
                  <a:pt x="4568686" y="1786141"/>
                </a:cubicBezTo>
                <a:cubicBezTo>
                  <a:pt x="4544667" y="1777910"/>
                  <a:pt x="4432547" y="1778168"/>
                  <a:pt x="4418751" y="1796932"/>
                </a:cubicBezTo>
                <a:cubicBezTo>
                  <a:pt x="4403360" y="1801488"/>
                  <a:pt x="4385278" y="1795746"/>
                  <a:pt x="4378377" y="1815528"/>
                </a:cubicBezTo>
                <a:cubicBezTo>
                  <a:pt x="4366870" y="1839461"/>
                  <a:pt x="4312575" y="1805339"/>
                  <a:pt x="4320575" y="1832722"/>
                </a:cubicBezTo>
                <a:cubicBezTo>
                  <a:pt x="4282030" y="1809397"/>
                  <a:pt x="4252210" y="1859755"/>
                  <a:pt x="4220200" y="1873173"/>
                </a:cubicBezTo>
                <a:cubicBezTo>
                  <a:pt x="4189784" y="1872580"/>
                  <a:pt x="4175475" y="1885756"/>
                  <a:pt x="4105361" y="1894711"/>
                </a:cubicBezTo>
                <a:cubicBezTo>
                  <a:pt x="4071894" y="1867524"/>
                  <a:pt x="4035294" y="1916372"/>
                  <a:pt x="3973223" y="1881015"/>
                </a:cubicBezTo>
                <a:cubicBezTo>
                  <a:pt x="3971330" y="1884974"/>
                  <a:pt x="3952843" y="1881390"/>
                  <a:pt x="3900992" y="1880603"/>
                </a:cubicBezTo>
                <a:cubicBezTo>
                  <a:pt x="3849141" y="1879815"/>
                  <a:pt x="3740259" y="1879432"/>
                  <a:pt x="3662119" y="1876289"/>
                </a:cubicBezTo>
                <a:cubicBezTo>
                  <a:pt x="3573420" y="1876991"/>
                  <a:pt x="3613412" y="1915150"/>
                  <a:pt x="3496919" y="1873180"/>
                </a:cubicBezTo>
                <a:cubicBezTo>
                  <a:pt x="3488062" y="1895719"/>
                  <a:pt x="3474293" y="1897950"/>
                  <a:pt x="3449433" y="1889681"/>
                </a:cubicBezTo>
                <a:cubicBezTo>
                  <a:pt x="3406553" y="1891629"/>
                  <a:pt x="3417350" y="1945453"/>
                  <a:pt x="3369766" y="1916653"/>
                </a:cubicBezTo>
                <a:cubicBezTo>
                  <a:pt x="3338805" y="1929531"/>
                  <a:pt x="3310151" y="1915620"/>
                  <a:pt x="3290336" y="1925039"/>
                </a:cubicBezTo>
                <a:lnTo>
                  <a:pt x="3224897" y="1943733"/>
                </a:lnTo>
                <a:cubicBezTo>
                  <a:pt x="3188693" y="1949271"/>
                  <a:pt x="3178540" y="1909145"/>
                  <a:pt x="3161463" y="1946591"/>
                </a:cubicBezTo>
                <a:lnTo>
                  <a:pt x="3157504" y="1957276"/>
                </a:lnTo>
                <a:lnTo>
                  <a:pt x="3115176" y="1943459"/>
                </a:lnTo>
                <a:cubicBezTo>
                  <a:pt x="3095397" y="1937281"/>
                  <a:pt x="3080878" y="1929976"/>
                  <a:pt x="3038835" y="1920210"/>
                </a:cubicBezTo>
                <a:cubicBezTo>
                  <a:pt x="3011900" y="1947086"/>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1037" y="1967486"/>
                  <a:pt x="2001803" y="1954594"/>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391573" y="1790862"/>
                  <a:pt x="1332568" y="1793149"/>
                </a:cubicBezTo>
                <a:cubicBezTo>
                  <a:pt x="1236287" y="1833446"/>
                  <a:pt x="1335185" y="1756546"/>
                  <a:pt x="1186881" y="1768613"/>
                </a:cubicBezTo>
                <a:cubicBezTo>
                  <a:pt x="1178443" y="1775469"/>
                  <a:pt x="1160576" y="1767918"/>
                  <a:pt x="1162595" y="1758337"/>
                </a:cubicBezTo>
                <a:cubicBezTo>
                  <a:pt x="1153167" y="1761117"/>
                  <a:pt x="1130472" y="1779083"/>
                  <a:pt x="1128523" y="1763621"/>
                </a:cubicBezTo>
                <a:cubicBezTo>
                  <a:pt x="1081415" y="1760756"/>
                  <a:pt x="1034361" y="1768718"/>
                  <a:pt x="991903" y="1786741"/>
                </a:cubicBezTo>
                <a:cubicBezTo>
                  <a:pt x="966383" y="1781126"/>
                  <a:pt x="949501" y="1831241"/>
                  <a:pt x="883960" y="1822386"/>
                </a:cubicBezTo>
                <a:cubicBezTo>
                  <a:pt x="831931" y="1790865"/>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F02A16-F0CC-4A00-9917-AC21272DA6E4}"/>
              </a:ext>
            </a:extLst>
          </p:cNvPr>
          <p:cNvSpPr>
            <a:spLocks noGrp="1"/>
          </p:cNvSpPr>
          <p:nvPr>
            <p:ph type="title"/>
          </p:nvPr>
        </p:nvSpPr>
        <p:spPr>
          <a:xfrm>
            <a:off x="1050879" y="609601"/>
            <a:ext cx="9810604" cy="1216024"/>
          </a:xfrm>
        </p:spPr>
        <p:txBody>
          <a:bodyPr>
            <a:normAutofit/>
          </a:bodyPr>
          <a:lstStyle/>
          <a:p>
            <a:r>
              <a:rPr lang="en-US" dirty="0"/>
              <a:t>Data modelling</a:t>
            </a:r>
            <a:br>
              <a:rPr lang="en-US" dirty="0"/>
            </a:br>
            <a:endParaRPr lang="en-US" dirty="0"/>
          </a:p>
        </p:txBody>
      </p:sp>
      <p:sp>
        <p:nvSpPr>
          <p:cNvPr id="3" name="Content Placeholder 2">
            <a:extLst>
              <a:ext uri="{FF2B5EF4-FFF2-40B4-BE49-F238E27FC236}">
                <a16:creationId xmlns:a16="http://schemas.microsoft.com/office/drawing/2014/main" id="{A73C683E-40DC-48BC-810F-38CB0E76ED0F}"/>
              </a:ext>
            </a:extLst>
          </p:cNvPr>
          <p:cNvSpPr>
            <a:spLocks noGrp="1"/>
          </p:cNvSpPr>
          <p:nvPr>
            <p:ph idx="1"/>
          </p:nvPr>
        </p:nvSpPr>
        <p:spPr>
          <a:xfrm>
            <a:off x="1050879" y="2296161"/>
            <a:ext cx="4788505" cy="3846012"/>
          </a:xfrm>
        </p:spPr>
        <p:txBody>
          <a:bodyPr>
            <a:normAutofit/>
          </a:bodyPr>
          <a:lstStyle/>
          <a:p>
            <a:r>
              <a:rPr lang="en-US" sz="1600" dirty="0"/>
              <a:t>Since most of our data contains categorical variables, we use the one hot encoding technique to model our data.</a:t>
            </a:r>
          </a:p>
          <a:p>
            <a:r>
              <a:rPr lang="en-US" sz="1600" dirty="0"/>
              <a:t>U</a:t>
            </a:r>
            <a:r>
              <a:rPr lang="en-US" sz="1600" b="0" i="0" dirty="0">
                <a:effectLst/>
              </a:rPr>
              <a:t>sing this encoding and allowing the model to assume a natural ordering between categories may result in poor performance or unexpected results (predictions halfway between categories)</a:t>
            </a:r>
          </a:p>
          <a:p>
            <a:r>
              <a:rPr lang="en-US" sz="1600" dirty="0"/>
              <a:t>Split test and train datasets into 80:20.</a:t>
            </a:r>
            <a:endParaRPr lang="en-US" sz="1600" b="0" i="0" dirty="0">
              <a:effectLst/>
            </a:endParaRPr>
          </a:p>
          <a:p>
            <a:endParaRPr lang="en-US" sz="1600" dirty="0"/>
          </a:p>
        </p:txBody>
      </p:sp>
      <p:pic>
        <p:nvPicPr>
          <p:cNvPr id="5" name="Picture 4">
            <a:extLst>
              <a:ext uri="{FF2B5EF4-FFF2-40B4-BE49-F238E27FC236}">
                <a16:creationId xmlns:a16="http://schemas.microsoft.com/office/drawing/2014/main" id="{ABD087C9-06AC-4FAA-8202-244E7E8B6218}"/>
              </a:ext>
            </a:extLst>
          </p:cNvPr>
          <p:cNvPicPr>
            <a:picLocks noChangeAspect="1"/>
          </p:cNvPicPr>
          <p:nvPr/>
        </p:nvPicPr>
        <p:blipFill>
          <a:blip r:embed="rId2"/>
          <a:stretch>
            <a:fillRect/>
          </a:stretch>
        </p:blipFill>
        <p:spPr>
          <a:xfrm>
            <a:off x="7024761" y="2587773"/>
            <a:ext cx="3981862" cy="1256901"/>
          </a:xfrm>
          <a:prstGeom prst="rect">
            <a:avLst/>
          </a:prstGeom>
        </p:spPr>
      </p:pic>
      <p:sp>
        <p:nvSpPr>
          <p:cNvPr id="14" name="Freeform: Shape 13">
            <a:extLst>
              <a:ext uri="{FF2B5EF4-FFF2-40B4-BE49-F238E27FC236}">
                <a16:creationId xmlns:a16="http://schemas.microsoft.com/office/drawing/2014/main" id="{C64E267B-3F5A-4357-9E7F-C5FBE5D3B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0426" y="5902730"/>
            <a:ext cx="5741575" cy="955271"/>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39115" y="949326"/>
                </a:lnTo>
                <a:cubicBezTo>
                  <a:pt x="57701" y="947335"/>
                  <a:pt x="76089" y="946141"/>
                  <a:pt x="93851" y="945611"/>
                </a:cubicBezTo>
                <a:cubicBezTo>
                  <a:pt x="99905" y="923404"/>
                  <a:pt x="170209" y="932855"/>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282041" y="871263"/>
                </a:lnTo>
                <a:lnTo>
                  <a:pt x="299711" y="870064"/>
                </a:lnTo>
                <a:lnTo>
                  <a:pt x="306299" y="873609"/>
                </a:lnTo>
                <a:cubicBezTo>
                  <a:pt x="312531" y="875279"/>
                  <a:pt x="320316" y="874896"/>
                  <a:pt x="331571" y="869866"/>
                </a:cubicBezTo>
                <a:lnTo>
                  <a:pt x="333872" y="867971"/>
                </a:lnTo>
                <a:lnTo>
                  <a:pt x="356953" y="870334"/>
                </a:lnTo>
                <a:cubicBezTo>
                  <a:pt x="364772" y="872042"/>
                  <a:pt x="372199" y="874762"/>
                  <a:pt x="379005" y="878900"/>
                </a:cubicBezTo>
                <a:cubicBezTo>
                  <a:pt x="436788" y="836391"/>
                  <a:pt x="512367" y="847456"/>
                  <a:pt x="585428" y="826440"/>
                </a:cubicBezTo>
                <a:cubicBezTo>
                  <a:pt x="600236" y="776571"/>
                  <a:pt x="751447" y="800939"/>
                  <a:pt x="787156" y="838447"/>
                </a:cubicBezTo>
                <a:cubicBezTo>
                  <a:pt x="767750" y="789794"/>
                  <a:pt x="977582" y="857915"/>
                  <a:pt x="898586" y="808502"/>
                </a:cubicBezTo>
                <a:cubicBezTo>
                  <a:pt x="926099" y="807167"/>
                  <a:pt x="944922" y="782490"/>
                  <a:pt x="924063" y="770210"/>
                </a:cubicBezTo>
                <a:cubicBezTo>
                  <a:pt x="1015917" y="786259"/>
                  <a:pt x="1117953" y="728408"/>
                  <a:pt x="1212574" y="724238"/>
                </a:cubicBezTo>
                <a:cubicBezTo>
                  <a:pt x="1245879" y="677520"/>
                  <a:pt x="1233543" y="716744"/>
                  <a:pt x="1280768" y="699122"/>
                </a:cubicBezTo>
                <a:cubicBezTo>
                  <a:pt x="1280824" y="735474"/>
                  <a:pt x="1333787" y="667235"/>
                  <a:pt x="1352027" y="704323"/>
                </a:cubicBezTo>
                <a:cubicBezTo>
                  <a:pt x="1360044" y="699941"/>
                  <a:pt x="1367234" y="694526"/>
                  <a:pt x="1374314" y="688815"/>
                </a:cubicBezTo>
                <a:lnTo>
                  <a:pt x="1378034" y="685842"/>
                </a:lnTo>
                <a:lnTo>
                  <a:pt x="1395604" y="680460"/>
                </a:lnTo>
                <a:lnTo>
                  <a:pt x="1397206" y="670793"/>
                </a:lnTo>
                <a:lnTo>
                  <a:pt x="1421250" y="656855"/>
                </a:lnTo>
                <a:cubicBezTo>
                  <a:pt x="1430770" y="652893"/>
                  <a:pt x="1441623" y="650105"/>
                  <a:pt x="1454524" y="649224"/>
                </a:cubicBezTo>
                <a:cubicBezTo>
                  <a:pt x="1502655" y="660482"/>
                  <a:pt x="1556151" y="606226"/>
                  <a:pt x="1616217" y="622107"/>
                </a:cubicBezTo>
                <a:cubicBezTo>
                  <a:pt x="1637755" y="624837"/>
                  <a:pt x="1701030" y="614257"/>
                  <a:pt x="1710928" y="600666"/>
                </a:cubicBezTo>
                <a:cubicBezTo>
                  <a:pt x="1723693" y="596072"/>
                  <a:pt x="1739861" y="597834"/>
                  <a:pt x="1743718" y="584327"/>
                </a:cubicBezTo>
                <a:cubicBezTo>
                  <a:pt x="1751098" y="567647"/>
                  <a:pt x="1801421" y="583831"/>
                  <a:pt x="1791651" y="567019"/>
                </a:cubicBezTo>
                <a:cubicBezTo>
                  <a:pt x="1827282" y="577929"/>
                  <a:pt x="1847642" y="542228"/>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52937" y="366761"/>
                  <a:pt x="2657726" y="365841"/>
                </a:cubicBezTo>
                <a:cubicBezTo>
                  <a:pt x="2667303" y="363999"/>
                  <a:pt x="2677395" y="368107"/>
                  <a:pt x="2687125" y="366820"/>
                </a:cubicBezTo>
                <a:lnTo>
                  <a:pt x="2697479" y="361430"/>
                </a:lnTo>
                <a:lnTo>
                  <a:pt x="2701547" y="361545"/>
                </a:lnTo>
                <a:lnTo>
                  <a:pt x="2711054" y="360597"/>
                </a:lnTo>
                <a:lnTo>
                  <a:pt x="2710438" y="366958"/>
                </a:lnTo>
                <a:cubicBezTo>
                  <a:pt x="2708955" y="373111"/>
                  <a:pt x="2708038" y="379788"/>
                  <a:pt x="2722936" y="377633"/>
                </a:cubicBezTo>
                <a:cubicBezTo>
                  <a:pt x="2753511" y="370170"/>
                  <a:pt x="2766475" y="394972"/>
                  <a:pt x="2777227" y="368972"/>
                </a:cubicBezTo>
                <a:lnTo>
                  <a:pt x="2779510" y="361652"/>
                </a:lnTo>
                <a:lnTo>
                  <a:pt x="2786278" y="359869"/>
                </a:lnTo>
                <a:cubicBezTo>
                  <a:pt x="2789994" y="359750"/>
                  <a:pt x="2792255" y="361281"/>
                  <a:pt x="2792101" y="365927"/>
                </a:cubicBezTo>
                <a:cubicBezTo>
                  <a:pt x="2819315" y="344279"/>
                  <a:pt x="2855630" y="370297"/>
                  <a:pt x="2885545" y="372818"/>
                </a:cubicBezTo>
                <a:cubicBezTo>
                  <a:pt x="2905895" y="352581"/>
                  <a:pt x="2948591" y="377825"/>
                  <a:pt x="3009558" y="370573"/>
                </a:cubicBezTo>
                <a:cubicBezTo>
                  <a:pt x="3031640" y="347442"/>
                  <a:pt x="3050695" y="365935"/>
                  <a:pt x="3095010" y="332454"/>
                </a:cubicBezTo>
                <a:cubicBezTo>
                  <a:pt x="3097485" y="334582"/>
                  <a:pt x="3100426" y="336441"/>
                  <a:pt x="3103742" y="337974"/>
                </a:cubicBezTo>
                <a:cubicBezTo>
                  <a:pt x="3123005" y="346878"/>
                  <a:pt x="3150475" y="343067"/>
                  <a:pt x="3165093" y="329459"/>
                </a:cubicBezTo>
                <a:cubicBezTo>
                  <a:pt x="3236951" y="282673"/>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22859" y="227800"/>
                  <a:pt x="3941005" y="230826"/>
                  <a:pt x="3959588" y="239195"/>
                </a:cubicBezTo>
                <a:cubicBezTo>
                  <a:pt x="4009252" y="229421"/>
                  <a:pt x="4057491" y="239376"/>
                  <a:pt x="4114838" y="238165"/>
                </a:cubicBezTo>
                <a:cubicBezTo>
                  <a:pt x="4173784" y="217210"/>
                  <a:pt x="4209756" y="243378"/>
                  <a:pt x="4271023" y="241959"/>
                </a:cubicBezTo>
                <a:cubicBezTo>
                  <a:pt x="4326191" y="205535"/>
                  <a:pt x="4316856" y="279258"/>
                  <a:pt x="4367397" y="271442"/>
                </a:cubicBezTo>
                <a:cubicBezTo>
                  <a:pt x="4446016" y="2350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13321" y="152474"/>
                  <a:pt x="5047626" y="149604"/>
                </a:cubicBezTo>
                <a:cubicBezTo>
                  <a:pt x="5106046" y="150576"/>
                  <a:pt x="5172786" y="183138"/>
                  <a:pt x="5200247" y="142695"/>
                </a:cubicBezTo>
                <a:cubicBezTo>
                  <a:pt x="5206135" y="157748"/>
                  <a:pt x="5203071" y="179288"/>
                  <a:pt x="5235691" y="173330"/>
                </a:cubicBezTo>
                <a:cubicBezTo>
                  <a:pt x="5249654" y="179935"/>
                  <a:pt x="5254450" y="203448"/>
                  <a:pt x="5280133" y="189342"/>
                </a:cubicBezTo>
                <a:cubicBezTo>
                  <a:pt x="5244836" y="171370"/>
                  <a:pt x="5299493" y="163568"/>
                  <a:pt x="5291963" y="139446"/>
                </a:cubicBezTo>
                <a:cubicBezTo>
                  <a:pt x="5331555" y="120349"/>
                  <a:pt x="5427790" y="132865"/>
                  <a:pt x="5418472" y="89163"/>
                </a:cubicBezTo>
                <a:cubicBezTo>
                  <a:pt x="5428057" y="62053"/>
                  <a:pt x="5484665" y="97616"/>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6E057AC-3D4B-4082-B702-857AE3885AEC}"/>
              </a:ext>
            </a:extLst>
          </p:cNvPr>
          <p:cNvPicPr>
            <a:picLocks noChangeAspect="1"/>
          </p:cNvPicPr>
          <p:nvPr/>
        </p:nvPicPr>
        <p:blipFill>
          <a:blip r:embed="rId3"/>
          <a:stretch>
            <a:fillRect/>
          </a:stretch>
        </p:blipFill>
        <p:spPr>
          <a:xfrm>
            <a:off x="7024761" y="4036228"/>
            <a:ext cx="3981862" cy="561917"/>
          </a:xfrm>
          <a:prstGeom prst="rect">
            <a:avLst/>
          </a:prstGeom>
        </p:spPr>
      </p:pic>
    </p:spTree>
    <p:extLst>
      <p:ext uri="{BB962C8B-B14F-4D97-AF65-F5344CB8AC3E}">
        <p14:creationId xmlns:p14="http://schemas.microsoft.com/office/powerpoint/2010/main" val="89395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222B-A99D-42B7-BC3E-F585499C149A}"/>
              </a:ext>
            </a:extLst>
          </p:cNvPr>
          <p:cNvSpPr>
            <a:spLocks noGrp="1"/>
          </p:cNvSpPr>
          <p:nvPr>
            <p:ph type="title"/>
          </p:nvPr>
        </p:nvSpPr>
        <p:spPr/>
        <p:txBody>
          <a:bodyPr/>
          <a:lstStyle/>
          <a:p>
            <a:r>
              <a:rPr lang="en-US" dirty="0"/>
              <a:t>Decision tree classifier</a:t>
            </a:r>
            <a:br>
              <a:rPr lang="en-US" dirty="0"/>
            </a:br>
            <a:endParaRPr lang="en-US" dirty="0"/>
          </a:p>
        </p:txBody>
      </p:sp>
      <p:sp>
        <p:nvSpPr>
          <p:cNvPr id="3" name="Content Placeholder 2">
            <a:extLst>
              <a:ext uri="{FF2B5EF4-FFF2-40B4-BE49-F238E27FC236}">
                <a16:creationId xmlns:a16="http://schemas.microsoft.com/office/drawing/2014/main" id="{F354F923-EF73-4151-A70C-7F093E7FFD4B}"/>
              </a:ext>
            </a:extLst>
          </p:cNvPr>
          <p:cNvSpPr>
            <a:spLocks noGrp="1"/>
          </p:cNvSpPr>
          <p:nvPr>
            <p:ph idx="1"/>
          </p:nvPr>
        </p:nvSpPr>
        <p:spPr>
          <a:xfrm>
            <a:off x="1050879" y="1825624"/>
            <a:ext cx="5595018" cy="2011085"/>
          </a:xfrm>
        </p:spPr>
        <p:txBody>
          <a:bodyPr>
            <a:normAutofit/>
          </a:bodyPr>
          <a:lstStyle/>
          <a:p>
            <a:r>
              <a:rPr lang="en-US" sz="1600" i="0" dirty="0">
                <a:solidFill>
                  <a:srgbClr val="111111"/>
                </a:solidFill>
                <a:effectLst/>
              </a:rPr>
              <a:t>Decision Tree algorithm belongs to the family of supervised learning algorithms.</a:t>
            </a:r>
          </a:p>
          <a:p>
            <a:r>
              <a:rPr lang="en-US" sz="1600" i="0" dirty="0">
                <a:solidFill>
                  <a:srgbClr val="111111"/>
                </a:solidFill>
                <a:effectLst/>
              </a:rPr>
              <a:t>The goal of using a Decision Tree is to create a training model that can use to predict the class or value of the target variable by learning simple decision rules inferred from prior data(training data)</a:t>
            </a:r>
          </a:p>
          <a:p>
            <a:endParaRPr lang="en-US" sz="1600" dirty="0">
              <a:solidFill>
                <a:srgbClr val="111111"/>
              </a:solidFill>
            </a:endParaRPr>
          </a:p>
          <a:p>
            <a:endParaRPr lang="en-US" sz="1600" dirty="0"/>
          </a:p>
        </p:txBody>
      </p:sp>
      <p:pic>
        <p:nvPicPr>
          <p:cNvPr id="5" name="Picture 4">
            <a:extLst>
              <a:ext uri="{FF2B5EF4-FFF2-40B4-BE49-F238E27FC236}">
                <a16:creationId xmlns:a16="http://schemas.microsoft.com/office/drawing/2014/main" id="{0735B339-A562-4FE6-8A01-800B477745CF}"/>
              </a:ext>
            </a:extLst>
          </p:cNvPr>
          <p:cNvPicPr>
            <a:picLocks noChangeAspect="1"/>
          </p:cNvPicPr>
          <p:nvPr/>
        </p:nvPicPr>
        <p:blipFill>
          <a:blip r:embed="rId2"/>
          <a:stretch>
            <a:fillRect/>
          </a:stretch>
        </p:blipFill>
        <p:spPr>
          <a:xfrm>
            <a:off x="7034427" y="1825624"/>
            <a:ext cx="3438525" cy="1209675"/>
          </a:xfrm>
          <a:prstGeom prst="rect">
            <a:avLst/>
          </a:prstGeom>
        </p:spPr>
      </p:pic>
      <p:sp>
        <p:nvSpPr>
          <p:cNvPr id="6" name="Content Placeholder 2">
            <a:extLst>
              <a:ext uri="{FF2B5EF4-FFF2-40B4-BE49-F238E27FC236}">
                <a16:creationId xmlns:a16="http://schemas.microsoft.com/office/drawing/2014/main" id="{D5851591-1F71-4830-88F9-33525A2A61CA}"/>
              </a:ext>
            </a:extLst>
          </p:cNvPr>
          <p:cNvSpPr txBox="1">
            <a:spLocks/>
          </p:cNvSpPr>
          <p:nvPr/>
        </p:nvSpPr>
        <p:spPr>
          <a:xfrm>
            <a:off x="1050879" y="3742442"/>
            <a:ext cx="5529030" cy="193406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Content Placeholder 2">
            <a:extLst>
              <a:ext uri="{FF2B5EF4-FFF2-40B4-BE49-F238E27FC236}">
                <a16:creationId xmlns:a16="http://schemas.microsoft.com/office/drawing/2014/main" id="{A2B53791-6BC5-471F-8DEA-E1B317487DB3}"/>
              </a:ext>
            </a:extLst>
          </p:cNvPr>
          <p:cNvSpPr txBox="1">
            <a:spLocks/>
          </p:cNvSpPr>
          <p:nvPr/>
        </p:nvSpPr>
        <p:spPr>
          <a:xfrm>
            <a:off x="7456373" y="3287598"/>
            <a:ext cx="2272087" cy="179426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MSE = 0.1208</a:t>
            </a:r>
          </a:p>
          <a:p>
            <a:r>
              <a:rPr lang="en-US" sz="1600" b="1" dirty="0"/>
              <a:t>RMSE = 0.3476  </a:t>
            </a:r>
          </a:p>
        </p:txBody>
      </p:sp>
      <p:pic>
        <p:nvPicPr>
          <p:cNvPr id="10" name="Picture 9">
            <a:extLst>
              <a:ext uri="{FF2B5EF4-FFF2-40B4-BE49-F238E27FC236}">
                <a16:creationId xmlns:a16="http://schemas.microsoft.com/office/drawing/2014/main" id="{D309186E-35B7-480E-B24F-09DA302DEF2D}"/>
              </a:ext>
            </a:extLst>
          </p:cNvPr>
          <p:cNvPicPr>
            <a:picLocks noChangeAspect="1"/>
          </p:cNvPicPr>
          <p:nvPr/>
        </p:nvPicPr>
        <p:blipFill>
          <a:blip r:embed="rId3"/>
          <a:stretch>
            <a:fillRect/>
          </a:stretch>
        </p:blipFill>
        <p:spPr>
          <a:xfrm>
            <a:off x="1729419" y="4002857"/>
            <a:ext cx="4171950" cy="876300"/>
          </a:xfrm>
          <a:prstGeom prst="rect">
            <a:avLst/>
          </a:prstGeom>
        </p:spPr>
      </p:pic>
    </p:spTree>
    <p:extLst>
      <p:ext uri="{BB962C8B-B14F-4D97-AF65-F5344CB8AC3E}">
        <p14:creationId xmlns:p14="http://schemas.microsoft.com/office/powerpoint/2010/main" val="16875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7816-76B8-4F97-8FD3-3EDD8BE49635}"/>
              </a:ext>
            </a:extLst>
          </p:cNvPr>
          <p:cNvSpPr>
            <a:spLocks noGrp="1"/>
          </p:cNvSpPr>
          <p:nvPr>
            <p:ph type="title"/>
          </p:nvPr>
        </p:nvSpPr>
        <p:spPr/>
        <p:txBody>
          <a:bodyPr/>
          <a:lstStyle/>
          <a:p>
            <a:r>
              <a:rPr lang="en-US" dirty="0"/>
              <a:t>Logistic regression</a:t>
            </a:r>
            <a:br>
              <a:rPr lang="en-US" dirty="0"/>
            </a:br>
            <a:endParaRPr lang="en-US" dirty="0"/>
          </a:p>
        </p:txBody>
      </p:sp>
      <p:sp>
        <p:nvSpPr>
          <p:cNvPr id="3" name="Content Placeholder 2">
            <a:extLst>
              <a:ext uri="{FF2B5EF4-FFF2-40B4-BE49-F238E27FC236}">
                <a16:creationId xmlns:a16="http://schemas.microsoft.com/office/drawing/2014/main" id="{2D56984C-1498-4D0F-AE2C-BC73C5DA20C8}"/>
              </a:ext>
            </a:extLst>
          </p:cNvPr>
          <p:cNvSpPr>
            <a:spLocks noGrp="1"/>
          </p:cNvSpPr>
          <p:nvPr>
            <p:ph idx="1"/>
          </p:nvPr>
        </p:nvSpPr>
        <p:spPr>
          <a:xfrm>
            <a:off x="1050879" y="1825625"/>
            <a:ext cx="5517701" cy="2083646"/>
          </a:xfrm>
        </p:spPr>
        <p:txBody>
          <a:bodyPr>
            <a:normAutofit/>
          </a:bodyPr>
          <a:lstStyle/>
          <a:p>
            <a:r>
              <a:rPr lang="en-US" sz="1600" b="0" i="0" dirty="0">
                <a:solidFill>
                  <a:srgbClr val="000000"/>
                </a:solidFill>
                <a:effectLst/>
              </a:rPr>
              <a:t>Logistic Regression is one of the most popular Machine Learning Algorithms, used in the case of predicting various categorical datasets. </a:t>
            </a:r>
          </a:p>
          <a:p>
            <a:r>
              <a:rPr lang="en-US" sz="1600" b="0" i="0" dirty="0">
                <a:solidFill>
                  <a:srgbClr val="000000"/>
                </a:solidFill>
                <a:effectLst/>
              </a:rPr>
              <a:t>For the best fit of categorical datasets, a Curve is being required which is being possible with the help of Logistic Regression, as it uses a Sigmoid function to make predictions.</a:t>
            </a:r>
            <a:endParaRPr lang="en-US" sz="1600" dirty="0"/>
          </a:p>
        </p:txBody>
      </p:sp>
      <p:pic>
        <p:nvPicPr>
          <p:cNvPr id="5" name="Picture 4">
            <a:extLst>
              <a:ext uri="{FF2B5EF4-FFF2-40B4-BE49-F238E27FC236}">
                <a16:creationId xmlns:a16="http://schemas.microsoft.com/office/drawing/2014/main" id="{E684CD30-C99F-4370-B776-DA9978365D15}"/>
              </a:ext>
            </a:extLst>
          </p:cNvPr>
          <p:cNvPicPr>
            <a:picLocks noChangeAspect="1"/>
          </p:cNvPicPr>
          <p:nvPr/>
        </p:nvPicPr>
        <p:blipFill>
          <a:blip r:embed="rId2"/>
          <a:stretch>
            <a:fillRect/>
          </a:stretch>
        </p:blipFill>
        <p:spPr>
          <a:xfrm>
            <a:off x="1409429" y="4426359"/>
            <a:ext cx="4800600" cy="561975"/>
          </a:xfrm>
          <a:prstGeom prst="rect">
            <a:avLst/>
          </a:prstGeom>
        </p:spPr>
      </p:pic>
      <p:sp>
        <p:nvSpPr>
          <p:cNvPr id="8" name="Content Placeholder 2">
            <a:extLst>
              <a:ext uri="{FF2B5EF4-FFF2-40B4-BE49-F238E27FC236}">
                <a16:creationId xmlns:a16="http://schemas.microsoft.com/office/drawing/2014/main" id="{B41418AD-4046-4927-BA92-0FC11EE39299}"/>
              </a:ext>
            </a:extLst>
          </p:cNvPr>
          <p:cNvSpPr txBox="1">
            <a:spLocks/>
          </p:cNvSpPr>
          <p:nvPr/>
        </p:nvSpPr>
        <p:spPr>
          <a:xfrm>
            <a:off x="7290033" y="2701194"/>
            <a:ext cx="3363985" cy="35472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Model accuracy = 0.9035</a:t>
            </a:r>
          </a:p>
          <a:p>
            <a:r>
              <a:rPr lang="en-US" sz="1600" b="1" dirty="0"/>
              <a:t>MSE = 17.507</a:t>
            </a:r>
          </a:p>
          <a:p>
            <a:r>
              <a:rPr lang="en-US" sz="1600" b="1" dirty="0"/>
              <a:t>RMSE = 0.3105</a:t>
            </a:r>
          </a:p>
        </p:txBody>
      </p:sp>
    </p:spTree>
    <p:extLst>
      <p:ext uri="{BB962C8B-B14F-4D97-AF65-F5344CB8AC3E}">
        <p14:creationId xmlns:p14="http://schemas.microsoft.com/office/powerpoint/2010/main" val="329593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8378-17F7-404E-B2B2-C11CB7886B00}"/>
              </a:ext>
            </a:extLst>
          </p:cNvPr>
          <p:cNvSpPr>
            <a:spLocks noGrp="1"/>
          </p:cNvSpPr>
          <p:nvPr>
            <p:ph type="title"/>
          </p:nvPr>
        </p:nvSpPr>
        <p:spPr/>
        <p:txBody>
          <a:bodyPr/>
          <a:lstStyle/>
          <a:p>
            <a:r>
              <a:rPr lang="en-US" dirty="0"/>
              <a:t>Support vector machine</a:t>
            </a:r>
            <a:br>
              <a:rPr lang="en-US" dirty="0"/>
            </a:br>
            <a:endParaRPr lang="en-US" dirty="0"/>
          </a:p>
        </p:txBody>
      </p:sp>
      <p:sp>
        <p:nvSpPr>
          <p:cNvPr id="3" name="Content Placeholder 2">
            <a:extLst>
              <a:ext uri="{FF2B5EF4-FFF2-40B4-BE49-F238E27FC236}">
                <a16:creationId xmlns:a16="http://schemas.microsoft.com/office/drawing/2014/main" id="{9EABB95F-42B8-43C6-8875-D3D98A142185}"/>
              </a:ext>
            </a:extLst>
          </p:cNvPr>
          <p:cNvSpPr>
            <a:spLocks noGrp="1"/>
          </p:cNvSpPr>
          <p:nvPr>
            <p:ph idx="1"/>
          </p:nvPr>
        </p:nvSpPr>
        <p:spPr>
          <a:xfrm>
            <a:off x="1050879" y="1825624"/>
            <a:ext cx="5131807" cy="4428753"/>
          </a:xfrm>
        </p:spPr>
        <p:txBody>
          <a:bodyPr>
            <a:normAutofit/>
          </a:bodyPr>
          <a:lstStyle/>
          <a:p>
            <a:pPr algn="l"/>
            <a:r>
              <a:rPr lang="en-US" sz="1600" b="0" i="0" dirty="0">
                <a:solidFill>
                  <a:srgbClr val="000000"/>
                </a:solidFill>
                <a:effectLst/>
              </a:rPr>
              <a:t>Support Vector Machine or SVM is one of the most popular Supervised Learning algorithms, which is used for Classification as well as Regression problems. However, primarily, it is used for Classification problems in Machine Learning.</a:t>
            </a:r>
          </a:p>
          <a:p>
            <a:pPr algn="l"/>
            <a:r>
              <a:rPr lang="en-US" sz="1600" b="0" i="0" dirty="0">
                <a:solidFill>
                  <a:srgbClr val="000000"/>
                </a:solidFill>
                <a:effectLst/>
              </a:rPr>
              <a:t>The goal of the SVM algorithm is to create the best line or decision boundary that can segregate n-dimensional space into classes so that we can easily put the new data point in the correct category in the future. </a:t>
            </a:r>
          </a:p>
          <a:p>
            <a:pPr algn="l"/>
            <a:r>
              <a:rPr lang="en-US" sz="1600" b="0" i="0" dirty="0">
                <a:solidFill>
                  <a:srgbClr val="000000"/>
                </a:solidFill>
                <a:effectLst/>
              </a:rPr>
              <a:t>This best decision boundary is called a hyperplane.</a:t>
            </a:r>
          </a:p>
          <a:p>
            <a:endParaRPr lang="en-US" sz="1600" dirty="0"/>
          </a:p>
        </p:txBody>
      </p:sp>
      <p:sp>
        <p:nvSpPr>
          <p:cNvPr id="10" name="Content Placeholder 2">
            <a:extLst>
              <a:ext uri="{FF2B5EF4-FFF2-40B4-BE49-F238E27FC236}">
                <a16:creationId xmlns:a16="http://schemas.microsoft.com/office/drawing/2014/main" id="{5DC1E2D6-D8DD-4F3F-9459-5908FA4DF269}"/>
              </a:ext>
            </a:extLst>
          </p:cNvPr>
          <p:cNvSpPr txBox="1">
            <a:spLocks/>
          </p:cNvSpPr>
          <p:nvPr/>
        </p:nvSpPr>
        <p:spPr>
          <a:xfrm>
            <a:off x="6840345" y="1825624"/>
            <a:ext cx="3363985" cy="128214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Model accuracy = 0.9027</a:t>
            </a:r>
          </a:p>
          <a:p>
            <a:r>
              <a:rPr lang="en-US" sz="1600" b="1" dirty="0"/>
              <a:t>MSE = 0.097</a:t>
            </a:r>
          </a:p>
          <a:p>
            <a:r>
              <a:rPr lang="en-US" sz="1600" b="1" dirty="0"/>
              <a:t>RMSE = 0.3118</a:t>
            </a:r>
          </a:p>
        </p:txBody>
      </p:sp>
      <p:pic>
        <p:nvPicPr>
          <p:cNvPr id="11" name="Picture 10">
            <a:extLst>
              <a:ext uri="{FF2B5EF4-FFF2-40B4-BE49-F238E27FC236}">
                <a16:creationId xmlns:a16="http://schemas.microsoft.com/office/drawing/2014/main" id="{4D133EC5-4DA8-4C3B-A85E-82E4DB4ECC9C}"/>
              </a:ext>
            </a:extLst>
          </p:cNvPr>
          <p:cNvPicPr>
            <a:picLocks noChangeAspect="1"/>
          </p:cNvPicPr>
          <p:nvPr/>
        </p:nvPicPr>
        <p:blipFill>
          <a:blip r:embed="rId2"/>
          <a:stretch>
            <a:fillRect/>
          </a:stretch>
        </p:blipFill>
        <p:spPr>
          <a:xfrm>
            <a:off x="6655437" y="2987363"/>
            <a:ext cx="3733800" cy="2466975"/>
          </a:xfrm>
          <a:prstGeom prst="rect">
            <a:avLst/>
          </a:prstGeom>
        </p:spPr>
      </p:pic>
    </p:spTree>
    <p:extLst>
      <p:ext uri="{BB962C8B-B14F-4D97-AF65-F5344CB8AC3E}">
        <p14:creationId xmlns:p14="http://schemas.microsoft.com/office/powerpoint/2010/main" val="2975722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3B25-230E-4631-B629-2E000C7E02C7}"/>
              </a:ext>
            </a:extLst>
          </p:cNvPr>
          <p:cNvSpPr>
            <a:spLocks noGrp="1"/>
          </p:cNvSpPr>
          <p:nvPr>
            <p:ph type="title"/>
          </p:nvPr>
        </p:nvSpPr>
        <p:spPr/>
        <p:txBody>
          <a:bodyPr/>
          <a:lstStyle/>
          <a:p>
            <a:r>
              <a:rPr lang="en-US" dirty="0"/>
              <a:t>Model comparison</a:t>
            </a:r>
            <a:br>
              <a:rPr lang="en-US" dirty="0"/>
            </a:br>
            <a:endParaRPr lang="en-US" dirty="0"/>
          </a:p>
        </p:txBody>
      </p:sp>
      <p:graphicFrame>
        <p:nvGraphicFramePr>
          <p:cNvPr id="11" name="Content Placeholder 2">
            <a:extLst>
              <a:ext uri="{FF2B5EF4-FFF2-40B4-BE49-F238E27FC236}">
                <a16:creationId xmlns:a16="http://schemas.microsoft.com/office/drawing/2014/main" id="{E395C85C-047E-4A4D-96BF-44A0FBD5AB1F}"/>
              </a:ext>
            </a:extLst>
          </p:cNvPr>
          <p:cNvGraphicFramePr>
            <a:graphicFrameLocks noGrp="1"/>
          </p:cNvGraphicFramePr>
          <p:nvPr>
            <p:ph idx="1"/>
            <p:extLst>
              <p:ext uri="{D42A27DB-BD31-4B8C-83A1-F6EECF244321}">
                <p14:modId xmlns:p14="http://schemas.microsoft.com/office/powerpoint/2010/main" val="3187767113"/>
              </p:ext>
            </p:extLst>
          </p:nvPr>
        </p:nvGraphicFramePr>
        <p:xfrm>
          <a:off x="1050879" y="2558642"/>
          <a:ext cx="8990743" cy="3695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a16="http://schemas.microsoft.com/office/drawing/2014/main" id="{DE2F6FCD-172B-4144-9136-C552CE88C292}"/>
              </a:ext>
            </a:extLst>
          </p:cNvPr>
          <p:cNvSpPr txBox="1">
            <a:spLocks/>
          </p:cNvSpPr>
          <p:nvPr/>
        </p:nvSpPr>
        <p:spPr>
          <a:xfrm>
            <a:off x="1050879" y="1541602"/>
            <a:ext cx="6012651" cy="139454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000000"/>
                </a:solidFill>
                <a:latin typeface="Inter"/>
              </a:rPr>
              <a:t>The RMSE is the square root of the variance of the residuals. </a:t>
            </a:r>
          </a:p>
          <a:p>
            <a:r>
              <a:rPr lang="en-US" sz="1600" dirty="0">
                <a:solidFill>
                  <a:srgbClr val="000000"/>
                </a:solidFill>
                <a:latin typeface="Inter"/>
              </a:rPr>
              <a:t>It indicates the absolute fit of the model to the data–how close the observed data points are to the model’s predicted values.</a:t>
            </a:r>
            <a:endParaRPr lang="en-US" sz="1600" dirty="0">
              <a:latin typeface="Inter"/>
            </a:endParaRPr>
          </a:p>
        </p:txBody>
      </p:sp>
      <p:pic>
        <p:nvPicPr>
          <p:cNvPr id="9" name="Picture 8">
            <a:extLst>
              <a:ext uri="{FF2B5EF4-FFF2-40B4-BE49-F238E27FC236}">
                <a16:creationId xmlns:a16="http://schemas.microsoft.com/office/drawing/2014/main" id="{28342550-B847-4625-AEE0-1A8BDAF56488}"/>
              </a:ext>
            </a:extLst>
          </p:cNvPr>
          <p:cNvPicPr>
            <a:picLocks noChangeAspect="1"/>
          </p:cNvPicPr>
          <p:nvPr/>
        </p:nvPicPr>
        <p:blipFill>
          <a:blip r:embed="rId7"/>
          <a:stretch>
            <a:fillRect/>
          </a:stretch>
        </p:blipFill>
        <p:spPr>
          <a:xfrm>
            <a:off x="7414142" y="1217613"/>
            <a:ext cx="2627480" cy="1216024"/>
          </a:xfrm>
          <a:prstGeom prst="rect">
            <a:avLst/>
          </a:prstGeom>
        </p:spPr>
      </p:pic>
    </p:spTree>
    <p:extLst>
      <p:ext uri="{BB962C8B-B14F-4D97-AF65-F5344CB8AC3E}">
        <p14:creationId xmlns:p14="http://schemas.microsoft.com/office/powerpoint/2010/main" val="344858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76F298-D311-481C-9515-32DB0F6B81D8}"/>
              </a:ext>
            </a:extLst>
          </p:cNvPr>
          <p:cNvSpPr>
            <a:spLocks noGrp="1"/>
          </p:cNvSpPr>
          <p:nvPr>
            <p:ph type="title"/>
          </p:nvPr>
        </p:nvSpPr>
        <p:spPr>
          <a:xfrm>
            <a:off x="709684" y="1562100"/>
            <a:ext cx="3795642" cy="3733800"/>
          </a:xfrm>
        </p:spPr>
        <p:txBody>
          <a:bodyPr>
            <a:normAutofit/>
          </a:bodyPr>
          <a:lstStyle/>
          <a:p>
            <a:pPr algn="ctr"/>
            <a:r>
              <a:rPr lang="en-US" dirty="0"/>
              <a:t>Content</a:t>
            </a:r>
            <a:br>
              <a:rPr lang="en-US" dirty="0"/>
            </a:br>
            <a:endParaRPr lang="en-US"/>
          </a:p>
        </p:txBody>
      </p:sp>
      <p:sp>
        <p:nvSpPr>
          <p:cNvPr id="3" name="Content Placeholder 2">
            <a:extLst>
              <a:ext uri="{FF2B5EF4-FFF2-40B4-BE49-F238E27FC236}">
                <a16:creationId xmlns:a16="http://schemas.microsoft.com/office/drawing/2014/main" id="{0AEE56A8-A724-480C-9572-0BD9D00436C8}"/>
              </a:ext>
            </a:extLst>
          </p:cNvPr>
          <p:cNvSpPr>
            <a:spLocks noGrp="1"/>
          </p:cNvSpPr>
          <p:nvPr>
            <p:ph idx="1"/>
          </p:nvPr>
        </p:nvSpPr>
        <p:spPr>
          <a:xfrm>
            <a:off x="6149995" y="733425"/>
            <a:ext cx="4889480" cy="5391150"/>
          </a:xfrm>
        </p:spPr>
        <p:txBody>
          <a:bodyPr anchor="ctr">
            <a:normAutofit/>
          </a:bodyPr>
          <a:lstStyle/>
          <a:p>
            <a:r>
              <a:rPr lang="en-US" dirty="0"/>
              <a:t>Introduction</a:t>
            </a:r>
          </a:p>
          <a:p>
            <a:r>
              <a:rPr lang="en-US" dirty="0"/>
              <a:t>Data Description</a:t>
            </a:r>
          </a:p>
          <a:p>
            <a:r>
              <a:rPr lang="en-US" dirty="0"/>
              <a:t>Null and Missing value handling</a:t>
            </a:r>
          </a:p>
          <a:p>
            <a:r>
              <a:rPr lang="en-US" dirty="0"/>
              <a:t>Exploratory Data Analysis</a:t>
            </a:r>
          </a:p>
          <a:p>
            <a:r>
              <a:rPr lang="en-US" dirty="0"/>
              <a:t>Feature Analysis</a:t>
            </a:r>
          </a:p>
          <a:p>
            <a:r>
              <a:rPr lang="en-US" dirty="0"/>
              <a:t>Data Modelling</a:t>
            </a:r>
          </a:p>
          <a:p>
            <a:r>
              <a:rPr lang="en-US" dirty="0"/>
              <a:t>Decision Tree Classifier</a:t>
            </a:r>
          </a:p>
          <a:p>
            <a:r>
              <a:rPr lang="en-US" dirty="0"/>
              <a:t>Logistic Regression</a:t>
            </a:r>
          </a:p>
          <a:p>
            <a:r>
              <a:rPr lang="en-US" dirty="0"/>
              <a:t>Support Vector Machine</a:t>
            </a:r>
          </a:p>
          <a:p>
            <a:r>
              <a:rPr lang="en-US" dirty="0"/>
              <a:t>Model comparison</a:t>
            </a:r>
          </a:p>
        </p:txBody>
      </p:sp>
    </p:spTree>
    <p:extLst>
      <p:ext uri="{BB962C8B-B14F-4D97-AF65-F5344CB8AC3E}">
        <p14:creationId xmlns:p14="http://schemas.microsoft.com/office/powerpoint/2010/main" val="4129017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C685BF-E9A7-4525-ABF3-CCC2EAC37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2687005"/>
          </a:xfrm>
          <a:custGeom>
            <a:avLst/>
            <a:gdLst>
              <a:gd name="connsiteX0" fmla="*/ 12192000 w 12192000"/>
              <a:gd name="connsiteY0" fmla="*/ 0 h 2785707"/>
              <a:gd name="connsiteX1" fmla="*/ 0 w 12192000"/>
              <a:gd name="connsiteY1" fmla="*/ 0 h 2785707"/>
              <a:gd name="connsiteX2" fmla="*/ 0 w 12192000"/>
              <a:gd name="connsiteY2" fmla="*/ 591237 h 2785707"/>
              <a:gd name="connsiteX3" fmla="*/ 7462 w 12192000"/>
              <a:gd name="connsiteY3" fmla="*/ 596097 h 2785707"/>
              <a:gd name="connsiteX4" fmla="*/ 65949 w 12192000"/>
              <a:gd name="connsiteY4" fmla="*/ 623063 h 2785707"/>
              <a:gd name="connsiteX5" fmla="*/ 174040 w 12192000"/>
              <a:gd name="connsiteY5" fmla="*/ 614935 h 2785707"/>
              <a:gd name="connsiteX6" fmla="*/ 331354 w 12192000"/>
              <a:gd name="connsiteY6" fmla="*/ 605310 h 2785707"/>
              <a:gd name="connsiteX7" fmla="*/ 437701 w 12192000"/>
              <a:gd name="connsiteY7" fmla="*/ 649169 h 2785707"/>
              <a:gd name="connsiteX8" fmla="*/ 570985 w 12192000"/>
              <a:gd name="connsiteY8" fmla="*/ 634864 h 2785707"/>
              <a:gd name="connsiteX9" fmla="*/ 660488 w 12192000"/>
              <a:gd name="connsiteY9" fmla="*/ 637694 h 2785707"/>
              <a:gd name="connsiteX10" fmla="*/ 862240 w 12192000"/>
              <a:gd name="connsiteY10" fmla="*/ 647402 h 2785707"/>
              <a:gd name="connsiteX11" fmla="*/ 1055198 w 12192000"/>
              <a:gd name="connsiteY11" fmla="*/ 658414 h 2785707"/>
              <a:gd name="connsiteX12" fmla="*/ 1161490 w 12192000"/>
              <a:gd name="connsiteY12" fmla="*/ 664553 h 2785707"/>
              <a:gd name="connsiteX13" fmla="*/ 1335488 w 12192000"/>
              <a:gd name="connsiteY13" fmla="*/ 684838 h 2785707"/>
              <a:gd name="connsiteX14" fmla="*/ 1384901 w 12192000"/>
              <a:gd name="connsiteY14" fmla="*/ 684207 h 2785707"/>
              <a:gd name="connsiteX15" fmla="*/ 1414557 w 12192000"/>
              <a:gd name="connsiteY15" fmla="*/ 685540 h 2785707"/>
              <a:gd name="connsiteX16" fmla="*/ 1479073 w 12192000"/>
              <a:gd name="connsiteY16" fmla="*/ 708783 h 2785707"/>
              <a:gd name="connsiteX17" fmla="*/ 1760498 w 12192000"/>
              <a:gd name="connsiteY17" fmla="*/ 700683 h 2785707"/>
              <a:gd name="connsiteX18" fmla="*/ 1971386 w 12192000"/>
              <a:gd name="connsiteY18" fmla="*/ 726403 h 2785707"/>
              <a:gd name="connsiteX19" fmla="*/ 2050659 w 12192000"/>
              <a:gd name="connsiteY19" fmla="*/ 720928 h 2785707"/>
              <a:gd name="connsiteX20" fmla="*/ 2220475 w 12192000"/>
              <a:gd name="connsiteY20" fmla="*/ 749487 h 2785707"/>
              <a:gd name="connsiteX21" fmla="*/ 2272406 w 12192000"/>
              <a:gd name="connsiteY21" fmla="*/ 777021 h 2785707"/>
              <a:gd name="connsiteX22" fmla="*/ 2297410 w 12192000"/>
              <a:gd name="connsiteY22" fmla="*/ 791240 h 2785707"/>
              <a:gd name="connsiteX23" fmla="*/ 2377393 w 12192000"/>
              <a:gd name="connsiteY23" fmla="*/ 838529 h 2785707"/>
              <a:gd name="connsiteX24" fmla="*/ 2389325 w 12192000"/>
              <a:gd name="connsiteY24" fmla="*/ 847736 h 2785707"/>
              <a:gd name="connsiteX25" fmla="*/ 2418508 w 12192000"/>
              <a:gd name="connsiteY25" fmla="*/ 847030 h 2785707"/>
              <a:gd name="connsiteX26" fmla="*/ 2435377 w 12192000"/>
              <a:gd name="connsiteY26" fmla="*/ 837345 h 2785707"/>
              <a:gd name="connsiteX27" fmla="*/ 2439620 w 12192000"/>
              <a:gd name="connsiteY27" fmla="*/ 840860 h 2785707"/>
              <a:gd name="connsiteX28" fmla="*/ 2451797 w 12192000"/>
              <a:gd name="connsiteY28" fmla="*/ 846508 h 2785707"/>
              <a:gd name="connsiteX29" fmla="*/ 2505861 w 12192000"/>
              <a:gd name="connsiteY29" fmla="*/ 882666 h 2785707"/>
              <a:gd name="connsiteX30" fmla="*/ 2528621 w 12192000"/>
              <a:gd name="connsiteY30" fmla="*/ 883310 h 2785707"/>
              <a:gd name="connsiteX31" fmla="*/ 2615876 w 12192000"/>
              <a:gd name="connsiteY31" fmla="*/ 913568 h 2785707"/>
              <a:gd name="connsiteX32" fmla="*/ 2633076 w 12192000"/>
              <a:gd name="connsiteY32" fmla="*/ 918384 h 2785707"/>
              <a:gd name="connsiteX33" fmla="*/ 2665101 w 12192000"/>
              <a:gd name="connsiteY33" fmla="*/ 936714 h 2785707"/>
              <a:gd name="connsiteX34" fmla="*/ 2675173 w 12192000"/>
              <a:gd name="connsiteY34" fmla="*/ 938458 h 2785707"/>
              <a:gd name="connsiteX35" fmla="*/ 2707978 w 12192000"/>
              <a:gd name="connsiteY35" fmla="*/ 955182 h 2785707"/>
              <a:gd name="connsiteX36" fmla="*/ 2778669 w 12192000"/>
              <a:gd name="connsiteY36" fmla="*/ 991480 h 2785707"/>
              <a:gd name="connsiteX37" fmla="*/ 2796452 w 12192000"/>
              <a:gd name="connsiteY37" fmla="*/ 1000372 h 2785707"/>
              <a:gd name="connsiteX38" fmla="*/ 2813495 w 12192000"/>
              <a:gd name="connsiteY38" fmla="*/ 1001982 h 2785707"/>
              <a:gd name="connsiteX39" fmla="*/ 2904193 w 12192000"/>
              <a:gd name="connsiteY39" fmla="*/ 1024123 h 2785707"/>
              <a:gd name="connsiteX40" fmla="*/ 2926826 w 12192000"/>
              <a:gd name="connsiteY40" fmla="*/ 1025558 h 2785707"/>
              <a:gd name="connsiteX41" fmla="*/ 2937629 w 12192000"/>
              <a:gd name="connsiteY41" fmla="*/ 1021496 h 2785707"/>
              <a:gd name="connsiteX42" fmla="*/ 2970190 w 12192000"/>
              <a:gd name="connsiteY42" fmla="*/ 1039341 h 2785707"/>
              <a:gd name="connsiteX43" fmla="*/ 3023036 w 12192000"/>
              <a:gd name="connsiteY43" fmla="*/ 1057429 h 2785707"/>
              <a:gd name="connsiteX44" fmla="*/ 3047640 w 12192000"/>
              <a:gd name="connsiteY44" fmla="*/ 1067886 h 2785707"/>
              <a:gd name="connsiteX45" fmla="*/ 3069615 w 12192000"/>
              <a:gd name="connsiteY45" fmla="*/ 1068623 h 2785707"/>
              <a:gd name="connsiteX46" fmla="*/ 3189718 w 12192000"/>
              <a:gd name="connsiteY46" fmla="*/ 1090790 h 2785707"/>
              <a:gd name="connsiteX47" fmla="*/ 3234683 w 12192000"/>
              <a:gd name="connsiteY47" fmla="*/ 1082861 h 2785707"/>
              <a:gd name="connsiteX48" fmla="*/ 3243889 w 12192000"/>
              <a:gd name="connsiteY48" fmla="*/ 1088560 h 2785707"/>
              <a:gd name="connsiteX49" fmla="*/ 3316289 w 12192000"/>
              <a:gd name="connsiteY49" fmla="*/ 1102846 h 2785707"/>
              <a:gd name="connsiteX50" fmla="*/ 3363255 w 12192000"/>
              <a:gd name="connsiteY50" fmla="*/ 1113121 h 2785707"/>
              <a:gd name="connsiteX51" fmla="*/ 3450298 w 12192000"/>
              <a:gd name="connsiteY51" fmla="*/ 1140641 h 2785707"/>
              <a:gd name="connsiteX52" fmla="*/ 3502843 w 12192000"/>
              <a:gd name="connsiteY52" fmla="*/ 1152088 h 2785707"/>
              <a:gd name="connsiteX53" fmla="*/ 3534327 w 12192000"/>
              <a:gd name="connsiteY53" fmla="*/ 1158780 h 2785707"/>
              <a:gd name="connsiteX54" fmla="*/ 3613707 w 12192000"/>
              <a:gd name="connsiteY54" fmla="*/ 1188135 h 2785707"/>
              <a:gd name="connsiteX55" fmla="*/ 3734447 w 12192000"/>
              <a:gd name="connsiteY55" fmla="*/ 1264997 h 2785707"/>
              <a:gd name="connsiteX56" fmla="*/ 3774777 w 12192000"/>
              <a:gd name="connsiteY56" fmla="*/ 1280345 h 2785707"/>
              <a:gd name="connsiteX57" fmla="*/ 3782987 w 12192000"/>
              <a:gd name="connsiteY57" fmla="*/ 1278825 h 2785707"/>
              <a:gd name="connsiteX58" fmla="*/ 3829525 w 12192000"/>
              <a:gd name="connsiteY58" fmla="*/ 1314650 h 2785707"/>
              <a:gd name="connsiteX59" fmla="*/ 3916534 w 12192000"/>
              <a:gd name="connsiteY59" fmla="*/ 1337438 h 2785707"/>
              <a:gd name="connsiteX60" fmla="*/ 3985243 w 12192000"/>
              <a:gd name="connsiteY60" fmla="*/ 1349887 h 2785707"/>
              <a:gd name="connsiteX61" fmla="*/ 4022446 w 12192000"/>
              <a:gd name="connsiteY61" fmla="*/ 1358915 h 2785707"/>
              <a:gd name="connsiteX62" fmla="*/ 4050987 w 12192000"/>
              <a:gd name="connsiteY62" fmla="*/ 1363213 h 2785707"/>
              <a:gd name="connsiteX63" fmla="*/ 4115739 w 12192000"/>
              <a:gd name="connsiteY63" fmla="*/ 1386380 h 2785707"/>
              <a:gd name="connsiteX64" fmla="*/ 4219773 w 12192000"/>
              <a:gd name="connsiteY64" fmla="*/ 1429896 h 2785707"/>
              <a:gd name="connsiteX65" fmla="*/ 4242592 w 12192000"/>
              <a:gd name="connsiteY65" fmla="*/ 1437995 h 2785707"/>
              <a:gd name="connsiteX66" fmla="*/ 4264860 w 12192000"/>
              <a:gd name="connsiteY66" fmla="*/ 1440328 h 2785707"/>
              <a:gd name="connsiteX67" fmla="*/ 4272342 w 12192000"/>
              <a:gd name="connsiteY67" fmla="*/ 1436836 h 2785707"/>
              <a:gd name="connsiteX68" fmla="*/ 4285317 w 12192000"/>
              <a:gd name="connsiteY68" fmla="*/ 1440547 h 2785707"/>
              <a:gd name="connsiteX69" fmla="*/ 4289326 w 12192000"/>
              <a:gd name="connsiteY69" fmla="*/ 1440567 h 2785707"/>
              <a:gd name="connsiteX70" fmla="*/ 4311745 w 12192000"/>
              <a:gd name="connsiteY70" fmla="*/ 1441649 h 2785707"/>
              <a:gd name="connsiteX71" fmla="*/ 4345821 w 12192000"/>
              <a:gd name="connsiteY71" fmla="*/ 1467990 h 2785707"/>
              <a:gd name="connsiteX72" fmla="*/ 4399086 w 12192000"/>
              <a:gd name="connsiteY72" fmla="*/ 1480631 h 2785707"/>
              <a:gd name="connsiteX73" fmla="*/ 4635587 w 12192000"/>
              <a:gd name="connsiteY73" fmla="*/ 1532477 h 2785707"/>
              <a:gd name="connsiteX74" fmla="*/ 4697305 w 12192000"/>
              <a:gd name="connsiteY74" fmla="*/ 1598576 h 2785707"/>
              <a:gd name="connsiteX75" fmla="*/ 4800559 w 12192000"/>
              <a:gd name="connsiteY75" fmla="*/ 1650651 h 2785707"/>
              <a:gd name="connsiteX76" fmla="*/ 4945615 w 12192000"/>
              <a:gd name="connsiteY76" fmla="*/ 1698753 h 2785707"/>
              <a:gd name="connsiteX77" fmla="*/ 4951384 w 12192000"/>
              <a:gd name="connsiteY77" fmla="*/ 1709811 h 2785707"/>
              <a:gd name="connsiteX78" fmla="*/ 4961956 w 12192000"/>
              <a:gd name="connsiteY78" fmla="*/ 1718626 h 2785707"/>
              <a:gd name="connsiteX79" fmla="*/ 4964473 w 12192000"/>
              <a:gd name="connsiteY79" fmla="*/ 1718615 h 2785707"/>
              <a:gd name="connsiteX80" fmla="*/ 4991598 w 12192000"/>
              <a:gd name="connsiteY80" fmla="*/ 1734829 h 2785707"/>
              <a:gd name="connsiteX81" fmla="*/ 5009548 w 12192000"/>
              <a:gd name="connsiteY81" fmla="*/ 1747489 h 2785707"/>
              <a:gd name="connsiteX82" fmla="*/ 5014839 w 12192000"/>
              <a:gd name="connsiteY82" fmla="*/ 1748130 h 2785707"/>
              <a:gd name="connsiteX83" fmla="*/ 5058738 w 12192000"/>
              <a:gd name="connsiteY83" fmla="*/ 1764982 h 2785707"/>
              <a:gd name="connsiteX84" fmla="*/ 5080507 w 12192000"/>
              <a:gd name="connsiteY84" fmla="*/ 1768847 h 2785707"/>
              <a:gd name="connsiteX85" fmla="*/ 5142055 w 12192000"/>
              <a:gd name="connsiteY85" fmla="*/ 1767607 h 2785707"/>
              <a:gd name="connsiteX86" fmla="*/ 5173522 w 12192000"/>
              <a:gd name="connsiteY86" fmla="*/ 1784620 h 2785707"/>
              <a:gd name="connsiteX87" fmla="*/ 5180367 w 12192000"/>
              <a:gd name="connsiteY87" fmla="*/ 1787604 h 2785707"/>
              <a:gd name="connsiteX88" fmla="*/ 5180716 w 12192000"/>
              <a:gd name="connsiteY88" fmla="*/ 1787481 h 2785707"/>
              <a:gd name="connsiteX89" fmla="*/ 5188363 w 12192000"/>
              <a:gd name="connsiteY89" fmla="*/ 1790269 h 2785707"/>
              <a:gd name="connsiteX90" fmla="*/ 5192852 w 12192000"/>
              <a:gd name="connsiteY90" fmla="*/ 1793043 h 2785707"/>
              <a:gd name="connsiteX91" fmla="*/ 5272230 w 12192000"/>
              <a:gd name="connsiteY91" fmla="*/ 1791348 h 2785707"/>
              <a:gd name="connsiteX92" fmla="*/ 5376484 w 12192000"/>
              <a:gd name="connsiteY92" fmla="*/ 1805756 h 2785707"/>
              <a:gd name="connsiteX93" fmla="*/ 5478926 w 12192000"/>
              <a:gd name="connsiteY93" fmla="*/ 1822858 h 2785707"/>
              <a:gd name="connsiteX94" fmla="*/ 5515632 w 12192000"/>
              <a:gd name="connsiteY94" fmla="*/ 1830425 h 2785707"/>
              <a:gd name="connsiteX95" fmla="*/ 5582742 w 12192000"/>
              <a:gd name="connsiteY95" fmla="*/ 1837848 h 2785707"/>
              <a:gd name="connsiteX96" fmla="*/ 5615731 w 12192000"/>
              <a:gd name="connsiteY96" fmla="*/ 1838115 h 2785707"/>
              <a:gd name="connsiteX97" fmla="*/ 5619149 w 12192000"/>
              <a:gd name="connsiteY97" fmla="*/ 1835988 h 2785707"/>
              <a:gd name="connsiteX98" fmla="*/ 5625050 w 12192000"/>
              <a:gd name="connsiteY98" fmla="*/ 1835832 h 2785707"/>
              <a:gd name="connsiteX99" fmla="*/ 5640026 w 12192000"/>
              <a:gd name="connsiteY99" fmla="*/ 1839536 h 2785707"/>
              <a:gd name="connsiteX100" fmla="*/ 5645469 w 12192000"/>
              <a:gd name="connsiteY100" fmla="*/ 1841610 h 2785707"/>
              <a:gd name="connsiteX101" fmla="*/ 5653837 w 12192000"/>
              <a:gd name="connsiteY101" fmla="*/ 1843194 h 2785707"/>
              <a:gd name="connsiteX102" fmla="*/ 5654101 w 12192000"/>
              <a:gd name="connsiteY102" fmla="*/ 1843017 h 2785707"/>
              <a:gd name="connsiteX103" fmla="*/ 5661820 w 12192000"/>
              <a:gd name="connsiteY103" fmla="*/ 1844927 h 2785707"/>
              <a:gd name="connsiteX104" fmla="*/ 5698828 w 12192000"/>
              <a:gd name="connsiteY104" fmla="*/ 1857009 h 2785707"/>
              <a:gd name="connsiteX105" fmla="*/ 5755153 w 12192000"/>
              <a:gd name="connsiteY105" fmla="*/ 1846051 h 2785707"/>
              <a:gd name="connsiteX106" fmla="*/ 5777080 w 12192000"/>
              <a:gd name="connsiteY106" fmla="*/ 1846484 h 2785707"/>
              <a:gd name="connsiteX107" fmla="*/ 5790062 w 12192000"/>
              <a:gd name="connsiteY107" fmla="*/ 1844754 h 2785707"/>
              <a:gd name="connsiteX108" fmla="*/ 5888138 w 12192000"/>
              <a:gd name="connsiteY108" fmla="*/ 1877663 h 2785707"/>
              <a:gd name="connsiteX109" fmla="*/ 5902013 w 12192000"/>
              <a:gd name="connsiteY109" fmla="*/ 1884827 h 2785707"/>
              <a:gd name="connsiteX110" fmla="*/ 5912492 w 12192000"/>
              <a:gd name="connsiteY110" fmla="*/ 1894998 h 2785707"/>
              <a:gd name="connsiteX111" fmla="*/ 6068995 w 12192000"/>
              <a:gd name="connsiteY111" fmla="*/ 1920302 h 2785707"/>
              <a:gd name="connsiteX112" fmla="*/ 6283598 w 12192000"/>
              <a:gd name="connsiteY112" fmla="*/ 1991295 h 2785707"/>
              <a:gd name="connsiteX113" fmla="*/ 6378390 w 12192000"/>
              <a:gd name="connsiteY113" fmla="*/ 1991561 h 2785707"/>
              <a:gd name="connsiteX114" fmla="*/ 6519309 w 12192000"/>
              <a:gd name="connsiteY114" fmla="*/ 2027309 h 2785707"/>
              <a:gd name="connsiteX115" fmla="*/ 6643152 w 12192000"/>
              <a:gd name="connsiteY115" fmla="*/ 2049516 h 2785707"/>
              <a:gd name="connsiteX116" fmla="*/ 6656875 w 12192000"/>
              <a:gd name="connsiteY116" fmla="*/ 2051188 h 2785707"/>
              <a:gd name="connsiteX117" fmla="*/ 6662165 w 12192000"/>
              <a:gd name="connsiteY117" fmla="*/ 2046505 h 2785707"/>
              <a:gd name="connsiteX118" fmla="*/ 6708706 w 12192000"/>
              <a:gd name="connsiteY118" fmla="*/ 2049842 h 2785707"/>
              <a:gd name="connsiteX119" fmla="*/ 6797201 w 12192000"/>
              <a:gd name="connsiteY119" fmla="*/ 2065320 h 2785707"/>
              <a:gd name="connsiteX120" fmla="*/ 6810764 w 12192000"/>
              <a:gd name="connsiteY120" fmla="*/ 2071002 h 2785707"/>
              <a:gd name="connsiteX121" fmla="*/ 6901101 w 12192000"/>
              <a:gd name="connsiteY121" fmla="*/ 2082052 h 2785707"/>
              <a:gd name="connsiteX122" fmla="*/ 6962781 w 12192000"/>
              <a:gd name="connsiteY122" fmla="*/ 2092999 h 2785707"/>
              <a:gd name="connsiteX123" fmla="*/ 6975881 w 12192000"/>
              <a:gd name="connsiteY123" fmla="*/ 2098520 h 2785707"/>
              <a:gd name="connsiteX124" fmla="*/ 6991402 w 12192000"/>
              <a:gd name="connsiteY124" fmla="*/ 2094572 h 2785707"/>
              <a:gd name="connsiteX125" fmla="*/ 6996085 w 12192000"/>
              <a:gd name="connsiteY125" fmla="*/ 2090397 h 2785707"/>
              <a:gd name="connsiteX126" fmla="*/ 7045119 w 12192000"/>
              <a:gd name="connsiteY126" fmla="*/ 2100367 h 2785707"/>
              <a:gd name="connsiteX127" fmla="*/ 7051064 w 12192000"/>
              <a:gd name="connsiteY127" fmla="*/ 2100779 h 2785707"/>
              <a:gd name="connsiteX128" fmla="*/ 7092123 w 12192000"/>
              <a:gd name="connsiteY128" fmla="*/ 2100750 h 2785707"/>
              <a:gd name="connsiteX129" fmla="*/ 7153291 w 12192000"/>
              <a:gd name="connsiteY129" fmla="*/ 2096258 h 2785707"/>
              <a:gd name="connsiteX130" fmla="*/ 7216946 w 12192000"/>
              <a:gd name="connsiteY130" fmla="*/ 2083586 h 2785707"/>
              <a:gd name="connsiteX131" fmla="*/ 7253640 w 12192000"/>
              <a:gd name="connsiteY131" fmla="*/ 2078754 h 2785707"/>
              <a:gd name="connsiteX132" fmla="*/ 7279228 w 12192000"/>
              <a:gd name="connsiteY132" fmla="*/ 2072719 h 2785707"/>
              <a:gd name="connsiteX133" fmla="*/ 7350342 w 12192000"/>
              <a:gd name="connsiteY133" fmla="*/ 2070909 h 2785707"/>
              <a:gd name="connsiteX134" fmla="*/ 7470724 w 12192000"/>
              <a:gd name="connsiteY134" fmla="*/ 2073574 h 2785707"/>
              <a:gd name="connsiteX135" fmla="*/ 7514696 w 12192000"/>
              <a:gd name="connsiteY135" fmla="*/ 2067266 h 2785707"/>
              <a:gd name="connsiteX136" fmla="*/ 7516909 w 12192000"/>
              <a:gd name="connsiteY136" fmla="*/ 2061590 h 2785707"/>
              <a:gd name="connsiteX137" fmla="*/ 7530255 w 12192000"/>
              <a:gd name="connsiteY137" fmla="*/ 2060403 h 2785707"/>
              <a:gd name="connsiteX138" fmla="*/ 7533279 w 12192000"/>
              <a:gd name="connsiteY138" fmla="*/ 2059039 h 2785707"/>
              <a:gd name="connsiteX139" fmla="*/ 7551151 w 12192000"/>
              <a:gd name="connsiteY139" fmla="*/ 2052267 h 2785707"/>
              <a:gd name="connsiteX140" fmla="*/ 7602338 w 12192000"/>
              <a:gd name="connsiteY140" fmla="*/ 2063846 h 2785707"/>
              <a:gd name="connsiteX141" fmla="*/ 7625892 w 12192000"/>
              <a:gd name="connsiteY141" fmla="*/ 2064714 h 2785707"/>
              <a:gd name="connsiteX142" fmla="*/ 7648322 w 12192000"/>
              <a:gd name="connsiteY142" fmla="*/ 2072757 h 2785707"/>
              <a:gd name="connsiteX143" fmla="*/ 7660138 w 12192000"/>
              <a:gd name="connsiteY143" fmla="*/ 2081487 h 2785707"/>
              <a:gd name="connsiteX144" fmla="*/ 7701887 w 12192000"/>
              <a:gd name="connsiteY144" fmla="*/ 2097255 h 2785707"/>
              <a:gd name="connsiteX145" fmla="*/ 7701887 w 12192000"/>
              <a:gd name="connsiteY145" fmla="*/ 2081564 h 2785707"/>
              <a:gd name="connsiteX146" fmla="*/ 7781603 w 12192000"/>
              <a:gd name="connsiteY146" fmla="*/ 2105597 h 2785707"/>
              <a:gd name="connsiteX147" fmla="*/ 7840532 w 12192000"/>
              <a:gd name="connsiteY147" fmla="*/ 2126887 h 2785707"/>
              <a:gd name="connsiteX148" fmla="*/ 7852490 w 12192000"/>
              <a:gd name="connsiteY148" fmla="*/ 2134555 h 2785707"/>
              <a:gd name="connsiteX149" fmla="*/ 7868492 w 12192000"/>
              <a:gd name="connsiteY149" fmla="*/ 2133321 h 2785707"/>
              <a:gd name="connsiteX150" fmla="*/ 7873842 w 12192000"/>
              <a:gd name="connsiteY150" fmla="*/ 2130014 h 2785707"/>
              <a:gd name="connsiteX151" fmla="*/ 7920468 w 12192000"/>
              <a:gd name="connsiteY151" fmla="*/ 2148187 h 2785707"/>
              <a:gd name="connsiteX152" fmla="*/ 7926263 w 12192000"/>
              <a:gd name="connsiteY152" fmla="*/ 2149606 h 2785707"/>
              <a:gd name="connsiteX153" fmla="*/ 7966770 w 12192000"/>
              <a:gd name="connsiteY153" fmla="*/ 2156585 h 2785707"/>
              <a:gd name="connsiteX154" fmla="*/ 8092911 w 12192000"/>
              <a:gd name="connsiteY154" fmla="*/ 2161008 h 2785707"/>
              <a:gd name="connsiteX155" fmla="*/ 8129956 w 12192000"/>
              <a:gd name="connsiteY155" fmla="*/ 2162518 h 2785707"/>
              <a:gd name="connsiteX156" fmla="*/ 8156253 w 12192000"/>
              <a:gd name="connsiteY156" fmla="*/ 2160951 h 2785707"/>
              <a:gd name="connsiteX157" fmla="*/ 8226723 w 12192000"/>
              <a:gd name="connsiteY157" fmla="*/ 2171307 h 2785707"/>
              <a:gd name="connsiteX158" fmla="*/ 8345013 w 12192000"/>
              <a:gd name="connsiteY158" fmla="*/ 2194472 h 2785707"/>
              <a:gd name="connsiteX159" fmla="*/ 8389494 w 12192000"/>
              <a:gd name="connsiteY159" fmla="*/ 2195774 h 2785707"/>
              <a:gd name="connsiteX160" fmla="*/ 8392672 w 12192000"/>
              <a:gd name="connsiteY160" fmla="*/ 2190570 h 2785707"/>
              <a:gd name="connsiteX161" fmla="*/ 8406045 w 12192000"/>
              <a:gd name="connsiteY161" fmla="*/ 2191681 h 2785707"/>
              <a:gd name="connsiteX162" fmla="*/ 8409264 w 12192000"/>
              <a:gd name="connsiteY162" fmla="*/ 2190855 h 2785707"/>
              <a:gd name="connsiteX163" fmla="*/ 8428080 w 12192000"/>
              <a:gd name="connsiteY163" fmla="*/ 2187244 h 2785707"/>
              <a:gd name="connsiteX164" fmla="*/ 8476550 w 12192000"/>
              <a:gd name="connsiteY164" fmla="*/ 2207369 h 2785707"/>
              <a:gd name="connsiteX165" fmla="*/ 8588757 w 12192000"/>
              <a:gd name="connsiteY165" fmla="*/ 2225395 h 2785707"/>
              <a:gd name="connsiteX166" fmla="*/ 8749518 w 12192000"/>
              <a:gd name="connsiteY166" fmla="*/ 2245011 h 2785707"/>
              <a:gd name="connsiteX167" fmla="*/ 8874315 w 12192000"/>
              <a:gd name="connsiteY167" fmla="*/ 2266877 h 2785707"/>
              <a:gd name="connsiteX168" fmla="*/ 9029190 w 12192000"/>
              <a:gd name="connsiteY168" fmla="*/ 2309251 h 2785707"/>
              <a:gd name="connsiteX169" fmla="*/ 9142331 w 12192000"/>
              <a:gd name="connsiteY169" fmla="*/ 2320064 h 2785707"/>
              <a:gd name="connsiteX170" fmla="*/ 9155844 w 12192000"/>
              <a:gd name="connsiteY170" fmla="*/ 2330314 h 2785707"/>
              <a:gd name="connsiteX171" fmla="*/ 9171403 w 12192000"/>
              <a:gd name="connsiteY171" fmla="*/ 2337223 h 2785707"/>
              <a:gd name="connsiteX172" fmla="*/ 9173407 w 12192000"/>
              <a:gd name="connsiteY172" fmla="*/ 2336681 h 2785707"/>
              <a:gd name="connsiteX173" fmla="*/ 9208166 w 12192000"/>
              <a:gd name="connsiteY173" fmla="*/ 2347769 h 2785707"/>
              <a:gd name="connsiteX174" fmla="*/ 9274752 w 12192000"/>
              <a:gd name="connsiteY174" fmla="*/ 2367321 h 2785707"/>
              <a:gd name="connsiteX175" fmla="*/ 9275339 w 12192000"/>
              <a:gd name="connsiteY175" fmla="*/ 2366424 h 2785707"/>
              <a:gd name="connsiteX176" fmla="*/ 9286171 w 12192000"/>
              <a:gd name="connsiteY176" fmla="*/ 2364868 h 2785707"/>
              <a:gd name="connsiteX177" fmla="*/ 9306706 w 12192000"/>
              <a:gd name="connsiteY177" fmla="*/ 2364279 h 2785707"/>
              <a:gd name="connsiteX178" fmla="*/ 9354964 w 12192000"/>
              <a:gd name="connsiteY178" fmla="*/ 2350000 h 2785707"/>
              <a:gd name="connsiteX179" fmla="*/ 9393840 w 12192000"/>
              <a:gd name="connsiteY179" fmla="*/ 2360999 h 2785707"/>
              <a:gd name="connsiteX180" fmla="*/ 9401723 w 12192000"/>
              <a:gd name="connsiteY180" fmla="*/ 2362648 h 2785707"/>
              <a:gd name="connsiteX181" fmla="*/ 9401904 w 12192000"/>
              <a:gd name="connsiteY181" fmla="*/ 2362449 h 2785707"/>
              <a:gd name="connsiteX182" fmla="*/ 9410265 w 12192000"/>
              <a:gd name="connsiteY182" fmla="*/ 2363724 h 2785707"/>
              <a:gd name="connsiteX183" fmla="*/ 9431384 w 12192000"/>
              <a:gd name="connsiteY183" fmla="*/ 2368857 h 2785707"/>
              <a:gd name="connsiteX184" fmla="*/ 9436806 w 12192000"/>
              <a:gd name="connsiteY184" fmla="*/ 2368409 h 2785707"/>
              <a:gd name="connsiteX185" fmla="*/ 9469943 w 12192000"/>
              <a:gd name="connsiteY185" fmla="*/ 2364702 h 2785707"/>
              <a:gd name="connsiteX186" fmla="*/ 9571973 w 12192000"/>
              <a:gd name="connsiteY186" fmla="*/ 2375579 h 2785707"/>
              <a:gd name="connsiteX187" fmla="*/ 9673508 w 12192000"/>
              <a:gd name="connsiteY187" fmla="*/ 2388756 h 2785707"/>
              <a:gd name="connsiteX188" fmla="*/ 9775728 w 12192000"/>
              <a:gd name="connsiteY188" fmla="*/ 2398997 h 2785707"/>
              <a:gd name="connsiteX189" fmla="*/ 9828502 w 12192000"/>
              <a:gd name="connsiteY189" fmla="*/ 2387377 h 2785707"/>
              <a:gd name="connsiteX190" fmla="*/ 9834358 w 12192000"/>
              <a:gd name="connsiteY190" fmla="*/ 2387922 h 2785707"/>
              <a:gd name="connsiteX191" fmla="*/ 9848851 w 12192000"/>
              <a:gd name="connsiteY191" fmla="*/ 2393407 h 2785707"/>
              <a:gd name="connsiteX192" fmla="*/ 9854053 w 12192000"/>
              <a:gd name="connsiteY192" fmla="*/ 2396127 h 2785707"/>
              <a:gd name="connsiteX193" fmla="*/ 9862192 w 12192000"/>
              <a:gd name="connsiteY193" fmla="*/ 2398707 h 2785707"/>
              <a:gd name="connsiteX194" fmla="*/ 9862471 w 12192000"/>
              <a:gd name="connsiteY194" fmla="*/ 2398561 h 2785707"/>
              <a:gd name="connsiteX195" fmla="*/ 9905498 w 12192000"/>
              <a:gd name="connsiteY195" fmla="*/ 2417867 h 2785707"/>
              <a:gd name="connsiteX196" fmla="*/ 9962223 w 12192000"/>
              <a:gd name="connsiteY196" fmla="*/ 2413612 h 2785707"/>
              <a:gd name="connsiteX197" fmla="*/ 9983885 w 12192000"/>
              <a:gd name="connsiteY197" fmla="*/ 2416653 h 2785707"/>
              <a:gd name="connsiteX198" fmla="*/ 9995871 w 12192000"/>
              <a:gd name="connsiteY198" fmla="*/ 2417158 h 2785707"/>
              <a:gd name="connsiteX199" fmla="*/ 10030934 w 12192000"/>
              <a:gd name="connsiteY199" fmla="*/ 2432369 h 2785707"/>
              <a:gd name="connsiteX200" fmla="*/ 10036087 w 12192000"/>
              <a:gd name="connsiteY200" fmla="*/ 2432793 h 2785707"/>
              <a:gd name="connsiteX201" fmla="*/ 10057471 w 12192000"/>
              <a:gd name="connsiteY201" fmla="*/ 2445317 h 2785707"/>
              <a:gd name="connsiteX202" fmla="*/ 10088697 w 12192000"/>
              <a:gd name="connsiteY202" fmla="*/ 2461159 h 2785707"/>
              <a:gd name="connsiteX203" fmla="*/ 10091030 w 12192000"/>
              <a:gd name="connsiteY203" fmla="*/ 2461029 h 2785707"/>
              <a:gd name="connsiteX204" fmla="*/ 10104127 w 12192000"/>
              <a:gd name="connsiteY204" fmla="*/ 2469841 h 2785707"/>
              <a:gd name="connsiteX205" fmla="*/ 10169163 w 12192000"/>
              <a:gd name="connsiteY205" fmla="*/ 2492519 h 2785707"/>
              <a:gd name="connsiteX206" fmla="*/ 10266247 w 12192000"/>
              <a:gd name="connsiteY206" fmla="*/ 2525164 h 2785707"/>
              <a:gd name="connsiteX207" fmla="*/ 10383588 w 12192000"/>
              <a:gd name="connsiteY207" fmla="*/ 2556604 h 2785707"/>
              <a:gd name="connsiteX208" fmla="*/ 10502276 w 12192000"/>
              <a:gd name="connsiteY208" fmla="*/ 2611346 h 2785707"/>
              <a:gd name="connsiteX209" fmla="*/ 10702436 w 12192000"/>
              <a:gd name="connsiteY209" fmla="*/ 2685688 h 2785707"/>
              <a:gd name="connsiteX210" fmla="*/ 10738338 w 12192000"/>
              <a:gd name="connsiteY210" fmla="*/ 2690143 h 2785707"/>
              <a:gd name="connsiteX211" fmla="*/ 10738410 w 12192000"/>
              <a:gd name="connsiteY211" fmla="*/ 2690169 h 2785707"/>
              <a:gd name="connsiteX212" fmla="*/ 10828361 w 12192000"/>
              <a:gd name="connsiteY212" fmla="*/ 2695982 h 2785707"/>
              <a:gd name="connsiteX213" fmla="*/ 10850642 w 12192000"/>
              <a:gd name="connsiteY213" fmla="*/ 2691703 h 2785707"/>
              <a:gd name="connsiteX214" fmla="*/ 10944231 w 12192000"/>
              <a:gd name="connsiteY214" fmla="*/ 2690377 h 2785707"/>
              <a:gd name="connsiteX215" fmla="*/ 10961147 w 12192000"/>
              <a:gd name="connsiteY215" fmla="*/ 2687666 h 2785707"/>
              <a:gd name="connsiteX216" fmla="*/ 10980692 w 12192000"/>
              <a:gd name="connsiteY216" fmla="*/ 2691799 h 2785707"/>
              <a:gd name="connsiteX217" fmla="*/ 11058630 w 12192000"/>
              <a:gd name="connsiteY217" fmla="*/ 2709148 h 2785707"/>
              <a:gd name="connsiteX218" fmla="*/ 11094767 w 12192000"/>
              <a:gd name="connsiteY218" fmla="*/ 2717083 h 2785707"/>
              <a:gd name="connsiteX219" fmla="*/ 11096358 w 12192000"/>
              <a:gd name="connsiteY219" fmla="*/ 2720774 h 2785707"/>
              <a:gd name="connsiteX220" fmla="*/ 11104973 w 12192000"/>
              <a:gd name="connsiteY220" fmla="*/ 2716245 h 2785707"/>
              <a:gd name="connsiteX221" fmla="*/ 11131099 w 12192000"/>
              <a:gd name="connsiteY221" fmla="*/ 2719881 h 2785707"/>
              <a:gd name="connsiteX222" fmla="*/ 11140776 w 12192000"/>
              <a:gd name="connsiteY222" fmla="*/ 2725926 h 2785707"/>
              <a:gd name="connsiteX223" fmla="*/ 11158686 w 12192000"/>
              <a:gd name="connsiteY223" fmla="*/ 2726270 h 2785707"/>
              <a:gd name="connsiteX224" fmla="*/ 11273267 w 12192000"/>
              <a:gd name="connsiteY224" fmla="*/ 2728567 h 2785707"/>
              <a:gd name="connsiteX225" fmla="*/ 11288916 w 12192000"/>
              <a:gd name="connsiteY225" fmla="*/ 2737828 h 2785707"/>
              <a:gd name="connsiteX226" fmla="*/ 11311388 w 12192000"/>
              <a:gd name="connsiteY226" fmla="*/ 2736624 h 2785707"/>
              <a:gd name="connsiteX227" fmla="*/ 11335078 w 12192000"/>
              <a:gd name="connsiteY227" fmla="*/ 2749941 h 2785707"/>
              <a:gd name="connsiteX228" fmla="*/ 11348344 w 12192000"/>
              <a:gd name="connsiteY228" fmla="*/ 2752346 h 2785707"/>
              <a:gd name="connsiteX229" fmla="*/ 11353373 w 12192000"/>
              <a:gd name="connsiteY229" fmla="*/ 2754678 h 2785707"/>
              <a:gd name="connsiteX230" fmla="*/ 11367159 w 12192000"/>
              <a:gd name="connsiteY230" fmla="*/ 2741107 h 2785707"/>
              <a:gd name="connsiteX231" fmla="*/ 11389712 w 12192000"/>
              <a:gd name="connsiteY231" fmla="*/ 2740372 h 2785707"/>
              <a:gd name="connsiteX232" fmla="*/ 11395219 w 12192000"/>
              <a:gd name="connsiteY232" fmla="*/ 2733120 h 2785707"/>
              <a:gd name="connsiteX233" fmla="*/ 11409180 w 12192000"/>
              <a:gd name="connsiteY233" fmla="*/ 2739023 h 2785707"/>
              <a:gd name="connsiteX234" fmla="*/ 11431837 w 12192000"/>
              <a:gd name="connsiteY234" fmla="*/ 2746056 h 2785707"/>
              <a:gd name="connsiteX235" fmla="*/ 11444471 w 12192000"/>
              <a:gd name="connsiteY235" fmla="*/ 2749621 h 2785707"/>
              <a:gd name="connsiteX236" fmla="*/ 11451208 w 12192000"/>
              <a:gd name="connsiteY236" fmla="*/ 2744859 h 2785707"/>
              <a:gd name="connsiteX237" fmla="*/ 11473061 w 12192000"/>
              <a:gd name="connsiteY237" fmla="*/ 2757601 h 2785707"/>
              <a:gd name="connsiteX238" fmla="*/ 11526925 w 12192000"/>
              <a:gd name="connsiteY238" fmla="*/ 2772124 h 2785707"/>
              <a:gd name="connsiteX239" fmla="*/ 11584409 w 12192000"/>
              <a:gd name="connsiteY239" fmla="*/ 2785707 h 2785707"/>
              <a:gd name="connsiteX240" fmla="*/ 11705161 w 12192000"/>
              <a:gd name="connsiteY240" fmla="*/ 2774143 h 2785707"/>
              <a:gd name="connsiteX241" fmla="*/ 11831541 w 12192000"/>
              <a:gd name="connsiteY241" fmla="*/ 2745647 h 2785707"/>
              <a:gd name="connsiteX242" fmla="*/ 12017942 w 12192000"/>
              <a:gd name="connsiteY242" fmla="*/ 2704117 h 2785707"/>
              <a:gd name="connsiteX243" fmla="*/ 12134490 w 12192000"/>
              <a:gd name="connsiteY243" fmla="*/ 2673464 h 2785707"/>
              <a:gd name="connsiteX244" fmla="*/ 12159651 w 12192000"/>
              <a:gd name="connsiteY244" fmla="*/ 2679085 h 2785707"/>
              <a:gd name="connsiteX245" fmla="*/ 12192000 w 12192000"/>
              <a:gd name="connsiteY245" fmla="*/ 2674480 h 278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2192000" h="2785707">
                <a:moveTo>
                  <a:pt x="12192000" y="0"/>
                </a:moveTo>
                <a:lnTo>
                  <a:pt x="0" y="0"/>
                </a:lnTo>
                <a:lnTo>
                  <a:pt x="0" y="591237"/>
                </a:lnTo>
                <a:lnTo>
                  <a:pt x="7462" y="596097"/>
                </a:lnTo>
                <a:cubicBezTo>
                  <a:pt x="33908" y="613349"/>
                  <a:pt x="59850" y="629066"/>
                  <a:pt x="65949" y="623063"/>
                </a:cubicBezTo>
                <a:cubicBezTo>
                  <a:pt x="104511" y="621541"/>
                  <a:pt x="147418" y="628042"/>
                  <a:pt x="174040" y="614935"/>
                </a:cubicBezTo>
                <a:cubicBezTo>
                  <a:pt x="181060" y="595502"/>
                  <a:pt x="307304" y="613591"/>
                  <a:pt x="331354" y="605310"/>
                </a:cubicBezTo>
                <a:cubicBezTo>
                  <a:pt x="388829" y="623899"/>
                  <a:pt x="404420" y="655488"/>
                  <a:pt x="437701" y="649169"/>
                </a:cubicBezTo>
                <a:cubicBezTo>
                  <a:pt x="460360" y="643797"/>
                  <a:pt x="544430" y="662096"/>
                  <a:pt x="570985" y="634864"/>
                </a:cubicBezTo>
                <a:cubicBezTo>
                  <a:pt x="611720" y="655852"/>
                  <a:pt x="628268" y="628594"/>
                  <a:pt x="660488" y="637694"/>
                </a:cubicBezTo>
                <a:cubicBezTo>
                  <a:pt x="731929" y="640906"/>
                  <a:pt x="769884" y="669504"/>
                  <a:pt x="862240" y="647402"/>
                </a:cubicBezTo>
                <a:cubicBezTo>
                  <a:pt x="904065" y="656940"/>
                  <a:pt x="965938" y="616724"/>
                  <a:pt x="1055198" y="658414"/>
                </a:cubicBezTo>
                <a:cubicBezTo>
                  <a:pt x="1106774" y="665872"/>
                  <a:pt x="1080744" y="646485"/>
                  <a:pt x="1161490" y="664553"/>
                </a:cubicBezTo>
                <a:cubicBezTo>
                  <a:pt x="1184673" y="638081"/>
                  <a:pt x="1309702" y="681966"/>
                  <a:pt x="1335488" y="684838"/>
                </a:cubicBezTo>
                <a:cubicBezTo>
                  <a:pt x="1355801" y="667828"/>
                  <a:pt x="1366194" y="681653"/>
                  <a:pt x="1384901" y="684207"/>
                </a:cubicBezTo>
                <a:cubicBezTo>
                  <a:pt x="1393212" y="673848"/>
                  <a:pt x="1409014" y="673874"/>
                  <a:pt x="1414557" y="685540"/>
                </a:cubicBezTo>
                <a:cubicBezTo>
                  <a:pt x="1407315" y="713070"/>
                  <a:pt x="1474731" y="690092"/>
                  <a:pt x="1479073" y="708783"/>
                </a:cubicBezTo>
                <a:cubicBezTo>
                  <a:pt x="1540070" y="714517"/>
                  <a:pt x="1678447" y="697746"/>
                  <a:pt x="1760498" y="700683"/>
                </a:cubicBezTo>
                <a:cubicBezTo>
                  <a:pt x="1792632" y="694031"/>
                  <a:pt x="1855180" y="727000"/>
                  <a:pt x="1971386" y="726403"/>
                </a:cubicBezTo>
                <a:cubicBezTo>
                  <a:pt x="1986964" y="720596"/>
                  <a:pt x="2046286" y="708514"/>
                  <a:pt x="2050659" y="720928"/>
                </a:cubicBezTo>
                <a:cubicBezTo>
                  <a:pt x="2086682" y="721863"/>
                  <a:pt x="2195049" y="765696"/>
                  <a:pt x="2220475" y="749487"/>
                </a:cubicBezTo>
                <a:cubicBezTo>
                  <a:pt x="2215241" y="776310"/>
                  <a:pt x="2266142" y="751623"/>
                  <a:pt x="2272406" y="777021"/>
                </a:cubicBezTo>
                <a:lnTo>
                  <a:pt x="2297410" y="791240"/>
                </a:lnTo>
                <a:cubicBezTo>
                  <a:pt x="2314908" y="801492"/>
                  <a:pt x="2362075" y="829113"/>
                  <a:pt x="2377393" y="838529"/>
                </a:cubicBezTo>
                <a:lnTo>
                  <a:pt x="2389325" y="847736"/>
                </a:lnTo>
                <a:lnTo>
                  <a:pt x="2418508" y="847030"/>
                </a:lnTo>
                <a:lnTo>
                  <a:pt x="2435377" y="837345"/>
                </a:lnTo>
                <a:lnTo>
                  <a:pt x="2439620" y="840860"/>
                </a:lnTo>
                <a:cubicBezTo>
                  <a:pt x="2444187" y="847628"/>
                  <a:pt x="2446502" y="851791"/>
                  <a:pt x="2451797" y="846508"/>
                </a:cubicBezTo>
                <a:lnTo>
                  <a:pt x="2505861" y="882666"/>
                </a:lnTo>
                <a:cubicBezTo>
                  <a:pt x="2511636" y="885661"/>
                  <a:pt x="2518894" y="886415"/>
                  <a:pt x="2528621" y="883310"/>
                </a:cubicBezTo>
                <a:cubicBezTo>
                  <a:pt x="2546958" y="888460"/>
                  <a:pt x="2598467" y="907723"/>
                  <a:pt x="2615876" y="913568"/>
                </a:cubicBezTo>
                <a:lnTo>
                  <a:pt x="2633076" y="918384"/>
                </a:lnTo>
                <a:cubicBezTo>
                  <a:pt x="2641280" y="922241"/>
                  <a:pt x="2658085" y="933369"/>
                  <a:pt x="2665101" y="936714"/>
                </a:cubicBezTo>
                <a:cubicBezTo>
                  <a:pt x="2670825" y="938682"/>
                  <a:pt x="2668027" y="935380"/>
                  <a:pt x="2675173" y="938458"/>
                </a:cubicBezTo>
                <a:cubicBezTo>
                  <a:pt x="2675225" y="944597"/>
                  <a:pt x="2677804" y="950555"/>
                  <a:pt x="2707978" y="955182"/>
                </a:cubicBezTo>
                <a:cubicBezTo>
                  <a:pt x="2726571" y="970114"/>
                  <a:pt x="2750921" y="982615"/>
                  <a:pt x="2778669" y="991480"/>
                </a:cubicBezTo>
                <a:cubicBezTo>
                  <a:pt x="2784596" y="986681"/>
                  <a:pt x="2791940" y="997468"/>
                  <a:pt x="2796452" y="1000372"/>
                </a:cubicBezTo>
                <a:cubicBezTo>
                  <a:pt x="2798282" y="996724"/>
                  <a:pt x="2810819" y="997911"/>
                  <a:pt x="2813495" y="1001982"/>
                </a:cubicBezTo>
                <a:cubicBezTo>
                  <a:pt x="2894291" y="1036995"/>
                  <a:pt x="2861846" y="990458"/>
                  <a:pt x="2904193" y="1024123"/>
                </a:cubicBezTo>
                <a:cubicBezTo>
                  <a:pt x="2912426" y="1027395"/>
                  <a:pt x="2919877" y="1027211"/>
                  <a:pt x="2926826" y="1025558"/>
                </a:cubicBezTo>
                <a:lnTo>
                  <a:pt x="2937629" y="1021496"/>
                </a:lnTo>
                <a:lnTo>
                  <a:pt x="2970190" y="1039341"/>
                </a:lnTo>
                <a:cubicBezTo>
                  <a:pt x="2986667" y="1046544"/>
                  <a:pt x="3004419" y="1052632"/>
                  <a:pt x="3023036" y="1057429"/>
                </a:cubicBezTo>
                <a:cubicBezTo>
                  <a:pt x="3029427" y="1050485"/>
                  <a:pt x="3041250" y="1064362"/>
                  <a:pt x="3047640" y="1067886"/>
                </a:cubicBezTo>
                <a:cubicBezTo>
                  <a:pt x="3049113" y="1062834"/>
                  <a:pt x="3065273" y="1063377"/>
                  <a:pt x="3069615" y="1068623"/>
                </a:cubicBezTo>
                <a:cubicBezTo>
                  <a:pt x="3180167" y="1108914"/>
                  <a:pt x="3128204" y="1049097"/>
                  <a:pt x="3189718" y="1090790"/>
                </a:cubicBezTo>
                <a:lnTo>
                  <a:pt x="3234683" y="1082861"/>
                </a:lnTo>
                <a:lnTo>
                  <a:pt x="3243889" y="1088560"/>
                </a:lnTo>
                <a:cubicBezTo>
                  <a:pt x="3282443" y="1096267"/>
                  <a:pt x="3296793" y="1087718"/>
                  <a:pt x="3316289" y="1102846"/>
                </a:cubicBezTo>
                <a:cubicBezTo>
                  <a:pt x="3355705" y="1086745"/>
                  <a:pt x="3338941" y="1104834"/>
                  <a:pt x="3363255" y="1113121"/>
                </a:cubicBezTo>
                <a:cubicBezTo>
                  <a:pt x="3385590" y="1119421"/>
                  <a:pt x="3427034" y="1134146"/>
                  <a:pt x="3450298" y="1140641"/>
                </a:cubicBezTo>
                <a:cubicBezTo>
                  <a:pt x="3464287" y="1161185"/>
                  <a:pt x="3479428" y="1142090"/>
                  <a:pt x="3502843" y="1152088"/>
                </a:cubicBezTo>
                <a:cubicBezTo>
                  <a:pt x="3512778" y="1160751"/>
                  <a:pt x="3520916" y="1163472"/>
                  <a:pt x="3534327" y="1158780"/>
                </a:cubicBezTo>
                <a:cubicBezTo>
                  <a:pt x="3579631" y="1200367"/>
                  <a:pt x="3566563" y="1166440"/>
                  <a:pt x="3613707" y="1188135"/>
                </a:cubicBezTo>
                <a:cubicBezTo>
                  <a:pt x="3653700" y="1209113"/>
                  <a:pt x="3700718" y="1226767"/>
                  <a:pt x="3734447" y="1264997"/>
                </a:cubicBezTo>
                <a:cubicBezTo>
                  <a:pt x="3739812" y="1275024"/>
                  <a:pt x="3757867" y="1281897"/>
                  <a:pt x="3774777" y="1280345"/>
                </a:cubicBezTo>
                <a:cubicBezTo>
                  <a:pt x="3777687" y="1280079"/>
                  <a:pt x="3780452" y="1279566"/>
                  <a:pt x="3782987" y="1278825"/>
                </a:cubicBezTo>
                <a:cubicBezTo>
                  <a:pt x="3802089" y="1304950"/>
                  <a:pt x="3822370" y="1298085"/>
                  <a:pt x="3829525" y="1314650"/>
                </a:cubicBezTo>
                <a:cubicBezTo>
                  <a:pt x="3870043" y="1329235"/>
                  <a:pt x="3909546" y="1322767"/>
                  <a:pt x="3916534" y="1337438"/>
                </a:cubicBezTo>
                <a:cubicBezTo>
                  <a:pt x="3938646" y="1341249"/>
                  <a:pt x="3973911" y="1333246"/>
                  <a:pt x="3985243" y="1349887"/>
                </a:cubicBezTo>
                <a:cubicBezTo>
                  <a:pt x="3991624" y="1339551"/>
                  <a:pt x="4007098" y="1363379"/>
                  <a:pt x="4022446" y="1358915"/>
                </a:cubicBezTo>
                <a:cubicBezTo>
                  <a:pt x="4033756" y="1354584"/>
                  <a:pt x="4041089" y="1360802"/>
                  <a:pt x="4050987" y="1363213"/>
                </a:cubicBezTo>
                <a:cubicBezTo>
                  <a:pt x="4065543" y="1360896"/>
                  <a:pt x="4106233" y="1377936"/>
                  <a:pt x="4115739" y="1386380"/>
                </a:cubicBezTo>
                <a:cubicBezTo>
                  <a:pt x="4136569" y="1413385"/>
                  <a:pt x="4202076" y="1408872"/>
                  <a:pt x="4219773" y="1429896"/>
                </a:cubicBezTo>
                <a:cubicBezTo>
                  <a:pt x="4227193" y="1433905"/>
                  <a:pt x="4234841" y="1436419"/>
                  <a:pt x="4242592" y="1437995"/>
                </a:cubicBezTo>
                <a:lnTo>
                  <a:pt x="4264860" y="1440328"/>
                </a:lnTo>
                <a:lnTo>
                  <a:pt x="4272342" y="1436836"/>
                </a:lnTo>
                <a:lnTo>
                  <a:pt x="4285317" y="1440547"/>
                </a:lnTo>
                <a:lnTo>
                  <a:pt x="4289326" y="1440567"/>
                </a:lnTo>
                <a:lnTo>
                  <a:pt x="4311745" y="1441649"/>
                </a:lnTo>
                <a:cubicBezTo>
                  <a:pt x="4295920" y="1463324"/>
                  <a:pt x="4370745" y="1452790"/>
                  <a:pt x="4345821" y="1467990"/>
                </a:cubicBezTo>
                <a:cubicBezTo>
                  <a:pt x="4382864" y="1476647"/>
                  <a:pt x="4349421" y="1488843"/>
                  <a:pt x="4399086" y="1480631"/>
                </a:cubicBezTo>
                <a:cubicBezTo>
                  <a:pt x="4451935" y="1510979"/>
                  <a:pt x="4598080" y="1494621"/>
                  <a:pt x="4635587" y="1532477"/>
                </a:cubicBezTo>
                <a:cubicBezTo>
                  <a:pt x="4632999" y="1520275"/>
                  <a:pt x="4681854" y="1589802"/>
                  <a:pt x="4697305" y="1598576"/>
                </a:cubicBezTo>
                <a:cubicBezTo>
                  <a:pt x="4733556" y="1613805"/>
                  <a:pt x="4746756" y="1626181"/>
                  <a:pt x="4800559" y="1650651"/>
                </a:cubicBezTo>
                <a:cubicBezTo>
                  <a:pt x="4853578" y="1666654"/>
                  <a:pt x="4885909" y="1696908"/>
                  <a:pt x="4945615" y="1698753"/>
                </a:cubicBezTo>
                <a:cubicBezTo>
                  <a:pt x="4946370" y="1702791"/>
                  <a:pt x="4948427" y="1706445"/>
                  <a:pt x="4951384" y="1709811"/>
                </a:cubicBezTo>
                <a:lnTo>
                  <a:pt x="4961956" y="1718626"/>
                </a:lnTo>
                <a:lnTo>
                  <a:pt x="4964473" y="1718615"/>
                </a:lnTo>
                <a:lnTo>
                  <a:pt x="4991598" y="1734829"/>
                </a:lnTo>
                <a:lnTo>
                  <a:pt x="5009548" y="1747489"/>
                </a:lnTo>
                <a:lnTo>
                  <a:pt x="5014839" y="1748130"/>
                </a:lnTo>
                <a:cubicBezTo>
                  <a:pt x="5023037" y="1751045"/>
                  <a:pt x="5047794" y="1761529"/>
                  <a:pt x="5058738" y="1764982"/>
                </a:cubicBezTo>
                <a:cubicBezTo>
                  <a:pt x="5064791" y="1749903"/>
                  <a:pt x="5066861" y="1761618"/>
                  <a:pt x="5080507" y="1768847"/>
                </a:cubicBezTo>
                <a:cubicBezTo>
                  <a:pt x="5092955" y="1747037"/>
                  <a:pt x="5123611" y="1774828"/>
                  <a:pt x="5142055" y="1767607"/>
                </a:cubicBezTo>
                <a:cubicBezTo>
                  <a:pt x="5151799" y="1773410"/>
                  <a:pt x="5162333" y="1779148"/>
                  <a:pt x="5173522" y="1784620"/>
                </a:cubicBezTo>
                <a:lnTo>
                  <a:pt x="5180367" y="1787604"/>
                </a:lnTo>
                <a:lnTo>
                  <a:pt x="5180716" y="1787481"/>
                </a:lnTo>
                <a:cubicBezTo>
                  <a:pt x="5182658" y="1787744"/>
                  <a:pt x="5185081" y="1788580"/>
                  <a:pt x="5188363" y="1790269"/>
                </a:cubicBezTo>
                <a:lnTo>
                  <a:pt x="5192852" y="1793043"/>
                </a:lnTo>
                <a:lnTo>
                  <a:pt x="5272230" y="1791348"/>
                </a:lnTo>
                <a:cubicBezTo>
                  <a:pt x="5312404" y="1798683"/>
                  <a:pt x="5342704" y="1787354"/>
                  <a:pt x="5376484" y="1805756"/>
                </a:cubicBezTo>
                <a:cubicBezTo>
                  <a:pt x="5414117" y="1812554"/>
                  <a:pt x="5448503" y="1811916"/>
                  <a:pt x="5478926" y="1822858"/>
                </a:cubicBezTo>
                <a:cubicBezTo>
                  <a:pt x="5493297" y="1819986"/>
                  <a:pt x="5506053" y="1820161"/>
                  <a:pt x="5515632" y="1830425"/>
                </a:cubicBezTo>
                <a:cubicBezTo>
                  <a:pt x="5551385" y="1834476"/>
                  <a:pt x="5563012" y="1824675"/>
                  <a:pt x="5582742" y="1837848"/>
                </a:cubicBezTo>
                <a:lnTo>
                  <a:pt x="5615731" y="1838115"/>
                </a:lnTo>
                <a:lnTo>
                  <a:pt x="5619149" y="1835988"/>
                </a:lnTo>
                <a:lnTo>
                  <a:pt x="5625050" y="1835832"/>
                </a:lnTo>
                <a:lnTo>
                  <a:pt x="5640026" y="1839536"/>
                </a:lnTo>
                <a:lnTo>
                  <a:pt x="5645469" y="1841610"/>
                </a:lnTo>
                <a:cubicBezTo>
                  <a:pt x="5649292" y="1842786"/>
                  <a:pt x="5651918" y="1843241"/>
                  <a:pt x="5653837" y="1843194"/>
                </a:cubicBezTo>
                <a:lnTo>
                  <a:pt x="5654101" y="1843017"/>
                </a:lnTo>
                <a:lnTo>
                  <a:pt x="5661820" y="1844927"/>
                </a:lnTo>
                <a:cubicBezTo>
                  <a:pt x="5674709" y="1848645"/>
                  <a:pt x="5687118" y="1852732"/>
                  <a:pt x="5698828" y="1857009"/>
                </a:cubicBezTo>
                <a:cubicBezTo>
                  <a:pt x="5712521" y="1846861"/>
                  <a:pt x="5753797" y="1869873"/>
                  <a:pt x="5755153" y="1846051"/>
                </a:cubicBezTo>
                <a:cubicBezTo>
                  <a:pt x="5771136" y="1851140"/>
                  <a:pt x="5778501" y="1862553"/>
                  <a:pt x="5777080" y="1846484"/>
                </a:cubicBezTo>
                <a:lnTo>
                  <a:pt x="5790062" y="1844754"/>
                </a:lnTo>
                <a:lnTo>
                  <a:pt x="5888138" y="1877663"/>
                </a:lnTo>
                <a:lnTo>
                  <a:pt x="5902013" y="1884827"/>
                </a:lnTo>
                <a:cubicBezTo>
                  <a:pt x="5906316" y="1887734"/>
                  <a:pt x="5909915" y="1891071"/>
                  <a:pt x="5912492" y="1894998"/>
                </a:cubicBezTo>
                <a:cubicBezTo>
                  <a:pt x="5968551" y="1887421"/>
                  <a:pt x="6012526" y="1912636"/>
                  <a:pt x="6068995" y="1920302"/>
                </a:cubicBezTo>
                <a:cubicBezTo>
                  <a:pt x="6130128" y="1936331"/>
                  <a:pt x="6262213" y="1980287"/>
                  <a:pt x="6283598" y="1991295"/>
                </a:cubicBezTo>
                <a:cubicBezTo>
                  <a:pt x="6301966" y="1997651"/>
                  <a:pt x="6386462" y="2003382"/>
                  <a:pt x="6378390" y="1991561"/>
                </a:cubicBezTo>
                <a:cubicBezTo>
                  <a:pt x="6430691" y="2023578"/>
                  <a:pt x="6456320" y="2005237"/>
                  <a:pt x="6519309" y="2027309"/>
                </a:cubicBezTo>
                <a:lnTo>
                  <a:pt x="6643152" y="2049516"/>
                </a:lnTo>
                <a:lnTo>
                  <a:pt x="6656875" y="2051188"/>
                </a:lnTo>
                <a:lnTo>
                  <a:pt x="6662165" y="2046505"/>
                </a:lnTo>
                <a:lnTo>
                  <a:pt x="6708706" y="2049842"/>
                </a:lnTo>
                <a:cubicBezTo>
                  <a:pt x="6728320" y="2063550"/>
                  <a:pt x="6766107" y="2058616"/>
                  <a:pt x="6797201" y="2065320"/>
                </a:cubicBezTo>
                <a:lnTo>
                  <a:pt x="6810764" y="2071002"/>
                </a:lnTo>
                <a:lnTo>
                  <a:pt x="6901101" y="2082052"/>
                </a:lnTo>
                <a:lnTo>
                  <a:pt x="6962781" y="2092999"/>
                </a:lnTo>
                <a:lnTo>
                  <a:pt x="6975881" y="2098520"/>
                </a:lnTo>
                <a:lnTo>
                  <a:pt x="6991402" y="2094572"/>
                </a:lnTo>
                <a:cubicBezTo>
                  <a:pt x="6993328" y="2093335"/>
                  <a:pt x="6994904" y="2091926"/>
                  <a:pt x="6996085" y="2090397"/>
                </a:cubicBezTo>
                <a:lnTo>
                  <a:pt x="7045119" y="2100367"/>
                </a:lnTo>
                <a:lnTo>
                  <a:pt x="7051064" y="2100779"/>
                </a:lnTo>
                <a:lnTo>
                  <a:pt x="7092123" y="2100750"/>
                </a:lnTo>
                <a:lnTo>
                  <a:pt x="7153291" y="2096258"/>
                </a:lnTo>
                <a:cubicBezTo>
                  <a:pt x="7173585" y="2092006"/>
                  <a:pt x="7192251" y="2072757"/>
                  <a:pt x="7216946" y="2083586"/>
                </a:cubicBezTo>
                <a:cubicBezTo>
                  <a:pt x="7211675" y="2072232"/>
                  <a:pt x="7246465" y="2087999"/>
                  <a:pt x="7253640" y="2078754"/>
                </a:cubicBezTo>
                <a:cubicBezTo>
                  <a:pt x="7257908" y="2071016"/>
                  <a:pt x="7269456" y="2073996"/>
                  <a:pt x="7279228" y="2072719"/>
                </a:cubicBezTo>
                <a:cubicBezTo>
                  <a:pt x="7287893" y="2065644"/>
                  <a:pt x="7334999" y="2066706"/>
                  <a:pt x="7350342" y="2070909"/>
                </a:cubicBezTo>
                <a:cubicBezTo>
                  <a:pt x="7392243" y="2087644"/>
                  <a:pt x="7436988" y="2061053"/>
                  <a:pt x="7470724" y="2073574"/>
                </a:cubicBezTo>
                <a:cubicBezTo>
                  <a:pt x="7498116" y="2072967"/>
                  <a:pt x="7506999" y="2069264"/>
                  <a:pt x="7514696" y="2067266"/>
                </a:cubicBezTo>
                <a:lnTo>
                  <a:pt x="7516909" y="2061590"/>
                </a:lnTo>
                <a:lnTo>
                  <a:pt x="7530255" y="2060403"/>
                </a:lnTo>
                <a:lnTo>
                  <a:pt x="7533279" y="2059039"/>
                </a:lnTo>
                <a:cubicBezTo>
                  <a:pt x="7539042" y="2056412"/>
                  <a:pt x="7544852" y="2053978"/>
                  <a:pt x="7551151" y="2052267"/>
                </a:cubicBezTo>
                <a:cubicBezTo>
                  <a:pt x="7560368" y="2076923"/>
                  <a:pt x="7606247" y="2041786"/>
                  <a:pt x="7602338" y="2063846"/>
                </a:cubicBezTo>
                <a:lnTo>
                  <a:pt x="7625892" y="2064714"/>
                </a:lnTo>
                <a:lnTo>
                  <a:pt x="7648322" y="2072757"/>
                </a:lnTo>
                <a:lnTo>
                  <a:pt x="7660138" y="2081487"/>
                </a:lnTo>
                <a:lnTo>
                  <a:pt x="7701887" y="2097255"/>
                </a:lnTo>
                <a:lnTo>
                  <a:pt x="7701887" y="2081564"/>
                </a:lnTo>
                <a:lnTo>
                  <a:pt x="7781603" y="2105597"/>
                </a:lnTo>
                <a:lnTo>
                  <a:pt x="7840532" y="2126887"/>
                </a:lnTo>
                <a:lnTo>
                  <a:pt x="7852490" y="2134555"/>
                </a:lnTo>
                <a:lnTo>
                  <a:pt x="7868492" y="2133321"/>
                </a:lnTo>
                <a:cubicBezTo>
                  <a:pt x="7870608" y="2132431"/>
                  <a:pt x="7872409" y="2131316"/>
                  <a:pt x="7873842" y="2130014"/>
                </a:cubicBezTo>
                <a:lnTo>
                  <a:pt x="7920468" y="2148187"/>
                </a:lnTo>
                <a:lnTo>
                  <a:pt x="7926263" y="2149606"/>
                </a:lnTo>
                <a:lnTo>
                  <a:pt x="7966770" y="2156585"/>
                </a:lnTo>
                <a:lnTo>
                  <a:pt x="8092911" y="2161008"/>
                </a:lnTo>
                <a:cubicBezTo>
                  <a:pt x="8089698" y="2148943"/>
                  <a:pt x="8121258" y="2170386"/>
                  <a:pt x="8129956" y="2162518"/>
                </a:cubicBezTo>
                <a:cubicBezTo>
                  <a:pt x="8135520" y="2155638"/>
                  <a:pt x="8146390" y="2160539"/>
                  <a:pt x="8156253" y="2160951"/>
                </a:cubicBezTo>
                <a:cubicBezTo>
                  <a:pt x="8166039" y="2155473"/>
                  <a:pt x="8212323" y="2164555"/>
                  <a:pt x="8226723" y="2171307"/>
                </a:cubicBezTo>
                <a:cubicBezTo>
                  <a:pt x="8265129" y="2194914"/>
                  <a:pt x="8313924" y="2176403"/>
                  <a:pt x="8345013" y="2194472"/>
                </a:cubicBezTo>
                <a:cubicBezTo>
                  <a:pt x="8372141" y="2198551"/>
                  <a:pt x="8381553" y="2196425"/>
                  <a:pt x="8389494" y="2195774"/>
                </a:cubicBezTo>
                <a:lnTo>
                  <a:pt x="8392672" y="2190570"/>
                </a:lnTo>
                <a:lnTo>
                  <a:pt x="8406045" y="2191681"/>
                </a:lnTo>
                <a:lnTo>
                  <a:pt x="8409264" y="2190855"/>
                </a:lnTo>
                <a:cubicBezTo>
                  <a:pt x="8415411" y="2189254"/>
                  <a:pt x="8421567" y="2187852"/>
                  <a:pt x="8428080" y="2187244"/>
                </a:cubicBezTo>
                <a:cubicBezTo>
                  <a:pt x="8432860" y="2213065"/>
                  <a:pt x="8484266" y="2186341"/>
                  <a:pt x="8476550" y="2207369"/>
                </a:cubicBezTo>
                <a:cubicBezTo>
                  <a:pt x="8513167" y="2208526"/>
                  <a:pt x="8555619" y="2244400"/>
                  <a:pt x="8588757" y="2225395"/>
                </a:cubicBezTo>
                <a:cubicBezTo>
                  <a:pt x="8642872" y="2232730"/>
                  <a:pt x="8692026" y="2235404"/>
                  <a:pt x="8749518" y="2245011"/>
                </a:cubicBezTo>
                <a:cubicBezTo>
                  <a:pt x="8793577" y="2260750"/>
                  <a:pt x="8842828" y="2247803"/>
                  <a:pt x="8874315" y="2266877"/>
                </a:cubicBezTo>
                <a:cubicBezTo>
                  <a:pt x="8926109" y="2267125"/>
                  <a:pt x="8990017" y="2281364"/>
                  <a:pt x="9029190" y="2309251"/>
                </a:cubicBezTo>
                <a:cubicBezTo>
                  <a:pt x="9084505" y="2314654"/>
                  <a:pt x="9093058" y="2330757"/>
                  <a:pt x="9142331" y="2320064"/>
                </a:cubicBezTo>
                <a:cubicBezTo>
                  <a:pt x="9146183" y="2324091"/>
                  <a:pt x="9150768" y="2327448"/>
                  <a:pt x="9155844" y="2330314"/>
                </a:cubicBezTo>
                <a:lnTo>
                  <a:pt x="9171403" y="2337223"/>
                </a:lnTo>
                <a:lnTo>
                  <a:pt x="9173407" y="2336681"/>
                </a:lnTo>
                <a:lnTo>
                  <a:pt x="9208166" y="2347769"/>
                </a:lnTo>
                <a:lnTo>
                  <a:pt x="9274752" y="2367321"/>
                </a:lnTo>
                <a:lnTo>
                  <a:pt x="9275339" y="2366424"/>
                </a:lnTo>
                <a:cubicBezTo>
                  <a:pt x="9277508" y="2364656"/>
                  <a:pt x="9280711" y="2363810"/>
                  <a:pt x="9286171" y="2364868"/>
                </a:cubicBezTo>
                <a:cubicBezTo>
                  <a:pt x="9278880" y="2347951"/>
                  <a:pt x="9289961" y="2359662"/>
                  <a:pt x="9306706" y="2364279"/>
                </a:cubicBezTo>
                <a:cubicBezTo>
                  <a:pt x="9299116" y="2339032"/>
                  <a:pt x="9346014" y="2361383"/>
                  <a:pt x="9354964" y="2350000"/>
                </a:cubicBezTo>
                <a:cubicBezTo>
                  <a:pt x="9367435" y="2353960"/>
                  <a:pt x="9380485" y="2357688"/>
                  <a:pt x="9393840" y="2360999"/>
                </a:cubicBezTo>
                <a:lnTo>
                  <a:pt x="9401723" y="2362648"/>
                </a:lnTo>
                <a:cubicBezTo>
                  <a:pt x="9401784" y="2362582"/>
                  <a:pt x="9401843" y="2362515"/>
                  <a:pt x="9401904" y="2362449"/>
                </a:cubicBezTo>
                <a:cubicBezTo>
                  <a:pt x="9403668" y="2362309"/>
                  <a:pt x="9406280" y="2362664"/>
                  <a:pt x="9410265" y="2363724"/>
                </a:cubicBezTo>
                <a:lnTo>
                  <a:pt x="9431384" y="2368857"/>
                </a:lnTo>
                <a:lnTo>
                  <a:pt x="9436806" y="2368409"/>
                </a:lnTo>
                <a:lnTo>
                  <a:pt x="9469943" y="2364702"/>
                </a:lnTo>
                <a:cubicBezTo>
                  <a:pt x="9492075" y="2366299"/>
                  <a:pt x="9538048" y="2371570"/>
                  <a:pt x="9571973" y="2375579"/>
                </a:cubicBezTo>
                <a:cubicBezTo>
                  <a:pt x="9604304" y="2385689"/>
                  <a:pt x="9636016" y="2383371"/>
                  <a:pt x="9673508" y="2388756"/>
                </a:cubicBezTo>
                <a:cubicBezTo>
                  <a:pt x="9711732" y="2406591"/>
                  <a:pt x="9735674" y="2393166"/>
                  <a:pt x="9775728" y="2398997"/>
                </a:cubicBezTo>
                <a:cubicBezTo>
                  <a:pt x="9806799" y="2422784"/>
                  <a:pt x="9806899" y="2389955"/>
                  <a:pt x="9828502" y="2387377"/>
                </a:cubicBezTo>
                <a:lnTo>
                  <a:pt x="9834358" y="2387922"/>
                </a:lnTo>
                <a:lnTo>
                  <a:pt x="9848851" y="2393407"/>
                </a:lnTo>
                <a:lnTo>
                  <a:pt x="9854053" y="2396127"/>
                </a:lnTo>
                <a:cubicBezTo>
                  <a:pt x="9857729" y="2397755"/>
                  <a:pt x="9860291" y="2398523"/>
                  <a:pt x="9862192" y="2398707"/>
                </a:cubicBezTo>
                <a:lnTo>
                  <a:pt x="9862471" y="2398561"/>
                </a:lnTo>
                <a:lnTo>
                  <a:pt x="9905498" y="2417867"/>
                </a:lnTo>
                <a:cubicBezTo>
                  <a:pt x="9919952" y="2409351"/>
                  <a:pt x="9958757" y="2437263"/>
                  <a:pt x="9962223" y="2413612"/>
                </a:cubicBezTo>
                <a:cubicBezTo>
                  <a:pt x="9977588" y="2420601"/>
                  <a:pt x="9983860" y="2432885"/>
                  <a:pt x="9983885" y="2416653"/>
                </a:cubicBezTo>
                <a:cubicBezTo>
                  <a:pt x="9989098" y="2418537"/>
                  <a:pt x="9992817" y="2418345"/>
                  <a:pt x="9995871" y="2417158"/>
                </a:cubicBezTo>
                <a:lnTo>
                  <a:pt x="10030934" y="2432369"/>
                </a:lnTo>
                <a:lnTo>
                  <a:pt x="10036087" y="2432793"/>
                </a:lnTo>
                <a:lnTo>
                  <a:pt x="10057471" y="2445317"/>
                </a:lnTo>
                <a:lnTo>
                  <a:pt x="10088697" y="2461159"/>
                </a:lnTo>
                <a:lnTo>
                  <a:pt x="10091030" y="2461029"/>
                </a:lnTo>
                <a:lnTo>
                  <a:pt x="10104127" y="2469841"/>
                </a:lnTo>
                <a:cubicBezTo>
                  <a:pt x="10108126" y="2473257"/>
                  <a:pt x="10166959" y="2488286"/>
                  <a:pt x="10169163" y="2492519"/>
                </a:cubicBezTo>
                <a:cubicBezTo>
                  <a:pt x="10225323" y="2491613"/>
                  <a:pt x="10211037" y="2510783"/>
                  <a:pt x="10266247" y="2525164"/>
                </a:cubicBezTo>
                <a:cubicBezTo>
                  <a:pt x="10304736" y="2528123"/>
                  <a:pt x="10324750" y="2536388"/>
                  <a:pt x="10383588" y="2556604"/>
                </a:cubicBezTo>
                <a:cubicBezTo>
                  <a:pt x="10422927" y="2570967"/>
                  <a:pt x="10449351" y="2596747"/>
                  <a:pt x="10502276" y="2611346"/>
                </a:cubicBezTo>
                <a:cubicBezTo>
                  <a:pt x="10551189" y="2649570"/>
                  <a:pt x="10642054" y="2656133"/>
                  <a:pt x="10702436" y="2685688"/>
                </a:cubicBezTo>
                <a:cubicBezTo>
                  <a:pt x="10734755" y="2677393"/>
                  <a:pt x="10727906" y="2683472"/>
                  <a:pt x="10738338" y="2690143"/>
                </a:cubicBezTo>
                <a:lnTo>
                  <a:pt x="10738410" y="2690169"/>
                </a:lnTo>
                <a:lnTo>
                  <a:pt x="10828361" y="2695982"/>
                </a:lnTo>
                <a:cubicBezTo>
                  <a:pt x="10834653" y="2692647"/>
                  <a:pt x="10841817" y="2690605"/>
                  <a:pt x="10850642" y="2691703"/>
                </a:cubicBezTo>
                <a:cubicBezTo>
                  <a:pt x="10900458" y="2713605"/>
                  <a:pt x="10856850" y="2676798"/>
                  <a:pt x="10944231" y="2690377"/>
                </a:cubicBezTo>
                <a:cubicBezTo>
                  <a:pt x="10947888" y="2693638"/>
                  <a:pt x="10960334" y="2691646"/>
                  <a:pt x="10961147" y="2687666"/>
                </a:cubicBezTo>
                <a:cubicBezTo>
                  <a:pt x="10966277" y="2689341"/>
                  <a:pt x="10976214" y="2697915"/>
                  <a:pt x="10980692" y="2691799"/>
                </a:cubicBezTo>
                <a:cubicBezTo>
                  <a:pt x="11009873" y="2693413"/>
                  <a:pt x="11036717" y="2699386"/>
                  <a:pt x="11058630" y="2709148"/>
                </a:cubicBezTo>
                <a:cubicBezTo>
                  <a:pt x="11089046" y="2706063"/>
                  <a:pt x="11093105" y="2711169"/>
                  <a:pt x="11094767" y="2717083"/>
                </a:cubicBezTo>
                <a:lnTo>
                  <a:pt x="11096358" y="2720774"/>
                </a:lnTo>
                <a:lnTo>
                  <a:pt x="11104973" y="2716245"/>
                </a:lnTo>
                <a:cubicBezTo>
                  <a:pt x="11114214" y="2713690"/>
                  <a:pt x="11122836" y="2715703"/>
                  <a:pt x="11131099" y="2719881"/>
                </a:cubicBezTo>
                <a:lnTo>
                  <a:pt x="11140776" y="2725926"/>
                </a:lnTo>
                <a:lnTo>
                  <a:pt x="11158686" y="2726270"/>
                </a:lnTo>
                <a:cubicBezTo>
                  <a:pt x="11180768" y="2726709"/>
                  <a:pt x="11251563" y="2726640"/>
                  <a:pt x="11273267" y="2728567"/>
                </a:cubicBezTo>
                <a:lnTo>
                  <a:pt x="11288916" y="2737828"/>
                </a:lnTo>
                <a:lnTo>
                  <a:pt x="11311388" y="2736624"/>
                </a:lnTo>
                <a:cubicBezTo>
                  <a:pt x="11321582" y="2738058"/>
                  <a:pt x="11329783" y="2742030"/>
                  <a:pt x="11335078" y="2749941"/>
                </a:cubicBezTo>
                <a:cubicBezTo>
                  <a:pt x="11338817" y="2743516"/>
                  <a:pt x="11342149" y="2746955"/>
                  <a:pt x="11348344" y="2752346"/>
                </a:cubicBezTo>
                <a:lnTo>
                  <a:pt x="11353373" y="2754678"/>
                </a:lnTo>
                <a:lnTo>
                  <a:pt x="11367159" y="2741107"/>
                </a:lnTo>
                <a:lnTo>
                  <a:pt x="11389712" y="2740372"/>
                </a:lnTo>
                <a:lnTo>
                  <a:pt x="11395219" y="2733120"/>
                </a:lnTo>
                <a:lnTo>
                  <a:pt x="11409180" y="2739023"/>
                </a:lnTo>
                <a:cubicBezTo>
                  <a:pt x="11414137" y="2740775"/>
                  <a:pt x="11422149" y="2743232"/>
                  <a:pt x="11431837" y="2746056"/>
                </a:cubicBezTo>
                <a:lnTo>
                  <a:pt x="11444471" y="2749621"/>
                </a:lnTo>
                <a:lnTo>
                  <a:pt x="11451208" y="2744859"/>
                </a:lnTo>
                <a:lnTo>
                  <a:pt x="11473061" y="2757601"/>
                </a:lnTo>
                <a:lnTo>
                  <a:pt x="11526925" y="2772124"/>
                </a:lnTo>
                <a:cubicBezTo>
                  <a:pt x="11539650" y="2795076"/>
                  <a:pt x="11582438" y="2758503"/>
                  <a:pt x="11584409" y="2785707"/>
                </a:cubicBezTo>
                <a:cubicBezTo>
                  <a:pt x="11604765" y="2763696"/>
                  <a:pt x="11670052" y="2782257"/>
                  <a:pt x="11705161" y="2774143"/>
                </a:cubicBezTo>
                <a:cubicBezTo>
                  <a:pt x="11712651" y="2785033"/>
                  <a:pt x="11817987" y="2755153"/>
                  <a:pt x="11831541" y="2745647"/>
                </a:cubicBezTo>
                <a:cubicBezTo>
                  <a:pt x="11943852" y="2715987"/>
                  <a:pt x="11988586" y="2718581"/>
                  <a:pt x="12017942" y="2704117"/>
                </a:cubicBezTo>
                <a:cubicBezTo>
                  <a:pt x="12044424" y="2697243"/>
                  <a:pt x="12068778" y="2677784"/>
                  <a:pt x="12134490" y="2673464"/>
                </a:cubicBezTo>
                <a:cubicBezTo>
                  <a:pt x="12140262" y="2677664"/>
                  <a:pt x="12149020" y="2679275"/>
                  <a:pt x="12159651" y="2679085"/>
                </a:cubicBezTo>
                <a:lnTo>
                  <a:pt x="12192000" y="267448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3A3F9E-FE52-4603-8333-158F9206BFF4}"/>
              </a:ext>
            </a:extLst>
          </p:cNvPr>
          <p:cNvSpPr>
            <a:spLocks noGrp="1"/>
          </p:cNvSpPr>
          <p:nvPr>
            <p:ph type="title"/>
          </p:nvPr>
        </p:nvSpPr>
        <p:spPr>
          <a:xfrm>
            <a:off x="1050879" y="609601"/>
            <a:ext cx="9810604" cy="1216024"/>
          </a:xfrm>
        </p:spPr>
        <p:txBody>
          <a:bodyPr>
            <a:normAutofit/>
          </a:bodyPr>
          <a:lstStyle/>
          <a:p>
            <a:r>
              <a:rPr lang="en-US" dirty="0"/>
              <a:t>Introduction</a:t>
            </a:r>
            <a:br>
              <a:rPr lang="en-US" dirty="0"/>
            </a:br>
            <a:endParaRPr lang="en-US" dirty="0"/>
          </a:p>
        </p:txBody>
      </p:sp>
      <p:sp>
        <p:nvSpPr>
          <p:cNvPr id="12" name="Freeform: Shape 11">
            <a:extLst>
              <a:ext uri="{FF2B5EF4-FFF2-40B4-BE49-F238E27FC236}">
                <a16:creationId xmlns:a16="http://schemas.microsoft.com/office/drawing/2014/main" id="{C87A8A8A-B020-4F46-8329-D75799D71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4144" y="6080078"/>
            <a:ext cx="9517857" cy="777922"/>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924121-F9C9-4F75-8B44-812C0C15B2BB}"/>
              </a:ext>
            </a:extLst>
          </p:cNvPr>
          <p:cNvSpPr>
            <a:spLocks noGrp="1"/>
          </p:cNvSpPr>
          <p:nvPr>
            <p:ph idx="1"/>
          </p:nvPr>
        </p:nvSpPr>
        <p:spPr>
          <a:xfrm>
            <a:off x="1050878" y="2837469"/>
            <a:ext cx="9880979" cy="3416910"/>
          </a:xfrm>
        </p:spPr>
        <p:txBody>
          <a:bodyPr anchor="ctr">
            <a:normAutofit/>
          </a:bodyPr>
          <a:lstStyle/>
          <a:p>
            <a:pPr>
              <a:lnSpc>
                <a:spcPct val="90000"/>
              </a:lnSpc>
            </a:pPr>
            <a:r>
              <a:rPr lang="en-US" sz="1600" b="0" i="0" dirty="0">
                <a:effectLst/>
              </a:rPr>
              <a:t>The dataset is a secondary dataset from a Portuguese bank. </a:t>
            </a:r>
          </a:p>
          <a:p>
            <a:pPr>
              <a:lnSpc>
                <a:spcPct val="90000"/>
              </a:lnSpc>
            </a:pPr>
            <a:r>
              <a:rPr lang="en-US" sz="1600" b="0" i="0" dirty="0">
                <a:effectLst/>
              </a:rPr>
              <a:t>The data is enriched by the addition of five new social and economic features/attributes (national wide indicators from a ~10M population country), published by the Banco de Portugal</a:t>
            </a:r>
          </a:p>
          <a:p>
            <a:pPr>
              <a:lnSpc>
                <a:spcPct val="90000"/>
              </a:lnSpc>
            </a:pPr>
            <a:r>
              <a:rPr lang="en-US" sz="1600" b="0" i="0" dirty="0">
                <a:effectLst/>
              </a:rPr>
              <a:t>The data is about a bank's marketing campaign that offers clients a term deposit in the bank. The company approached its clients mostly by telephone and a target variable was assigned according to the client answers yes for offer acceptance and no otherwise.</a:t>
            </a:r>
          </a:p>
          <a:p>
            <a:pPr fontAlgn="base">
              <a:lnSpc>
                <a:spcPct val="90000"/>
              </a:lnSpc>
            </a:pPr>
            <a:r>
              <a:rPr lang="en-US" sz="1600" b="0" dirty="0">
                <a:effectLst/>
              </a:rPr>
              <a:t>If after all marking efforts, the client agrees to place deposit - target variable marked 'yes', otherwise ‘no’</a:t>
            </a:r>
            <a:br>
              <a:rPr lang="en-US" sz="1600" dirty="0">
                <a:effectLst/>
              </a:rPr>
            </a:br>
            <a:endParaRPr lang="en-US" sz="1600" b="0" i="0" dirty="0">
              <a:effectLst/>
            </a:endParaRPr>
          </a:p>
          <a:p>
            <a:pPr>
              <a:lnSpc>
                <a:spcPct val="90000"/>
              </a:lnSpc>
            </a:pPr>
            <a:endParaRPr lang="en-US" sz="800" b="0" i="0" dirty="0">
              <a:effectLst/>
              <a:latin typeface="Inter"/>
            </a:endParaRPr>
          </a:p>
          <a:p>
            <a:pPr>
              <a:lnSpc>
                <a:spcPct val="90000"/>
              </a:lnSpc>
            </a:pPr>
            <a:endParaRPr lang="en-US" sz="800" dirty="0">
              <a:latin typeface="Inter"/>
            </a:endParaRPr>
          </a:p>
          <a:p>
            <a:pPr>
              <a:lnSpc>
                <a:spcPct val="90000"/>
              </a:lnSpc>
            </a:pPr>
            <a:endParaRPr lang="en-US" sz="800" b="0" i="0" dirty="0">
              <a:effectLst/>
              <a:latin typeface="Inter"/>
            </a:endParaRPr>
          </a:p>
          <a:p>
            <a:pPr marL="0" indent="0">
              <a:lnSpc>
                <a:spcPct val="90000"/>
              </a:lnSpc>
              <a:buNone/>
            </a:pPr>
            <a:r>
              <a:rPr lang="en-US" sz="800" b="0" i="0" dirty="0">
                <a:effectLst/>
                <a:latin typeface="Inter"/>
                <a:hlinkClick r:id="rId2"/>
              </a:rPr>
              <a:t>http://archive.ics.uci.edu/ml/datasets/Bank+Marketing</a:t>
            </a:r>
            <a:endParaRPr lang="en-US" sz="800" b="0" i="0" dirty="0">
              <a:effectLst/>
              <a:latin typeface="Inter"/>
            </a:endParaRPr>
          </a:p>
          <a:p>
            <a:pPr>
              <a:lnSpc>
                <a:spcPct val="90000"/>
              </a:lnSpc>
            </a:pPr>
            <a:endParaRPr lang="en-US" sz="800" dirty="0">
              <a:latin typeface="Inter"/>
            </a:endParaRPr>
          </a:p>
        </p:txBody>
      </p:sp>
    </p:spTree>
    <p:extLst>
      <p:ext uri="{BB962C8B-B14F-4D97-AF65-F5344CB8AC3E}">
        <p14:creationId xmlns:p14="http://schemas.microsoft.com/office/powerpoint/2010/main" val="4214687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54DC-584F-4E7E-9E77-80D19E20469C}"/>
              </a:ext>
            </a:extLst>
          </p:cNvPr>
          <p:cNvSpPr>
            <a:spLocks noGrp="1"/>
          </p:cNvSpPr>
          <p:nvPr>
            <p:ph type="title"/>
          </p:nvPr>
        </p:nvSpPr>
        <p:spPr/>
        <p:txBody>
          <a:bodyPr/>
          <a:lstStyle/>
          <a:p>
            <a:r>
              <a:rPr lang="en-US" dirty="0"/>
              <a:t>Data description</a:t>
            </a:r>
            <a:br>
              <a:rPr lang="en-US" dirty="0"/>
            </a:br>
            <a:endParaRPr lang="en-US" dirty="0"/>
          </a:p>
        </p:txBody>
      </p:sp>
      <p:sp>
        <p:nvSpPr>
          <p:cNvPr id="3" name="Content Placeholder 2">
            <a:extLst>
              <a:ext uri="{FF2B5EF4-FFF2-40B4-BE49-F238E27FC236}">
                <a16:creationId xmlns:a16="http://schemas.microsoft.com/office/drawing/2014/main" id="{33EC16FC-4E71-4304-99B8-5A6DE28AD5B8}"/>
              </a:ext>
            </a:extLst>
          </p:cNvPr>
          <p:cNvSpPr>
            <a:spLocks noGrp="1"/>
          </p:cNvSpPr>
          <p:nvPr>
            <p:ph idx="1"/>
          </p:nvPr>
        </p:nvSpPr>
        <p:spPr>
          <a:xfrm>
            <a:off x="1050880" y="1308684"/>
            <a:ext cx="5895204" cy="4939715"/>
          </a:xfrm>
        </p:spPr>
        <p:txBody>
          <a:bodyPr>
            <a:noAutofit/>
          </a:bodyPr>
          <a:lstStyle/>
          <a:p>
            <a:r>
              <a:rPr lang="en-US" sz="1000" b="0" i="0" dirty="0">
                <a:solidFill>
                  <a:srgbClr val="000000"/>
                </a:solidFill>
                <a:effectLst/>
                <a:latin typeface="Inter"/>
              </a:rPr>
              <a:t>The dataset has 41188 rows, 21 columns that is 20 independent variables and target variable y</a:t>
            </a:r>
          </a:p>
          <a:p>
            <a:pPr algn="l" fontAlgn="base">
              <a:buFont typeface="+mj-lt"/>
              <a:buAutoNum type="arabicPeriod"/>
            </a:pPr>
            <a:r>
              <a:rPr lang="en-US" sz="1000" b="0" i="0" dirty="0">
                <a:effectLst/>
                <a:latin typeface="Inter"/>
              </a:rPr>
              <a:t>age (numeric) </a:t>
            </a:r>
          </a:p>
          <a:p>
            <a:pPr algn="l" fontAlgn="base">
              <a:buFont typeface="+mj-lt"/>
              <a:buAutoNum type="arabicPeriod"/>
            </a:pPr>
            <a:r>
              <a:rPr lang="en-US" sz="1000" b="0" i="0" dirty="0">
                <a:effectLst/>
                <a:latin typeface="Inter"/>
              </a:rPr>
              <a:t>job : type of job (categorical)</a:t>
            </a:r>
          </a:p>
          <a:p>
            <a:pPr algn="l" fontAlgn="base">
              <a:buFont typeface="+mj-lt"/>
              <a:buAutoNum type="arabicPeriod"/>
            </a:pPr>
            <a:r>
              <a:rPr lang="en-US" sz="1000" b="0" i="0" dirty="0">
                <a:effectLst/>
                <a:latin typeface="Inter"/>
              </a:rPr>
              <a:t>marital : marital status (categorical)</a:t>
            </a:r>
          </a:p>
          <a:p>
            <a:pPr algn="l" fontAlgn="base">
              <a:buFont typeface="+mj-lt"/>
              <a:buAutoNum type="arabicPeriod"/>
            </a:pPr>
            <a:r>
              <a:rPr lang="en-US" sz="1000" b="0" i="0" dirty="0">
                <a:effectLst/>
                <a:latin typeface="Inter"/>
              </a:rPr>
              <a:t>education (categorical)</a:t>
            </a:r>
          </a:p>
          <a:p>
            <a:pPr algn="l" fontAlgn="base">
              <a:buFont typeface="+mj-lt"/>
              <a:buAutoNum type="arabicPeriod"/>
            </a:pPr>
            <a:r>
              <a:rPr lang="en-US" sz="1000" b="0" i="0" dirty="0">
                <a:effectLst/>
                <a:latin typeface="Inter"/>
              </a:rPr>
              <a:t>default: has credit in default? (categorical)</a:t>
            </a:r>
          </a:p>
          <a:p>
            <a:pPr algn="l" fontAlgn="base">
              <a:buFont typeface="+mj-lt"/>
              <a:buAutoNum type="arabicPeriod"/>
            </a:pPr>
            <a:r>
              <a:rPr lang="en-US" sz="1000" b="0" i="0" dirty="0">
                <a:effectLst/>
                <a:latin typeface="Inter"/>
              </a:rPr>
              <a:t>housing: has housing loan? (categorical)</a:t>
            </a:r>
          </a:p>
          <a:p>
            <a:pPr algn="l" fontAlgn="base">
              <a:buFont typeface="+mj-lt"/>
              <a:buAutoNum type="arabicPeriod"/>
            </a:pPr>
            <a:r>
              <a:rPr lang="en-US" sz="1000" b="0" i="0" dirty="0">
                <a:effectLst/>
                <a:latin typeface="Inter"/>
              </a:rPr>
              <a:t>loan: has personal loan? (categorical)</a:t>
            </a:r>
          </a:p>
          <a:p>
            <a:pPr algn="l" fontAlgn="base">
              <a:buFont typeface="+mj-lt"/>
              <a:buAutoNum type="arabicPeriod"/>
            </a:pPr>
            <a:r>
              <a:rPr lang="en-US" sz="1000" b="0" i="0" dirty="0">
                <a:effectLst/>
                <a:latin typeface="Inter"/>
              </a:rPr>
              <a:t>contact: contact communication type (categorical)</a:t>
            </a:r>
          </a:p>
          <a:p>
            <a:pPr algn="l" fontAlgn="base">
              <a:buFont typeface="+mj-lt"/>
              <a:buAutoNum type="arabicPeriod"/>
            </a:pPr>
            <a:r>
              <a:rPr lang="en-US" sz="1000" b="0" i="0" dirty="0">
                <a:effectLst/>
                <a:latin typeface="Inter"/>
              </a:rPr>
              <a:t>month: last contact month of year (categorical</a:t>
            </a:r>
            <a:r>
              <a:rPr lang="en-US" sz="1000" dirty="0">
                <a:latin typeface="Inter"/>
              </a:rPr>
              <a:t>)</a:t>
            </a:r>
          </a:p>
          <a:p>
            <a:pPr algn="l" fontAlgn="base">
              <a:buFont typeface="+mj-lt"/>
              <a:buAutoNum type="arabicPeriod"/>
            </a:pPr>
            <a:r>
              <a:rPr lang="en-US" sz="1000" b="0" i="0" dirty="0" err="1">
                <a:effectLst/>
                <a:latin typeface="Inter"/>
              </a:rPr>
              <a:t>day</a:t>
            </a:r>
            <a:r>
              <a:rPr lang="en-US" sz="1000" b="0" i="1" dirty="0" err="1">
                <a:effectLst/>
                <a:latin typeface="inherit"/>
              </a:rPr>
              <a:t>of</a:t>
            </a:r>
            <a:r>
              <a:rPr lang="en-US" sz="1000" b="0" i="0" dirty="0" err="1">
                <a:effectLst/>
                <a:latin typeface="Inter"/>
              </a:rPr>
              <a:t>week</a:t>
            </a:r>
            <a:r>
              <a:rPr lang="en-US" sz="1000" b="0" i="0" dirty="0">
                <a:effectLst/>
                <a:latin typeface="Inter"/>
              </a:rPr>
              <a:t>: last contact day of the week (categorical</a:t>
            </a:r>
            <a:r>
              <a:rPr lang="en-US" sz="1000" dirty="0">
                <a:latin typeface="Inter"/>
              </a:rPr>
              <a:t>)</a:t>
            </a:r>
          </a:p>
          <a:p>
            <a:pPr algn="l" fontAlgn="base">
              <a:buFont typeface="+mj-lt"/>
              <a:buAutoNum type="arabicPeriod"/>
            </a:pPr>
            <a:r>
              <a:rPr lang="en-US" sz="1000" b="0" i="0" dirty="0">
                <a:effectLst/>
                <a:latin typeface="Inter"/>
              </a:rPr>
              <a:t>campaign: number of contacts performed during this campaign and for this client (numeric)</a:t>
            </a:r>
          </a:p>
          <a:p>
            <a:pPr algn="l" fontAlgn="base">
              <a:buFont typeface="+mj-lt"/>
              <a:buAutoNum type="arabicPeriod"/>
            </a:pPr>
            <a:r>
              <a:rPr lang="en-US" sz="1000" b="0" i="0" dirty="0" err="1">
                <a:effectLst/>
                <a:latin typeface="Inter"/>
              </a:rPr>
              <a:t>pdays</a:t>
            </a:r>
            <a:r>
              <a:rPr lang="en-US" sz="1000" b="0" i="0" dirty="0">
                <a:effectLst/>
                <a:latin typeface="Inter"/>
              </a:rPr>
              <a:t>: number of days that passed by after the client was last contacted from a previous campaign (numeric)</a:t>
            </a:r>
          </a:p>
          <a:p>
            <a:pPr algn="l" fontAlgn="base">
              <a:buFont typeface="+mj-lt"/>
              <a:buAutoNum type="arabicPeriod"/>
            </a:pPr>
            <a:r>
              <a:rPr lang="en-US" sz="1000" b="0" i="0" dirty="0">
                <a:effectLst/>
                <a:latin typeface="Inter"/>
              </a:rPr>
              <a:t>previous: number of contacts performed before this campaign and for this client (numeric)</a:t>
            </a:r>
          </a:p>
          <a:p>
            <a:pPr algn="l" fontAlgn="base">
              <a:buFont typeface="+mj-lt"/>
              <a:buAutoNum type="arabicPeriod"/>
            </a:pPr>
            <a:r>
              <a:rPr lang="en-US" sz="1000" b="0" i="0" dirty="0" err="1">
                <a:effectLst/>
                <a:latin typeface="Inter"/>
              </a:rPr>
              <a:t>poutcome</a:t>
            </a:r>
            <a:r>
              <a:rPr lang="en-US" sz="1000" b="0" i="0" dirty="0">
                <a:effectLst/>
                <a:latin typeface="Inter"/>
              </a:rPr>
              <a:t>: outcome of the previous marketing campaign (categorical)</a:t>
            </a:r>
          </a:p>
          <a:p>
            <a:pPr algn="l" fontAlgn="base">
              <a:buFont typeface="+mj-lt"/>
              <a:buAutoNum type="arabicPeriod"/>
            </a:pPr>
            <a:r>
              <a:rPr lang="en-US" sz="1000" b="0" i="0" dirty="0">
                <a:solidFill>
                  <a:srgbClr val="000000"/>
                </a:solidFill>
                <a:effectLst/>
                <a:latin typeface="Inter"/>
              </a:rPr>
              <a:t>social and economic context attributes</a:t>
            </a:r>
          </a:p>
          <a:p>
            <a:pPr algn="l" fontAlgn="base">
              <a:buFont typeface="+mj-lt"/>
              <a:buAutoNum type="arabicPeriod"/>
            </a:pPr>
            <a:r>
              <a:rPr lang="en-US" sz="1000" b="0" i="0" dirty="0" err="1">
                <a:effectLst/>
                <a:latin typeface="Inter"/>
              </a:rPr>
              <a:t>emp.var.rate</a:t>
            </a:r>
            <a:r>
              <a:rPr lang="en-US" sz="1000" b="0" i="0" dirty="0">
                <a:effectLst/>
                <a:latin typeface="Inter"/>
              </a:rPr>
              <a:t>: employment variation rate - quarterly indicator (numeric)</a:t>
            </a:r>
          </a:p>
          <a:p>
            <a:pPr algn="l" fontAlgn="base">
              <a:buFont typeface="+mj-lt"/>
              <a:buAutoNum type="arabicPeriod"/>
            </a:pPr>
            <a:r>
              <a:rPr lang="en-US" sz="1000" b="0" i="0" dirty="0" err="1">
                <a:effectLst/>
                <a:latin typeface="Inter"/>
              </a:rPr>
              <a:t>cons.price.idx</a:t>
            </a:r>
            <a:r>
              <a:rPr lang="en-US" sz="1000" b="0" i="0" dirty="0">
                <a:effectLst/>
                <a:latin typeface="Inter"/>
              </a:rPr>
              <a:t>: consumer price index - monthly indicator (numeric)</a:t>
            </a:r>
          </a:p>
          <a:p>
            <a:pPr algn="l" fontAlgn="base">
              <a:buFont typeface="+mj-lt"/>
              <a:buAutoNum type="arabicPeriod"/>
            </a:pPr>
            <a:endParaRPr lang="en-US" sz="1000" b="0" i="0" dirty="0">
              <a:effectLst/>
              <a:latin typeface="Inter"/>
            </a:endParaRPr>
          </a:p>
          <a:p>
            <a:pPr algn="l" fontAlgn="base">
              <a:buFont typeface="+mj-lt"/>
              <a:buAutoNum type="arabicPeriod"/>
            </a:pPr>
            <a:endParaRPr lang="en-US" sz="1000" b="0" i="0" dirty="0">
              <a:effectLst/>
              <a:latin typeface="Inter"/>
            </a:endParaRPr>
          </a:p>
          <a:p>
            <a:pPr algn="l" fontAlgn="base">
              <a:buFont typeface="+mj-lt"/>
              <a:buAutoNum type="arabicPeriod"/>
            </a:pPr>
            <a:endParaRPr lang="en-US" sz="1000" b="0" i="0" dirty="0">
              <a:effectLst/>
              <a:latin typeface="Inter"/>
            </a:endParaRPr>
          </a:p>
          <a:p>
            <a:endParaRPr lang="en-US" sz="1000" b="0" i="0" dirty="0">
              <a:solidFill>
                <a:srgbClr val="000000"/>
              </a:solidFill>
              <a:effectLst/>
              <a:latin typeface="Helvetica Neue"/>
            </a:endParaRPr>
          </a:p>
          <a:p>
            <a:endParaRPr lang="en-US" sz="1000" b="0" i="0" dirty="0">
              <a:solidFill>
                <a:srgbClr val="000000"/>
              </a:solidFill>
              <a:effectLst/>
              <a:latin typeface="Helvetica Neue"/>
            </a:endParaRPr>
          </a:p>
          <a:p>
            <a:endParaRPr lang="en-US" sz="1000" dirty="0"/>
          </a:p>
        </p:txBody>
      </p:sp>
      <p:pic>
        <p:nvPicPr>
          <p:cNvPr id="5" name="Picture 4">
            <a:extLst>
              <a:ext uri="{FF2B5EF4-FFF2-40B4-BE49-F238E27FC236}">
                <a16:creationId xmlns:a16="http://schemas.microsoft.com/office/drawing/2014/main" id="{E7C39EF2-FD1B-4D3E-BCDE-40BB7A223B30}"/>
              </a:ext>
            </a:extLst>
          </p:cNvPr>
          <p:cNvPicPr>
            <a:picLocks noChangeAspect="1"/>
          </p:cNvPicPr>
          <p:nvPr/>
        </p:nvPicPr>
        <p:blipFill>
          <a:blip r:embed="rId2"/>
          <a:stretch>
            <a:fillRect/>
          </a:stretch>
        </p:blipFill>
        <p:spPr>
          <a:xfrm>
            <a:off x="7358250" y="1323327"/>
            <a:ext cx="2724212" cy="3225217"/>
          </a:xfrm>
          <a:prstGeom prst="rect">
            <a:avLst/>
          </a:prstGeom>
        </p:spPr>
      </p:pic>
      <p:sp>
        <p:nvSpPr>
          <p:cNvPr id="8" name="Content Placeholder 2">
            <a:extLst>
              <a:ext uri="{FF2B5EF4-FFF2-40B4-BE49-F238E27FC236}">
                <a16:creationId xmlns:a16="http://schemas.microsoft.com/office/drawing/2014/main" id="{DC802674-6653-4BC3-B7EC-CAE80A5B36CD}"/>
              </a:ext>
            </a:extLst>
          </p:cNvPr>
          <p:cNvSpPr txBox="1">
            <a:spLocks/>
          </p:cNvSpPr>
          <p:nvPr/>
        </p:nvSpPr>
        <p:spPr>
          <a:xfrm>
            <a:off x="6946084" y="4046245"/>
            <a:ext cx="3548544" cy="229583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000" dirty="0"/>
          </a:p>
        </p:txBody>
      </p:sp>
      <p:sp>
        <p:nvSpPr>
          <p:cNvPr id="9" name="Content Placeholder 2">
            <a:extLst>
              <a:ext uri="{FF2B5EF4-FFF2-40B4-BE49-F238E27FC236}">
                <a16:creationId xmlns:a16="http://schemas.microsoft.com/office/drawing/2014/main" id="{85C02BF0-02A5-4C5F-8B24-94F92116A3AD}"/>
              </a:ext>
            </a:extLst>
          </p:cNvPr>
          <p:cNvSpPr txBox="1">
            <a:spLocks/>
          </p:cNvSpPr>
          <p:nvPr/>
        </p:nvSpPr>
        <p:spPr>
          <a:xfrm>
            <a:off x="6862194" y="4745328"/>
            <a:ext cx="3915399" cy="211860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1000" dirty="0">
                <a:latin typeface="Inter"/>
              </a:rPr>
              <a:t>18. </a:t>
            </a:r>
            <a:r>
              <a:rPr lang="en-US" sz="1000" dirty="0" err="1">
                <a:latin typeface="Inter"/>
              </a:rPr>
              <a:t>cons.conf.idx</a:t>
            </a:r>
            <a:r>
              <a:rPr lang="en-US" sz="1000" dirty="0">
                <a:latin typeface="Inter"/>
              </a:rPr>
              <a:t>: consumer confidence index - monthly indicator (numeric)</a:t>
            </a:r>
          </a:p>
          <a:p>
            <a:pPr marL="0" indent="0" fontAlgn="base">
              <a:buNone/>
            </a:pPr>
            <a:r>
              <a:rPr lang="en-US" sz="1000" dirty="0">
                <a:latin typeface="Inter"/>
              </a:rPr>
              <a:t>19. euribor3m: </a:t>
            </a:r>
            <a:r>
              <a:rPr lang="en-US" sz="1000" dirty="0" err="1">
                <a:latin typeface="Inter"/>
              </a:rPr>
              <a:t>euribor</a:t>
            </a:r>
            <a:r>
              <a:rPr lang="en-US" sz="1000" dirty="0">
                <a:latin typeface="Inter"/>
              </a:rPr>
              <a:t> 3 month rate - daily indicator (numeric)</a:t>
            </a:r>
          </a:p>
          <a:p>
            <a:pPr marL="0" indent="0" fontAlgn="base">
              <a:buNone/>
            </a:pPr>
            <a:r>
              <a:rPr lang="en-US" sz="1000" dirty="0">
                <a:latin typeface="Inter"/>
              </a:rPr>
              <a:t>20. </a:t>
            </a:r>
            <a:r>
              <a:rPr lang="en-US" sz="1000" dirty="0" err="1">
                <a:latin typeface="Inter"/>
              </a:rPr>
              <a:t>nr.employed</a:t>
            </a:r>
            <a:r>
              <a:rPr lang="en-US" sz="1000" dirty="0">
                <a:latin typeface="Inter"/>
              </a:rPr>
              <a:t>: number of employees - quarterly indicator (numeric)</a:t>
            </a:r>
          </a:p>
          <a:p>
            <a:pPr marL="0" indent="0" fontAlgn="base">
              <a:buNone/>
            </a:pPr>
            <a:r>
              <a:rPr lang="en-US" sz="1000" b="1" dirty="0">
                <a:latin typeface="Inter"/>
              </a:rPr>
              <a:t>Output variable (desired target):</a:t>
            </a:r>
          </a:p>
          <a:p>
            <a:pPr marL="0" indent="0" fontAlgn="base">
              <a:buNone/>
            </a:pPr>
            <a:r>
              <a:rPr lang="en-US" sz="1000" dirty="0">
                <a:latin typeface="Inter"/>
              </a:rPr>
              <a:t>21 - y - has the client subscribed a term deposit? (binary)</a:t>
            </a:r>
          </a:p>
          <a:p>
            <a:endParaRPr lang="en-US" dirty="0"/>
          </a:p>
        </p:txBody>
      </p:sp>
    </p:spTree>
    <p:extLst>
      <p:ext uri="{BB962C8B-B14F-4D97-AF65-F5344CB8AC3E}">
        <p14:creationId xmlns:p14="http://schemas.microsoft.com/office/powerpoint/2010/main" val="84285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567E5-982C-4AB0-8BD5-49F7937CE5CD}"/>
              </a:ext>
            </a:extLst>
          </p:cNvPr>
          <p:cNvSpPr>
            <a:spLocks noGrp="1"/>
          </p:cNvSpPr>
          <p:nvPr>
            <p:ph type="title"/>
          </p:nvPr>
        </p:nvSpPr>
        <p:spPr/>
        <p:txBody>
          <a:bodyPr/>
          <a:lstStyle/>
          <a:p>
            <a:r>
              <a:rPr lang="en-US" dirty="0"/>
              <a:t>NULL and missing values handling</a:t>
            </a:r>
          </a:p>
        </p:txBody>
      </p:sp>
      <p:graphicFrame>
        <p:nvGraphicFramePr>
          <p:cNvPr id="12" name="Content Placeholder 2">
            <a:extLst>
              <a:ext uri="{FF2B5EF4-FFF2-40B4-BE49-F238E27FC236}">
                <a16:creationId xmlns:a16="http://schemas.microsoft.com/office/drawing/2014/main" id="{41238BA5-D876-4827-9392-60EE8A932186}"/>
              </a:ext>
            </a:extLst>
          </p:cNvPr>
          <p:cNvGraphicFramePr>
            <a:graphicFrameLocks noGrp="1"/>
          </p:cNvGraphicFramePr>
          <p:nvPr>
            <p:ph idx="1"/>
          </p:nvPr>
        </p:nvGraphicFramePr>
        <p:xfrm>
          <a:off x="1050879" y="1893888"/>
          <a:ext cx="5469622" cy="4063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9CCD6BF4-1AA1-4A8A-A53B-1253151E1DB1}"/>
              </a:ext>
            </a:extLst>
          </p:cNvPr>
          <p:cNvPicPr>
            <a:picLocks noChangeAspect="1"/>
          </p:cNvPicPr>
          <p:nvPr/>
        </p:nvPicPr>
        <p:blipFill>
          <a:blip r:embed="rId7"/>
          <a:stretch>
            <a:fillRect/>
          </a:stretch>
        </p:blipFill>
        <p:spPr>
          <a:xfrm>
            <a:off x="6851487" y="2214007"/>
            <a:ext cx="1609725" cy="3638550"/>
          </a:xfrm>
          <a:prstGeom prst="rect">
            <a:avLst/>
          </a:prstGeom>
        </p:spPr>
      </p:pic>
      <p:sp>
        <p:nvSpPr>
          <p:cNvPr id="6" name="TextBox 5">
            <a:extLst>
              <a:ext uri="{FF2B5EF4-FFF2-40B4-BE49-F238E27FC236}">
                <a16:creationId xmlns:a16="http://schemas.microsoft.com/office/drawing/2014/main" id="{E387E53B-CB1F-4A76-8198-DE5299F35D09}"/>
              </a:ext>
            </a:extLst>
          </p:cNvPr>
          <p:cNvSpPr txBox="1"/>
          <p:nvPr/>
        </p:nvSpPr>
        <p:spPr>
          <a:xfrm>
            <a:off x="6851488" y="1871789"/>
            <a:ext cx="1609725" cy="276999"/>
          </a:xfrm>
          <a:prstGeom prst="rect">
            <a:avLst/>
          </a:prstGeom>
          <a:noFill/>
        </p:spPr>
        <p:txBody>
          <a:bodyPr wrap="square" rtlCol="0">
            <a:spAutoFit/>
          </a:bodyPr>
          <a:lstStyle/>
          <a:p>
            <a:pPr algn="ctr"/>
            <a:r>
              <a:rPr lang="en-US" sz="1200" dirty="0"/>
              <a:t>NULL VALUES</a:t>
            </a:r>
          </a:p>
        </p:txBody>
      </p:sp>
      <p:pic>
        <p:nvPicPr>
          <p:cNvPr id="8" name="Picture 7">
            <a:extLst>
              <a:ext uri="{FF2B5EF4-FFF2-40B4-BE49-F238E27FC236}">
                <a16:creationId xmlns:a16="http://schemas.microsoft.com/office/drawing/2014/main" id="{A85B5F82-BB6A-4097-AA6C-1753FE241701}"/>
              </a:ext>
            </a:extLst>
          </p:cNvPr>
          <p:cNvPicPr>
            <a:picLocks noChangeAspect="1"/>
          </p:cNvPicPr>
          <p:nvPr/>
        </p:nvPicPr>
        <p:blipFill>
          <a:blip r:embed="rId8"/>
          <a:stretch>
            <a:fillRect/>
          </a:stretch>
        </p:blipFill>
        <p:spPr>
          <a:xfrm>
            <a:off x="8690431" y="2194957"/>
            <a:ext cx="1666039" cy="3551502"/>
          </a:xfrm>
          <a:prstGeom prst="rect">
            <a:avLst/>
          </a:prstGeom>
        </p:spPr>
      </p:pic>
      <p:sp>
        <p:nvSpPr>
          <p:cNvPr id="10" name="TextBox 9">
            <a:extLst>
              <a:ext uri="{FF2B5EF4-FFF2-40B4-BE49-F238E27FC236}">
                <a16:creationId xmlns:a16="http://schemas.microsoft.com/office/drawing/2014/main" id="{E1C21221-CD5C-43DD-AD77-BA3C28067CB7}"/>
              </a:ext>
            </a:extLst>
          </p:cNvPr>
          <p:cNvSpPr txBox="1"/>
          <p:nvPr/>
        </p:nvSpPr>
        <p:spPr>
          <a:xfrm>
            <a:off x="8546721" y="1871790"/>
            <a:ext cx="1809750" cy="276999"/>
          </a:xfrm>
          <a:prstGeom prst="rect">
            <a:avLst/>
          </a:prstGeom>
          <a:noFill/>
        </p:spPr>
        <p:txBody>
          <a:bodyPr wrap="square">
            <a:spAutoFit/>
          </a:bodyPr>
          <a:lstStyle/>
          <a:p>
            <a:pPr algn="ctr"/>
            <a:r>
              <a:rPr lang="en-US" sz="1200" dirty="0"/>
              <a:t>MISSING VALUES</a:t>
            </a:r>
          </a:p>
        </p:txBody>
      </p:sp>
    </p:spTree>
    <p:extLst>
      <p:ext uri="{BB962C8B-B14F-4D97-AF65-F5344CB8AC3E}">
        <p14:creationId xmlns:p14="http://schemas.microsoft.com/office/powerpoint/2010/main" val="400652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A18B8F2-142B-4003-B90D-35929770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653340-0C91-436D-8939-E9746D4B6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 y="-15106"/>
            <a:ext cx="6958758" cy="6263354"/>
          </a:xfrm>
          <a:custGeom>
            <a:avLst/>
            <a:gdLst>
              <a:gd name="connsiteX0" fmla="*/ 0 w 6950807"/>
              <a:gd name="connsiteY0" fmla="*/ 0 h 6263354"/>
              <a:gd name="connsiteX1" fmla="*/ 6940404 w 6950807"/>
              <a:gd name="connsiteY1" fmla="*/ 0 h 6263354"/>
              <a:gd name="connsiteX2" fmla="*/ 6950807 w 6950807"/>
              <a:gd name="connsiteY2" fmla="*/ 57269 h 6263354"/>
              <a:gd name="connsiteX3" fmla="*/ 6935789 w 6950807"/>
              <a:gd name="connsiteY3" fmla="*/ 111727 h 6263354"/>
              <a:gd name="connsiteX4" fmla="*/ 6926163 w 6950807"/>
              <a:gd name="connsiteY4" fmla="*/ 122319 h 6263354"/>
              <a:gd name="connsiteX5" fmla="*/ 6879726 w 6950807"/>
              <a:gd name="connsiteY5" fmla="*/ 153502 h 6263354"/>
              <a:gd name="connsiteX6" fmla="*/ 6878416 w 6950807"/>
              <a:gd name="connsiteY6" fmla="*/ 197479 h 6263354"/>
              <a:gd name="connsiteX7" fmla="*/ 6844672 w 6950807"/>
              <a:gd name="connsiteY7" fmla="*/ 235660 h 6263354"/>
              <a:gd name="connsiteX8" fmla="*/ 6843548 w 6950807"/>
              <a:gd name="connsiteY8" fmla="*/ 243659 h 6263354"/>
              <a:gd name="connsiteX9" fmla="*/ 6832960 w 6950807"/>
              <a:gd name="connsiteY9" fmla="*/ 274879 h 6263354"/>
              <a:gd name="connsiteX10" fmla="*/ 6817103 w 6950807"/>
              <a:gd name="connsiteY10" fmla="*/ 310247 h 6263354"/>
              <a:gd name="connsiteX11" fmla="*/ 6754862 w 6950807"/>
              <a:gd name="connsiteY11" fmla="*/ 362877 h 6263354"/>
              <a:gd name="connsiteX12" fmla="*/ 6729472 w 6950807"/>
              <a:gd name="connsiteY12" fmla="*/ 442939 h 6263354"/>
              <a:gd name="connsiteX13" fmla="*/ 6667299 w 6950807"/>
              <a:gd name="connsiteY13" fmla="*/ 619761 h 6263354"/>
              <a:gd name="connsiteX14" fmla="*/ 6655038 w 6950807"/>
              <a:gd name="connsiteY14" fmla="*/ 691556 h 6263354"/>
              <a:gd name="connsiteX15" fmla="*/ 6648865 w 6950807"/>
              <a:gd name="connsiteY15" fmla="*/ 787174 h 6263354"/>
              <a:gd name="connsiteX16" fmla="*/ 6560353 w 6950807"/>
              <a:gd name="connsiteY16" fmla="*/ 925327 h 6263354"/>
              <a:gd name="connsiteX17" fmla="*/ 6435425 w 6950807"/>
              <a:gd name="connsiteY17" fmla="*/ 1171290 h 6263354"/>
              <a:gd name="connsiteX18" fmla="*/ 6364558 w 6950807"/>
              <a:gd name="connsiteY18" fmla="*/ 1261205 h 6263354"/>
              <a:gd name="connsiteX19" fmla="*/ 6311247 w 6950807"/>
              <a:gd name="connsiteY19" fmla="*/ 1322003 h 6263354"/>
              <a:gd name="connsiteX20" fmla="*/ 6283544 w 6950807"/>
              <a:gd name="connsiteY20" fmla="*/ 1371053 h 6263354"/>
              <a:gd name="connsiteX21" fmla="*/ 6254261 w 6950807"/>
              <a:gd name="connsiteY21" fmla="*/ 1443811 h 6263354"/>
              <a:gd name="connsiteX22" fmla="*/ 6220029 w 6950807"/>
              <a:gd name="connsiteY22" fmla="*/ 1535820 h 6263354"/>
              <a:gd name="connsiteX23" fmla="*/ 6212575 w 6950807"/>
              <a:gd name="connsiteY23" fmla="*/ 1599591 h 6263354"/>
              <a:gd name="connsiteX24" fmla="*/ 6209141 w 6950807"/>
              <a:gd name="connsiteY24" fmla="*/ 1628086 h 6263354"/>
              <a:gd name="connsiteX25" fmla="*/ 6208823 w 6950807"/>
              <a:gd name="connsiteY25" fmla="*/ 1628513 h 6263354"/>
              <a:gd name="connsiteX26" fmla="*/ 6190100 w 6950807"/>
              <a:gd name="connsiteY26" fmla="*/ 1654874 h 6263354"/>
              <a:gd name="connsiteX27" fmla="*/ 6148233 w 6950807"/>
              <a:gd name="connsiteY27" fmla="*/ 1725417 h 6263354"/>
              <a:gd name="connsiteX28" fmla="*/ 6123002 w 6950807"/>
              <a:gd name="connsiteY28" fmla="*/ 1767427 h 6263354"/>
              <a:gd name="connsiteX29" fmla="*/ 6070380 w 6950807"/>
              <a:gd name="connsiteY29" fmla="*/ 1892939 h 6263354"/>
              <a:gd name="connsiteX30" fmla="*/ 6018708 w 6950807"/>
              <a:gd name="connsiteY30" fmla="*/ 2134444 h 6263354"/>
              <a:gd name="connsiteX31" fmla="*/ 5992354 w 6950807"/>
              <a:gd name="connsiteY31" fmla="*/ 2198892 h 6263354"/>
              <a:gd name="connsiteX32" fmla="*/ 5982901 w 6950807"/>
              <a:gd name="connsiteY32" fmla="*/ 2204718 h 6263354"/>
              <a:gd name="connsiteX33" fmla="*/ 5976085 w 6950807"/>
              <a:gd name="connsiteY33" fmla="*/ 2223345 h 6263354"/>
              <a:gd name="connsiteX34" fmla="*/ 5968612 w 6950807"/>
              <a:gd name="connsiteY34" fmla="*/ 2244929 h 6263354"/>
              <a:gd name="connsiteX35" fmla="*/ 5948134 w 6950807"/>
              <a:gd name="connsiteY35" fmla="*/ 2265228 h 6263354"/>
              <a:gd name="connsiteX36" fmla="*/ 5946387 w 6950807"/>
              <a:gd name="connsiteY36" fmla="*/ 2273755 h 6263354"/>
              <a:gd name="connsiteX37" fmla="*/ 5940768 w 6950807"/>
              <a:gd name="connsiteY37" fmla="*/ 2284532 h 6263354"/>
              <a:gd name="connsiteX38" fmla="*/ 5940171 w 6950807"/>
              <a:gd name="connsiteY38" fmla="*/ 2284543 h 6263354"/>
              <a:gd name="connsiteX39" fmla="*/ 5919217 w 6950807"/>
              <a:gd name="connsiteY39" fmla="*/ 2328308 h 6263354"/>
              <a:gd name="connsiteX40" fmla="*/ 5895354 w 6950807"/>
              <a:gd name="connsiteY40" fmla="*/ 2375061 h 6263354"/>
              <a:gd name="connsiteX41" fmla="*/ 5846917 w 6950807"/>
              <a:gd name="connsiteY41" fmla="*/ 2403673 h 6263354"/>
              <a:gd name="connsiteX42" fmla="*/ 5828950 w 6950807"/>
              <a:gd name="connsiteY42" fmla="*/ 2467946 h 6263354"/>
              <a:gd name="connsiteX43" fmla="*/ 5778751 w 6950807"/>
              <a:gd name="connsiteY43" fmla="*/ 2558153 h 6263354"/>
              <a:gd name="connsiteX44" fmla="*/ 5766677 w 6950807"/>
              <a:gd name="connsiteY44" fmla="*/ 2618352 h 6263354"/>
              <a:gd name="connsiteX45" fmla="*/ 5711691 w 6950807"/>
              <a:gd name="connsiteY45" fmla="*/ 2813181 h 6263354"/>
              <a:gd name="connsiteX46" fmla="*/ 5632865 w 6950807"/>
              <a:gd name="connsiteY46" fmla="*/ 3016049 h 6263354"/>
              <a:gd name="connsiteX47" fmla="*/ 5593801 w 6950807"/>
              <a:gd name="connsiteY47" fmla="*/ 3111205 h 6263354"/>
              <a:gd name="connsiteX48" fmla="*/ 5502533 w 6950807"/>
              <a:gd name="connsiteY48" fmla="*/ 3259056 h 6263354"/>
              <a:gd name="connsiteX49" fmla="*/ 5393573 w 6950807"/>
              <a:gd name="connsiteY49" fmla="*/ 3436601 h 6263354"/>
              <a:gd name="connsiteX50" fmla="*/ 5370905 w 6950807"/>
              <a:gd name="connsiteY50" fmla="*/ 3536371 h 6263354"/>
              <a:gd name="connsiteX51" fmla="*/ 5315748 w 6950807"/>
              <a:gd name="connsiteY51" fmla="*/ 3583316 h 6263354"/>
              <a:gd name="connsiteX52" fmla="*/ 5310843 w 6950807"/>
              <a:gd name="connsiteY52" fmla="*/ 3586184 h 6263354"/>
              <a:gd name="connsiteX53" fmla="*/ 5285951 w 6950807"/>
              <a:gd name="connsiteY53" fmla="*/ 3601045 h 6263354"/>
              <a:gd name="connsiteX54" fmla="*/ 5261707 w 6950807"/>
              <a:gd name="connsiteY54" fmla="*/ 3621267 h 6263354"/>
              <a:gd name="connsiteX55" fmla="*/ 5244645 w 6950807"/>
              <a:gd name="connsiteY55" fmla="*/ 3653006 h 6263354"/>
              <a:gd name="connsiteX56" fmla="*/ 5196556 w 6950807"/>
              <a:gd name="connsiteY56" fmla="*/ 3760667 h 6263354"/>
              <a:gd name="connsiteX57" fmla="*/ 5140091 w 6950807"/>
              <a:gd name="connsiteY57" fmla="*/ 3851089 h 6263354"/>
              <a:gd name="connsiteX58" fmla="*/ 5098366 w 6950807"/>
              <a:gd name="connsiteY58" fmla="*/ 3929294 h 6263354"/>
              <a:gd name="connsiteX59" fmla="*/ 5064858 w 6950807"/>
              <a:gd name="connsiteY59" fmla="*/ 3972981 h 6263354"/>
              <a:gd name="connsiteX60" fmla="*/ 5061745 w 6950807"/>
              <a:gd name="connsiteY60" fmla="*/ 3993492 h 6263354"/>
              <a:gd name="connsiteX61" fmla="*/ 5046631 w 6950807"/>
              <a:gd name="connsiteY61" fmla="*/ 3999129 h 6263354"/>
              <a:gd name="connsiteX62" fmla="*/ 5018715 w 6950807"/>
              <a:gd name="connsiteY62" fmla="*/ 4022829 h 6263354"/>
              <a:gd name="connsiteX63" fmla="*/ 4916132 w 6950807"/>
              <a:gd name="connsiteY63" fmla="*/ 4073446 h 6263354"/>
              <a:gd name="connsiteX64" fmla="*/ 4887899 w 6950807"/>
              <a:gd name="connsiteY64" fmla="*/ 4084508 h 6263354"/>
              <a:gd name="connsiteX65" fmla="*/ 4829160 w 6950807"/>
              <a:gd name="connsiteY65" fmla="*/ 4132817 h 6263354"/>
              <a:gd name="connsiteX66" fmla="*/ 4737273 w 6950807"/>
              <a:gd name="connsiteY66" fmla="*/ 4221326 h 6263354"/>
              <a:gd name="connsiteX67" fmla="*/ 4716550 w 6950807"/>
              <a:gd name="connsiteY67" fmla="*/ 4238238 h 6263354"/>
              <a:gd name="connsiteX68" fmla="*/ 4694116 w 6950807"/>
              <a:gd name="connsiteY68" fmla="*/ 4245104 h 6263354"/>
              <a:gd name="connsiteX69" fmla="*/ 4684883 w 6950807"/>
              <a:gd name="connsiteY69" fmla="*/ 4240009 h 6263354"/>
              <a:gd name="connsiteX70" fmla="*/ 4672744 w 6950807"/>
              <a:gd name="connsiteY70" fmla="*/ 4248081 h 6263354"/>
              <a:gd name="connsiteX71" fmla="*/ 4668551 w 6950807"/>
              <a:gd name="connsiteY71" fmla="*/ 4248624 h 6263354"/>
              <a:gd name="connsiteX72" fmla="*/ 4645463 w 6950807"/>
              <a:gd name="connsiteY72" fmla="*/ 4253346 h 6263354"/>
              <a:gd name="connsiteX73" fmla="*/ 4620155 w 6950807"/>
              <a:gd name="connsiteY73" fmla="*/ 4303247 h 6263354"/>
              <a:gd name="connsiteX74" fmla="*/ 4569293 w 6950807"/>
              <a:gd name="connsiteY74" fmla="*/ 4331884 h 6263354"/>
              <a:gd name="connsiteX75" fmla="*/ 4362878 w 6950807"/>
              <a:gd name="connsiteY75" fmla="*/ 4483674 h 6263354"/>
              <a:gd name="connsiteX76" fmla="*/ 4215533 w 6950807"/>
              <a:gd name="connsiteY76" fmla="*/ 4677057 h 6263354"/>
              <a:gd name="connsiteX77" fmla="*/ 4082433 w 6950807"/>
              <a:gd name="connsiteY77" fmla="*/ 4778716 h 6263354"/>
              <a:gd name="connsiteX78" fmla="*/ 3944222 w 6950807"/>
              <a:gd name="connsiteY78" fmla="*/ 4888264 h 6263354"/>
              <a:gd name="connsiteX79" fmla="*/ 3265354 w 6950807"/>
              <a:gd name="connsiteY79" fmla="*/ 5018367 h 6263354"/>
              <a:gd name="connsiteX80" fmla="*/ 2929449 w 6950807"/>
              <a:gd name="connsiteY80" fmla="*/ 5063084 h 6263354"/>
              <a:gd name="connsiteX81" fmla="*/ 2809178 w 6950807"/>
              <a:gd name="connsiteY81" fmla="*/ 5074031 h 6263354"/>
              <a:gd name="connsiteX82" fmla="*/ 2537607 w 6950807"/>
              <a:gd name="connsiteY82" fmla="*/ 5248799 h 6263354"/>
              <a:gd name="connsiteX83" fmla="*/ 2035212 w 6950807"/>
              <a:gd name="connsiteY83" fmla="*/ 5444792 h 6263354"/>
              <a:gd name="connsiteX84" fmla="*/ 1792070 w 6950807"/>
              <a:gd name="connsiteY84" fmla="*/ 5751012 h 6263354"/>
              <a:gd name="connsiteX85" fmla="*/ 1484566 w 6950807"/>
              <a:gd name="connsiteY85" fmla="*/ 5795703 h 6263354"/>
              <a:gd name="connsiteX86" fmla="*/ 1406155 w 6950807"/>
              <a:gd name="connsiteY86" fmla="*/ 5805381 h 6263354"/>
              <a:gd name="connsiteX87" fmla="*/ 1300798 w 6950807"/>
              <a:gd name="connsiteY87" fmla="*/ 5821755 h 6263354"/>
              <a:gd name="connsiteX88" fmla="*/ 1263745 w 6950807"/>
              <a:gd name="connsiteY88" fmla="*/ 5831133 h 6263354"/>
              <a:gd name="connsiteX89" fmla="*/ 1192887 w 6950807"/>
              <a:gd name="connsiteY89" fmla="*/ 5832643 h 6263354"/>
              <a:gd name="connsiteX90" fmla="*/ 1147244 w 6950807"/>
              <a:gd name="connsiteY90" fmla="*/ 5836022 h 6263354"/>
              <a:gd name="connsiteX91" fmla="*/ 1153132 w 6950807"/>
              <a:gd name="connsiteY91" fmla="*/ 5872012 h 6263354"/>
              <a:gd name="connsiteX92" fmla="*/ 1114941 w 6950807"/>
              <a:gd name="connsiteY92" fmla="*/ 5885161 h 6263354"/>
              <a:gd name="connsiteX93" fmla="*/ 1065349 w 6950807"/>
              <a:gd name="connsiteY93" fmla="*/ 5862431 h 6263354"/>
              <a:gd name="connsiteX94" fmla="*/ 1014267 w 6950807"/>
              <a:gd name="connsiteY94" fmla="*/ 5866091 h 6263354"/>
              <a:gd name="connsiteX95" fmla="*/ 983606 w 6950807"/>
              <a:gd name="connsiteY95" fmla="*/ 5867891 h 6263354"/>
              <a:gd name="connsiteX96" fmla="*/ 907443 w 6950807"/>
              <a:gd name="connsiteY96" fmla="*/ 5924222 h 6263354"/>
              <a:gd name="connsiteX97" fmla="*/ 808988 w 6950807"/>
              <a:gd name="connsiteY97" fmla="*/ 6030723 h 6263354"/>
              <a:gd name="connsiteX98" fmla="*/ 771869 w 6950807"/>
              <a:gd name="connsiteY98" fmla="*/ 6049136 h 6263354"/>
              <a:gd name="connsiteX99" fmla="*/ 762837 w 6950807"/>
              <a:gd name="connsiteY99" fmla="*/ 6041841 h 6263354"/>
              <a:gd name="connsiteX100" fmla="*/ 725766 w 6950807"/>
              <a:gd name="connsiteY100" fmla="*/ 6106158 h 6263354"/>
              <a:gd name="connsiteX101" fmla="*/ 642403 w 6950807"/>
              <a:gd name="connsiteY101" fmla="*/ 6121330 h 6263354"/>
              <a:gd name="connsiteX102" fmla="*/ 574806 w 6950807"/>
              <a:gd name="connsiteY102" fmla="*/ 6120127 h 6263354"/>
              <a:gd name="connsiteX103" fmla="*/ 538930 w 6950807"/>
              <a:gd name="connsiteY103" fmla="*/ 6124917 h 6263354"/>
              <a:gd name="connsiteX104" fmla="*/ 510574 w 6950807"/>
              <a:gd name="connsiteY104" fmla="*/ 6122341 h 6263354"/>
              <a:gd name="connsiteX105" fmla="*/ 450510 w 6950807"/>
              <a:gd name="connsiteY105" fmla="*/ 6148398 h 6263354"/>
              <a:gd name="connsiteX106" fmla="*/ 356013 w 6950807"/>
              <a:gd name="connsiteY106" fmla="*/ 6205222 h 6263354"/>
              <a:gd name="connsiteX107" fmla="*/ 236857 w 6950807"/>
              <a:gd name="connsiteY107" fmla="*/ 6239286 h 6263354"/>
              <a:gd name="connsiteX108" fmla="*/ 185407 w 6950807"/>
              <a:gd name="connsiteY108" fmla="*/ 6245463 h 6263354"/>
              <a:gd name="connsiteX109" fmla="*/ 0 w 6950807"/>
              <a:gd name="connsiteY109" fmla="*/ 6228236 h 626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6950807" h="6263354">
                <a:moveTo>
                  <a:pt x="0" y="0"/>
                </a:moveTo>
                <a:lnTo>
                  <a:pt x="6940404" y="0"/>
                </a:lnTo>
                <a:lnTo>
                  <a:pt x="6950807" y="57269"/>
                </a:lnTo>
                <a:lnTo>
                  <a:pt x="6935789" y="111727"/>
                </a:lnTo>
                <a:lnTo>
                  <a:pt x="6926163" y="122319"/>
                </a:lnTo>
                <a:lnTo>
                  <a:pt x="6879726" y="153502"/>
                </a:lnTo>
                <a:cubicBezTo>
                  <a:pt x="6916212" y="185737"/>
                  <a:pt x="6838837" y="179343"/>
                  <a:pt x="6878416" y="197479"/>
                </a:cubicBezTo>
                <a:cubicBezTo>
                  <a:pt x="6869118" y="214628"/>
                  <a:pt x="6852557" y="226581"/>
                  <a:pt x="6844672" y="235660"/>
                </a:cubicBezTo>
                <a:lnTo>
                  <a:pt x="6843548" y="243659"/>
                </a:lnTo>
                <a:lnTo>
                  <a:pt x="6832960" y="274879"/>
                </a:lnTo>
                <a:lnTo>
                  <a:pt x="6817103" y="310247"/>
                </a:lnTo>
                <a:cubicBezTo>
                  <a:pt x="6805621" y="325743"/>
                  <a:pt x="6767159" y="347668"/>
                  <a:pt x="6754862" y="362877"/>
                </a:cubicBezTo>
                <a:cubicBezTo>
                  <a:pt x="6742330" y="398815"/>
                  <a:pt x="6749000" y="389979"/>
                  <a:pt x="6729472" y="442939"/>
                </a:cubicBezTo>
                <a:cubicBezTo>
                  <a:pt x="6698994" y="494707"/>
                  <a:pt x="6694052" y="559653"/>
                  <a:pt x="6667299" y="619761"/>
                </a:cubicBezTo>
                <a:lnTo>
                  <a:pt x="6655038" y="691556"/>
                </a:lnTo>
                <a:lnTo>
                  <a:pt x="6648865" y="787174"/>
                </a:lnTo>
                <a:cubicBezTo>
                  <a:pt x="6635949" y="858107"/>
                  <a:pt x="6589857" y="879276"/>
                  <a:pt x="6560353" y="925327"/>
                </a:cubicBezTo>
                <a:lnTo>
                  <a:pt x="6435425" y="1171290"/>
                </a:lnTo>
                <a:lnTo>
                  <a:pt x="6364558" y="1261205"/>
                </a:lnTo>
                <a:lnTo>
                  <a:pt x="6311247" y="1322003"/>
                </a:lnTo>
                <a:cubicBezTo>
                  <a:pt x="6312259" y="1331636"/>
                  <a:pt x="6287426" y="1362963"/>
                  <a:pt x="6283544" y="1371053"/>
                </a:cubicBezTo>
                <a:cubicBezTo>
                  <a:pt x="6278885" y="1392046"/>
                  <a:pt x="6265370" y="1430765"/>
                  <a:pt x="6254261" y="1443811"/>
                </a:cubicBezTo>
                <a:cubicBezTo>
                  <a:pt x="6243675" y="1471273"/>
                  <a:pt x="6226285" y="1520224"/>
                  <a:pt x="6220029" y="1535820"/>
                </a:cubicBezTo>
                <a:lnTo>
                  <a:pt x="6212575" y="1599591"/>
                </a:lnTo>
                <a:lnTo>
                  <a:pt x="6209141" y="1628086"/>
                </a:lnTo>
                <a:lnTo>
                  <a:pt x="6208823" y="1628513"/>
                </a:lnTo>
                <a:cubicBezTo>
                  <a:pt x="6201578" y="1638330"/>
                  <a:pt x="6195013" y="1647437"/>
                  <a:pt x="6190100" y="1654874"/>
                </a:cubicBezTo>
                <a:cubicBezTo>
                  <a:pt x="6194363" y="1701134"/>
                  <a:pt x="6162576" y="1686294"/>
                  <a:pt x="6148233" y="1725417"/>
                </a:cubicBezTo>
                <a:cubicBezTo>
                  <a:pt x="6146043" y="1748964"/>
                  <a:pt x="6140392" y="1761381"/>
                  <a:pt x="6123002" y="1767427"/>
                </a:cubicBezTo>
                <a:cubicBezTo>
                  <a:pt x="6114841" y="1878058"/>
                  <a:pt x="6097878" y="1811703"/>
                  <a:pt x="6070380" y="1892939"/>
                </a:cubicBezTo>
                <a:cubicBezTo>
                  <a:pt x="6049318" y="1965893"/>
                  <a:pt x="6018384" y="2040658"/>
                  <a:pt x="6018708" y="2134444"/>
                </a:cubicBezTo>
                <a:cubicBezTo>
                  <a:pt x="6022239" y="2155556"/>
                  <a:pt x="6010438" y="2184412"/>
                  <a:pt x="5992354" y="2198892"/>
                </a:cubicBezTo>
                <a:cubicBezTo>
                  <a:pt x="5989241" y="2201384"/>
                  <a:pt x="5986057" y="2203347"/>
                  <a:pt x="5982901" y="2204718"/>
                </a:cubicBezTo>
                <a:cubicBezTo>
                  <a:pt x="5981029" y="2209541"/>
                  <a:pt x="5978726" y="2215866"/>
                  <a:pt x="5976085" y="2223345"/>
                </a:cubicBezTo>
                <a:lnTo>
                  <a:pt x="5968612" y="2244929"/>
                </a:lnTo>
                <a:lnTo>
                  <a:pt x="5948134" y="2265228"/>
                </a:lnTo>
                <a:lnTo>
                  <a:pt x="5946387" y="2273755"/>
                </a:lnTo>
                <a:cubicBezTo>
                  <a:pt x="5944649" y="2279331"/>
                  <a:pt x="5942802" y="2282657"/>
                  <a:pt x="5940768" y="2284532"/>
                </a:cubicBezTo>
                <a:lnTo>
                  <a:pt x="5940171" y="2284543"/>
                </a:lnTo>
                <a:lnTo>
                  <a:pt x="5919217" y="2328308"/>
                </a:lnTo>
                <a:cubicBezTo>
                  <a:pt x="5912897" y="2346767"/>
                  <a:pt x="5899449" y="2356984"/>
                  <a:pt x="5895354" y="2375061"/>
                </a:cubicBezTo>
                <a:cubicBezTo>
                  <a:pt x="5862809" y="2374144"/>
                  <a:pt x="5862040" y="2388484"/>
                  <a:pt x="5846917" y="2403673"/>
                </a:cubicBezTo>
                <a:lnTo>
                  <a:pt x="5828950" y="2467946"/>
                </a:lnTo>
                <a:lnTo>
                  <a:pt x="5778751" y="2558153"/>
                </a:lnTo>
                <a:cubicBezTo>
                  <a:pt x="5760079" y="2589441"/>
                  <a:pt x="5779236" y="2571701"/>
                  <a:pt x="5766677" y="2618352"/>
                </a:cubicBezTo>
                <a:cubicBezTo>
                  <a:pt x="5767618" y="2626937"/>
                  <a:pt x="5707125" y="2804857"/>
                  <a:pt x="5711691" y="2813181"/>
                </a:cubicBezTo>
                <a:cubicBezTo>
                  <a:pt x="5661053" y="2925285"/>
                  <a:pt x="5665779" y="2930841"/>
                  <a:pt x="5632865" y="3016049"/>
                </a:cubicBezTo>
                <a:cubicBezTo>
                  <a:pt x="5585911" y="3106332"/>
                  <a:pt x="5622362" y="3008442"/>
                  <a:pt x="5593801" y="3111205"/>
                </a:cubicBezTo>
                <a:cubicBezTo>
                  <a:pt x="5557486" y="3266636"/>
                  <a:pt x="5540320" y="3199468"/>
                  <a:pt x="5502533" y="3259056"/>
                </a:cubicBezTo>
                <a:cubicBezTo>
                  <a:pt x="5471662" y="3294848"/>
                  <a:pt x="5398363" y="3402035"/>
                  <a:pt x="5393573" y="3436601"/>
                </a:cubicBezTo>
                <a:cubicBezTo>
                  <a:pt x="5411790" y="3460787"/>
                  <a:pt x="5363370" y="3505709"/>
                  <a:pt x="5370905" y="3536371"/>
                </a:cubicBezTo>
                <a:cubicBezTo>
                  <a:pt x="5363197" y="3543201"/>
                  <a:pt x="5325158" y="3577878"/>
                  <a:pt x="5315748" y="3583316"/>
                </a:cubicBezTo>
                <a:lnTo>
                  <a:pt x="5310843" y="3586184"/>
                </a:lnTo>
                <a:lnTo>
                  <a:pt x="5285951" y="3601045"/>
                </a:lnTo>
                <a:lnTo>
                  <a:pt x="5261707" y="3621267"/>
                </a:lnTo>
                <a:cubicBezTo>
                  <a:pt x="5254311" y="3629779"/>
                  <a:pt x="5248323" y="3640033"/>
                  <a:pt x="5244645" y="3653006"/>
                </a:cubicBezTo>
                <a:cubicBezTo>
                  <a:pt x="5251494" y="3706080"/>
                  <a:pt x="5185420" y="3693844"/>
                  <a:pt x="5196556" y="3760667"/>
                </a:cubicBezTo>
                <a:cubicBezTo>
                  <a:pt x="5196355" y="3783674"/>
                  <a:pt x="5161174" y="3845291"/>
                  <a:pt x="5140091" y="3851089"/>
                </a:cubicBezTo>
                <a:cubicBezTo>
                  <a:pt x="5131190" y="3862729"/>
                  <a:pt x="5118192" y="3929673"/>
                  <a:pt x="5098366" y="3929294"/>
                </a:cubicBezTo>
                <a:cubicBezTo>
                  <a:pt x="5073388" y="3931514"/>
                  <a:pt x="5086786" y="3988425"/>
                  <a:pt x="5064858" y="3972981"/>
                </a:cubicBezTo>
                <a:lnTo>
                  <a:pt x="5061745" y="3993492"/>
                </a:lnTo>
                <a:lnTo>
                  <a:pt x="5046631" y="3999129"/>
                </a:lnTo>
                <a:cubicBezTo>
                  <a:pt x="5030855" y="4004669"/>
                  <a:pt x="5019475" y="4009692"/>
                  <a:pt x="5018715" y="4022829"/>
                </a:cubicBezTo>
                <a:cubicBezTo>
                  <a:pt x="4996965" y="4035215"/>
                  <a:pt x="4937934" y="4063166"/>
                  <a:pt x="4916132" y="4073446"/>
                </a:cubicBezTo>
                <a:cubicBezTo>
                  <a:pt x="4902556" y="4067386"/>
                  <a:pt x="4897329" y="4079077"/>
                  <a:pt x="4887899" y="4084508"/>
                </a:cubicBezTo>
                <a:cubicBezTo>
                  <a:pt x="4871715" y="4082346"/>
                  <a:pt x="4835784" y="4117000"/>
                  <a:pt x="4829160" y="4132817"/>
                </a:cubicBezTo>
                <a:cubicBezTo>
                  <a:pt x="4818005" y="4182187"/>
                  <a:pt x="4747512" y="4182697"/>
                  <a:pt x="4737273" y="4221326"/>
                </a:cubicBezTo>
                <a:cubicBezTo>
                  <a:pt x="4731077" y="4229203"/>
                  <a:pt x="4724052" y="4234528"/>
                  <a:pt x="4716550" y="4238238"/>
                </a:cubicBezTo>
                <a:lnTo>
                  <a:pt x="4694116" y="4245104"/>
                </a:lnTo>
                <a:lnTo>
                  <a:pt x="4684883" y="4240009"/>
                </a:lnTo>
                <a:lnTo>
                  <a:pt x="4672744" y="4248081"/>
                </a:lnTo>
                <a:lnTo>
                  <a:pt x="4668551" y="4248624"/>
                </a:lnTo>
                <a:cubicBezTo>
                  <a:pt x="4660522" y="4249625"/>
                  <a:pt x="4652707" y="4250888"/>
                  <a:pt x="4645463" y="4253346"/>
                </a:cubicBezTo>
                <a:cubicBezTo>
                  <a:pt x="4670644" y="4288836"/>
                  <a:pt x="4587995" y="4280114"/>
                  <a:pt x="4620155" y="4303247"/>
                </a:cubicBezTo>
                <a:cubicBezTo>
                  <a:pt x="4584730" y="4322934"/>
                  <a:pt x="4624634" y="4339786"/>
                  <a:pt x="4569293" y="4331884"/>
                </a:cubicBezTo>
                <a:cubicBezTo>
                  <a:pt x="4526413" y="4361955"/>
                  <a:pt x="4421838" y="4426145"/>
                  <a:pt x="4362878" y="4483674"/>
                </a:cubicBezTo>
                <a:cubicBezTo>
                  <a:pt x="4330889" y="4514627"/>
                  <a:pt x="4262274" y="4627883"/>
                  <a:pt x="4215533" y="4677057"/>
                </a:cubicBezTo>
                <a:cubicBezTo>
                  <a:pt x="4166258" y="4711482"/>
                  <a:pt x="4144325" y="4767937"/>
                  <a:pt x="4082433" y="4778716"/>
                </a:cubicBezTo>
                <a:cubicBezTo>
                  <a:pt x="4037215" y="4813916"/>
                  <a:pt x="4080401" y="4848321"/>
                  <a:pt x="3944222" y="4888264"/>
                </a:cubicBezTo>
                <a:cubicBezTo>
                  <a:pt x="3684918" y="4942348"/>
                  <a:pt x="3434483" y="4989230"/>
                  <a:pt x="3265354" y="5018367"/>
                </a:cubicBezTo>
                <a:cubicBezTo>
                  <a:pt x="3096225" y="5047503"/>
                  <a:pt x="3019654" y="5060895"/>
                  <a:pt x="2929449" y="5063084"/>
                </a:cubicBezTo>
                <a:cubicBezTo>
                  <a:pt x="2839243" y="5065272"/>
                  <a:pt x="2844050" y="5079411"/>
                  <a:pt x="2809178" y="5074031"/>
                </a:cubicBezTo>
                <a:lnTo>
                  <a:pt x="2537607" y="5248799"/>
                </a:lnTo>
                <a:cubicBezTo>
                  <a:pt x="2410199" y="5268996"/>
                  <a:pt x="2159469" y="5361090"/>
                  <a:pt x="2035212" y="5444792"/>
                </a:cubicBezTo>
                <a:cubicBezTo>
                  <a:pt x="1910957" y="5528494"/>
                  <a:pt x="1889099" y="5643213"/>
                  <a:pt x="1792070" y="5751012"/>
                </a:cubicBezTo>
                <a:lnTo>
                  <a:pt x="1484566" y="5795703"/>
                </a:lnTo>
                <a:cubicBezTo>
                  <a:pt x="1454923" y="5790900"/>
                  <a:pt x="1427565" y="5778005"/>
                  <a:pt x="1406155" y="5805381"/>
                </a:cubicBezTo>
                <a:cubicBezTo>
                  <a:pt x="1367700" y="5812651"/>
                  <a:pt x="1329241" y="5802607"/>
                  <a:pt x="1300798" y="5821755"/>
                </a:cubicBezTo>
                <a:cubicBezTo>
                  <a:pt x="1283458" y="5811210"/>
                  <a:pt x="1269389" y="5808489"/>
                  <a:pt x="1263745" y="5831133"/>
                </a:cubicBezTo>
                <a:cubicBezTo>
                  <a:pt x="1226042" y="5832175"/>
                  <a:pt x="1208377" y="5805418"/>
                  <a:pt x="1192887" y="5832643"/>
                </a:cubicBezTo>
                <a:cubicBezTo>
                  <a:pt x="1146712" y="5776695"/>
                  <a:pt x="1169930" y="5827215"/>
                  <a:pt x="1147244" y="5836022"/>
                </a:cubicBezTo>
                <a:cubicBezTo>
                  <a:pt x="1130414" y="5847391"/>
                  <a:pt x="1171508" y="5868669"/>
                  <a:pt x="1153132" y="5872012"/>
                </a:cubicBezTo>
                <a:cubicBezTo>
                  <a:pt x="1128898" y="5857667"/>
                  <a:pt x="1140784" y="5902732"/>
                  <a:pt x="1114941" y="5885161"/>
                </a:cubicBezTo>
                <a:cubicBezTo>
                  <a:pt x="1111955" y="5851159"/>
                  <a:pt x="1074015" y="5892089"/>
                  <a:pt x="1065349" y="5862431"/>
                </a:cubicBezTo>
                <a:cubicBezTo>
                  <a:pt x="1057315" y="5905008"/>
                  <a:pt x="1035470" y="5852818"/>
                  <a:pt x="1014267" y="5866091"/>
                </a:cubicBezTo>
                <a:cubicBezTo>
                  <a:pt x="1006678" y="5882238"/>
                  <a:pt x="999065" y="5885057"/>
                  <a:pt x="983606" y="5867891"/>
                </a:cubicBezTo>
                <a:cubicBezTo>
                  <a:pt x="949657" y="5946457"/>
                  <a:pt x="949637" y="5893769"/>
                  <a:pt x="907443" y="5924222"/>
                </a:cubicBezTo>
                <a:cubicBezTo>
                  <a:pt x="872468" y="5956169"/>
                  <a:pt x="831950" y="5954949"/>
                  <a:pt x="808988" y="6030723"/>
                </a:cubicBezTo>
                <a:cubicBezTo>
                  <a:pt x="806594" y="6052160"/>
                  <a:pt x="789972" y="6060404"/>
                  <a:pt x="771869" y="6049136"/>
                </a:cubicBezTo>
                <a:cubicBezTo>
                  <a:pt x="768753" y="6047195"/>
                  <a:pt x="765711" y="6044739"/>
                  <a:pt x="762837" y="6041841"/>
                </a:cubicBezTo>
                <a:cubicBezTo>
                  <a:pt x="751252" y="6095388"/>
                  <a:pt x="727945" y="6069978"/>
                  <a:pt x="725766" y="6106158"/>
                </a:cubicBezTo>
                <a:cubicBezTo>
                  <a:pt x="688209" y="6122672"/>
                  <a:pt x="645012" y="6089580"/>
                  <a:pt x="642403" y="6121330"/>
                </a:cubicBezTo>
                <a:cubicBezTo>
                  <a:pt x="620588" y="6120482"/>
                  <a:pt x="581312" y="6085641"/>
                  <a:pt x="574806" y="6120127"/>
                </a:cubicBezTo>
                <a:cubicBezTo>
                  <a:pt x="564871" y="6092697"/>
                  <a:pt x="556339" y="6142408"/>
                  <a:pt x="538930" y="6124917"/>
                </a:cubicBezTo>
                <a:cubicBezTo>
                  <a:pt x="525774" y="6109542"/>
                  <a:pt x="520118" y="6121045"/>
                  <a:pt x="510574" y="6122341"/>
                </a:cubicBezTo>
                <a:cubicBezTo>
                  <a:pt x="494678" y="6110300"/>
                  <a:pt x="457722" y="6132578"/>
                  <a:pt x="450510" y="6148398"/>
                </a:cubicBezTo>
                <a:cubicBezTo>
                  <a:pt x="437411" y="6203264"/>
                  <a:pt x="367751" y="6163165"/>
                  <a:pt x="356013" y="6205222"/>
                </a:cubicBezTo>
                <a:cubicBezTo>
                  <a:pt x="320401" y="6220372"/>
                  <a:pt x="265291" y="6232581"/>
                  <a:pt x="236857" y="6239286"/>
                </a:cubicBezTo>
                <a:cubicBezTo>
                  <a:pt x="201034" y="6243266"/>
                  <a:pt x="239743" y="6287256"/>
                  <a:pt x="185407" y="6245463"/>
                </a:cubicBezTo>
                <a:lnTo>
                  <a:pt x="0" y="62282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81C79D-4858-4FC8-8F86-DE4A503AE292}"/>
              </a:ext>
            </a:extLst>
          </p:cNvPr>
          <p:cNvSpPr>
            <a:spLocks noGrp="1"/>
          </p:cNvSpPr>
          <p:nvPr>
            <p:ph type="title"/>
          </p:nvPr>
        </p:nvSpPr>
        <p:spPr>
          <a:xfrm>
            <a:off x="552734" y="753035"/>
            <a:ext cx="5281684" cy="1576097"/>
          </a:xfrm>
        </p:spPr>
        <p:txBody>
          <a:bodyPr anchor="b">
            <a:normAutofit/>
          </a:bodyPr>
          <a:lstStyle/>
          <a:p>
            <a:pPr algn="ctr"/>
            <a:r>
              <a:rPr lang="en-US" dirty="0"/>
              <a:t>Exploratory data analysis</a:t>
            </a:r>
            <a:br>
              <a:rPr lang="en-US" dirty="0"/>
            </a:br>
            <a:endParaRPr lang="en-US" dirty="0"/>
          </a:p>
        </p:txBody>
      </p:sp>
      <p:sp>
        <p:nvSpPr>
          <p:cNvPr id="25" name="Freeform: Shape 24">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490" y="3017047"/>
            <a:ext cx="3945709" cy="299528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7D8304DF-1C98-4294-91D6-A4D9FB35B4D1}"/>
              </a:ext>
            </a:extLst>
          </p:cNvPr>
          <p:cNvSpPr>
            <a:spLocks noGrp="1"/>
          </p:cNvSpPr>
          <p:nvPr>
            <p:ph idx="1"/>
          </p:nvPr>
        </p:nvSpPr>
        <p:spPr>
          <a:xfrm>
            <a:off x="6625720" y="1458876"/>
            <a:ext cx="4601882" cy="3940248"/>
          </a:xfrm>
        </p:spPr>
        <p:txBody>
          <a:bodyPr anchor="ctr">
            <a:normAutofit/>
          </a:bodyPr>
          <a:lstStyle/>
          <a:p>
            <a:r>
              <a:rPr lang="en-US" sz="1600" dirty="0"/>
              <a:t>In the below bar plot, we explore the month variable with respect to the target variable y.</a:t>
            </a:r>
          </a:p>
          <a:p>
            <a:r>
              <a:rPr lang="en-US" sz="1600" dirty="0"/>
              <a:t>We see a high rate of decline in the month of May. </a:t>
            </a:r>
          </a:p>
          <a:p>
            <a:r>
              <a:rPr lang="en-US" sz="1600" dirty="0"/>
              <a:t>The month of May is the best for doing business though.</a:t>
            </a:r>
          </a:p>
          <a:p>
            <a:r>
              <a:rPr lang="en-US" sz="1600" dirty="0"/>
              <a:t>The later half of Q1 and Q2 see the highest activity.</a:t>
            </a:r>
          </a:p>
        </p:txBody>
      </p:sp>
      <p:pic>
        <p:nvPicPr>
          <p:cNvPr id="5" name="Picture 4">
            <a:extLst>
              <a:ext uri="{FF2B5EF4-FFF2-40B4-BE49-F238E27FC236}">
                <a16:creationId xmlns:a16="http://schemas.microsoft.com/office/drawing/2014/main" id="{0102B50D-3E42-427F-9C1C-4192305D4C17}"/>
              </a:ext>
            </a:extLst>
          </p:cNvPr>
          <p:cNvPicPr>
            <a:picLocks noChangeAspect="1"/>
          </p:cNvPicPr>
          <p:nvPr/>
        </p:nvPicPr>
        <p:blipFill>
          <a:blip r:embed="rId2"/>
          <a:stretch>
            <a:fillRect/>
          </a:stretch>
        </p:blipFill>
        <p:spPr>
          <a:xfrm>
            <a:off x="1138490" y="3521515"/>
            <a:ext cx="3849027" cy="1981663"/>
          </a:xfrm>
          <a:prstGeom prst="rect">
            <a:avLst/>
          </a:prstGeom>
        </p:spPr>
      </p:pic>
      <p:sp>
        <p:nvSpPr>
          <p:cNvPr id="27" name="Rectangle 6">
            <a:extLst>
              <a:ext uri="{FF2B5EF4-FFF2-40B4-BE49-F238E27FC236}">
                <a16:creationId xmlns:a16="http://schemas.microsoft.com/office/drawing/2014/main" id="{8883AD5B-BA1D-4FA6-8AD8-955000251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126" y="584129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045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A18B8F2-142B-4003-B90D-35929770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653340-0C91-436D-8939-E9746D4B6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 y="-15106"/>
            <a:ext cx="6958758" cy="6263354"/>
          </a:xfrm>
          <a:custGeom>
            <a:avLst/>
            <a:gdLst>
              <a:gd name="connsiteX0" fmla="*/ 0 w 6950807"/>
              <a:gd name="connsiteY0" fmla="*/ 0 h 6263354"/>
              <a:gd name="connsiteX1" fmla="*/ 6940404 w 6950807"/>
              <a:gd name="connsiteY1" fmla="*/ 0 h 6263354"/>
              <a:gd name="connsiteX2" fmla="*/ 6950807 w 6950807"/>
              <a:gd name="connsiteY2" fmla="*/ 57269 h 6263354"/>
              <a:gd name="connsiteX3" fmla="*/ 6935789 w 6950807"/>
              <a:gd name="connsiteY3" fmla="*/ 111727 h 6263354"/>
              <a:gd name="connsiteX4" fmla="*/ 6926163 w 6950807"/>
              <a:gd name="connsiteY4" fmla="*/ 122319 h 6263354"/>
              <a:gd name="connsiteX5" fmla="*/ 6879726 w 6950807"/>
              <a:gd name="connsiteY5" fmla="*/ 153502 h 6263354"/>
              <a:gd name="connsiteX6" fmla="*/ 6878416 w 6950807"/>
              <a:gd name="connsiteY6" fmla="*/ 197479 h 6263354"/>
              <a:gd name="connsiteX7" fmla="*/ 6844672 w 6950807"/>
              <a:gd name="connsiteY7" fmla="*/ 235660 h 6263354"/>
              <a:gd name="connsiteX8" fmla="*/ 6843548 w 6950807"/>
              <a:gd name="connsiteY8" fmla="*/ 243659 h 6263354"/>
              <a:gd name="connsiteX9" fmla="*/ 6832960 w 6950807"/>
              <a:gd name="connsiteY9" fmla="*/ 274879 h 6263354"/>
              <a:gd name="connsiteX10" fmla="*/ 6817103 w 6950807"/>
              <a:gd name="connsiteY10" fmla="*/ 310247 h 6263354"/>
              <a:gd name="connsiteX11" fmla="*/ 6754862 w 6950807"/>
              <a:gd name="connsiteY11" fmla="*/ 362877 h 6263354"/>
              <a:gd name="connsiteX12" fmla="*/ 6729472 w 6950807"/>
              <a:gd name="connsiteY12" fmla="*/ 442939 h 6263354"/>
              <a:gd name="connsiteX13" fmla="*/ 6667299 w 6950807"/>
              <a:gd name="connsiteY13" fmla="*/ 619761 h 6263354"/>
              <a:gd name="connsiteX14" fmla="*/ 6655038 w 6950807"/>
              <a:gd name="connsiteY14" fmla="*/ 691556 h 6263354"/>
              <a:gd name="connsiteX15" fmla="*/ 6648865 w 6950807"/>
              <a:gd name="connsiteY15" fmla="*/ 787174 h 6263354"/>
              <a:gd name="connsiteX16" fmla="*/ 6560353 w 6950807"/>
              <a:gd name="connsiteY16" fmla="*/ 925327 h 6263354"/>
              <a:gd name="connsiteX17" fmla="*/ 6435425 w 6950807"/>
              <a:gd name="connsiteY17" fmla="*/ 1171290 h 6263354"/>
              <a:gd name="connsiteX18" fmla="*/ 6364558 w 6950807"/>
              <a:gd name="connsiteY18" fmla="*/ 1261205 h 6263354"/>
              <a:gd name="connsiteX19" fmla="*/ 6311247 w 6950807"/>
              <a:gd name="connsiteY19" fmla="*/ 1322003 h 6263354"/>
              <a:gd name="connsiteX20" fmla="*/ 6283544 w 6950807"/>
              <a:gd name="connsiteY20" fmla="*/ 1371053 h 6263354"/>
              <a:gd name="connsiteX21" fmla="*/ 6254261 w 6950807"/>
              <a:gd name="connsiteY21" fmla="*/ 1443811 h 6263354"/>
              <a:gd name="connsiteX22" fmla="*/ 6220029 w 6950807"/>
              <a:gd name="connsiteY22" fmla="*/ 1535820 h 6263354"/>
              <a:gd name="connsiteX23" fmla="*/ 6212575 w 6950807"/>
              <a:gd name="connsiteY23" fmla="*/ 1599591 h 6263354"/>
              <a:gd name="connsiteX24" fmla="*/ 6209141 w 6950807"/>
              <a:gd name="connsiteY24" fmla="*/ 1628086 h 6263354"/>
              <a:gd name="connsiteX25" fmla="*/ 6208823 w 6950807"/>
              <a:gd name="connsiteY25" fmla="*/ 1628513 h 6263354"/>
              <a:gd name="connsiteX26" fmla="*/ 6190100 w 6950807"/>
              <a:gd name="connsiteY26" fmla="*/ 1654874 h 6263354"/>
              <a:gd name="connsiteX27" fmla="*/ 6148233 w 6950807"/>
              <a:gd name="connsiteY27" fmla="*/ 1725417 h 6263354"/>
              <a:gd name="connsiteX28" fmla="*/ 6123002 w 6950807"/>
              <a:gd name="connsiteY28" fmla="*/ 1767427 h 6263354"/>
              <a:gd name="connsiteX29" fmla="*/ 6070380 w 6950807"/>
              <a:gd name="connsiteY29" fmla="*/ 1892939 h 6263354"/>
              <a:gd name="connsiteX30" fmla="*/ 6018708 w 6950807"/>
              <a:gd name="connsiteY30" fmla="*/ 2134444 h 6263354"/>
              <a:gd name="connsiteX31" fmla="*/ 5992354 w 6950807"/>
              <a:gd name="connsiteY31" fmla="*/ 2198892 h 6263354"/>
              <a:gd name="connsiteX32" fmla="*/ 5982901 w 6950807"/>
              <a:gd name="connsiteY32" fmla="*/ 2204718 h 6263354"/>
              <a:gd name="connsiteX33" fmla="*/ 5976085 w 6950807"/>
              <a:gd name="connsiteY33" fmla="*/ 2223345 h 6263354"/>
              <a:gd name="connsiteX34" fmla="*/ 5968612 w 6950807"/>
              <a:gd name="connsiteY34" fmla="*/ 2244929 h 6263354"/>
              <a:gd name="connsiteX35" fmla="*/ 5948134 w 6950807"/>
              <a:gd name="connsiteY35" fmla="*/ 2265228 h 6263354"/>
              <a:gd name="connsiteX36" fmla="*/ 5946387 w 6950807"/>
              <a:gd name="connsiteY36" fmla="*/ 2273755 h 6263354"/>
              <a:gd name="connsiteX37" fmla="*/ 5940768 w 6950807"/>
              <a:gd name="connsiteY37" fmla="*/ 2284532 h 6263354"/>
              <a:gd name="connsiteX38" fmla="*/ 5940171 w 6950807"/>
              <a:gd name="connsiteY38" fmla="*/ 2284543 h 6263354"/>
              <a:gd name="connsiteX39" fmla="*/ 5919217 w 6950807"/>
              <a:gd name="connsiteY39" fmla="*/ 2328308 h 6263354"/>
              <a:gd name="connsiteX40" fmla="*/ 5895354 w 6950807"/>
              <a:gd name="connsiteY40" fmla="*/ 2375061 h 6263354"/>
              <a:gd name="connsiteX41" fmla="*/ 5846917 w 6950807"/>
              <a:gd name="connsiteY41" fmla="*/ 2403673 h 6263354"/>
              <a:gd name="connsiteX42" fmla="*/ 5828950 w 6950807"/>
              <a:gd name="connsiteY42" fmla="*/ 2467946 h 6263354"/>
              <a:gd name="connsiteX43" fmla="*/ 5778751 w 6950807"/>
              <a:gd name="connsiteY43" fmla="*/ 2558153 h 6263354"/>
              <a:gd name="connsiteX44" fmla="*/ 5766677 w 6950807"/>
              <a:gd name="connsiteY44" fmla="*/ 2618352 h 6263354"/>
              <a:gd name="connsiteX45" fmla="*/ 5711691 w 6950807"/>
              <a:gd name="connsiteY45" fmla="*/ 2813181 h 6263354"/>
              <a:gd name="connsiteX46" fmla="*/ 5632865 w 6950807"/>
              <a:gd name="connsiteY46" fmla="*/ 3016049 h 6263354"/>
              <a:gd name="connsiteX47" fmla="*/ 5593801 w 6950807"/>
              <a:gd name="connsiteY47" fmla="*/ 3111205 h 6263354"/>
              <a:gd name="connsiteX48" fmla="*/ 5502533 w 6950807"/>
              <a:gd name="connsiteY48" fmla="*/ 3259056 h 6263354"/>
              <a:gd name="connsiteX49" fmla="*/ 5393573 w 6950807"/>
              <a:gd name="connsiteY49" fmla="*/ 3436601 h 6263354"/>
              <a:gd name="connsiteX50" fmla="*/ 5370905 w 6950807"/>
              <a:gd name="connsiteY50" fmla="*/ 3536371 h 6263354"/>
              <a:gd name="connsiteX51" fmla="*/ 5315748 w 6950807"/>
              <a:gd name="connsiteY51" fmla="*/ 3583316 h 6263354"/>
              <a:gd name="connsiteX52" fmla="*/ 5310843 w 6950807"/>
              <a:gd name="connsiteY52" fmla="*/ 3586184 h 6263354"/>
              <a:gd name="connsiteX53" fmla="*/ 5285951 w 6950807"/>
              <a:gd name="connsiteY53" fmla="*/ 3601045 h 6263354"/>
              <a:gd name="connsiteX54" fmla="*/ 5261707 w 6950807"/>
              <a:gd name="connsiteY54" fmla="*/ 3621267 h 6263354"/>
              <a:gd name="connsiteX55" fmla="*/ 5244645 w 6950807"/>
              <a:gd name="connsiteY55" fmla="*/ 3653006 h 6263354"/>
              <a:gd name="connsiteX56" fmla="*/ 5196556 w 6950807"/>
              <a:gd name="connsiteY56" fmla="*/ 3760667 h 6263354"/>
              <a:gd name="connsiteX57" fmla="*/ 5140091 w 6950807"/>
              <a:gd name="connsiteY57" fmla="*/ 3851089 h 6263354"/>
              <a:gd name="connsiteX58" fmla="*/ 5098366 w 6950807"/>
              <a:gd name="connsiteY58" fmla="*/ 3929294 h 6263354"/>
              <a:gd name="connsiteX59" fmla="*/ 5064858 w 6950807"/>
              <a:gd name="connsiteY59" fmla="*/ 3972981 h 6263354"/>
              <a:gd name="connsiteX60" fmla="*/ 5061745 w 6950807"/>
              <a:gd name="connsiteY60" fmla="*/ 3993492 h 6263354"/>
              <a:gd name="connsiteX61" fmla="*/ 5046631 w 6950807"/>
              <a:gd name="connsiteY61" fmla="*/ 3999129 h 6263354"/>
              <a:gd name="connsiteX62" fmla="*/ 5018715 w 6950807"/>
              <a:gd name="connsiteY62" fmla="*/ 4022829 h 6263354"/>
              <a:gd name="connsiteX63" fmla="*/ 4916132 w 6950807"/>
              <a:gd name="connsiteY63" fmla="*/ 4073446 h 6263354"/>
              <a:gd name="connsiteX64" fmla="*/ 4887899 w 6950807"/>
              <a:gd name="connsiteY64" fmla="*/ 4084508 h 6263354"/>
              <a:gd name="connsiteX65" fmla="*/ 4829160 w 6950807"/>
              <a:gd name="connsiteY65" fmla="*/ 4132817 h 6263354"/>
              <a:gd name="connsiteX66" fmla="*/ 4737273 w 6950807"/>
              <a:gd name="connsiteY66" fmla="*/ 4221326 h 6263354"/>
              <a:gd name="connsiteX67" fmla="*/ 4716550 w 6950807"/>
              <a:gd name="connsiteY67" fmla="*/ 4238238 h 6263354"/>
              <a:gd name="connsiteX68" fmla="*/ 4694116 w 6950807"/>
              <a:gd name="connsiteY68" fmla="*/ 4245104 h 6263354"/>
              <a:gd name="connsiteX69" fmla="*/ 4684883 w 6950807"/>
              <a:gd name="connsiteY69" fmla="*/ 4240009 h 6263354"/>
              <a:gd name="connsiteX70" fmla="*/ 4672744 w 6950807"/>
              <a:gd name="connsiteY70" fmla="*/ 4248081 h 6263354"/>
              <a:gd name="connsiteX71" fmla="*/ 4668551 w 6950807"/>
              <a:gd name="connsiteY71" fmla="*/ 4248624 h 6263354"/>
              <a:gd name="connsiteX72" fmla="*/ 4645463 w 6950807"/>
              <a:gd name="connsiteY72" fmla="*/ 4253346 h 6263354"/>
              <a:gd name="connsiteX73" fmla="*/ 4620155 w 6950807"/>
              <a:gd name="connsiteY73" fmla="*/ 4303247 h 6263354"/>
              <a:gd name="connsiteX74" fmla="*/ 4569293 w 6950807"/>
              <a:gd name="connsiteY74" fmla="*/ 4331884 h 6263354"/>
              <a:gd name="connsiteX75" fmla="*/ 4362878 w 6950807"/>
              <a:gd name="connsiteY75" fmla="*/ 4483674 h 6263354"/>
              <a:gd name="connsiteX76" fmla="*/ 4215533 w 6950807"/>
              <a:gd name="connsiteY76" fmla="*/ 4677057 h 6263354"/>
              <a:gd name="connsiteX77" fmla="*/ 4082433 w 6950807"/>
              <a:gd name="connsiteY77" fmla="*/ 4778716 h 6263354"/>
              <a:gd name="connsiteX78" fmla="*/ 3944222 w 6950807"/>
              <a:gd name="connsiteY78" fmla="*/ 4888264 h 6263354"/>
              <a:gd name="connsiteX79" fmla="*/ 3265354 w 6950807"/>
              <a:gd name="connsiteY79" fmla="*/ 5018367 h 6263354"/>
              <a:gd name="connsiteX80" fmla="*/ 2929449 w 6950807"/>
              <a:gd name="connsiteY80" fmla="*/ 5063084 h 6263354"/>
              <a:gd name="connsiteX81" fmla="*/ 2809178 w 6950807"/>
              <a:gd name="connsiteY81" fmla="*/ 5074031 h 6263354"/>
              <a:gd name="connsiteX82" fmla="*/ 2537607 w 6950807"/>
              <a:gd name="connsiteY82" fmla="*/ 5248799 h 6263354"/>
              <a:gd name="connsiteX83" fmla="*/ 2035212 w 6950807"/>
              <a:gd name="connsiteY83" fmla="*/ 5444792 h 6263354"/>
              <a:gd name="connsiteX84" fmla="*/ 1792070 w 6950807"/>
              <a:gd name="connsiteY84" fmla="*/ 5751012 h 6263354"/>
              <a:gd name="connsiteX85" fmla="*/ 1484566 w 6950807"/>
              <a:gd name="connsiteY85" fmla="*/ 5795703 h 6263354"/>
              <a:gd name="connsiteX86" fmla="*/ 1406155 w 6950807"/>
              <a:gd name="connsiteY86" fmla="*/ 5805381 h 6263354"/>
              <a:gd name="connsiteX87" fmla="*/ 1300798 w 6950807"/>
              <a:gd name="connsiteY87" fmla="*/ 5821755 h 6263354"/>
              <a:gd name="connsiteX88" fmla="*/ 1263745 w 6950807"/>
              <a:gd name="connsiteY88" fmla="*/ 5831133 h 6263354"/>
              <a:gd name="connsiteX89" fmla="*/ 1192887 w 6950807"/>
              <a:gd name="connsiteY89" fmla="*/ 5832643 h 6263354"/>
              <a:gd name="connsiteX90" fmla="*/ 1147244 w 6950807"/>
              <a:gd name="connsiteY90" fmla="*/ 5836022 h 6263354"/>
              <a:gd name="connsiteX91" fmla="*/ 1153132 w 6950807"/>
              <a:gd name="connsiteY91" fmla="*/ 5872012 h 6263354"/>
              <a:gd name="connsiteX92" fmla="*/ 1114941 w 6950807"/>
              <a:gd name="connsiteY92" fmla="*/ 5885161 h 6263354"/>
              <a:gd name="connsiteX93" fmla="*/ 1065349 w 6950807"/>
              <a:gd name="connsiteY93" fmla="*/ 5862431 h 6263354"/>
              <a:gd name="connsiteX94" fmla="*/ 1014267 w 6950807"/>
              <a:gd name="connsiteY94" fmla="*/ 5866091 h 6263354"/>
              <a:gd name="connsiteX95" fmla="*/ 983606 w 6950807"/>
              <a:gd name="connsiteY95" fmla="*/ 5867891 h 6263354"/>
              <a:gd name="connsiteX96" fmla="*/ 907443 w 6950807"/>
              <a:gd name="connsiteY96" fmla="*/ 5924222 h 6263354"/>
              <a:gd name="connsiteX97" fmla="*/ 808988 w 6950807"/>
              <a:gd name="connsiteY97" fmla="*/ 6030723 h 6263354"/>
              <a:gd name="connsiteX98" fmla="*/ 771869 w 6950807"/>
              <a:gd name="connsiteY98" fmla="*/ 6049136 h 6263354"/>
              <a:gd name="connsiteX99" fmla="*/ 762837 w 6950807"/>
              <a:gd name="connsiteY99" fmla="*/ 6041841 h 6263354"/>
              <a:gd name="connsiteX100" fmla="*/ 725766 w 6950807"/>
              <a:gd name="connsiteY100" fmla="*/ 6106158 h 6263354"/>
              <a:gd name="connsiteX101" fmla="*/ 642403 w 6950807"/>
              <a:gd name="connsiteY101" fmla="*/ 6121330 h 6263354"/>
              <a:gd name="connsiteX102" fmla="*/ 574806 w 6950807"/>
              <a:gd name="connsiteY102" fmla="*/ 6120127 h 6263354"/>
              <a:gd name="connsiteX103" fmla="*/ 538930 w 6950807"/>
              <a:gd name="connsiteY103" fmla="*/ 6124917 h 6263354"/>
              <a:gd name="connsiteX104" fmla="*/ 510574 w 6950807"/>
              <a:gd name="connsiteY104" fmla="*/ 6122341 h 6263354"/>
              <a:gd name="connsiteX105" fmla="*/ 450510 w 6950807"/>
              <a:gd name="connsiteY105" fmla="*/ 6148398 h 6263354"/>
              <a:gd name="connsiteX106" fmla="*/ 356013 w 6950807"/>
              <a:gd name="connsiteY106" fmla="*/ 6205222 h 6263354"/>
              <a:gd name="connsiteX107" fmla="*/ 236857 w 6950807"/>
              <a:gd name="connsiteY107" fmla="*/ 6239286 h 6263354"/>
              <a:gd name="connsiteX108" fmla="*/ 185407 w 6950807"/>
              <a:gd name="connsiteY108" fmla="*/ 6245463 h 6263354"/>
              <a:gd name="connsiteX109" fmla="*/ 0 w 6950807"/>
              <a:gd name="connsiteY109" fmla="*/ 6228236 h 626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6950807" h="6263354">
                <a:moveTo>
                  <a:pt x="0" y="0"/>
                </a:moveTo>
                <a:lnTo>
                  <a:pt x="6940404" y="0"/>
                </a:lnTo>
                <a:lnTo>
                  <a:pt x="6950807" y="57269"/>
                </a:lnTo>
                <a:lnTo>
                  <a:pt x="6935789" y="111727"/>
                </a:lnTo>
                <a:lnTo>
                  <a:pt x="6926163" y="122319"/>
                </a:lnTo>
                <a:lnTo>
                  <a:pt x="6879726" y="153502"/>
                </a:lnTo>
                <a:cubicBezTo>
                  <a:pt x="6916212" y="185737"/>
                  <a:pt x="6838837" y="179343"/>
                  <a:pt x="6878416" y="197479"/>
                </a:cubicBezTo>
                <a:cubicBezTo>
                  <a:pt x="6869118" y="214628"/>
                  <a:pt x="6852557" y="226581"/>
                  <a:pt x="6844672" y="235660"/>
                </a:cubicBezTo>
                <a:lnTo>
                  <a:pt x="6843548" y="243659"/>
                </a:lnTo>
                <a:lnTo>
                  <a:pt x="6832960" y="274879"/>
                </a:lnTo>
                <a:lnTo>
                  <a:pt x="6817103" y="310247"/>
                </a:lnTo>
                <a:cubicBezTo>
                  <a:pt x="6805621" y="325743"/>
                  <a:pt x="6767159" y="347668"/>
                  <a:pt x="6754862" y="362877"/>
                </a:cubicBezTo>
                <a:cubicBezTo>
                  <a:pt x="6742330" y="398815"/>
                  <a:pt x="6749000" y="389979"/>
                  <a:pt x="6729472" y="442939"/>
                </a:cubicBezTo>
                <a:cubicBezTo>
                  <a:pt x="6698994" y="494707"/>
                  <a:pt x="6694052" y="559653"/>
                  <a:pt x="6667299" y="619761"/>
                </a:cubicBezTo>
                <a:lnTo>
                  <a:pt x="6655038" y="691556"/>
                </a:lnTo>
                <a:lnTo>
                  <a:pt x="6648865" y="787174"/>
                </a:lnTo>
                <a:cubicBezTo>
                  <a:pt x="6635949" y="858107"/>
                  <a:pt x="6589857" y="879276"/>
                  <a:pt x="6560353" y="925327"/>
                </a:cubicBezTo>
                <a:lnTo>
                  <a:pt x="6435425" y="1171290"/>
                </a:lnTo>
                <a:lnTo>
                  <a:pt x="6364558" y="1261205"/>
                </a:lnTo>
                <a:lnTo>
                  <a:pt x="6311247" y="1322003"/>
                </a:lnTo>
                <a:cubicBezTo>
                  <a:pt x="6312259" y="1331636"/>
                  <a:pt x="6287426" y="1362963"/>
                  <a:pt x="6283544" y="1371053"/>
                </a:cubicBezTo>
                <a:cubicBezTo>
                  <a:pt x="6278885" y="1392046"/>
                  <a:pt x="6265370" y="1430765"/>
                  <a:pt x="6254261" y="1443811"/>
                </a:cubicBezTo>
                <a:cubicBezTo>
                  <a:pt x="6243675" y="1471273"/>
                  <a:pt x="6226285" y="1520224"/>
                  <a:pt x="6220029" y="1535820"/>
                </a:cubicBezTo>
                <a:lnTo>
                  <a:pt x="6212575" y="1599591"/>
                </a:lnTo>
                <a:lnTo>
                  <a:pt x="6209141" y="1628086"/>
                </a:lnTo>
                <a:lnTo>
                  <a:pt x="6208823" y="1628513"/>
                </a:lnTo>
                <a:cubicBezTo>
                  <a:pt x="6201578" y="1638330"/>
                  <a:pt x="6195013" y="1647437"/>
                  <a:pt x="6190100" y="1654874"/>
                </a:cubicBezTo>
                <a:cubicBezTo>
                  <a:pt x="6194363" y="1701134"/>
                  <a:pt x="6162576" y="1686294"/>
                  <a:pt x="6148233" y="1725417"/>
                </a:cubicBezTo>
                <a:cubicBezTo>
                  <a:pt x="6146043" y="1748964"/>
                  <a:pt x="6140392" y="1761381"/>
                  <a:pt x="6123002" y="1767427"/>
                </a:cubicBezTo>
                <a:cubicBezTo>
                  <a:pt x="6114841" y="1878058"/>
                  <a:pt x="6097878" y="1811703"/>
                  <a:pt x="6070380" y="1892939"/>
                </a:cubicBezTo>
                <a:cubicBezTo>
                  <a:pt x="6049318" y="1965893"/>
                  <a:pt x="6018384" y="2040658"/>
                  <a:pt x="6018708" y="2134444"/>
                </a:cubicBezTo>
                <a:cubicBezTo>
                  <a:pt x="6022239" y="2155556"/>
                  <a:pt x="6010438" y="2184412"/>
                  <a:pt x="5992354" y="2198892"/>
                </a:cubicBezTo>
                <a:cubicBezTo>
                  <a:pt x="5989241" y="2201384"/>
                  <a:pt x="5986057" y="2203347"/>
                  <a:pt x="5982901" y="2204718"/>
                </a:cubicBezTo>
                <a:cubicBezTo>
                  <a:pt x="5981029" y="2209541"/>
                  <a:pt x="5978726" y="2215866"/>
                  <a:pt x="5976085" y="2223345"/>
                </a:cubicBezTo>
                <a:lnTo>
                  <a:pt x="5968612" y="2244929"/>
                </a:lnTo>
                <a:lnTo>
                  <a:pt x="5948134" y="2265228"/>
                </a:lnTo>
                <a:lnTo>
                  <a:pt x="5946387" y="2273755"/>
                </a:lnTo>
                <a:cubicBezTo>
                  <a:pt x="5944649" y="2279331"/>
                  <a:pt x="5942802" y="2282657"/>
                  <a:pt x="5940768" y="2284532"/>
                </a:cubicBezTo>
                <a:lnTo>
                  <a:pt x="5940171" y="2284543"/>
                </a:lnTo>
                <a:lnTo>
                  <a:pt x="5919217" y="2328308"/>
                </a:lnTo>
                <a:cubicBezTo>
                  <a:pt x="5912897" y="2346767"/>
                  <a:pt x="5899449" y="2356984"/>
                  <a:pt x="5895354" y="2375061"/>
                </a:cubicBezTo>
                <a:cubicBezTo>
                  <a:pt x="5862809" y="2374144"/>
                  <a:pt x="5862040" y="2388484"/>
                  <a:pt x="5846917" y="2403673"/>
                </a:cubicBezTo>
                <a:lnTo>
                  <a:pt x="5828950" y="2467946"/>
                </a:lnTo>
                <a:lnTo>
                  <a:pt x="5778751" y="2558153"/>
                </a:lnTo>
                <a:cubicBezTo>
                  <a:pt x="5760079" y="2589441"/>
                  <a:pt x="5779236" y="2571701"/>
                  <a:pt x="5766677" y="2618352"/>
                </a:cubicBezTo>
                <a:cubicBezTo>
                  <a:pt x="5767618" y="2626937"/>
                  <a:pt x="5707125" y="2804857"/>
                  <a:pt x="5711691" y="2813181"/>
                </a:cubicBezTo>
                <a:cubicBezTo>
                  <a:pt x="5661053" y="2925285"/>
                  <a:pt x="5665779" y="2930841"/>
                  <a:pt x="5632865" y="3016049"/>
                </a:cubicBezTo>
                <a:cubicBezTo>
                  <a:pt x="5585911" y="3106332"/>
                  <a:pt x="5622362" y="3008442"/>
                  <a:pt x="5593801" y="3111205"/>
                </a:cubicBezTo>
                <a:cubicBezTo>
                  <a:pt x="5557486" y="3266636"/>
                  <a:pt x="5540320" y="3199468"/>
                  <a:pt x="5502533" y="3259056"/>
                </a:cubicBezTo>
                <a:cubicBezTo>
                  <a:pt x="5471662" y="3294848"/>
                  <a:pt x="5398363" y="3402035"/>
                  <a:pt x="5393573" y="3436601"/>
                </a:cubicBezTo>
                <a:cubicBezTo>
                  <a:pt x="5411790" y="3460787"/>
                  <a:pt x="5363370" y="3505709"/>
                  <a:pt x="5370905" y="3536371"/>
                </a:cubicBezTo>
                <a:cubicBezTo>
                  <a:pt x="5363197" y="3543201"/>
                  <a:pt x="5325158" y="3577878"/>
                  <a:pt x="5315748" y="3583316"/>
                </a:cubicBezTo>
                <a:lnTo>
                  <a:pt x="5310843" y="3586184"/>
                </a:lnTo>
                <a:lnTo>
                  <a:pt x="5285951" y="3601045"/>
                </a:lnTo>
                <a:lnTo>
                  <a:pt x="5261707" y="3621267"/>
                </a:lnTo>
                <a:cubicBezTo>
                  <a:pt x="5254311" y="3629779"/>
                  <a:pt x="5248323" y="3640033"/>
                  <a:pt x="5244645" y="3653006"/>
                </a:cubicBezTo>
                <a:cubicBezTo>
                  <a:pt x="5251494" y="3706080"/>
                  <a:pt x="5185420" y="3693844"/>
                  <a:pt x="5196556" y="3760667"/>
                </a:cubicBezTo>
                <a:cubicBezTo>
                  <a:pt x="5196355" y="3783674"/>
                  <a:pt x="5161174" y="3845291"/>
                  <a:pt x="5140091" y="3851089"/>
                </a:cubicBezTo>
                <a:cubicBezTo>
                  <a:pt x="5131190" y="3862729"/>
                  <a:pt x="5118192" y="3929673"/>
                  <a:pt x="5098366" y="3929294"/>
                </a:cubicBezTo>
                <a:cubicBezTo>
                  <a:pt x="5073388" y="3931514"/>
                  <a:pt x="5086786" y="3988425"/>
                  <a:pt x="5064858" y="3972981"/>
                </a:cubicBezTo>
                <a:lnTo>
                  <a:pt x="5061745" y="3993492"/>
                </a:lnTo>
                <a:lnTo>
                  <a:pt x="5046631" y="3999129"/>
                </a:lnTo>
                <a:cubicBezTo>
                  <a:pt x="5030855" y="4004669"/>
                  <a:pt x="5019475" y="4009692"/>
                  <a:pt x="5018715" y="4022829"/>
                </a:cubicBezTo>
                <a:cubicBezTo>
                  <a:pt x="4996965" y="4035215"/>
                  <a:pt x="4937934" y="4063166"/>
                  <a:pt x="4916132" y="4073446"/>
                </a:cubicBezTo>
                <a:cubicBezTo>
                  <a:pt x="4902556" y="4067386"/>
                  <a:pt x="4897329" y="4079077"/>
                  <a:pt x="4887899" y="4084508"/>
                </a:cubicBezTo>
                <a:cubicBezTo>
                  <a:pt x="4871715" y="4082346"/>
                  <a:pt x="4835784" y="4117000"/>
                  <a:pt x="4829160" y="4132817"/>
                </a:cubicBezTo>
                <a:cubicBezTo>
                  <a:pt x="4818005" y="4182187"/>
                  <a:pt x="4747512" y="4182697"/>
                  <a:pt x="4737273" y="4221326"/>
                </a:cubicBezTo>
                <a:cubicBezTo>
                  <a:pt x="4731077" y="4229203"/>
                  <a:pt x="4724052" y="4234528"/>
                  <a:pt x="4716550" y="4238238"/>
                </a:cubicBezTo>
                <a:lnTo>
                  <a:pt x="4694116" y="4245104"/>
                </a:lnTo>
                <a:lnTo>
                  <a:pt x="4684883" y="4240009"/>
                </a:lnTo>
                <a:lnTo>
                  <a:pt x="4672744" y="4248081"/>
                </a:lnTo>
                <a:lnTo>
                  <a:pt x="4668551" y="4248624"/>
                </a:lnTo>
                <a:cubicBezTo>
                  <a:pt x="4660522" y="4249625"/>
                  <a:pt x="4652707" y="4250888"/>
                  <a:pt x="4645463" y="4253346"/>
                </a:cubicBezTo>
                <a:cubicBezTo>
                  <a:pt x="4670644" y="4288836"/>
                  <a:pt x="4587995" y="4280114"/>
                  <a:pt x="4620155" y="4303247"/>
                </a:cubicBezTo>
                <a:cubicBezTo>
                  <a:pt x="4584730" y="4322934"/>
                  <a:pt x="4624634" y="4339786"/>
                  <a:pt x="4569293" y="4331884"/>
                </a:cubicBezTo>
                <a:cubicBezTo>
                  <a:pt x="4526413" y="4361955"/>
                  <a:pt x="4421838" y="4426145"/>
                  <a:pt x="4362878" y="4483674"/>
                </a:cubicBezTo>
                <a:cubicBezTo>
                  <a:pt x="4330889" y="4514627"/>
                  <a:pt x="4262274" y="4627883"/>
                  <a:pt x="4215533" y="4677057"/>
                </a:cubicBezTo>
                <a:cubicBezTo>
                  <a:pt x="4166258" y="4711482"/>
                  <a:pt x="4144325" y="4767937"/>
                  <a:pt x="4082433" y="4778716"/>
                </a:cubicBezTo>
                <a:cubicBezTo>
                  <a:pt x="4037215" y="4813916"/>
                  <a:pt x="4080401" y="4848321"/>
                  <a:pt x="3944222" y="4888264"/>
                </a:cubicBezTo>
                <a:cubicBezTo>
                  <a:pt x="3684918" y="4942348"/>
                  <a:pt x="3434483" y="4989230"/>
                  <a:pt x="3265354" y="5018367"/>
                </a:cubicBezTo>
                <a:cubicBezTo>
                  <a:pt x="3096225" y="5047503"/>
                  <a:pt x="3019654" y="5060895"/>
                  <a:pt x="2929449" y="5063084"/>
                </a:cubicBezTo>
                <a:cubicBezTo>
                  <a:pt x="2839243" y="5065272"/>
                  <a:pt x="2844050" y="5079411"/>
                  <a:pt x="2809178" y="5074031"/>
                </a:cubicBezTo>
                <a:lnTo>
                  <a:pt x="2537607" y="5248799"/>
                </a:lnTo>
                <a:cubicBezTo>
                  <a:pt x="2410199" y="5268996"/>
                  <a:pt x="2159469" y="5361090"/>
                  <a:pt x="2035212" y="5444792"/>
                </a:cubicBezTo>
                <a:cubicBezTo>
                  <a:pt x="1910957" y="5528494"/>
                  <a:pt x="1889099" y="5643213"/>
                  <a:pt x="1792070" y="5751012"/>
                </a:cubicBezTo>
                <a:lnTo>
                  <a:pt x="1484566" y="5795703"/>
                </a:lnTo>
                <a:cubicBezTo>
                  <a:pt x="1454923" y="5790900"/>
                  <a:pt x="1427565" y="5778005"/>
                  <a:pt x="1406155" y="5805381"/>
                </a:cubicBezTo>
                <a:cubicBezTo>
                  <a:pt x="1367700" y="5812651"/>
                  <a:pt x="1329241" y="5802607"/>
                  <a:pt x="1300798" y="5821755"/>
                </a:cubicBezTo>
                <a:cubicBezTo>
                  <a:pt x="1283458" y="5811210"/>
                  <a:pt x="1269389" y="5808489"/>
                  <a:pt x="1263745" y="5831133"/>
                </a:cubicBezTo>
                <a:cubicBezTo>
                  <a:pt x="1226042" y="5832175"/>
                  <a:pt x="1208377" y="5805418"/>
                  <a:pt x="1192887" y="5832643"/>
                </a:cubicBezTo>
                <a:cubicBezTo>
                  <a:pt x="1146712" y="5776695"/>
                  <a:pt x="1169930" y="5827215"/>
                  <a:pt x="1147244" y="5836022"/>
                </a:cubicBezTo>
                <a:cubicBezTo>
                  <a:pt x="1130414" y="5847391"/>
                  <a:pt x="1171508" y="5868669"/>
                  <a:pt x="1153132" y="5872012"/>
                </a:cubicBezTo>
                <a:cubicBezTo>
                  <a:pt x="1128898" y="5857667"/>
                  <a:pt x="1140784" y="5902732"/>
                  <a:pt x="1114941" y="5885161"/>
                </a:cubicBezTo>
                <a:cubicBezTo>
                  <a:pt x="1111955" y="5851159"/>
                  <a:pt x="1074015" y="5892089"/>
                  <a:pt x="1065349" y="5862431"/>
                </a:cubicBezTo>
                <a:cubicBezTo>
                  <a:pt x="1057315" y="5905008"/>
                  <a:pt x="1035470" y="5852818"/>
                  <a:pt x="1014267" y="5866091"/>
                </a:cubicBezTo>
                <a:cubicBezTo>
                  <a:pt x="1006678" y="5882238"/>
                  <a:pt x="999065" y="5885057"/>
                  <a:pt x="983606" y="5867891"/>
                </a:cubicBezTo>
                <a:cubicBezTo>
                  <a:pt x="949657" y="5946457"/>
                  <a:pt x="949637" y="5893769"/>
                  <a:pt x="907443" y="5924222"/>
                </a:cubicBezTo>
                <a:cubicBezTo>
                  <a:pt x="872468" y="5956169"/>
                  <a:pt x="831950" y="5954949"/>
                  <a:pt x="808988" y="6030723"/>
                </a:cubicBezTo>
                <a:cubicBezTo>
                  <a:pt x="806594" y="6052160"/>
                  <a:pt x="789972" y="6060404"/>
                  <a:pt x="771869" y="6049136"/>
                </a:cubicBezTo>
                <a:cubicBezTo>
                  <a:pt x="768753" y="6047195"/>
                  <a:pt x="765711" y="6044739"/>
                  <a:pt x="762837" y="6041841"/>
                </a:cubicBezTo>
                <a:cubicBezTo>
                  <a:pt x="751252" y="6095388"/>
                  <a:pt x="727945" y="6069978"/>
                  <a:pt x="725766" y="6106158"/>
                </a:cubicBezTo>
                <a:cubicBezTo>
                  <a:pt x="688209" y="6122672"/>
                  <a:pt x="645012" y="6089580"/>
                  <a:pt x="642403" y="6121330"/>
                </a:cubicBezTo>
                <a:cubicBezTo>
                  <a:pt x="620588" y="6120482"/>
                  <a:pt x="581312" y="6085641"/>
                  <a:pt x="574806" y="6120127"/>
                </a:cubicBezTo>
                <a:cubicBezTo>
                  <a:pt x="564871" y="6092697"/>
                  <a:pt x="556339" y="6142408"/>
                  <a:pt x="538930" y="6124917"/>
                </a:cubicBezTo>
                <a:cubicBezTo>
                  <a:pt x="525774" y="6109542"/>
                  <a:pt x="520118" y="6121045"/>
                  <a:pt x="510574" y="6122341"/>
                </a:cubicBezTo>
                <a:cubicBezTo>
                  <a:pt x="494678" y="6110300"/>
                  <a:pt x="457722" y="6132578"/>
                  <a:pt x="450510" y="6148398"/>
                </a:cubicBezTo>
                <a:cubicBezTo>
                  <a:pt x="437411" y="6203264"/>
                  <a:pt x="367751" y="6163165"/>
                  <a:pt x="356013" y="6205222"/>
                </a:cubicBezTo>
                <a:cubicBezTo>
                  <a:pt x="320401" y="6220372"/>
                  <a:pt x="265291" y="6232581"/>
                  <a:pt x="236857" y="6239286"/>
                </a:cubicBezTo>
                <a:cubicBezTo>
                  <a:pt x="201034" y="6243266"/>
                  <a:pt x="239743" y="6287256"/>
                  <a:pt x="185407" y="6245463"/>
                </a:cubicBezTo>
                <a:lnTo>
                  <a:pt x="0" y="62282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81C79D-4858-4FC8-8F86-DE4A503AE292}"/>
              </a:ext>
            </a:extLst>
          </p:cNvPr>
          <p:cNvSpPr>
            <a:spLocks noGrp="1"/>
          </p:cNvSpPr>
          <p:nvPr>
            <p:ph type="title"/>
          </p:nvPr>
        </p:nvSpPr>
        <p:spPr>
          <a:xfrm>
            <a:off x="552734" y="753035"/>
            <a:ext cx="5281684" cy="1576097"/>
          </a:xfrm>
        </p:spPr>
        <p:txBody>
          <a:bodyPr anchor="b">
            <a:normAutofit/>
          </a:bodyPr>
          <a:lstStyle/>
          <a:p>
            <a:pPr algn="ctr"/>
            <a:r>
              <a:rPr lang="en-US" dirty="0"/>
              <a:t>Exploratory data analysis</a:t>
            </a:r>
            <a:br>
              <a:rPr lang="en-US" dirty="0"/>
            </a:br>
            <a:endParaRPr lang="en-US" dirty="0"/>
          </a:p>
        </p:txBody>
      </p:sp>
      <p:sp>
        <p:nvSpPr>
          <p:cNvPr id="36" name="Freeform: Shape 35">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490" y="3017047"/>
            <a:ext cx="3945709" cy="299528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7D8304DF-1C98-4294-91D6-A4D9FB35B4D1}"/>
              </a:ext>
            </a:extLst>
          </p:cNvPr>
          <p:cNvSpPr>
            <a:spLocks noGrp="1"/>
          </p:cNvSpPr>
          <p:nvPr>
            <p:ph idx="1"/>
          </p:nvPr>
        </p:nvSpPr>
        <p:spPr>
          <a:xfrm>
            <a:off x="6530893" y="2337345"/>
            <a:ext cx="4601882" cy="2183309"/>
          </a:xfrm>
        </p:spPr>
        <p:txBody>
          <a:bodyPr anchor="ctr">
            <a:normAutofit/>
          </a:bodyPr>
          <a:lstStyle/>
          <a:p>
            <a:r>
              <a:rPr lang="en-US" sz="1600" dirty="0"/>
              <a:t>In the below bar plot, we explore the  marital variable with respect to the target variable y.</a:t>
            </a:r>
          </a:p>
          <a:p>
            <a:r>
              <a:rPr lang="en-US" sz="1600" dirty="0"/>
              <a:t>We see that most of the outreach is aimed towards married folk, whether its intentional or not.</a:t>
            </a:r>
          </a:p>
          <a:p>
            <a:r>
              <a:rPr lang="en-US" sz="1600" dirty="0"/>
              <a:t>We see that the conversion rate of singles is higher than married or divorced folk.</a:t>
            </a:r>
          </a:p>
        </p:txBody>
      </p:sp>
      <p:pic>
        <p:nvPicPr>
          <p:cNvPr id="6" name="Picture 5">
            <a:extLst>
              <a:ext uri="{FF2B5EF4-FFF2-40B4-BE49-F238E27FC236}">
                <a16:creationId xmlns:a16="http://schemas.microsoft.com/office/drawing/2014/main" id="{BA5413CB-D4BB-4946-B50C-FF0300AC2441}"/>
              </a:ext>
            </a:extLst>
          </p:cNvPr>
          <p:cNvPicPr>
            <a:picLocks noChangeAspect="1"/>
          </p:cNvPicPr>
          <p:nvPr/>
        </p:nvPicPr>
        <p:blipFill>
          <a:blip r:embed="rId2"/>
          <a:stretch>
            <a:fillRect/>
          </a:stretch>
        </p:blipFill>
        <p:spPr>
          <a:xfrm>
            <a:off x="1171651" y="3657639"/>
            <a:ext cx="3912548" cy="1819334"/>
          </a:xfrm>
          <a:prstGeom prst="rect">
            <a:avLst/>
          </a:prstGeom>
        </p:spPr>
      </p:pic>
      <p:sp>
        <p:nvSpPr>
          <p:cNvPr id="38" name="Rectangle 6">
            <a:extLst>
              <a:ext uri="{FF2B5EF4-FFF2-40B4-BE49-F238E27FC236}">
                <a16:creationId xmlns:a16="http://schemas.microsoft.com/office/drawing/2014/main" id="{8883AD5B-BA1D-4FA6-8AD8-955000251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126" y="584129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536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A18B8F2-142B-4003-B90D-35929770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653340-0C91-436D-8939-E9746D4B6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 y="-15106"/>
            <a:ext cx="6958758" cy="6263354"/>
          </a:xfrm>
          <a:custGeom>
            <a:avLst/>
            <a:gdLst>
              <a:gd name="connsiteX0" fmla="*/ 0 w 6950807"/>
              <a:gd name="connsiteY0" fmla="*/ 0 h 6263354"/>
              <a:gd name="connsiteX1" fmla="*/ 6940404 w 6950807"/>
              <a:gd name="connsiteY1" fmla="*/ 0 h 6263354"/>
              <a:gd name="connsiteX2" fmla="*/ 6950807 w 6950807"/>
              <a:gd name="connsiteY2" fmla="*/ 57269 h 6263354"/>
              <a:gd name="connsiteX3" fmla="*/ 6935789 w 6950807"/>
              <a:gd name="connsiteY3" fmla="*/ 111727 h 6263354"/>
              <a:gd name="connsiteX4" fmla="*/ 6926163 w 6950807"/>
              <a:gd name="connsiteY4" fmla="*/ 122319 h 6263354"/>
              <a:gd name="connsiteX5" fmla="*/ 6879726 w 6950807"/>
              <a:gd name="connsiteY5" fmla="*/ 153502 h 6263354"/>
              <a:gd name="connsiteX6" fmla="*/ 6878416 w 6950807"/>
              <a:gd name="connsiteY6" fmla="*/ 197479 h 6263354"/>
              <a:gd name="connsiteX7" fmla="*/ 6844672 w 6950807"/>
              <a:gd name="connsiteY7" fmla="*/ 235660 h 6263354"/>
              <a:gd name="connsiteX8" fmla="*/ 6843548 w 6950807"/>
              <a:gd name="connsiteY8" fmla="*/ 243659 h 6263354"/>
              <a:gd name="connsiteX9" fmla="*/ 6832960 w 6950807"/>
              <a:gd name="connsiteY9" fmla="*/ 274879 h 6263354"/>
              <a:gd name="connsiteX10" fmla="*/ 6817103 w 6950807"/>
              <a:gd name="connsiteY10" fmla="*/ 310247 h 6263354"/>
              <a:gd name="connsiteX11" fmla="*/ 6754862 w 6950807"/>
              <a:gd name="connsiteY11" fmla="*/ 362877 h 6263354"/>
              <a:gd name="connsiteX12" fmla="*/ 6729472 w 6950807"/>
              <a:gd name="connsiteY12" fmla="*/ 442939 h 6263354"/>
              <a:gd name="connsiteX13" fmla="*/ 6667299 w 6950807"/>
              <a:gd name="connsiteY13" fmla="*/ 619761 h 6263354"/>
              <a:gd name="connsiteX14" fmla="*/ 6655038 w 6950807"/>
              <a:gd name="connsiteY14" fmla="*/ 691556 h 6263354"/>
              <a:gd name="connsiteX15" fmla="*/ 6648865 w 6950807"/>
              <a:gd name="connsiteY15" fmla="*/ 787174 h 6263354"/>
              <a:gd name="connsiteX16" fmla="*/ 6560353 w 6950807"/>
              <a:gd name="connsiteY16" fmla="*/ 925327 h 6263354"/>
              <a:gd name="connsiteX17" fmla="*/ 6435425 w 6950807"/>
              <a:gd name="connsiteY17" fmla="*/ 1171290 h 6263354"/>
              <a:gd name="connsiteX18" fmla="*/ 6364558 w 6950807"/>
              <a:gd name="connsiteY18" fmla="*/ 1261205 h 6263354"/>
              <a:gd name="connsiteX19" fmla="*/ 6311247 w 6950807"/>
              <a:gd name="connsiteY19" fmla="*/ 1322003 h 6263354"/>
              <a:gd name="connsiteX20" fmla="*/ 6283544 w 6950807"/>
              <a:gd name="connsiteY20" fmla="*/ 1371053 h 6263354"/>
              <a:gd name="connsiteX21" fmla="*/ 6254261 w 6950807"/>
              <a:gd name="connsiteY21" fmla="*/ 1443811 h 6263354"/>
              <a:gd name="connsiteX22" fmla="*/ 6220029 w 6950807"/>
              <a:gd name="connsiteY22" fmla="*/ 1535820 h 6263354"/>
              <a:gd name="connsiteX23" fmla="*/ 6212575 w 6950807"/>
              <a:gd name="connsiteY23" fmla="*/ 1599591 h 6263354"/>
              <a:gd name="connsiteX24" fmla="*/ 6209141 w 6950807"/>
              <a:gd name="connsiteY24" fmla="*/ 1628086 h 6263354"/>
              <a:gd name="connsiteX25" fmla="*/ 6208823 w 6950807"/>
              <a:gd name="connsiteY25" fmla="*/ 1628513 h 6263354"/>
              <a:gd name="connsiteX26" fmla="*/ 6190100 w 6950807"/>
              <a:gd name="connsiteY26" fmla="*/ 1654874 h 6263354"/>
              <a:gd name="connsiteX27" fmla="*/ 6148233 w 6950807"/>
              <a:gd name="connsiteY27" fmla="*/ 1725417 h 6263354"/>
              <a:gd name="connsiteX28" fmla="*/ 6123002 w 6950807"/>
              <a:gd name="connsiteY28" fmla="*/ 1767427 h 6263354"/>
              <a:gd name="connsiteX29" fmla="*/ 6070380 w 6950807"/>
              <a:gd name="connsiteY29" fmla="*/ 1892939 h 6263354"/>
              <a:gd name="connsiteX30" fmla="*/ 6018708 w 6950807"/>
              <a:gd name="connsiteY30" fmla="*/ 2134444 h 6263354"/>
              <a:gd name="connsiteX31" fmla="*/ 5992354 w 6950807"/>
              <a:gd name="connsiteY31" fmla="*/ 2198892 h 6263354"/>
              <a:gd name="connsiteX32" fmla="*/ 5982901 w 6950807"/>
              <a:gd name="connsiteY32" fmla="*/ 2204718 h 6263354"/>
              <a:gd name="connsiteX33" fmla="*/ 5976085 w 6950807"/>
              <a:gd name="connsiteY33" fmla="*/ 2223345 h 6263354"/>
              <a:gd name="connsiteX34" fmla="*/ 5968612 w 6950807"/>
              <a:gd name="connsiteY34" fmla="*/ 2244929 h 6263354"/>
              <a:gd name="connsiteX35" fmla="*/ 5948134 w 6950807"/>
              <a:gd name="connsiteY35" fmla="*/ 2265228 h 6263354"/>
              <a:gd name="connsiteX36" fmla="*/ 5946387 w 6950807"/>
              <a:gd name="connsiteY36" fmla="*/ 2273755 h 6263354"/>
              <a:gd name="connsiteX37" fmla="*/ 5940768 w 6950807"/>
              <a:gd name="connsiteY37" fmla="*/ 2284532 h 6263354"/>
              <a:gd name="connsiteX38" fmla="*/ 5940171 w 6950807"/>
              <a:gd name="connsiteY38" fmla="*/ 2284543 h 6263354"/>
              <a:gd name="connsiteX39" fmla="*/ 5919217 w 6950807"/>
              <a:gd name="connsiteY39" fmla="*/ 2328308 h 6263354"/>
              <a:gd name="connsiteX40" fmla="*/ 5895354 w 6950807"/>
              <a:gd name="connsiteY40" fmla="*/ 2375061 h 6263354"/>
              <a:gd name="connsiteX41" fmla="*/ 5846917 w 6950807"/>
              <a:gd name="connsiteY41" fmla="*/ 2403673 h 6263354"/>
              <a:gd name="connsiteX42" fmla="*/ 5828950 w 6950807"/>
              <a:gd name="connsiteY42" fmla="*/ 2467946 h 6263354"/>
              <a:gd name="connsiteX43" fmla="*/ 5778751 w 6950807"/>
              <a:gd name="connsiteY43" fmla="*/ 2558153 h 6263354"/>
              <a:gd name="connsiteX44" fmla="*/ 5766677 w 6950807"/>
              <a:gd name="connsiteY44" fmla="*/ 2618352 h 6263354"/>
              <a:gd name="connsiteX45" fmla="*/ 5711691 w 6950807"/>
              <a:gd name="connsiteY45" fmla="*/ 2813181 h 6263354"/>
              <a:gd name="connsiteX46" fmla="*/ 5632865 w 6950807"/>
              <a:gd name="connsiteY46" fmla="*/ 3016049 h 6263354"/>
              <a:gd name="connsiteX47" fmla="*/ 5593801 w 6950807"/>
              <a:gd name="connsiteY47" fmla="*/ 3111205 h 6263354"/>
              <a:gd name="connsiteX48" fmla="*/ 5502533 w 6950807"/>
              <a:gd name="connsiteY48" fmla="*/ 3259056 h 6263354"/>
              <a:gd name="connsiteX49" fmla="*/ 5393573 w 6950807"/>
              <a:gd name="connsiteY49" fmla="*/ 3436601 h 6263354"/>
              <a:gd name="connsiteX50" fmla="*/ 5370905 w 6950807"/>
              <a:gd name="connsiteY50" fmla="*/ 3536371 h 6263354"/>
              <a:gd name="connsiteX51" fmla="*/ 5315748 w 6950807"/>
              <a:gd name="connsiteY51" fmla="*/ 3583316 h 6263354"/>
              <a:gd name="connsiteX52" fmla="*/ 5310843 w 6950807"/>
              <a:gd name="connsiteY52" fmla="*/ 3586184 h 6263354"/>
              <a:gd name="connsiteX53" fmla="*/ 5285951 w 6950807"/>
              <a:gd name="connsiteY53" fmla="*/ 3601045 h 6263354"/>
              <a:gd name="connsiteX54" fmla="*/ 5261707 w 6950807"/>
              <a:gd name="connsiteY54" fmla="*/ 3621267 h 6263354"/>
              <a:gd name="connsiteX55" fmla="*/ 5244645 w 6950807"/>
              <a:gd name="connsiteY55" fmla="*/ 3653006 h 6263354"/>
              <a:gd name="connsiteX56" fmla="*/ 5196556 w 6950807"/>
              <a:gd name="connsiteY56" fmla="*/ 3760667 h 6263354"/>
              <a:gd name="connsiteX57" fmla="*/ 5140091 w 6950807"/>
              <a:gd name="connsiteY57" fmla="*/ 3851089 h 6263354"/>
              <a:gd name="connsiteX58" fmla="*/ 5098366 w 6950807"/>
              <a:gd name="connsiteY58" fmla="*/ 3929294 h 6263354"/>
              <a:gd name="connsiteX59" fmla="*/ 5064858 w 6950807"/>
              <a:gd name="connsiteY59" fmla="*/ 3972981 h 6263354"/>
              <a:gd name="connsiteX60" fmla="*/ 5061745 w 6950807"/>
              <a:gd name="connsiteY60" fmla="*/ 3993492 h 6263354"/>
              <a:gd name="connsiteX61" fmla="*/ 5046631 w 6950807"/>
              <a:gd name="connsiteY61" fmla="*/ 3999129 h 6263354"/>
              <a:gd name="connsiteX62" fmla="*/ 5018715 w 6950807"/>
              <a:gd name="connsiteY62" fmla="*/ 4022829 h 6263354"/>
              <a:gd name="connsiteX63" fmla="*/ 4916132 w 6950807"/>
              <a:gd name="connsiteY63" fmla="*/ 4073446 h 6263354"/>
              <a:gd name="connsiteX64" fmla="*/ 4887899 w 6950807"/>
              <a:gd name="connsiteY64" fmla="*/ 4084508 h 6263354"/>
              <a:gd name="connsiteX65" fmla="*/ 4829160 w 6950807"/>
              <a:gd name="connsiteY65" fmla="*/ 4132817 h 6263354"/>
              <a:gd name="connsiteX66" fmla="*/ 4737273 w 6950807"/>
              <a:gd name="connsiteY66" fmla="*/ 4221326 h 6263354"/>
              <a:gd name="connsiteX67" fmla="*/ 4716550 w 6950807"/>
              <a:gd name="connsiteY67" fmla="*/ 4238238 h 6263354"/>
              <a:gd name="connsiteX68" fmla="*/ 4694116 w 6950807"/>
              <a:gd name="connsiteY68" fmla="*/ 4245104 h 6263354"/>
              <a:gd name="connsiteX69" fmla="*/ 4684883 w 6950807"/>
              <a:gd name="connsiteY69" fmla="*/ 4240009 h 6263354"/>
              <a:gd name="connsiteX70" fmla="*/ 4672744 w 6950807"/>
              <a:gd name="connsiteY70" fmla="*/ 4248081 h 6263354"/>
              <a:gd name="connsiteX71" fmla="*/ 4668551 w 6950807"/>
              <a:gd name="connsiteY71" fmla="*/ 4248624 h 6263354"/>
              <a:gd name="connsiteX72" fmla="*/ 4645463 w 6950807"/>
              <a:gd name="connsiteY72" fmla="*/ 4253346 h 6263354"/>
              <a:gd name="connsiteX73" fmla="*/ 4620155 w 6950807"/>
              <a:gd name="connsiteY73" fmla="*/ 4303247 h 6263354"/>
              <a:gd name="connsiteX74" fmla="*/ 4569293 w 6950807"/>
              <a:gd name="connsiteY74" fmla="*/ 4331884 h 6263354"/>
              <a:gd name="connsiteX75" fmla="*/ 4362878 w 6950807"/>
              <a:gd name="connsiteY75" fmla="*/ 4483674 h 6263354"/>
              <a:gd name="connsiteX76" fmla="*/ 4215533 w 6950807"/>
              <a:gd name="connsiteY76" fmla="*/ 4677057 h 6263354"/>
              <a:gd name="connsiteX77" fmla="*/ 4082433 w 6950807"/>
              <a:gd name="connsiteY77" fmla="*/ 4778716 h 6263354"/>
              <a:gd name="connsiteX78" fmla="*/ 3944222 w 6950807"/>
              <a:gd name="connsiteY78" fmla="*/ 4888264 h 6263354"/>
              <a:gd name="connsiteX79" fmla="*/ 3265354 w 6950807"/>
              <a:gd name="connsiteY79" fmla="*/ 5018367 h 6263354"/>
              <a:gd name="connsiteX80" fmla="*/ 2929449 w 6950807"/>
              <a:gd name="connsiteY80" fmla="*/ 5063084 h 6263354"/>
              <a:gd name="connsiteX81" fmla="*/ 2809178 w 6950807"/>
              <a:gd name="connsiteY81" fmla="*/ 5074031 h 6263354"/>
              <a:gd name="connsiteX82" fmla="*/ 2537607 w 6950807"/>
              <a:gd name="connsiteY82" fmla="*/ 5248799 h 6263354"/>
              <a:gd name="connsiteX83" fmla="*/ 2035212 w 6950807"/>
              <a:gd name="connsiteY83" fmla="*/ 5444792 h 6263354"/>
              <a:gd name="connsiteX84" fmla="*/ 1792070 w 6950807"/>
              <a:gd name="connsiteY84" fmla="*/ 5751012 h 6263354"/>
              <a:gd name="connsiteX85" fmla="*/ 1484566 w 6950807"/>
              <a:gd name="connsiteY85" fmla="*/ 5795703 h 6263354"/>
              <a:gd name="connsiteX86" fmla="*/ 1406155 w 6950807"/>
              <a:gd name="connsiteY86" fmla="*/ 5805381 h 6263354"/>
              <a:gd name="connsiteX87" fmla="*/ 1300798 w 6950807"/>
              <a:gd name="connsiteY87" fmla="*/ 5821755 h 6263354"/>
              <a:gd name="connsiteX88" fmla="*/ 1263745 w 6950807"/>
              <a:gd name="connsiteY88" fmla="*/ 5831133 h 6263354"/>
              <a:gd name="connsiteX89" fmla="*/ 1192887 w 6950807"/>
              <a:gd name="connsiteY89" fmla="*/ 5832643 h 6263354"/>
              <a:gd name="connsiteX90" fmla="*/ 1147244 w 6950807"/>
              <a:gd name="connsiteY90" fmla="*/ 5836022 h 6263354"/>
              <a:gd name="connsiteX91" fmla="*/ 1153132 w 6950807"/>
              <a:gd name="connsiteY91" fmla="*/ 5872012 h 6263354"/>
              <a:gd name="connsiteX92" fmla="*/ 1114941 w 6950807"/>
              <a:gd name="connsiteY92" fmla="*/ 5885161 h 6263354"/>
              <a:gd name="connsiteX93" fmla="*/ 1065349 w 6950807"/>
              <a:gd name="connsiteY93" fmla="*/ 5862431 h 6263354"/>
              <a:gd name="connsiteX94" fmla="*/ 1014267 w 6950807"/>
              <a:gd name="connsiteY94" fmla="*/ 5866091 h 6263354"/>
              <a:gd name="connsiteX95" fmla="*/ 983606 w 6950807"/>
              <a:gd name="connsiteY95" fmla="*/ 5867891 h 6263354"/>
              <a:gd name="connsiteX96" fmla="*/ 907443 w 6950807"/>
              <a:gd name="connsiteY96" fmla="*/ 5924222 h 6263354"/>
              <a:gd name="connsiteX97" fmla="*/ 808988 w 6950807"/>
              <a:gd name="connsiteY97" fmla="*/ 6030723 h 6263354"/>
              <a:gd name="connsiteX98" fmla="*/ 771869 w 6950807"/>
              <a:gd name="connsiteY98" fmla="*/ 6049136 h 6263354"/>
              <a:gd name="connsiteX99" fmla="*/ 762837 w 6950807"/>
              <a:gd name="connsiteY99" fmla="*/ 6041841 h 6263354"/>
              <a:gd name="connsiteX100" fmla="*/ 725766 w 6950807"/>
              <a:gd name="connsiteY100" fmla="*/ 6106158 h 6263354"/>
              <a:gd name="connsiteX101" fmla="*/ 642403 w 6950807"/>
              <a:gd name="connsiteY101" fmla="*/ 6121330 h 6263354"/>
              <a:gd name="connsiteX102" fmla="*/ 574806 w 6950807"/>
              <a:gd name="connsiteY102" fmla="*/ 6120127 h 6263354"/>
              <a:gd name="connsiteX103" fmla="*/ 538930 w 6950807"/>
              <a:gd name="connsiteY103" fmla="*/ 6124917 h 6263354"/>
              <a:gd name="connsiteX104" fmla="*/ 510574 w 6950807"/>
              <a:gd name="connsiteY104" fmla="*/ 6122341 h 6263354"/>
              <a:gd name="connsiteX105" fmla="*/ 450510 w 6950807"/>
              <a:gd name="connsiteY105" fmla="*/ 6148398 h 6263354"/>
              <a:gd name="connsiteX106" fmla="*/ 356013 w 6950807"/>
              <a:gd name="connsiteY106" fmla="*/ 6205222 h 6263354"/>
              <a:gd name="connsiteX107" fmla="*/ 236857 w 6950807"/>
              <a:gd name="connsiteY107" fmla="*/ 6239286 h 6263354"/>
              <a:gd name="connsiteX108" fmla="*/ 185407 w 6950807"/>
              <a:gd name="connsiteY108" fmla="*/ 6245463 h 6263354"/>
              <a:gd name="connsiteX109" fmla="*/ 0 w 6950807"/>
              <a:gd name="connsiteY109" fmla="*/ 6228236 h 626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6950807" h="6263354">
                <a:moveTo>
                  <a:pt x="0" y="0"/>
                </a:moveTo>
                <a:lnTo>
                  <a:pt x="6940404" y="0"/>
                </a:lnTo>
                <a:lnTo>
                  <a:pt x="6950807" y="57269"/>
                </a:lnTo>
                <a:lnTo>
                  <a:pt x="6935789" y="111727"/>
                </a:lnTo>
                <a:lnTo>
                  <a:pt x="6926163" y="122319"/>
                </a:lnTo>
                <a:lnTo>
                  <a:pt x="6879726" y="153502"/>
                </a:lnTo>
                <a:cubicBezTo>
                  <a:pt x="6916212" y="185737"/>
                  <a:pt x="6838837" y="179343"/>
                  <a:pt x="6878416" y="197479"/>
                </a:cubicBezTo>
                <a:cubicBezTo>
                  <a:pt x="6869118" y="214628"/>
                  <a:pt x="6852557" y="226581"/>
                  <a:pt x="6844672" y="235660"/>
                </a:cubicBezTo>
                <a:lnTo>
                  <a:pt x="6843548" y="243659"/>
                </a:lnTo>
                <a:lnTo>
                  <a:pt x="6832960" y="274879"/>
                </a:lnTo>
                <a:lnTo>
                  <a:pt x="6817103" y="310247"/>
                </a:lnTo>
                <a:cubicBezTo>
                  <a:pt x="6805621" y="325743"/>
                  <a:pt x="6767159" y="347668"/>
                  <a:pt x="6754862" y="362877"/>
                </a:cubicBezTo>
                <a:cubicBezTo>
                  <a:pt x="6742330" y="398815"/>
                  <a:pt x="6749000" y="389979"/>
                  <a:pt x="6729472" y="442939"/>
                </a:cubicBezTo>
                <a:cubicBezTo>
                  <a:pt x="6698994" y="494707"/>
                  <a:pt x="6694052" y="559653"/>
                  <a:pt x="6667299" y="619761"/>
                </a:cubicBezTo>
                <a:lnTo>
                  <a:pt x="6655038" y="691556"/>
                </a:lnTo>
                <a:lnTo>
                  <a:pt x="6648865" y="787174"/>
                </a:lnTo>
                <a:cubicBezTo>
                  <a:pt x="6635949" y="858107"/>
                  <a:pt x="6589857" y="879276"/>
                  <a:pt x="6560353" y="925327"/>
                </a:cubicBezTo>
                <a:lnTo>
                  <a:pt x="6435425" y="1171290"/>
                </a:lnTo>
                <a:lnTo>
                  <a:pt x="6364558" y="1261205"/>
                </a:lnTo>
                <a:lnTo>
                  <a:pt x="6311247" y="1322003"/>
                </a:lnTo>
                <a:cubicBezTo>
                  <a:pt x="6312259" y="1331636"/>
                  <a:pt x="6287426" y="1362963"/>
                  <a:pt x="6283544" y="1371053"/>
                </a:cubicBezTo>
                <a:cubicBezTo>
                  <a:pt x="6278885" y="1392046"/>
                  <a:pt x="6265370" y="1430765"/>
                  <a:pt x="6254261" y="1443811"/>
                </a:cubicBezTo>
                <a:cubicBezTo>
                  <a:pt x="6243675" y="1471273"/>
                  <a:pt x="6226285" y="1520224"/>
                  <a:pt x="6220029" y="1535820"/>
                </a:cubicBezTo>
                <a:lnTo>
                  <a:pt x="6212575" y="1599591"/>
                </a:lnTo>
                <a:lnTo>
                  <a:pt x="6209141" y="1628086"/>
                </a:lnTo>
                <a:lnTo>
                  <a:pt x="6208823" y="1628513"/>
                </a:lnTo>
                <a:cubicBezTo>
                  <a:pt x="6201578" y="1638330"/>
                  <a:pt x="6195013" y="1647437"/>
                  <a:pt x="6190100" y="1654874"/>
                </a:cubicBezTo>
                <a:cubicBezTo>
                  <a:pt x="6194363" y="1701134"/>
                  <a:pt x="6162576" y="1686294"/>
                  <a:pt x="6148233" y="1725417"/>
                </a:cubicBezTo>
                <a:cubicBezTo>
                  <a:pt x="6146043" y="1748964"/>
                  <a:pt x="6140392" y="1761381"/>
                  <a:pt x="6123002" y="1767427"/>
                </a:cubicBezTo>
                <a:cubicBezTo>
                  <a:pt x="6114841" y="1878058"/>
                  <a:pt x="6097878" y="1811703"/>
                  <a:pt x="6070380" y="1892939"/>
                </a:cubicBezTo>
                <a:cubicBezTo>
                  <a:pt x="6049318" y="1965893"/>
                  <a:pt x="6018384" y="2040658"/>
                  <a:pt x="6018708" y="2134444"/>
                </a:cubicBezTo>
                <a:cubicBezTo>
                  <a:pt x="6022239" y="2155556"/>
                  <a:pt x="6010438" y="2184412"/>
                  <a:pt x="5992354" y="2198892"/>
                </a:cubicBezTo>
                <a:cubicBezTo>
                  <a:pt x="5989241" y="2201384"/>
                  <a:pt x="5986057" y="2203347"/>
                  <a:pt x="5982901" y="2204718"/>
                </a:cubicBezTo>
                <a:cubicBezTo>
                  <a:pt x="5981029" y="2209541"/>
                  <a:pt x="5978726" y="2215866"/>
                  <a:pt x="5976085" y="2223345"/>
                </a:cubicBezTo>
                <a:lnTo>
                  <a:pt x="5968612" y="2244929"/>
                </a:lnTo>
                <a:lnTo>
                  <a:pt x="5948134" y="2265228"/>
                </a:lnTo>
                <a:lnTo>
                  <a:pt x="5946387" y="2273755"/>
                </a:lnTo>
                <a:cubicBezTo>
                  <a:pt x="5944649" y="2279331"/>
                  <a:pt x="5942802" y="2282657"/>
                  <a:pt x="5940768" y="2284532"/>
                </a:cubicBezTo>
                <a:lnTo>
                  <a:pt x="5940171" y="2284543"/>
                </a:lnTo>
                <a:lnTo>
                  <a:pt x="5919217" y="2328308"/>
                </a:lnTo>
                <a:cubicBezTo>
                  <a:pt x="5912897" y="2346767"/>
                  <a:pt x="5899449" y="2356984"/>
                  <a:pt x="5895354" y="2375061"/>
                </a:cubicBezTo>
                <a:cubicBezTo>
                  <a:pt x="5862809" y="2374144"/>
                  <a:pt x="5862040" y="2388484"/>
                  <a:pt x="5846917" y="2403673"/>
                </a:cubicBezTo>
                <a:lnTo>
                  <a:pt x="5828950" y="2467946"/>
                </a:lnTo>
                <a:lnTo>
                  <a:pt x="5778751" y="2558153"/>
                </a:lnTo>
                <a:cubicBezTo>
                  <a:pt x="5760079" y="2589441"/>
                  <a:pt x="5779236" y="2571701"/>
                  <a:pt x="5766677" y="2618352"/>
                </a:cubicBezTo>
                <a:cubicBezTo>
                  <a:pt x="5767618" y="2626937"/>
                  <a:pt x="5707125" y="2804857"/>
                  <a:pt x="5711691" y="2813181"/>
                </a:cubicBezTo>
                <a:cubicBezTo>
                  <a:pt x="5661053" y="2925285"/>
                  <a:pt x="5665779" y="2930841"/>
                  <a:pt x="5632865" y="3016049"/>
                </a:cubicBezTo>
                <a:cubicBezTo>
                  <a:pt x="5585911" y="3106332"/>
                  <a:pt x="5622362" y="3008442"/>
                  <a:pt x="5593801" y="3111205"/>
                </a:cubicBezTo>
                <a:cubicBezTo>
                  <a:pt x="5557486" y="3266636"/>
                  <a:pt x="5540320" y="3199468"/>
                  <a:pt x="5502533" y="3259056"/>
                </a:cubicBezTo>
                <a:cubicBezTo>
                  <a:pt x="5471662" y="3294848"/>
                  <a:pt x="5398363" y="3402035"/>
                  <a:pt x="5393573" y="3436601"/>
                </a:cubicBezTo>
                <a:cubicBezTo>
                  <a:pt x="5411790" y="3460787"/>
                  <a:pt x="5363370" y="3505709"/>
                  <a:pt x="5370905" y="3536371"/>
                </a:cubicBezTo>
                <a:cubicBezTo>
                  <a:pt x="5363197" y="3543201"/>
                  <a:pt x="5325158" y="3577878"/>
                  <a:pt x="5315748" y="3583316"/>
                </a:cubicBezTo>
                <a:lnTo>
                  <a:pt x="5310843" y="3586184"/>
                </a:lnTo>
                <a:lnTo>
                  <a:pt x="5285951" y="3601045"/>
                </a:lnTo>
                <a:lnTo>
                  <a:pt x="5261707" y="3621267"/>
                </a:lnTo>
                <a:cubicBezTo>
                  <a:pt x="5254311" y="3629779"/>
                  <a:pt x="5248323" y="3640033"/>
                  <a:pt x="5244645" y="3653006"/>
                </a:cubicBezTo>
                <a:cubicBezTo>
                  <a:pt x="5251494" y="3706080"/>
                  <a:pt x="5185420" y="3693844"/>
                  <a:pt x="5196556" y="3760667"/>
                </a:cubicBezTo>
                <a:cubicBezTo>
                  <a:pt x="5196355" y="3783674"/>
                  <a:pt x="5161174" y="3845291"/>
                  <a:pt x="5140091" y="3851089"/>
                </a:cubicBezTo>
                <a:cubicBezTo>
                  <a:pt x="5131190" y="3862729"/>
                  <a:pt x="5118192" y="3929673"/>
                  <a:pt x="5098366" y="3929294"/>
                </a:cubicBezTo>
                <a:cubicBezTo>
                  <a:pt x="5073388" y="3931514"/>
                  <a:pt x="5086786" y="3988425"/>
                  <a:pt x="5064858" y="3972981"/>
                </a:cubicBezTo>
                <a:lnTo>
                  <a:pt x="5061745" y="3993492"/>
                </a:lnTo>
                <a:lnTo>
                  <a:pt x="5046631" y="3999129"/>
                </a:lnTo>
                <a:cubicBezTo>
                  <a:pt x="5030855" y="4004669"/>
                  <a:pt x="5019475" y="4009692"/>
                  <a:pt x="5018715" y="4022829"/>
                </a:cubicBezTo>
                <a:cubicBezTo>
                  <a:pt x="4996965" y="4035215"/>
                  <a:pt x="4937934" y="4063166"/>
                  <a:pt x="4916132" y="4073446"/>
                </a:cubicBezTo>
                <a:cubicBezTo>
                  <a:pt x="4902556" y="4067386"/>
                  <a:pt x="4897329" y="4079077"/>
                  <a:pt x="4887899" y="4084508"/>
                </a:cubicBezTo>
                <a:cubicBezTo>
                  <a:pt x="4871715" y="4082346"/>
                  <a:pt x="4835784" y="4117000"/>
                  <a:pt x="4829160" y="4132817"/>
                </a:cubicBezTo>
                <a:cubicBezTo>
                  <a:pt x="4818005" y="4182187"/>
                  <a:pt x="4747512" y="4182697"/>
                  <a:pt x="4737273" y="4221326"/>
                </a:cubicBezTo>
                <a:cubicBezTo>
                  <a:pt x="4731077" y="4229203"/>
                  <a:pt x="4724052" y="4234528"/>
                  <a:pt x="4716550" y="4238238"/>
                </a:cubicBezTo>
                <a:lnTo>
                  <a:pt x="4694116" y="4245104"/>
                </a:lnTo>
                <a:lnTo>
                  <a:pt x="4684883" y="4240009"/>
                </a:lnTo>
                <a:lnTo>
                  <a:pt x="4672744" y="4248081"/>
                </a:lnTo>
                <a:lnTo>
                  <a:pt x="4668551" y="4248624"/>
                </a:lnTo>
                <a:cubicBezTo>
                  <a:pt x="4660522" y="4249625"/>
                  <a:pt x="4652707" y="4250888"/>
                  <a:pt x="4645463" y="4253346"/>
                </a:cubicBezTo>
                <a:cubicBezTo>
                  <a:pt x="4670644" y="4288836"/>
                  <a:pt x="4587995" y="4280114"/>
                  <a:pt x="4620155" y="4303247"/>
                </a:cubicBezTo>
                <a:cubicBezTo>
                  <a:pt x="4584730" y="4322934"/>
                  <a:pt x="4624634" y="4339786"/>
                  <a:pt x="4569293" y="4331884"/>
                </a:cubicBezTo>
                <a:cubicBezTo>
                  <a:pt x="4526413" y="4361955"/>
                  <a:pt x="4421838" y="4426145"/>
                  <a:pt x="4362878" y="4483674"/>
                </a:cubicBezTo>
                <a:cubicBezTo>
                  <a:pt x="4330889" y="4514627"/>
                  <a:pt x="4262274" y="4627883"/>
                  <a:pt x="4215533" y="4677057"/>
                </a:cubicBezTo>
                <a:cubicBezTo>
                  <a:pt x="4166258" y="4711482"/>
                  <a:pt x="4144325" y="4767937"/>
                  <a:pt x="4082433" y="4778716"/>
                </a:cubicBezTo>
                <a:cubicBezTo>
                  <a:pt x="4037215" y="4813916"/>
                  <a:pt x="4080401" y="4848321"/>
                  <a:pt x="3944222" y="4888264"/>
                </a:cubicBezTo>
                <a:cubicBezTo>
                  <a:pt x="3684918" y="4942348"/>
                  <a:pt x="3434483" y="4989230"/>
                  <a:pt x="3265354" y="5018367"/>
                </a:cubicBezTo>
                <a:cubicBezTo>
                  <a:pt x="3096225" y="5047503"/>
                  <a:pt x="3019654" y="5060895"/>
                  <a:pt x="2929449" y="5063084"/>
                </a:cubicBezTo>
                <a:cubicBezTo>
                  <a:pt x="2839243" y="5065272"/>
                  <a:pt x="2844050" y="5079411"/>
                  <a:pt x="2809178" y="5074031"/>
                </a:cubicBezTo>
                <a:lnTo>
                  <a:pt x="2537607" y="5248799"/>
                </a:lnTo>
                <a:cubicBezTo>
                  <a:pt x="2410199" y="5268996"/>
                  <a:pt x="2159469" y="5361090"/>
                  <a:pt x="2035212" y="5444792"/>
                </a:cubicBezTo>
                <a:cubicBezTo>
                  <a:pt x="1910957" y="5528494"/>
                  <a:pt x="1889099" y="5643213"/>
                  <a:pt x="1792070" y="5751012"/>
                </a:cubicBezTo>
                <a:lnTo>
                  <a:pt x="1484566" y="5795703"/>
                </a:lnTo>
                <a:cubicBezTo>
                  <a:pt x="1454923" y="5790900"/>
                  <a:pt x="1427565" y="5778005"/>
                  <a:pt x="1406155" y="5805381"/>
                </a:cubicBezTo>
                <a:cubicBezTo>
                  <a:pt x="1367700" y="5812651"/>
                  <a:pt x="1329241" y="5802607"/>
                  <a:pt x="1300798" y="5821755"/>
                </a:cubicBezTo>
                <a:cubicBezTo>
                  <a:pt x="1283458" y="5811210"/>
                  <a:pt x="1269389" y="5808489"/>
                  <a:pt x="1263745" y="5831133"/>
                </a:cubicBezTo>
                <a:cubicBezTo>
                  <a:pt x="1226042" y="5832175"/>
                  <a:pt x="1208377" y="5805418"/>
                  <a:pt x="1192887" y="5832643"/>
                </a:cubicBezTo>
                <a:cubicBezTo>
                  <a:pt x="1146712" y="5776695"/>
                  <a:pt x="1169930" y="5827215"/>
                  <a:pt x="1147244" y="5836022"/>
                </a:cubicBezTo>
                <a:cubicBezTo>
                  <a:pt x="1130414" y="5847391"/>
                  <a:pt x="1171508" y="5868669"/>
                  <a:pt x="1153132" y="5872012"/>
                </a:cubicBezTo>
                <a:cubicBezTo>
                  <a:pt x="1128898" y="5857667"/>
                  <a:pt x="1140784" y="5902732"/>
                  <a:pt x="1114941" y="5885161"/>
                </a:cubicBezTo>
                <a:cubicBezTo>
                  <a:pt x="1111955" y="5851159"/>
                  <a:pt x="1074015" y="5892089"/>
                  <a:pt x="1065349" y="5862431"/>
                </a:cubicBezTo>
                <a:cubicBezTo>
                  <a:pt x="1057315" y="5905008"/>
                  <a:pt x="1035470" y="5852818"/>
                  <a:pt x="1014267" y="5866091"/>
                </a:cubicBezTo>
                <a:cubicBezTo>
                  <a:pt x="1006678" y="5882238"/>
                  <a:pt x="999065" y="5885057"/>
                  <a:pt x="983606" y="5867891"/>
                </a:cubicBezTo>
                <a:cubicBezTo>
                  <a:pt x="949657" y="5946457"/>
                  <a:pt x="949637" y="5893769"/>
                  <a:pt x="907443" y="5924222"/>
                </a:cubicBezTo>
                <a:cubicBezTo>
                  <a:pt x="872468" y="5956169"/>
                  <a:pt x="831950" y="5954949"/>
                  <a:pt x="808988" y="6030723"/>
                </a:cubicBezTo>
                <a:cubicBezTo>
                  <a:pt x="806594" y="6052160"/>
                  <a:pt x="789972" y="6060404"/>
                  <a:pt x="771869" y="6049136"/>
                </a:cubicBezTo>
                <a:cubicBezTo>
                  <a:pt x="768753" y="6047195"/>
                  <a:pt x="765711" y="6044739"/>
                  <a:pt x="762837" y="6041841"/>
                </a:cubicBezTo>
                <a:cubicBezTo>
                  <a:pt x="751252" y="6095388"/>
                  <a:pt x="727945" y="6069978"/>
                  <a:pt x="725766" y="6106158"/>
                </a:cubicBezTo>
                <a:cubicBezTo>
                  <a:pt x="688209" y="6122672"/>
                  <a:pt x="645012" y="6089580"/>
                  <a:pt x="642403" y="6121330"/>
                </a:cubicBezTo>
                <a:cubicBezTo>
                  <a:pt x="620588" y="6120482"/>
                  <a:pt x="581312" y="6085641"/>
                  <a:pt x="574806" y="6120127"/>
                </a:cubicBezTo>
                <a:cubicBezTo>
                  <a:pt x="564871" y="6092697"/>
                  <a:pt x="556339" y="6142408"/>
                  <a:pt x="538930" y="6124917"/>
                </a:cubicBezTo>
                <a:cubicBezTo>
                  <a:pt x="525774" y="6109542"/>
                  <a:pt x="520118" y="6121045"/>
                  <a:pt x="510574" y="6122341"/>
                </a:cubicBezTo>
                <a:cubicBezTo>
                  <a:pt x="494678" y="6110300"/>
                  <a:pt x="457722" y="6132578"/>
                  <a:pt x="450510" y="6148398"/>
                </a:cubicBezTo>
                <a:cubicBezTo>
                  <a:pt x="437411" y="6203264"/>
                  <a:pt x="367751" y="6163165"/>
                  <a:pt x="356013" y="6205222"/>
                </a:cubicBezTo>
                <a:cubicBezTo>
                  <a:pt x="320401" y="6220372"/>
                  <a:pt x="265291" y="6232581"/>
                  <a:pt x="236857" y="6239286"/>
                </a:cubicBezTo>
                <a:cubicBezTo>
                  <a:pt x="201034" y="6243266"/>
                  <a:pt x="239743" y="6287256"/>
                  <a:pt x="185407" y="6245463"/>
                </a:cubicBezTo>
                <a:lnTo>
                  <a:pt x="0" y="62282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81C79D-4858-4FC8-8F86-DE4A503AE292}"/>
              </a:ext>
            </a:extLst>
          </p:cNvPr>
          <p:cNvSpPr>
            <a:spLocks noGrp="1"/>
          </p:cNvSpPr>
          <p:nvPr>
            <p:ph type="title"/>
          </p:nvPr>
        </p:nvSpPr>
        <p:spPr>
          <a:xfrm>
            <a:off x="552734" y="753035"/>
            <a:ext cx="5281684" cy="1576097"/>
          </a:xfrm>
        </p:spPr>
        <p:txBody>
          <a:bodyPr anchor="b">
            <a:normAutofit/>
          </a:bodyPr>
          <a:lstStyle/>
          <a:p>
            <a:pPr algn="ctr"/>
            <a:r>
              <a:rPr lang="en-US" dirty="0"/>
              <a:t>Exploratory data analysis</a:t>
            </a:r>
            <a:br>
              <a:rPr lang="en-US" dirty="0"/>
            </a:br>
            <a:endParaRPr lang="en-US" dirty="0"/>
          </a:p>
        </p:txBody>
      </p:sp>
      <p:sp>
        <p:nvSpPr>
          <p:cNvPr id="36" name="Freeform: Shape 35">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490" y="3017047"/>
            <a:ext cx="3945709" cy="299528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7D8304DF-1C98-4294-91D6-A4D9FB35B4D1}"/>
              </a:ext>
            </a:extLst>
          </p:cNvPr>
          <p:cNvSpPr>
            <a:spLocks noGrp="1"/>
          </p:cNvSpPr>
          <p:nvPr>
            <p:ph idx="1"/>
          </p:nvPr>
        </p:nvSpPr>
        <p:spPr>
          <a:xfrm>
            <a:off x="6578026" y="2485854"/>
            <a:ext cx="4601882" cy="1886292"/>
          </a:xfrm>
        </p:spPr>
        <p:txBody>
          <a:bodyPr anchor="ctr">
            <a:normAutofit/>
          </a:bodyPr>
          <a:lstStyle/>
          <a:p>
            <a:r>
              <a:rPr lang="en-US" sz="1600" dirty="0"/>
              <a:t>In the below bar plot, we explore the education variable with respect to the target variable y.</a:t>
            </a:r>
          </a:p>
          <a:p>
            <a:r>
              <a:rPr lang="en-US" sz="1600" dirty="0"/>
              <a:t>We see that most of the people who have a good conversion rate are degree holders or high schoolers.</a:t>
            </a:r>
          </a:p>
        </p:txBody>
      </p:sp>
      <p:sp>
        <p:nvSpPr>
          <p:cNvPr id="38" name="Rectangle 6">
            <a:extLst>
              <a:ext uri="{FF2B5EF4-FFF2-40B4-BE49-F238E27FC236}">
                <a16:creationId xmlns:a16="http://schemas.microsoft.com/office/drawing/2014/main" id="{8883AD5B-BA1D-4FA6-8AD8-955000251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126" y="584129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BBE6E75-930A-4BAB-AEDA-55200D6F4612}"/>
              </a:ext>
            </a:extLst>
          </p:cNvPr>
          <p:cNvPicPr>
            <a:picLocks noChangeAspect="1"/>
          </p:cNvPicPr>
          <p:nvPr/>
        </p:nvPicPr>
        <p:blipFill>
          <a:blip r:embed="rId2"/>
          <a:stretch>
            <a:fillRect/>
          </a:stretch>
        </p:blipFill>
        <p:spPr>
          <a:xfrm>
            <a:off x="1138489" y="3465738"/>
            <a:ext cx="3940101" cy="1926393"/>
          </a:xfrm>
          <a:prstGeom prst="rect">
            <a:avLst/>
          </a:prstGeom>
        </p:spPr>
      </p:pic>
    </p:spTree>
    <p:extLst>
      <p:ext uri="{BB962C8B-B14F-4D97-AF65-F5344CB8AC3E}">
        <p14:creationId xmlns:p14="http://schemas.microsoft.com/office/powerpoint/2010/main" val="2921018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A18B8F2-142B-4003-B90D-35929770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A653340-0C91-436D-8939-E9746D4B6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 y="-15106"/>
            <a:ext cx="6958758" cy="6263354"/>
          </a:xfrm>
          <a:custGeom>
            <a:avLst/>
            <a:gdLst>
              <a:gd name="connsiteX0" fmla="*/ 0 w 6950807"/>
              <a:gd name="connsiteY0" fmla="*/ 0 h 6263354"/>
              <a:gd name="connsiteX1" fmla="*/ 6940404 w 6950807"/>
              <a:gd name="connsiteY1" fmla="*/ 0 h 6263354"/>
              <a:gd name="connsiteX2" fmla="*/ 6950807 w 6950807"/>
              <a:gd name="connsiteY2" fmla="*/ 57269 h 6263354"/>
              <a:gd name="connsiteX3" fmla="*/ 6935789 w 6950807"/>
              <a:gd name="connsiteY3" fmla="*/ 111727 h 6263354"/>
              <a:gd name="connsiteX4" fmla="*/ 6926163 w 6950807"/>
              <a:gd name="connsiteY4" fmla="*/ 122319 h 6263354"/>
              <a:gd name="connsiteX5" fmla="*/ 6879726 w 6950807"/>
              <a:gd name="connsiteY5" fmla="*/ 153502 h 6263354"/>
              <a:gd name="connsiteX6" fmla="*/ 6878416 w 6950807"/>
              <a:gd name="connsiteY6" fmla="*/ 197479 h 6263354"/>
              <a:gd name="connsiteX7" fmla="*/ 6844672 w 6950807"/>
              <a:gd name="connsiteY7" fmla="*/ 235660 h 6263354"/>
              <a:gd name="connsiteX8" fmla="*/ 6843548 w 6950807"/>
              <a:gd name="connsiteY8" fmla="*/ 243659 h 6263354"/>
              <a:gd name="connsiteX9" fmla="*/ 6832960 w 6950807"/>
              <a:gd name="connsiteY9" fmla="*/ 274879 h 6263354"/>
              <a:gd name="connsiteX10" fmla="*/ 6817103 w 6950807"/>
              <a:gd name="connsiteY10" fmla="*/ 310247 h 6263354"/>
              <a:gd name="connsiteX11" fmla="*/ 6754862 w 6950807"/>
              <a:gd name="connsiteY11" fmla="*/ 362877 h 6263354"/>
              <a:gd name="connsiteX12" fmla="*/ 6729472 w 6950807"/>
              <a:gd name="connsiteY12" fmla="*/ 442939 h 6263354"/>
              <a:gd name="connsiteX13" fmla="*/ 6667299 w 6950807"/>
              <a:gd name="connsiteY13" fmla="*/ 619761 h 6263354"/>
              <a:gd name="connsiteX14" fmla="*/ 6655038 w 6950807"/>
              <a:gd name="connsiteY14" fmla="*/ 691556 h 6263354"/>
              <a:gd name="connsiteX15" fmla="*/ 6648865 w 6950807"/>
              <a:gd name="connsiteY15" fmla="*/ 787174 h 6263354"/>
              <a:gd name="connsiteX16" fmla="*/ 6560353 w 6950807"/>
              <a:gd name="connsiteY16" fmla="*/ 925327 h 6263354"/>
              <a:gd name="connsiteX17" fmla="*/ 6435425 w 6950807"/>
              <a:gd name="connsiteY17" fmla="*/ 1171290 h 6263354"/>
              <a:gd name="connsiteX18" fmla="*/ 6364558 w 6950807"/>
              <a:gd name="connsiteY18" fmla="*/ 1261205 h 6263354"/>
              <a:gd name="connsiteX19" fmla="*/ 6311247 w 6950807"/>
              <a:gd name="connsiteY19" fmla="*/ 1322003 h 6263354"/>
              <a:gd name="connsiteX20" fmla="*/ 6283544 w 6950807"/>
              <a:gd name="connsiteY20" fmla="*/ 1371053 h 6263354"/>
              <a:gd name="connsiteX21" fmla="*/ 6254261 w 6950807"/>
              <a:gd name="connsiteY21" fmla="*/ 1443811 h 6263354"/>
              <a:gd name="connsiteX22" fmla="*/ 6220029 w 6950807"/>
              <a:gd name="connsiteY22" fmla="*/ 1535820 h 6263354"/>
              <a:gd name="connsiteX23" fmla="*/ 6212575 w 6950807"/>
              <a:gd name="connsiteY23" fmla="*/ 1599591 h 6263354"/>
              <a:gd name="connsiteX24" fmla="*/ 6209141 w 6950807"/>
              <a:gd name="connsiteY24" fmla="*/ 1628086 h 6263354"/>
              <a:gd name="connsiteX25" fmla="*/ 6208823 w 6950807"/>
              <a:gd name="connsiteY25" fmla="*/ 1628513 h 6263354"/>
              <a:gd name="connsiteX26" fmla="*/ 6190100 w 6950807"/>
              <a:gd name="connsiteY26" fmla="*/ 1654874 h 6263354"/>
              <a:gd name="connsiteX27" fmla="*/ 6148233 w 6950807"/>
              <a:gd name="connsiteY27" fmla="*/ 1725417 h 6263354"/>
              <a:gd name="connsiteX28" fmla="*/ 6123002 w 6950807"/>
              <a:gd name="connsiteY28" fmla="*/ 1767427 h 6263354"/>
              <a:gd name="connsiteX29" fmla="*/ 6070380 w 6950807"/>
              <a:gd name="connsiteY29" fmla="*/ 1892939 h 6263354"/>
              <a:gd name="connsiteX30" fmla="*/ 6018708 w 6950807"/>
              <a:gd name="connsiteY30" fmla="*/ 2134444 h 6263354"/>
              <a:gd name="connsiteX31" fmla="*/ 5992354 w 6950807"/>
              <a:gd name="connsiteY31" fmla="*/ 2198892 h 6263354"/>
              <a:gd name="connsiteX32" fmla="*/ 5982901 w 6950807"/>
              <a:gd name="connsiteY32" fmla="*/ 2204718 h 6263354"/>
              <a:gd name="connsiteX33" fmla="*/ 5976085 w 6950807"/>
              <a:gd name="connsiteY33" fmla="*/ 2223345 h 6263354"/>
              <a:gd name="connsiteX34" fmla="*/ 5968612 w 6950807"/>
              <a:gd name="connsiteY34" fmla="*/ 2244929 h 6263354"/>
              <a:gd name="connsiteX35" fmla="*/ 5948134 w 6950807"/>
              <a:gd name="connsiteY35" fmla="*/ 2265228 h 6263354"/>
              <a:gd name="connsiteX36" fmla="*/ 5946387 w 6950807"/>
              <a:gd name="connsiteY36" fmla="*/ 2273755 h 6263354"/>
              <a:gd name="connsiteX37" fmla="*/ 5940768 w 6950807"/>
              <a:gd name="connsiteY37" fmla="*/ 2284532 h 6263354"/>
              <a:gd name="connsiteX38" fmla="*/ 5940171 w 6950807"/>
              <a:gd name="connsiteY38" fmla="*/ 2284543 h 6263354"/>
              <a:gd name="connsiteX39" fmla="*/ 5919217 w 6950807"/>
              <a:gd name="connsiteY39" fmla="*/ 2328308 h 6263354"/>
              <a:gd name="connsiteX40" fmla="*/ 5895354 w 6950807"/>
              <a:gd name="connsiteY40" fmla="*/ 2375061 h 6263354"/>
              <a:gd name="connsiteX41" fmla="*/ 5846917 w 6950807"/>
              <a:gd name="connsiteY41" fmla="*/ 2403673 h 6263354"/>
              <a:gd name="connsiteX42" fmla="*/ 5828950 w 6950807"/>
              <a:gd name="connsiteY42" fmla="*/ 2467946 h 6263354"/>
              <a:gd name="connsiteX43" fmla="*/ 5778751 w 6950807"/>
              <a:gd name="connsiteY43" fmla="*/ 2558153 h 6263354"/>
              <a:gd name="connsiteX44" fmla="*/ 5766677 w 6950807"/>
              <a:gd name="connsiteY44" fmla="*/ 2618352 h 6263354"/>
              <a:gd name="connsiteX45" fmla="*/ 5711691 w 6950807"/>
              <a:gd name="connsiteY45" fmla="*/ 2813181 h 6263354"/>
              <a:gd name="connsiteX46" fmla="*/ 5632865 w 6950807"/>
              <a:gd name="connsiteY46" fmla="*/ 3016049 h 6263354"/>
              <a:gd name="connsiteX47" fmla="*/ 5593801 w 6950807"/>
              <a:gd name="connsiteY47" fmla="*/ 3111205 h 6263354"/>
              <a:gd name="connsiteX48" fmla="*/ 5502533 w 6950807"/>
              <a:gd name="connsiteY48" fmla="*/ 3259056 h 6263354"/>
              <a:gd name="connsiteX49" fmla="*/ 5393573 w 6950807"/>
              <a:gd name="connsiteY49" fmla="*/ 3436601 h 6263354"/>
              <a:gd name="connsiteX50" fmla="*/ 5370905 w 6950807"/>
              <a:gd name="connsiteY50" fmla="*/ 3536371 h 6263354"/>
              <a:gd name="connsiteX51" fmla="*/ 5315748 w 6950807"/>
              <a:gd name="connsiteY51" fmla="*/ 3583316 h 6263354"/>
              <a:gd name="connsiteX52" fmla="*/ 5310843 w 6950807"/>
              <a:gd name="connsiteY52" fmla="*/ 3586184 h 6263354"/>
              <a:gd name="connsiteX53" fmla="*/ 5285951 w 6950807"/>
              <a:gd name="connsiteY53" fmla="*/ 3601045 h 6263354"/>
              <a:gd name="connsiteX54" fmla="*/ 5261707 w 6950807"/>
              <a:gd name="connsiteY54" fmla="*/ 3621267 h 6263354"/>
              <a:gd name="connsiteX55" fmla="*/ 5244645 w 6950807"/>
              <a:gd name="connsiteY55" fmla="*/ 3653006 h 6263354"/>
              <a:gd name="connsiteX56" fmla="*/ 5196556 w 6950807"/>
              <a:gd name="connsiteY56" fmla="*/ 3760667 h 6263354"/>
              <a:gd name="connsiteX57" fmla="*/ 5140091 w 6950807"/>
              <a:gd name="connsiteY57" fmla="*/ 3851089 h 6263354"/>
              <a:gd name="connsiteX58" fmla="*/ 5098366 w 6950807"/>
              <a:gd name="connsiteY58" fmla="*/ 3929294 h 6263354"/>
              <a:gd name="connsiteX59" fmla="*/ 5064858 w 6950807"/>
              <a:gd name="connsiteY59" fmla="*/ 3972981 h 6263354"/>
              <a:gd name="connsiteX60" fmla="*/ 5061745 w 6950807"/>
              <a:gd name="connsiteY60" fmla="*/ 3993492 h 6263354"/>
              <a:gd name="connsiteX61" fmla="*/ 5046631 w 6950807"/>
              <a:gd name="connsiteY61" fmla="*/ 3999129 h 6263354"/>
              <a:gd name="connsiteX62" fmla="*/ 5018715 w 6950807"/>
              <a:gd name="connsiteY62" fmla="*/ 4022829 h 6263354"/>
              <a:gd name="connsiteX63" fmla="*/ 4916132 w 6950807"/>
              <a:gd name="connsiteY63" fmla="*/ 4073446 h 6263354"/>
              <a:gd name="connsiteX64" fmla="*/ 4887899 w 6950807"/>
              <a:gd name="connsiteY64" fmla="*/ 4084508 h 6263354"/>
              <a:gd name="connsiteX65" fmla="*/ 4829160 w 6950807"/>
              <a:gd name="connsiteY65" fmla="*/ 4132817 h 6263354"/>
              <a:gd name="connsiteX66" fmla="*/ 4737273 w 6950807"/>
              <a:gd name="connsiteY66" fmla="*/ 4221326 h 6263354"/>
              <a:gd name="connsiteX67" fmla="*/ 4716550 w 6950807"/>
              <a:gd name="connsiteY67" fmla="*/ 4238238 h 6263354"/>
              <a:gd name="connsiteX68" fmla="*/ 4694116 w 6950807"/>
              <a:gd name="connsiteY68" fmla="*/ 4245104 h 6263354"/>
              <a:gd name="connsiteX69" fmla="*/ 4684883 w 6950807"/>
              <a:gd name="connsiteY69" fmla="*/ 4240009 h 6263354"/>
              <a:gd name="connsiteX70" fmla="*/ 4672744 w 6950807"/>
              <a:gd name="connsiteY70" fmla="*/ 4248081 h 6263354"/>
              <a:gd name="connsiteX71" fmla="*/ 4668551 w 6950807"/>
              <a:gd name="connsiteY71" fmla="*/ 4248624 h 6263354"/>
              <a:gd name="connsiteX72" fmla="*/ 4645463 w 6950807"/>
              <a:gd name="connsiteY72" fmla="*/ 4253346 h 6263354"/>
              <a:gd name="connsiteX73" fmla="*/ 4620155 w 6950807"/>
              <a:gd name="connsiteY73" fmla="*/ 4303247 h 6263354"/>
              <a:gd name="connsiteX74" fmla="*/ 4569293 w 6950807"/>
              <a:gd name="connsiteY74" fmla="*/ 4331884 h 6263354"/>
              <a:gd name="connsiteX75" fmla="*/ 4362878 w 6950807"/>
              <a:gd name="connsiteY75" fmla="*/ 4483674 h 6263354"/>
              <a:gd name="connsiteX76" fmla="*/ 4215533 w 6950807"/>
              <a:gd name="connsiteY76" fmla="*/ 4677057 h 6263354"/>
              <a:gd name="connsiteX77" fmla="*/ 4082433 w 6950807"/>
              <a:gd name="connsiteY77" fmla="*/ 4778716 h 6263354"/>
              <a:gd name="connsiteX78" fmla="*/ 3944222 w 6950807"/>
              <a:gd name="connsiteY78" fmla="*/ 4888264 h 6263354"/>
              <a:gd name="connsiteX79" fmla="*/ 3265354 w 6950807"/>
              <a:gd name="connsiteY79" fmla="*/ 5018367 h 6263354"/>
              <a:gd name="connsiteX80" fmla="*/ 2929449 w 6950807"/>
              <a:gd name="connsiteY80" fmla="*/ 5063084 h 6263354"/>
              <a:gd name="connsiteX81" fmla="*/ 2809178 w 6950807"/>
              <a:gd name="connsiteY81" fmla="*/ 5074031 h 6263354"/>
              <a:gd name="connsiteX82" fmla="*/ 2537607 w 6950807"/>
              <a:gd name="connsiteY82" fmla="*/ 5248799 h 6263354"/>
              <a:gd name="connsiteX83" fmla="*/ 2035212 w 6950807"/>
              <a:gd name="connsiteY83" fmla="*/ 5444792 h 6263354"/>
              <a:gd name="connsiteX84" fmla="*/ 1792070 w 6950807"/>
              <a:gd name="connsiteY84" fmla="*/ 5751012 h 6263354"/>
              <a:gd name="connsiteX85" fmla="*/ 1484566 w 6950807"/>
              <a:gd name="connsiteY85" fmla="*/ 5795703 h 6263354"/>
              <a:gd name="connsiteX86" fmla="*/ 1406155 w 6950807"/>
              <a:gd name="connsiteY86" fmla="*/ 5805381 h 6263354"/>
              <a:gd name="connsiteX87" fmla="*/ 1300798 w 6950807"/>
              <a:gd name="connsiteY87" fmla="*/ 5821755 h 6263354"/>
              <a:gd name="connsiteX88" fmla="*/ 1263745 w 6950807"/>
              <a:gd name="connsiteY88" fmla="*/ 5831133 h 6263354"/>
              <a:gd name="connsiteX89" fmla="*/ 1192887 w 6950807"/>
              <a:gd name="connsiteY89" fmla="*/ 5832643 h 6263354"/>
              <a:gd name="connsiteX90" fmla="*/ 1147244 w 6950807"/>
              <a:gd name="connsiteY90" fmla="*/ 5836022 h 6263354"/>
              <a:gd name="connsiteX91" fmla="*/ 1153132 w 6950807"/>
              <a:gd name="connsiteY91" fmla="*/ 5872012 h 6263354"/>
              <a:gd name="connsiteX92" fmla="*/ 1114941 w 6950807"/>
              <a:gd name="connsiteY92" fmla="*/ 5885161 h 6263354"/>
              <a:gd name="connsiteX93" fmla="*/ 1065349 w 6950807"/>
              <a:gd name="connsiteY93" fmla="*/ 5862431 h 6263354"/>
              <a:gd name="connsiteX94" fmla="*/ 1014267 w 6950807"/>
              <a:gd name="connsiteY94" fmla="*/ 5866091 h 6263354"/>
              <a:gd name="connsiteX95" fmla="*/ 983606 w 6950807"/>
              <a:gd name="connsiteY95" fmla="*/ 5867891 h 6263354"/>
              <a:gd name="connsiteX96" fmla="*/ 907443 w 6950807"/>
              <a:gd name="connsiteY96" fmla="*/ 5924222 h 6263354"/>
              <a:gd name="connsiteX97" fmla="*/ 808988 w 6950807"/>
              <a:gd name="connsiteY97" fmla="*/ 6030723 h 6263354"/>
              <a:gd name="connsiteX98" fmla="*/ 771869 w 6950807"/>
              <a:gd name="connsiteY98" fmla="*/ 6049136 h 6263354"/>
              <a:gd name="connsiteX99" fmla="*/ 762837 w 6950807"/>
              <a:gd name="connsiteY99" fmla="*/ 6041841 h 6263354"/>
              <a:gd name="connsiteX100" fmla="*/ 725766 w 6950807"/>
              <a:gd name="connsiteY100" fmla="*/ 6106158 h 6263354"/>
              <a:gd name="connsiteX101" fmla="*/ 642403 w 6950807"/>
              <a:gd name="connsiteY101" fmla="*/ 6121330 h 6263354"/>
              <a:gd name="connsiteX102" fmla="*/ 574806 w 6950807"/>
              <a:gd name="connsiteY102" fmla="*/ 6120127 h 6263354"/>
              <a:gd name="connsiteX103" fmla="*/ 538930 w 6950807"/>
              <a:gd name="connsiteY103" fmla="*/ 6124917 h 6263354"/>
              <a:gd name="connsiteX104" fmla="*/ 510574 w 6950807"/>
              <a:gd name="connsiteY104" fmla="*/ 6122341 h 6263354"/>
              <a:gd name="connsiteX105" fmla="*/ 450510 w 6950807"/>
              <a:gd name="connsiteY105" fmla="*/ 6148398 h 6263354"/>
              <a:gd name="connsiteX106" fmla="*/ 356013 w 6950807"/>
              <a:gd name="connsiteY106" fmla="*/ 6205222 h 6263354"/>
              <a:gd name="connsiteX107" fmla="*/ 236857 w 6950807"/>
              <a:gd name="connsiteY107" fmla="*/ 6239286 h 6263354"/>
              <a:gd name="connsiteX108" fmla="*/ 185407 w 6950807"/>
              <a:gd name="connsiteY108" fmla="*/ 6245463 h 6263354"/>
              <a:gd name="connsiteX109" fmla="*/ 0 w 6950807"/>
              <a:gd name="connsiteY109" fmla="*/ 6228236 h 626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6950807" h="6263354">
                <a:moveTo>
                  <a:pt x="0" y="0"/>
                </a:moveTo>
                <a:lnTo>
                  <a:pt x="6940404" y="0"/>
                </a:lnTo>
                <a:lnTo>
                  <a:pt x="6950807" y="57269"/>
                </a:lnTo>
                <a:lnTo>
                  <a:pt x="6935789" y="111727"/>
                </a:lnTo>
                <a:lnTo>
                  <a:pt x="6926163" y="122319"/>
                </a:lnTo>
                <a:lnTo>
                  <a:pt x="6879726" y="153502"/>
                </a:lnTo>
                <a:cubicBezTo>
                  <a:pt x="6916212" y="185737"/>
                  <a:pt x="6838837" y="179343"/>
                  <a:pt x="6878416" y="197479"/>
                </a:cubicBezTo>
                <a:cubicBezTo>
                  <a:pt x="6869118" y="214628"/>
                  <a:pt x="6852557" y="226581"/>
                  <a:pt x="6844672" y="235660"/>
                </a:cubicBezTo>
                <a:lnTo>
                  <a:pt x="6843548" y="243659"/>
                </a:lnTo>
                <a:lnTo>
                  <a:pt x="6832960" y="274879"/>
                </a:lnTo>
                <a:lnTo>
                  <a:pt x="6817103" y="310247"/>
                </a:lnTo>
                <a:cubicBezTo>
                  <a:pt x="6805621" y="325743"/>
                  <a:pt x="6767159" y="347668"/>
                  <a:pt x="6754862" y="362877"/>
                </a:cubicBezTo>
                <a:cubicBezTo>
                  <a:pt x="6742330" y="398815"/>
                  <a:pt x="6749000" y="389979"/>
                  <a:pt x="6729472" y="442939"/>
                </a:cubicBezTo>
                <a:cubicBezTo>
                  <a:pt x="6698994" y="494707"/>
                  <a:pt x="6694052" y="559653"/>
                  <a:pt x="6667299" y="619761"/>
                </a:cubicBezTo>
                <a:lnTo>
                  <a:pt x="6655038" y="691556"/>
                </a:lnTo>
                <a:lnTo>
                  <a:pt x="6648865" y="787174"/>
                </a:lnTo>
                <a:cubicBezTo>
                  <a:pt x="6635949" y="858107"/>
                  <a:pt x="6589857" y="879276"/>
                  <a:pt x="6560353" y="925327"/>
                </a:cubicBezTo>
                <a:lnTo>
                  <a:pt x="6435425" y="1171290"/>
                </a:lnTo>
                <a:lnTo>
                  <a:pt x="6364558" y="1261205"/>
                </a:lnTo>
                <a:lnTo>
                  <a:pt x="6311247" y="1322003"/>
                </a:lnTo>
                <a:cubicBezTo>
                  <a:pt x="6312259" y="1331636"/>
                  <a:pt x="6287426" y="1362963"/>
                  <a:pt x="6283544" y="1371053"/>
                </a:cubicBezTo>
                <a:cubicBezTo>
                  <a:pt x="6278885" y="1392046"/>
                  <a:pt x="6265370" y="1430765"/>
                  <a:pt x="6254261" y="1443811"/>
                </a:cubicBezTo>
                <a:cubicBezTo>
                  <a:pt x="6243675" y="1471273"/>
                  <a:pt x="6226285" y="1520224"/>
                  <a:pt x="6220029" y="1535820"/>
                </a:cubicBezTo>
                <a:lnTo>
                  <a:pt x="6212575" y="1599591"/>
                </a:lnTo>
                <a:lnTo>
                  <a:pt x="6209141" y="1628086"/>
                </a:lnTo>
                <a:lnTo>
                  <a:pt x="6208823" y="1628513"/>
                </a:lnTo>
                <a:cubicBezTo>
                  <a:pt x="6201578" y="1638330"/>
                  <a:pt x="6195013" y="1647437"/>
                  <a:pt x="6190100" y="1654874"/>
                </a:cubicBezTo>
                <a:cubicBezTo>
                  <a:pt x="6194363" y="1701134"/>
                  <a:pt x="6162576" y="1686294"/>
                  <a:pt x="6148233" y="1725417"/>
                </a:cubicBezTo>
                <a:cubicBezTo>
                  <a:pt x="6146043" y="1748964"/>
                  <a:pt x="6140392" y="1761381"/>
                  <a:pt x="6123002" y="1767427"/>
                </a:cubicBezTo>
                <a:cubicBezTo>
                  <a:pt x="6114841" y="1878058"/>
                  <a:pt x="6097878" y="1811703"/>
                  <a:pt x="6070380" y="1892939"/>
                </a:cubicBezTo>
                <a:cubicBezTo>
                  <a:pt x="6049318" y="1965893"/>
                  <a:pt x="6018384" y="2040658"/>
                  <a:pt x="6018708" y="2134444"/>
                </a:cubicBezTo>
                <a:cubicBezTo>
                  <a:pt x="6022239" y="2155556"/>
                  <a:pt x="6010438" y="2184412"/>
                  <a:pt x="5992354" y="2198892"/>
                </a:cubicBezTo>
                <a:cubicBezTo>
                  <a:pt x="5989241" y="2201384"/>
                  <a:pt x="5986057" y="2203347"/>
                  <a:pt x="5982901" y="2204718"/>
                </a:cubicBezTo>
                <a:cubicBezTo>
                  <a:pt x="5981029" y="2209541"/>
                  <a:pt x="5978726" y="2215866"/>
                  <a:pt x="5976085" y="2223345"/>
                </a:cubicBezTo>
                <a:lnTo>
                  <a:pt x="5968612" y="2244929"/>
                </a:lnTo>
                <a:lnTo>
                  <a:pt x="5948134" y="2265228"/>
                </a:lnTo>
                <a:lnTo>
                  <a:pt x="5946387" y="2273755"/>
                </a:lnTo>
                <a:cubicBezTo>
                  <a:pt x="5944649" y="2279331"/>
                  <a:pt x="5942802" y="2282657"/>
                  <a:pt x="5940768" y="2284532"/>
                </a:cubicBezTo>
                <a:lnTo>
                  <a:pt x="5940171" y="2284543"/>
                </a:lnTo>
                <a:lnTo>
                  <a:pt x="5919217" y="2328308"/>
                </a:lnTo>
                <a:cubicBezTo>
                  <a:pt x="5912897" y="2346767"/>
                  <a:pt x="5899449" y="2356984"/>
                  <a:pt x="5895354" y="2375061"/>
                </a:cubicBezTo>
                <a:cubicBezTo>
                  <a:pt x="5862809" y="2374144"/>
                  <a:pt x="5862040" y="2388484"/>
                  <a:pt x="5846917" y="2403673"/>
                </a:cubicBezTo>
                <a:lnTo>
                  <a:pt x="5828950" y="2467946"/>
                </a:lnTo>
                <a:lnTo>
                  <a:pt x="5778751" y="2558153"/>
                </a:lnTo>
                <a:cubicBezTo>
                  <a:pt x="5760079" y="2589441"/>
                  <a:pt x="5779236" y="2571701"/>
                  <a:pt x="5766677" y="2618352"/>
                </a:cubicBezTo>
                <a:cubicBezTo>
                  <a:pt x="5767618" y="2626937"/>
                  <a:pt x="5707125" y="2804857"/>
                  <a:pt x="5711691" y="2813181"/>
                </a:cubicBezTo>
                <a:cubicBezTo>
                  <a:pt x="5661053" y="2925285"/>
                  <a:pt x="5665779" y="2930841"/>
                  <a:pt x="5632865" y="3016049"/>
                </a:cubicBezTo>
                <a:cubicBezTo>
                  <a:pt x="5585911" y="3106332"/>
                  <a:pt x="5622362" y="3008442"/>
                  <a:pt x="5593801" y="3111205"/>
                </a:cubicBezTo>
                <a:cubicBezTo>
                  <a:pt x="5557486" y="3266636"/>
                  <a:pt x="5540320" y="3199468"/>
                  <a:pt x="5502533" y="3259056"/>
                </a:cubicBezTo>
                <a:cubicBezTo>
                  <a:pt x="5471662" y="3294848"/>
                  <a:pt x="5398363" y="3402035"/>
                  <a:pt x="5393573" y="3436601"/>
                </a:cubicBezTo>
                <a:cubicBezTo>
                  <a:pt x="5411790" y="3460787"/>
                  <a:pt x="5363370" y="3505709"/>
                  <a:pt x="5370905" y="3536371"/>
                </a:cubicBezTo>
                <a:cubicBezTo>
                  <a:pt x="5363197" y="3543201"/>
                  <a:pt x="5325158" y="3577878"/>
                  <a:pt x="5315748" y="3583316"/>
                </a:cubicBezTo>
                <a:lnTo>
                  <a:pt x="5310843" y="3586184"/>
                </a:lnTo>
                <a:lnTo>
                  <a:pt x="5285951" y="3601045"/>
                </a:lnTo>
                <a:lnTo>
                  <a:pt x="5261707" y="3621267"/>
                </a:lnTo>
                <a:cubicBezTo>
                  <a:pt x="5254311" y="3629779"/>
                  <a:pt x="5248323" y="3640033"/>
                  <a:pt x="5244645" y="3653006"/>
                </a:cubicBezTo>
                <a:cubicBezTo>
                  <a:pt x="5251494" y="3706080"/>
                  <a:pt x="5185420" y="3693844"/>
                  <a:pt x="5196556" y="3760667"/>
                </a:cubicBezTo>
                <a:cubicBezTo>
                  <a:pt x="5196355" y="3783674"/>
                  <a:pt x="5161174" y="3845291"/>
                  <a:pt x="5140091" y="3851089"/>
                </a:cubicBezTo>
                <a:cubicBezTo>
                  <a:pt x="5131190" y="3862729"/>
                  <a:pt x="5118192" y="3929673"/>
                  <a:pt x="5098366" y="3929294"/>
                </a:cubicBezTo>
                <a:cubicBezTo>
                  <a:pt x="5073388" y="3931514"/>
                  <a:pt x="5086786" y="3988425"/>
                  <a:pt x="5064858" y="3972981"/>
                </a:cubicBezTo>
                <a:lnTo>
                  <a:pt x="5061745" y="3993492"/>
                </a:lnTo>
                <a:lnTo>
                  <a:pt x="5046631" y="3999129"/>
                </a:lnTo>
                <a:cubicBezTo>
                  <a:pt x="5030855" y="4004669"/>
                  <a:pt x="5019475" y="4009692"/>
                  <a:pt x="5018715" y="4022829"/>
                </a:cubicBezTo>
                <a:cubicBezTo>
                  <a:pt x="4996965" y="4035215"/>
                  <a:pt x="4937934" y="4063166"/>
                  <a:pt x="4916132" y="4073446"/>
                </a:cubicBezTo>
                <a:cubicBezTo>
                  <a:pt x="4902556" y="4067386"/>
                  <a:pt x="4897329" y="4079077"/>
                  <a:pt x="4887899" y="4084508"/>
                </a:cubicBezTo>
                <a:cubicBezTo>
                  <a:pt x="4871715" y="4082346"/>
                  <a:pt x="4835784" y="4117000"/>
                  <a:pt x="4829160" y="4132817"/>
                </a:cubicBezTo>
                <a:cubicBezTo>
                  <a:pt x="4818005" y="4182187"/>
                  <a:pt x="4747512" y="4182697"/>
                  <a:pt x="4737273" y="4221326"/>
                </a:cubicBezTo>
                <a:cubicBezTo>
                  <a:pt x="4731077" y="4229203"/>
                  <a:pt x="4724052" y="4234528"/>
                  <a:pt x="4716550" y="4238238"/>
                </a:cubicBezTo>
                <a:lnTo>
                  <a:pt x="4694116" y="4245104"/>
                </a:lnTo>
                <a:lnTo>
                  <a:pt x="4684883" y="4240009"/>
                </a:lnTo>
                <a:lnTo>
                  <a:pt x="4672744" y="4248081"/>
                </a:lnTo>
                <a:lnTo>
                  <a:pt x="4668551" y="4248624"/>
                </a:lnTo>
                <a:cubicBezTo>
                  <a:pt x="4660522" y="4249625"/>
                  <a:pt x="4652707" y="4250888"/>
                  <a:pt x="4645463" y="4253346"/>
                </a:cubicBezTo>
                <a:cubicBezTo>
                  <a:pt x="4670644" y="4288836"/>
                  <a:pt x="4587995" y="4280114"/>
                  <a:pt x="4620155" y="4303247"/>
                </a:cubicBezTo>
                <a:cubicBezTo>
                  <a:pt x="4584730" y="4322934"/>
                  <a:pt x="4624634" y="4339786"/>
                  <a:pt x="4569293" y="4331884"/>
                </a:cubicBezTo>
                <a:cubicBezTo>
                  <a:pt x="4526413" y="4361955"/>
                  <a:pt x="4421838" y="4426145"/>
                  <a:pt x="4362878" y="4483674"/>
                </a:cubicBezTo>
                <a:cubicBezTo>
                  <a:pt x="4330889" y="4514627"/>
                  <a:pt x="4262274" y="4627883"/>
                  <a:pt x="4215533" y="4677057"/>
                </a:cubicBezTo>
                <a:cubicBezTo>
                  <a:pt x="4166258" y="4711482"/>
                  <a:pt x="4144325" y="4767937"/>
                  <a:pt x="4082433" y="4778716"/>
                </a:cubicBezTo>
                <a:cubicBezTo>
                  <a:pt x="4037215" y="4813916"/>
                  <a:pt x="4080401" y="4848321"/>
                  <a:pt x="3944222" y="4888264"/>
                </a:cubicBezTo>
                <a:cubicBezTo>
                  <a:pt x="3684918" y="4942348"/>
                  <a:pt x="3434483" y="4989230"/>
                  <a:pt x="3265354" y="5018367"/>
                </a:cubicBezTo>
                <a:cubicBezTo>
                  <a:pt x="3096225" y="5047503"/>
                  <a:pt x="3019654" y="5060895"/>
                  <a:pt x="2929449" y="5063084"/>
                </a:cubicBezTo>
                <a:cubicBezTo>
                  <a:pt x="2839243" y="5065272"/>
                  <a:pt x="2844050" y="5079411"/>
                  <a:pt x="2809178" y="5074031"/>
                </a:cubicBezTo>
                <a:lnTo>
                  <a:pt x="2537607" y="5248799"/>
                </a:lnTo>
                <a:cubicBezTo>
                  <a:pt x="2410199" y="5268996"/>
                  <a:pt x="2159469" y="5361090"/>
                  <a:pt x="2035212" y="5444792"/>
                </a:cubicBezTo>
                <a:cubicBezTo>
                  <a:pt x="1910957" y="5528494"/>
                  <a:pt x="1889099" y="5643213"/>
                  <a:pt x="1792070" y="5751012"/>
                </a:cubicBezTo>
                <a:lnTo>
                  <a:pt x="1484566" y="5795703"/>
                </a:lnTo>
                <a:cubicBezTo>
                  <a:pt x="1454923" y="5790900"/>
                  <a:pt x="1427565" y="5778005"/>
                  <a:pt x="1406155" y="5805381"/>
                </a:cubicBezTo>
                <a:cubicBezTo>
                  <a:pt x="1367700" y="5812651"/>
                  <a:pt x="1329241" y="5802607"/>
                  <a:pt x="1300798" y="5821755"/>
                </a:cubicBezTo>
                <a:cubicBezTo>
                  <a:pt x="1283458" y="5811210"/>
                  <a:pt x="1269389" y="5808489"/>
                  <a:pt x="1263745" y="5831133"/>
                </a:cubicBezTo>
                <a:cubicBezTo>
                  <a:pt x="1226042" y="5832175"/>
                  <a:pt x="1208377" y="5805418"/>
                  <a:pt x="1192887" y="5832643"/>
                </a:cubicBezTo>
                <a:cubicBezTo>
                  <a:pt x="1146712" y="5776695"/>
                  <a:pt x="1169930" y="5827215"/>
                  <a:pt x="1147244" y="5836022"/>
                </a:cubicBezTo>
                <a:cubicBezTo>
                  <a:pt x="1130414" y="5847391"/>
                  <a:pt x="1171508" y="5868669"/>
                  <a:pt x="1153132" y="5872012"/>
                </a:cubicBezTo>
                <a:cubicBezTo>
                  <a:pt x="1128898" y="5857667"/>
                  <a:pt x="1140784" y="5902732"/>
                  <a:pt x="1114941" y="5885161"/>
                </a:cubicBezTo>
                <a:cubicBezTo>
                  <a:pt x="1111955" y="5851159"/>
                  <a:pt x="1074015" y="5892089"/>
                  <a:pt x="1065349" y="5862431"/>
                </a:cubicBezTo>
                <a:cubicBezTo>
                  <a:pt x="1057315" y="5905008"/>
                  <a:pt x="1035470" y="5852818"/>
                  <a:pt x="1014267" y="5866091"/>
                </a:cubicBezTo>
                <a:cubicBezTo>
                  <a:pt x="1006678" y="5882238"/>
                  <a:pt x="999065" y="5885057"/>
                  <a:pt x="983606" y="5867891"/>
                </a:cubicBezTo>
                <a:cubicBezTo>
                  <a:pt x="949657" y="5946457"/>
                  <a:pt x="949637" y="5893769"/>
                  <a:pt x="907443" y="5924222"/>
                </a:cubicBezTo>
                <a:cubicBezTo>
                  <a:pt x="872468" y="5956169"/>
                  <a:pt x="831950" y="5954949"/>
                  <a:pt x="808988" y="6030723"/>
                </a:cubicBezTo>
                <a:cubicBezTo>
                  <a:pt x="806594" y="6052160"/>
                  <a:pt x="789972" y="6060404"/>
                  <a:pt x="771869" y="6049136"/>
                </a:cubicBezTo>
                <a:cubicBezTo>
                  <a:pt x="768753" y="6047195"/>
                  <a:pt x="765711" y="6044739"/>
                  <a:pt x="762837" y="6041841"/>
                </a:cubicBezTo>
                <a:cubicBezTo>
                  <a:pt x="751252" y="6095388"/>
                  <a:pt x="727945" y="6069978"/>
                  <a:pt x="725766" y="6106158"/>
                </a:cubicBezTo>
                <a:cubicBezTo>
                  <a:pt x="688209" y="6122672"/>
                  <a:pt x="645012" y="6089580"/>
                  <a:pt x="642403" y="6121330"/>
                </a:cubicBezTo>
                <a:cubicBezTo>
                  <a:pt x="620588" y="6120482"/>
                  <a:pt x="581312" y="6085641"/>
                  <a:pt x="574806" y="6120127"/>
                </a:cubicBezTo>
                <a:cubicBezTo>
                  <a:pt x="564871" y="6092697"/>
                  <a:pt x="556339" y="6142408"/>
                  <a:pt x="538930" y="6124917"/>
                </a:cubicBezTo>
                <a:cubicBezTo>
                  <a:pt x="525774" y="6109542"/>
                  <a:pt x="520118" y="6121045"/>
                  <a:pt x="510574" y="6122341"/>
                </a:cubicBezTo>
                <a:cubicBezTo>
                  <a:pt x="494678" y="6110300"/>
                  <a:pt x="457722" y="6132578"/>
                  <a:pt x="450510" y="6148398"/>
                </a:cubicBezTo>
                <a:cubicBezTo>
                  <a:pt x="437411" y="6203264"/>
                  <a:pt x="367751" y="6163165"/>
                  <a:pt x="356013" y="6205222"/>
                </a:cubicBezTo>
                <a:cubicBezTo>
                  <a:pt x="320401" y="6220372"/>
                  <a:pt x="265291" y="6232581"/>
                  <a:pt x="236857" y="6239286"/>
                </a:cubicBezTo>
                <a:cubicBezTo>
                  <a:pt x="201034" y="6243266"/>
                  <a:pt x="239743" y="6287256"/>
                  <a:pt x="185407" y="6245463"/>
                </a:cubicBezTo>
                <a:lnTo>
                  <a:pt x="0" y="62282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D81C79D-4858-4FC8-8F86-DE4A503AE292}"/>
              </a:ext>
            </a:extLst>
          </p:cNvPr>
          <p:cNvSpPr>
            <a:spLocks noGrp="1"/>
          </p:cNvSpPr>
          <p:nvPr>
            <p:ph type="title"/>
          </p:nvPr>
        </p:nvSpPr>
        <p:spPr>
          <a:xfrm>
            <a:off x="552734" y="753035"/>
            <a:ext cx="5281684" cy="1576097"/>
          </a:xfrm>
        </p:spPr>
        <p:txBody>
          <a:bodyPr anchor="b">
            <a:normAutofit/>
          </a:bodyPr>
          <a:lstStyle/>
          <a:p>
            <a:pPr algn="ctr"/>
            <a:r>
              <a:rPr lang="en-US" dirty="0"/>
              <a:t>Exploratory data analysis</a:t>
            </a:r>
            <a:br>
              <a:rPr lang="en-US" dirty="0"/>
            </a:br>
            <a:endParaRPr lang="en-US" dirty="0"/>
          </a:p>
        </p:txBody>
      </p:sp>
      <p:sp>
        <p:nvSpPr>
          <p:cNvPr id="36" name="Freeform: Shape 35">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490" y="3017047"/>
            <a:ext cx="3945709" cy="299528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7D8304DF-1C98-4294-91D6-A4D9FB35B4D1}"/>
              </a:ext>
            </a:extLst>
          </p:cNvPr>
          <p:cNvSpPr>
            <a:spLocks noGrp="1"/>
          </p:cNvSpPr>
          <p:nvPr>
            <p:ph idx="1"/>
          </p:nvPr>
        </p:nvSpPr>
        <p:spPr>
          <a:xfrm>
            <a:off x="6578027" y="2375829"/>
            <a:ext cx="4601882" cy="2106341"/>
          </a:xfrm>
        </p:spPr>
        <p:txBody>
          <a:bodyPr anchor="ctr">
            <a:normAutofit/>
          </a:bodyPr>
          <a:lstStyle/>
          <a:p>
            <a:r>
              <a:rPr lang="en-US" sz="1600" dirty="0"/>
              <a:t>In the below bar plot, we explore the distribution of age among the customers. </a:t>
            </a:r>
          </a:p>
          <a:p>
            <a:r>
              <a:rPr lang="en-US" sz="1600" dirty="0"/>
              <a:t>We see that most of the people who have a good conversion rate are degree holders or high schoolers.</a:t>
            </a:r>
          </a:p>
          <a:p>
            <a:r>
              <a:rPr lang="en-US" sz="1600" dirty="0"/>
              <a:t>The mean of the distribution is 39.03</a:t>
            </a:r>
          </a:p>
        </p:txBody>
      </p:sp>
      <p:sp>
        <p:nvSpPr>
          <p:cNvPr id="38" name="Rectangle 6">
            <a:extLst>
              <a:ext uri="{FF2B5EF4-FFF2-40B4-BE49-F238E27FC236}">
                <a16:creationId xmlns:a16="http://schemas.microsoft.com/office/drawing/2014/main" id="{8883AD5B-BA1D-4FA6-8AD8-955000251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126" y="584129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DBEA6F5-0DBB-4C83-AAA3-6A67EE392B6B}"/>
              </a:ext>
            </a:extLst>
          </p:cNvPr>
          <p:cNvPicPr>
            <a:picLocks noChangeAspect="1"/>
          </p:cNvPicPr>
          <p:nvPr/>
        </p:nvPicPr>
        <p:blipFill>
          <a:blip r:embed="rId2"/>
          <a:stretch>
            <a:fillRect/>
          </a:stretch>
        </p:blipFill>
        <p:spPr>
          <a:xfrm>
            <a:off x="1138490" y="3049607"/>
            <a:ext cx="3924734" cy="2930162"/>
          </a:xfrm>
          <a:prstGeom prst="rect">
            <a:avLst/>
          </a:prstGeom>
        </p:spPr>
      </p:pic>
    </p:spTree>
    <p:extLst>
      <p:ext uri="{BB962C8B-B14F-4D97-AF65-F5344CB8AC3E}">
        <p14:creationId xmlns:p14="http://schemas.microsoft.com/office/powerpoint/2010/main" val="2835234606"/>
      </p:ext>
    </p:extLst>
  </p:cSld>
  <p:clrMapOvr>
    <a:masterClrMapping/>
  </p:clrMapOvr>
</p:sld>
</file>

<file path=ppt/theme/theme1.xml><?xml version="1.0" encoding="utf-8"?>
<a:theme xmlns:a="http://schemas.openxmlformats.org/drawingml/2006/main" name="ArchiveVTI">
  <a:themeElements>
    <a:clrScheme name="AnalogousFromLightSeedLeftStep">
      <a:dk1>
        <a:srgbClr val="000000"/>
      </a:dk1>
      <a:lt1>
        <a:srgbClr val="FFFFFF"/>
      </a:lt1>
      <a:dk2>
        <a:srgbClr val="41242D"/>
      </a:dk2>
      <a:lt2>
        <a:srgbClr val="E2E5E8"/>
      </a:lt2>
      <a:accent1>
        <a:srgbClr val="BA9C7F"/>
      </a:accent1>
      <a:accent2>
        <a:srgbClr val="BA837F"/>
      </a:accent2>
      <a:accent3>
        <a:srgbClr val="C595A5"/>
      </a:accent3>
      <a:accent4>
        <a:srgbClr val="BA7FAC"/>
      </a:accent4>
      <a:accent5>
        <a:srgbClr val="BC94C5"/>
      </a:accent5>
      <a:accent6>
        <a:srgbClr val="977FBA"/>
      </a:accent6>
      <a:hlink>
        <a:srgbClr val="5F84A8"/>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emplate>Facet</Template>
  <TotalTime>216</TotalTime>
  <Words>1212</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Bembo</vt:lpstr>
      <vt:lpstr>Helvetica Neue</vt:lpstr>
      <vt:lpstr>inherit</vt:lpstr>
      <vt:lpstr>Inter</vt:lpstr>
      <vt:lpstr>ArchiveVTI</vt:lpstr>
      <vt:lpstr>Bank Marketing Campaign</vt:lpstr>
      <vt:lpstr>Content </vt:lpstr>
      <vt:lpstr>Introduction </vt:lpstr>
      <vt:lpstr>Data description </vt:lpstr>
      <vt:lpstr>NULL and missing values handling</vt:lpstr>
      <vt:lpstr>Exploratory data analysis </vt:lpstr>
      <vt:lpstr>Exploratory data analysis </vt:lpstr>
      <vt:lpstr>Exploratory data analysis </vt:lpstr>
      <vt:lpstr>Exploratory data analysis </vt:lpstr>
      <vt:lpstr>Feature analysis </vt:lpstr>
      <vt:lpstr>Data modelling </vt:lpstr>
      <vt:lpstr>Decision tree classifier </vt:lpstr>
      <vt:lpstr>Logistic regression </vt:lpstr>
      <vt:lpstr>Support vector machine </vt:lpstr>
      <vt:lpstr>Model comparison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acceptance analysis</dc:title>
  <dc:creator>Bari, Suhail</dc:creator>
  <cp:lastModifiedBy>Bari, Suhail</cp:lastModifiedBy>
  <cp:revision>24</cp:revision>
  <dcterms:created xsi:type="dcterms:W3CDTF">2021-04-27T05:18:00Z</dcterms:created>
  <dcterms:modified xsi:type="dcterms:W3CDTF">2021-04-27T09:09:47Z</dcterms:modified>
</cp:coreProperties>
</file>