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3" r:id="rId9"/>
    <p:sldId id="264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A"/>
    <a:srgbClr val="0056BF"/>
    <a:srgbClr val="00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A9E24B-4DA3-44BF-83EB-63B5087849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55F58-FCB2-4CCA-A2A3-D7869CAC2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9FB3B-9DF6-45E7-89BD-A25667D55B59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95736-76FA-4A73-8D2C-906986D426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0C7C3-1755-4C00-A1F0-1796A9EB06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E2EBD-E5CD-4631-8A0F-07CF0EF149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93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17507-120C-4CC0-BD9F-45C945A57AE9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098AB-DDE4-4088-BCA3-14584F4749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28" name="Straight Connector 27"/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agon 17"/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/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/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exagon 12"/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 Placeholder 33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35" name="Text Placeholder 3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686397" y="2141035"/>
            <a:ext cx="6908704" cy="25759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8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Vertical Title 1">
            <a:extLst>
              <a:ext uri="{FF2B5EF4-FFF2-40B4-BE49-F238E27FC236}">
                <a16:creationId xmlns:a16="http://schemas.microsoft.com/office/drawing/2014/main" id="{B084DB9D-7E4B-8F4C-9B40-D4505881B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6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7" grpId="0" animBg="1"/>
      <p:bldP spid="16" grpId="0" animBg="1"/>
      <p:bldP spid="13" grpId="0" animBg="1"/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F35C62-724B-E341-BCD5-627942C270B3}"/>
              </a:ext>
            </a:extLst>
          </p:cNvPr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E4540DB-7BDC-4A47-A666-94DC29EE043A}"/>
              </a:ext>
            </a:extLst>
          </p:cNvPr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AEA783-C223-1241-B1ED-182FDD618C87}"/>
              </a:ext>
            </a:extLst>
          </p:cNvPr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Hexagon 91">
            <a:extLst>
              <a:ext uri="{FF2B5EF4-FFF2-40B4-BE49-F238E27FC236}">
                <a16:creationId xmlns:a16="http://schemas.microsoft.com/office/drawing/2014/main" id="{E1578045-9F2E-DB42-A761-08362647AD9C}"/>
              </a:ext>
            </a:extLst>
          </p:cNvPr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AADA71D6-DA19-DF42-A50A-7A7D60526B99}"/>
              </a:ext>
            </a:extLst>
          </p:cNvPr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8DE20494-2DEF-B748-A48F-35AADB51D9DC}"/>
              </a:ext>
            </a:extLst>
          </p:cNvPr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5F766924-FDDF-0441-B829-A63EEE06F250}"/>
              </a:ext>
            </a:extLst>
          </p:cNvPr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 Placeholder 33">
            <a:extLst>
              <a:ext uri="{FF2B5EF4-FFF2-40B4-BE49-F238E27FC236}">
                <a16:creationId xmlns:a16="http://schemas.microsoft.com/office/drawing/2014/main" id="{C5963C28-0708-0847-9A8E-1371AA1ACA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97" name="Text Placeholder 33">
            <a:extLst>
              <a:ext uri="{FF2B5EF4-FFF2-40B4-BE49-F238E27FC236}">
                <a16:creationId xmlns:a16="http://schemas.microsoft.com/office/drawing/2014/main" id="{58B3C56F-BF9B-044C-92ED-68B738B899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98" name="Text Placeholder 33">
            <a:extLst>
              <a:ext uri="{FF2B5EF4-FFF2-40B4-BE49-F238E27FC236}">
                <a16:creationId xmlns:a16="http://schemas.microsoft.com/office/drawing/2014/main" id="{AFF66F45-F443-B444-A2CB-E52BCEB21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00" name="Text Placeholder 11">
            <a:extLst>
              <a:ext uri="{FF2B5EF4-FFF2-40B4-BE49-F238E27FC236}">
                <a16:creationId xmlns:a16="http://schemas.microsoft.com/office/drawing/2014/main" id="{1053CF5A-B647-A643-9B03-11E73D5D43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3301" y="638565"/>
            <a:ext cx="6908704" cy="505283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33">
            <a:extLst>
              <a:ext uri="{FF2B5EF4-FFF2-40B4-BE49-F238E27FC236}">
                <a16:creationId xmlns:a16="http://schemas.microsoft.com/office/drawing/2014/main" id="{720AD688-0C05-F749-9AE2-E8B96AAFDE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01" name="Text Placeholder 9">
            <a:extLst>
              <a:ext uri="{FF2B5EF4-FFF2-40B4-BE49-F238E27FC236}">
                <a16:creationId xmlns:a16="http://schemas.microsoft.com/office/drawing/2014/main" id="{F52B6A42-64BF-A746-B551-156066BA8C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Vertical Title 1">
            <a:extLst>
              <a:ext uri="{FF2B5EF4-FFF2-40B4-BE49-F238E27FC236}">
                <a16:creationId xmlns:a16="http://schemas.microsoft.com/office/drawing/2014/main" id="{4A9ABF7A-B30E-7C43-A731-DA82DCABC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0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214B32-F1D7-C644-8DFA-858A6BCE0CAD}"/>
              </a:ext>
            </a:extLst>
          </p:cNvPr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FE784DD-A78D-8045-9804-2776BC0AC377}"/>
              </a:ext>
            </a:extLst>
          </p:cNvPr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8CEE69C-8710-8E48-8D5A-45E5D990DF0B}"/>
              </a:ext>
            </a:extLst>
          </p:cNvPr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exagon 69">
            <a:extLst>
              <a:ext uri="{FF2B5EF4-FFF2-40B4-BE49-F238E27FC236}">
                <a16:creationId xmlns:a16="http://schemas.microsoft.com/office/drawing/2014/main" id="{31054159-13E9-BA4A-8E73-809F7AC5D5C6}"/>
              </a:ext>
            </a:extLst>
          </p:cNvPr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07CAAC57-8721-C649-91BA-8EEFD879FB3C}"/>
              </a:ext>
            </a:extLst>
          </p:cNvPr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98466E66-5508-864E-90B1-A895F3E00E8A}"/>
              </a:ext>
            </a:extLst>
          </p:cNvPr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182628B5-99CF-2B44-98EE-7526F71750F9}"/>
              </a:ext>
            </a:extLst>
          </p:cNvPr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9BD3D4F3-9B33-FD4F-829E-C695F0612B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5" name="Text Placeholder 33">
            <a:extLst>
              <a:ext uri="{FF2B5EF4-FFF2-40B4-BE49-F238E27FC236}">
                <a16:creationId xmlns:a16="http://schemas.microsoft.com/office/drawing/2014/main" id="{1A55257C-86BB-134F-AC2A-06A0764F22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7" name="Text Placeholder 11">
            <a:extLst>
              <a:ext uri="{FF2B5EF4-FFF2-40B4-BE49-F238E27FC236}">
                <a16:creationId xmlns:a16="http://schemas.microsoft.com/office/drawing/2014/main" id="{36618D65-1A4F-354C-AED8-B177BE49F7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3301" y="2329959"/>
            <a:ext cx="6908704" cy="505283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33">
            <a:extLst>
              <a:ext uri="{FF2B5EF4-FFF2-40B4-BE49-F238E27FC236}">
                <a16:creationId xmlns:a16="http://schemas.microsoft.com/office/drawing/2014/main" id="{1A7678D2-A038-7045-9744-DDC00CE744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8" name="Text Placeholder 33">
            <a:extLst>
              <a:ext uri="{FF2B5EF4-FFF2-40B4-BE49-F238E27FC236}">
                <a16:creationId xmlns:a16="http://schemas.microsoft.com/office/drawing/2014/main" id="{7AF78505-498A-2147-8DD7-AC3721F99D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9" name="Text Placeholder 9">
            <a:extLst>
              <a:ext uri="{FF2B5EF4-FFF2-40B4-BE49-F238E27FC236}">
                <a16:creationId xmlns:a16="http://schemas.microsoft.com/office/drawing/2014/main" id="{65A1D2C6-3052-6A47-8526-D3A5CA0D7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Vertical Title 1">
            <a:extLst>
              <a:ext uri="{FF2B5EF4-FFF2-40B4-BE49-F238E27FC236}">
                <a16:creationId xmlns:a16="http://schemas.microsoft.com/office/drawing/2014/main" id="{42DAAFD0-38B0-5643-B23B-83ED0F001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4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9C39B8-071A-C44D-BE3B-ECD28A953048}"/>
              </a:ext>
            </a:extLst>
          </p:cNvPr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E47F1E8-4553-2046-AB3E-41F83E429D3B}"/>
              </a:ext>
            </a:extLst>
          </p:cNvPr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2938CC-5BB7-474A-B42B-980F618A41D7}"/>
              </a:ext>
            </a:extLst>
          </p:cNvPr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Hexagon 62">
            <a:extLst>
              <a:ext uri="{FF2B5EF4-FFF2-40B4-BE49-F238E27FC236}">
                <a16:creationId xmlns:a16="http://schemas.microsoft.com/office/drawing/2014/main" id="{3BA241A5-AF5A-C64B-AE47-476ACF09F7FA}"/>
              </a:ext>
            </a:extLst>
          </p:cNvPr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A9D5581C-566E-4C40-A19A-C42B23A8C2AB}"/>
              </a:ext>
            </a:extLst>
          </p:cNvPr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DD76CE17-845E-7947-82EC-841AEC869038}"/>
              </a:ext>
            </a:extLst>
          </p:cNvPr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08CF6C5-1137-8045-9325-CA073408A39B}"/>
              </a:ext>
            </a:extLst>
          </p:cNvPr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 Placeholder 33">
            <a:extLst>
              <a:ext uri="{FF2B5EF4-FFF2-40B4-BE49-F238E27FC236}">
                <a16:creationId xmlns:a16="http://schemas.microsoft.com/office/drawing/2014/main" id="{62D72216-95FD-3545-B936-98E361B0EA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69" name="Text Placeholder 11">
            <a:extLst>
              <a:ext uri="{FF2B5EF4-FFF2-40B4-BE49-F238E27FC236}">
                <a16:creationId xmlns:a16="http://schemas.microsoft.com/office/drawing/2014/main" id="{1030BDE1-0FBD-A44A-AD49-A274887A8B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3301" y="4019193"/>
            <a:ext cx="6908704" cy="505283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33">
            <a:extLst>
              <a:ext uri="{FF2B5EF4-FFF2-40B4-BE49-F238E27FC236}">
                <a16:creationId xmlns:a16="http://schemas.microsoft.com/office/drawing/2014/main" id="{48EA6057-4AB3-5A47-87F7-AF5BDE74BB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0" name="Text Placeholder 33">
            <a:extLst>
              <a:ext uri="{FF2B5EF4-FFF2-40B4-BE49-F238E27FC236}">
                <a16:creationId xmlns:a16="http://schemas.microsoft.com/office/drawing/2014/main" id="{A6F475BC-0943-0E43-8A8A-39B2A14A26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1" name="Text Placeholder 33">
            <a:extLst>
              <a:ext uri="{FF2B5EF4-FFF2-40B4-BE49-F238E27FC236}">
                <a16:creationId xmlns:a16="http://schemas.microsoft.com/office/drawing/2014/main" id="{B2924A1F-1BF7-E04B-AF4B-A9E91F0951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7BDA4D87-67A6-0443-8AA0-86252D5C92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Vertical Title 1">
            <a:extLst>
              <a:ext uri="{FF2B5EF4-FFF2-40B4-BE49-F238E27FC236}">
                <a16:creationId xmlns:a16="http://schemas.microsoft.com/office/drawing/2014/main" id="{A76B9D80-F306-8E4B-9FC5-905AA3ABD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3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2EBC-030C-3A42-B44C-F16463AA665D}"/>
              </a:ext>
            </a:extLst>
          </p:cNvPr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F1D2AE3-B2CB-644A-A433-04FFCFBAC0D2}"/>
              </a:ext>
            </a:extLst>
          </p:cNvPr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600EDE-9B67-874F-9065-D78F04FC49CB}"/>
              </a:ext>
            </a:extLst>
          </p:cNvPr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xagon 44">
            <a:extLst>
              <a:ext uri="{FF2B5EF4-FFF2-40B4-BE49-F238E27FC236}">
                <a16:creationId xmlns:a16="http://schemas.microsoft.com/office/drawing/2014/main" id="{4F686EBB-BE80-3540-9939-8A0C355E6460}"/>
              </a:ext>
            </a:extLst>
          </p:cNvPr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A286EAAD-1518-0041-9ADC-B9F04E36FCC2}"/>
              </a:ext>
            </a:extLst>
          </p:cNvPr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B291A6E4-43C2-F343-A195-DCD03F0DE16D}"/>
              </a:ext>
            </a:extLst>
          </p:cNvPr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7211A7AA-7EDE-9C48-8CDE-E4F36FCEFC20}"/>
              </a:ext>
            </a:extLst>
          </p:cNvPr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11">
            <a:extLst>
              <a:ext uri="{FF2B5EF4-FFF2-40B4-BE49-F238E27FC236}">
                <a16:creationId xmlns:a16="http://schemas.microsoft.com/office/drawing/2014/main" id="{B37819D1-2057-3A48-8AF9-9BAD6E9411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3301" y="5713241"/>
            <a:ext cx="6908704" cy="505283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B9A9B3E6-5A01-D74E-BB4E-C6FB9872A5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1" name="Text Placeholder 33">
            <a:extLst>
              <a:ext uri="{FF2B5EF4-FFF2-40B4-BE49-F238E27FC236}">
                <a16:creationId xmlns:a16="http://schemas.microsoft.com/office/drawing/2014/main" id="{8738E814-8F59-A849-840D-F8F8DA4D3F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2" name="Text Placeholder 33">
            <a:extLst>
              <a:ext uri="{FF2B5EF4-FFF2-40B4-BE49-F238E27FC236}">
                <a16:creationId xmlns:a16="http://schemas.microsoft.com/office/drawing/2014/main" id="{5328022E-4681-264F-8ADC-AA2F36D1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3" name="Text Placeholder 33">
            <a:extLst>
              <a:ext uri="{FF2B5EF4-FFF2-40B4-BE49-F238E27FC236}">
                <a16:creationId xmlns:a16="http://schemas.microsoft.com/office/drawing/2014/main" id="{4312455E-B8BE-C34E-A77D-5D2EA3182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4" name="Text Placeholder 9">
            <a:extLst>
              <a:ext uri="{FF2B5EF4-FFF2-40B4-BE49-F238E27FC236}">
                <a16:creationId xmlns:a16="http://schemas.microsoft.com/office/drawing/2014/main" id="{E67F335D-3ECC-9D49-883D-D8E37640FE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Vertical Title 1">
            <a:extLst>
              <a:ext uri="{FF2B5EF4-FFF2-40B4-BE49-F238E27FC236}">
                <a16:creationId xmlns:a16="http://schemas.microsoft.com/office/drawing/2014/main" id="{604697F0-D7C8-6D44-BBAB-7BE37378D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8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29C9404-7006-41BF-A423-3FED8FE3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7D08F6-1A0D-4A26-81F6-2C7D967E66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3597" y="2323306"/>
            <a:ext cx="8984807" cy="2211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latin typeface="Franklin Gothic Book" panose="020B05030201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96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031C-8BAC-F04B-B5C4-B02EC5D14924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BB73-41A6-094B-B051-0272219A8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0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3" r:id="rId2"/>
    <p:sldLayoutId id="2147483657" r:id="rId3"/>
    <p:sldLayoutId id="2147483660" r:id="rId4"/>
    <p:sldLayoutId id="2147483661" r:id="rId5"/>
    <p:sldLayoutId id="214748367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 1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SISTEM INFORMASI PENJUALAN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DDE084-52B4-6C40-A21D-60D726CCB3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41373" y="699241"/>
            <a:ext cx="1166192" cy="552096"/>
          </a:xfrm>
        </p:spPr>
        <p:txBody>
          <a:bodyPr>
            <a:normAutofit/>
          </a:bodyPr>
          <a:lstStyle/>
          <a:p>
            <a:r>
              <a:rPr lang="en-US" sz="1600" dirty="0" err="1"/>
              <a:t>Spesifikasi</a:t>
            </a:r>
            <a:endParaRPr lang="en-US" sz="16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6546FC-E81A-7043-AAD8-2B637F2999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Metode</a:t>
            </a:r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64A9217-C501-D448-B35B-F8AE1E4795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Arsitektur</a:t>
            </a:r>
            <a:r>
              <a:rPr lang="en-US" dirty="0"/>
              <a:t> Diagram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F753B96-5DEE-5B4E-AFED-129859765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41372" y="5867517"/>
            <a:ext cx="1166192" cy="35536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Produk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A2AA3B-1FC8-8B44-A764-00CBBAC595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25997" y="1535612"/>
            <a:ext cx="7087316" cy="770942"/>
          </a:xfrm>
        </p:spPr>
        <p:txBody>
          <a:bodyPr>
            <a:normAutofit/>
          </a:bodyPr>
          <a:lstStyle/>
          <a:p>
            <a:r>
              <a:rPr lang="en-US" dirty="0" err="1"/>
              <a:t>Disusun</a:t>
            </a:r>
            <a:r>
              <a:rPr lang="en-US" dirty="0"/>
              <a:t> Oleh: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361A67A-1154-1FC9-D86E-FCCAB24949A8}"/>
              </a:ext>
            </a:extLst>
          </p:cNvPr>
          <p:cNvSpPr/>
          <p:nvPr/>
        </p:nvSpPr>
        <p:spPr>
          <a:xfrm>
            <a:off x="5560742" y="2944227"/>
            <a:ext cx="4525825" cy="21031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i="0" dirty="0"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Kelompok A:</a:t>
            </a:r>
            <a:br>
              <a:rPr lang="id-ID" dirty="0"/>
            </a:br>
            <a:r>
              <a:rPr lang="id-ID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1. </a:t>
            </a:r>
            <a:r>
              <a:rPr lang="id-ID" b="0" i="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Suhael</a:t>
            </a:r>
            <a:r>
              <a:rPr lang="id-ID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 Rizqullah (20171065061)</a:t>
            </a:r>
            <a:br>
              <a:rPr lang="id-ID" dirty="0"/>
            </a:br>
            <a:r>
              <a:rPr lang="id-ID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2. Muhammad Furqon Fajri (20171065034)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4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 2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SISTEM INFORMASI PENJUALAN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CC854B9-E2E3-72CC-CF0A-7A994240D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41373" y="699241"/>
            <a:ext cx="1166192" cy="552096"/>
          </a:xfrm>
        </p:spPr>
        <p:txBody>
          <a:bodyPr>
            <a:normAutofit/>
          </a:bodyPr>
          <a:lstStyle/>
          <a:p>
            <a:r>
              <a:rPr lang="en-US" sz="1600" dirty="0" err="1"/>
              <a:t>Spesifikasi</a:t>
            </a:r>
            <a:endParaRPr lang="en-US" sz="1600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A697F2E0-1665-40DF-483A-D19D38EB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/>
          <a:p>
            <a:r>
              <a:rPr lang="en-US" sz="1800" dirty="0" err="1"/>
              <a:t>Metode</a:t>
            </a:r>
            <a:endParaRPr lang="en-US" sz="1800" dirty="0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3C1C9F57-80AE-810F-98FD-7133179B66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41372" y="3995787"/>
            <a:ext cx="1166192" cy="55209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Arsitektur</a:t>
            </a:r>
            <a:r>
              <a:rPr lang="en-US" dirty="0"/>
              <a:t> Diagram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54D3F59-4775-C4EB-03C4-3A2E2EC9DD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41372" y="5867517"/>
            <a:ext cx="1166192" cy="35536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Produk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D835A2-B711-20E2-4932-B631DB5DC879}"/>
              </a:ext>
            </a:extLst>
          </p:cNvPr>
          <p:cNvSpPr/>
          <p:nvPr/>
        </p:nvSpPr>
        <p:spPr>
          <a:xfrm>
            <a:off x="4821375" y="1727199"/>
            <a:ext cx="6004560" cy="4140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PHP 8.1.6</a:t>
            </a:r>
          </a:p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dirty="0" err="1"/>
              <a:t>Javascript</a:t>
            </a:r>
            <a:endParaRPr lang="en-US" dirty="0"/>
          </a:p>
          <a:p>
            <a:pPr algn="ctr"/>
            <a:r>
              <a:rPr lang="en-US" dirty="0"/>
              <a:t>CSS Bootstrap </a:t>
            </a:r>
          </a:p>
          <a:p>
            <a:pPr algn="ctr"/>
            <a:r>
              <a:rPr lang="en-US" dirty="0"/>
              <a:t>Paid admin Template  </a:t>
            </a:r>
            <a:r>
              <a:rPr lang="en-US" u="sng" dirty="0"/>
              <a:t>https://gridgum.com/themes/dashgum-bootstrap-dashboard/</a:t>
            </a:r>
          </a:p>
          <a:p>
            <a:pPr algn="ctr"/>
            <a:r>
              <a:rPr lang="en-US" dirty="0"/>
              <a:t>phpMyAdmin</a:t>
            </a:r>
          </a:p>
          <a:p>
            <a:pPr algn="ctr"/>
            <a:r>
              <a:rPr lang="en-US" dirty="0"/>
              <a:t>XAMPP 3.3.0</a:t>
            </a:r>
          </a:p>
          <a:p>
            <a:pPr algn="ctr"/>
            <a:r>
              <a:rPr lang="en-US" dirty="0" err="1"/>
              <a:t>Ms</a:t>
            </a:r>
            <a:r>
              <a:rPr lang="en-US" dirty="0"/>
              <a:t> Visual Studio Code</a:t>
            </a:r>
          </a:p>
          <a:p>
            <a:pPr algn="ctr"/>
            <a:r>
              <a:rPr lang="en-US" dirty="0"/>
              <a:t>Windows 11 Pro 64 bit 8/512 </a:t>
            </a:r>
            <a:r>
              <a:rPr lang="en-US" dirty="0" err="1"/>
              <a:t>NvMe</a:t>
            </a:r>
            <a:r>
              <a:rPr lang="en-US" dirty="0"/>
              <a:t> PC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id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1E83E6D-D78B-481E-7C05-74D1E71B0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79997" y="314323"/>
            <a:ext cx="7087316" cy="1171125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Development </a:t>
            </a:r>
            <a:r>
              <a:rPr lang="en-US" dirty="0" err="1"/>
              <a:t>Enviroment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0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SISTEM INFORMASI PENJUALAN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DCBB-A3D4-0A40-9C5A-71DDE66A7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4038" y="470006"/>
            <a:ext cx="6908704" cy="50528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Development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5825301-B39C-FFC1-2D0D-4CBCF4EA97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41373" y="699241"/>
            <a:ext cx="1166192" cy="552096"/>
          </a:xfrm>
        </p:spPr>
        <p:txBody>
          <a:bodyPr>
            <a:normAutofit/>
          </a:bodyPr>
          <a:lstStyle/>
          <a:p>
            <a:r>
              <a:rPr lang="en-US" sz="1600" dirty="0" err="1"/>
              <a:t>Spesifikasi</a:t>
            </a:r>
            <a:endParaRPr lang="en-US" sz="1600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A1D2B24A-B03C-9245-8C22-A2C22FA3B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/>
          <a:p>
            <a:r>
              <a:rPr lang="en-US" sz="1800" dirty="0" err="1"/>
              <a:t>Metode</a:t>
            </a:r>
            <a:endParaRPr lang="en-US" sz="1800" dirty="0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6151A8B3-6EA0-DB7B-3B22-3773DFDB94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41372" y="3995787"/>
            <a:ext cx="1166192" cy="55209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Arsitektur</a:t>
            </a:r>
            <a:r>
              <a:rPr lang="en-US" dirty="0"/>
              <a:t> Diagram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AF971CC1-BFA5-F10D-7E4B-D41AF1110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41372" y="5867517"/>
            <a:ext cx="1166192" cy="35536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Produk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F70B3D-D34D-3B52-781E-6D4B37D26218}"/>
              </a:ext>
            </a:extLst>
          </p:cNvPr>
          <p:cNvSpPr/>
          <p:nvPr/>
        </p:nvSpPr>
        <p:spPr>
          <a:xfrm>
            <a:off x="4117822" y="1285889"/>
            <a:ext cx="7881137" cy="54197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dirty="0" err="1"/>
              <a:t>Metodel</a:t>
            </a:r>
            <a:r>
              <a:rPr lang="en-US" dirty="0"/>
              <a:t> SDLC yang kami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model iterative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penjelmaan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. </a:t>
            </a:r>
            <a:r>
              <a:rPr lang="en-US" dirty="0" err="1"/>
              <a:t>Alih-alih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yang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, </a:t>
            </a:r>
            <a:r>
              <a:rPr lang="en-US" dirty="0" err="1"/>
              <a:t>Kamimenerapkan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, </a:t>
            </a:r>
            <a:r>
              <a:rPr lang="en-US" dirty="0" err="1"/>
              <a:t>mengevaluasi</a:t>
            </a:r>
            <a:r>
              <a:rPr lang="en-US" dirty="0"/>
              <a:t>,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diproduksi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. </a:t>
            </a: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Satu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model SDLC </a:t>
            </a:r>
            <a:r>
              <a:rPr lang="en-US" dirty="0" err="1"/>
              <a:t>lainnya</a:t>
            </a:r>
            <a:r>
              <a:rPr lang="en-US" dirty="0"/>
              <a:t>: 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kami </a:t>
            </a:r>
            <a:r>
              <a:rPr lang="en-US" dirty="0" err="1"/>
              <a:t>versi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proses dan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Satu </a:t>
            </a:r>
            <a:r>
              <a:rPr lang="en-US" dirty="0" err="1"/>
              <a:t>kelemahan</a:t>
            </a:r>
            <a:r>
              <a:rPr lang="en-US" dirty="0"/>
              <a:t>: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</a:t>
            </a:r>
            <a:r>
              <a:rPr lang="en-US" dirty="0" err="1"/>
              <a:t>prosesnya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enterprise.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2414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SISTEM INFORMASI PENJUALAN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BCEF982E-6BF5-4925-6947-C7390F53CF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41373" y="699241"/>
            <a:ext cx="1166192" cy="552096"/>
          </a:xfrm>
        </p:spPr>
        <p:txBody>
          <a:bodyPr>
            <a:normAutofit/>
          </a:bodyPr>
          <a:lstStyle/>
          <a:p>
            <a:r>
              <a:rPr lang="en-US" sz="1600" dirty="0" err="1"/>
              <a:t>Spesifikasi</a:t>
            </a:r>
            <a:endParaRPr lang="en-US" sz="1600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4AAE48B6-3627-FFB5-AFDB-DF510884A4A0}"/>
              </a:ext>
            </a:extLst>
          </p:cNvPr>
          <p:cNvSpPr txBox="1">
            <a:spLocks/>
          </p:cNvSpPr>
          <p:nvPr/>
        </p:nvSpPr>
        <p:spPr>
          <a:xfrm>
            <a:off x="2641372" y="2306553"/>
            <a:ext cx="1166192" cy="552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Metode</a:t>
            </a:r>
            <a:endParaRPr lang="en-US" sz="1800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34769CB-B2D6-D594-8FD5-90B58765EE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41372" y="3995787"/>
            <a:ext cx="1166192" cy="55209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Arsitektur</a:t>
            </a:r>
            <a:r>
              <a:rPr lang="en-US" dirty="0"/>
              <a:t> Diagram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B69AAAA-8903-1D5E-C27F-F9525B038C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41372" y="5867517"/>
            <a:ext cx="1166192" cy="35536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Produk</a:t>
            </a:r>
            <a:endParaRPr lang="en-US" dirty="0"/>
          </a:p>
        </p:txBody>
      </p:sp>
      <p:pic>
        <p:nvPicPr>
          <p:cNvPr id="1028" name="Picture 4" descr="Solved Exercise 2 (2 Points) Pa and Ma have a grocery store | Chegg.com">
            <a:extLst>
              <a:ext uri="{FF2B5EF4-FFF2-40B4-BE49-F238E27FC236}">
                <a16:creationId xmlns:a16="http://schemas.microsoft.com/office/drawing/2014/main" id="{AF9FF3B6-BF12-31C0-D2A8-028E82E65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r="14843"/>
          <a:stretch/>
        </p:blipFill>
        <p:spPr bwMode="auto">
          <a:xfrm>
            <a:off x="4928135" y="1184799"/>
            <a:ext cx="6083166" cy="448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2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SISTEM INFORMASI PENJUALAN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BCEF982E-6BF5-4925-6947-C7390F53CF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41373" y="699241"/>
            <a:ext cx="1166192" cy="552096"/>
          </a:xfrm>
        </p:spPr>
        <p:txBody>
          <a:bodyPr>
            <a:normAutofit/>
          </a:bodyPr>
          <a:lstStyle/>
          <a:p>
            <a:r>
              <a:rPr lang="en-US" sz="1600" dirty="0" err="1"/>
              <a:t>Spesifikasi</a:t>
            </a:r>
            <a:endParaRPr lang="en-US" sz="1600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4AAE48B6-3627-FFB5-AFDB-DF510884A4A0}"/>
              </a:ext>
            </a:extLst>
          </p:cNvPr>
          <p:cNvSpPr txBox="1">
            <a:spLocks/>
          </p:cNvSpPr>
          <p:nvPr/>
        </p:nvSpPr>
        <p:spPr>
          <a:xfrm>
            <a:off x="2641372" y="2306553"/>
            <a:ext cx="1166192" cy="552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Metode</a:t>
            </a:r>
            <a:endParaRPr lang="en-US" sz="1800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34769CB-B2D6-D594-8FD5-90B58765EE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41372" y="3995787"/>
            <a:ext cx="1166192" cy="55209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Arsitektur</a:t>
            </a:r>
            <a:r>
              <a:rPr lang="en-US" dirty="0"/>
              <a:t> Diagram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B69AAAA-8903-1D5E-C27F-F9525B038C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41372" y="5867517"/>
            <a:ext cx="1166192" cy="35536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Produk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734C3-280F-B6EC-D7E2-80F5106D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885" y="1607793"/>
            <a:ext cx="6832049" cy="37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SISTEM INFORMASI PENJUALAN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BCEF982E-6BF5-4925-6947-C7390F53CF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41373" y="699241"/>
            <a:ext cx="1166192" cy="552096"/>
          </a:xfrm>
        </p:spPr>
        <p:txBody>
          <a:bodyPr>
            <a:normAutofit/>
          </a:bodyPr>
          <a:lstStyle/>
          <a:p>
            <a:r>
              <a:rPr lang="en-US" sz="1600" dirty="0" err="1"/>
              <a:t>Spesifikasi</a:t>
            </a:r>
            <a:endParaRPr lang="en-US" sz="1600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4AAE48B6-3627-FFB5-AFDB-DF510884A4A0}"/>
              </a:ext>
            </a:extLst>
          </p:cNvPr>
          <p:cNvSpPr txBox="1">
            <a:spLocks/>
          </p:cNvSpPr>
          <p:nvPr/>
        </p:nvSpPr>
        <p:spPr>
          <a:xfrm>
            <a:off x="2641372" y="2306553"/>
            <a:ext cx="1166192" cy="552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Metode</a:t>
            </a:r>
            <a:endParaRPr lang="en-US" sz="1800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34769CB-B2D6-D594-8FD5-90B58765EE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41372" y="3995787"/>
            <a:ext cx="1166192" cy="55209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Arsitektur</a:t>
            </a:r>
            <a:r>
              <a:rPr lang="en-US" dirty="0"/>
              <a:t> Diagram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B69AAAA-8903-1D5E-C27F-F9525B038C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41372" y="5867517"/>
            <a:ext cx="1166192" cy="35536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Produk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4D04F3-A303-B597-861F-CBFBE8EC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366" y="1763883"/>
            <a:ext cx="7185334" cy="374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SISTEM INFORMASI PENJUALAN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A9DF4BA-9B5D-FC0D-ED91-6FD921F146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41373" y="699241"/>
            <a:ext cx="1166192" cy="552096"/>
          </a:xfrm>
        </p:spPr>
        <p:txBody>
          <a:bodyPr>
            <a:normAutofit/>
          </a:bodyPr>
          <a:lstStyle/>
          <a:p>
            <a:r>
              <a:rPr lang="en-US" sz="1600" dirty="0" err="1"/>
              <a:t>Spesifikasi</a:t>
            </a:r>
            <a:endParaRPr lang="en-US" sz="1600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5729D7FE-3777-F382-12F8-FC2221570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/>
          <a:p>
            <a:r>
              <a:rPr lang="en-US" sz="1800" dirty="0" err="1"/>
              <a:t>Metode</a:t>
            </a:r>
            <a:endParaRPr lang="en-US" sz="1800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C7404AF7-7FC2-DDB3-D9F0-FB1242E1B0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41372" y="3995787"/>
            <a:ext cx="1166192" cy="55209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Arsitektur</a:t>
            </a:r>
            <a:r>
              <a:rPr lang="en-US" dirty="0"/>
              <a:t> Diagram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72DF48FA-14C4-41D6-61B8-4F9FCAE864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41372" y="5867517"/>
            <a:ext cx="1166192" cy="35536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Produk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4CD911-3F95-06CE-CEF8-DA6234D907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4038" y="470006"/>
            <a:ext cx="6908704" cy="50528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Fitur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AF93F7-952D-FC7B-9F11-6205A901EC4D}"/>
              </a:ext>
            </a:extLst>
          </p:cNvPr>
          <p:cNvSpPr/>
          <p:nvPr/>
        </p:nvSpPr>
        <p:spPr>
          <a:xfrm>
            <a:off x="5455734" y="1255284"/>
            <a:ext cx="4852923" cy="3016551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342900" indent="-342900" algn="just">
              <a:buAutoNum type="arabicPeriod"/>
            </a:pPr>
            <a:r>
              <a:rPr lang="en-US" dirty="0"/>
              <a:t>Login Logout</a:t>
            </a:r>
          </a:p>
          <a:p>
            <a:pPr marL="342900" indent="-342900" algn="just">
              <a:buAutoNum type="arabicPeriod"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Katagori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err="1"/>
              <a:t>Manajemen</a:t>
            </a:r>
            <a:r>
              <a:rPr lang="en-US" dirty="0"/>
              <a:t> User</a:t>
            </a:r>
          </a:p>
          <a:p>
            <a:pPr marL="342900" indent="-342900" algn="just">
              <a:buAutoNum type="arabicPeriod"/>
            </a:pPr>
            <a:r>
              <a:rPr lang="en-US" dirty="0"/>
              <a:t>Checkout </a:t>
            </a:r>
            <a:r>
              <a:rPr lang="en-US" dirty="0" err="1"/>
              <a:t>barang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Report </a:t>
            </a:r>
            <a:r>
              <a:rPr lang="en-US" dirty="0" err="1"/>
              <a:t>penjualan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HTML offline </a:t>
            </a:r>
            <a:r>
              <a:rPr lang="en-US" dirty="0" err="1"/>
              <a:t>dino</a:t>
            </a:r>
            <a:r>
              <a:rPr lang="en-US" dirty="0"/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406074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DBD3CC-4B3C-3210-96D0-D489FDC7A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22064" y="2923717"/>
            <a:ext cx="4947872" cy="505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SEKIAN DAN TERIMAKASIH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2307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balt">
      <a:dk1>
        <a:srgbClr val="000000"/>
      </a:dk1>
      <a:lt1>
        <a:srgbClr val="FFFFFF"/>
      </a:lt1>
      <a:dk2>
        <a:srgbClr val="333333"/>
      </a:dk2>
      <a:lt2>
        <a:srgbClr val="E7E6E6"/>
      </a:lt2>
      <a:accent1>
        <a:srgbClr val="009B00"/>
      </a:accent1>
      <a:accent2>
        <a:srgbClr val="FF002A"/>
      </a:accent2>
      <a:accent3>
        <a:srgbClr val="555555"/>
      </a:accent3>
      <a:accent4>
        <a:srgbClr val="FFC000"/>
      </a:accent4>
      <a:accent5>
        <a:srgbClr val="0072FF"/>
      </a:accent5>
      <a:accent6>
        <a:srgbClr val="7B0047"/>
      </a:accent6>
      <a:hlink>
        <a:srgbClr val="00B9FF"/>
      </a:hlink>
      <a:folHlink>
        <a:srgbClr val="787878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5808D13-F95A-4330-92FE-2EB8401A10BE}" vid="{8896D1D1-1A25-41C1-A69E-5EFA2C8B46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50A8ED-EFA6-4066-960F-6C1806ADCFA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D2AA961-28C3-466F-ACB4-B06FDA2CF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B371F1-5381-4992-B268-3232B9CFAC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Timeline progression course</Template>
  <TotalTime>257</TotalTime>
  <Words>246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Franklin Gothic Book</vt:lpstr>
      <vt:lpstr>Franklin Gothic Medium</vt:lpstr>
      <vt:lpstr>Office Theme</vt:lpstr>
      <vt:lpstr>SISTEM INFORMASI PENJUALAN</vt:lpstr>
      <vt:lpstr>SISTEM INFORMASI PENJUALAN</vt:lpstr>
      <vt:lpstr>SISTEM INFORMASI PENJUALAN</vt:lpstr>
      <vt:lpstr>SISTEM INFORMASI PENJUALAN</vt:lpstr>
      <vt:lpstr>SISTEM INFORMASI PENJUALAN</vt:lpstr>
      <vt:lpstr>SISTEM INFORMASI PENJUALAN</vt:lpstr>
      <vt:lpstr>SISTEM INFORMASI PENJUALAN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PENJUALAN</dc:title>
  <dc:subject/>
  <dc:creator>Suhael Rizqullah</dc:creator>
  <cp:keywords/>
  <dc:description/>
  <cp:lastModifiedBy>Suhael Rizqullah</cp:lastModifiedBy>
  <cp:revision>4</cp:revision>
  <dcterms:created xsi:type="dcterms:W3CDTF">2022-11-15T11:35:45Z</dcterms:created>
  <dcterms:modified xsi:type="dcterms:W3CDTF">2022-11-15T15:55:47Z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