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4" r:id="rId4"/>
    <p:sldId id="266" r:id="rId5"/>
    <p:sldId id="259" r:id="rId6"/>
    <p:sldId id="265" r:id="rId7"/>
    <p:sldId id="262" r:id="rId8"/>
    <p:sldId id="261" r:id="rId9"/>
    <p:sldId id="263" r:id="rId10"/>
    <p:sldId id="26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AB4D-1858-4E9E-8AC8-9DE5FC2B44E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EC1-01B4-4317-A3EE-16EB2553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5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AB4D-1858-4E9E-8AC8-9DE5FC2B44E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EC1-01B4-4317-A3EE-16EB2553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3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AB4D-1858-4E9E-8AC8-9DE5FC2B44E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EC1-01B4-4317-A3EE-16EB2553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8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AB4D-1858-4E9E-8AC8-9DE5FC2B44E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EC1-01B4-4317-A3EE-16EB2553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8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AB4D-1858-4E9E-8AC8-9DE5FC2B44E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EC1-01B4-4317-A3EE-16EB2553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7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AB4D-1858-4E9E-8AC8-9DE5FC2B44E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EC1-01B4-4317-A3EE-16EB2553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2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AB4D-1858-4E9E-8AC8-9DE5FC2B44E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EC1-01B4-4317-A3EE-16EB2553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3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AB4D-1858-4E9E-8AC8-9DE5FC2B44E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EC1-01B4-4317-A3EE-16EB2553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8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AB4D-1858-4E9E-8AC8-9DE5FC2B44E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EC1-01B4-4317-A3EE-16EB2553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4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AB4D-1858-4E9E-8AC8-9DE5FC2B44E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EC1-01B4-4317-A3EE-16EB2553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4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AB4D-1858-4E9E-8AC8-9DE5FC2B44E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EC1-01B4-4317-A3EE-16EB2553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EAB4D-1858-4E9E-8AC8-9DE5FC2B44E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C0EC1-01B4-4317-A3EE-16EB2553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5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mattal3mliat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mattal3mliat.com/application/tender_study_phase/" TargetMode="External"/><Relationship Id="rId2" Type="http://schemas.openxmlformats.org/officeDocument/2006/relationships/hyperlink" Target="https://www.atmattal3mliat.com/application/diese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tmattal3mliat.com/application/tender_dat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mattal3mliat.com/monthly_report/" TargetMode="External"/><Relationship Id="rId2" Type="http://schemas.openxmlformats.org/officeDocument/2006/relationships/hyperlink" Target="https://www.atmattal3mliat.com/application/tender_maintenanceRend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423" y="339848"/>
            <a:ext cx="9144000" cy="2387600"/>
          </a:xfrm>
          <a:ln>
            <a:solidFill>
              <a:schemeClr val="accent6">
                <a:lumMod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perspectiveRight"/>
            <a:lightRig rig="threePt" dir="t"/>
          </a:scene3d>
        </p:spPr>
        <p:txBody>
          <a:bodyPr anchor="ctr"/>
          <a:lstStyle/>
          <a:p>
            <a:r>
              <a:rPr lang="ar-JO" dirty="0" smtClean="0"/>
              <a:t>مشروع اتمتتة العمليات الحكومية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78356" y="3626270"/>
            <a:ext cx="3049233" cy="923330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JO" sz="5400" dirty="0" smtClean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</a:rPr>
              <a:t>القيمة المقدمة</a:t>
            </a:r>
            <a:endParaRPr lang="en-US" sz="5400" b="0" cap="none" spc="0" dirty="0">
              <a:ln w="0"/>
              <a:solidFill>
                <a:srgbClr val="00B05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32692" y="4549600"/>
            <a:ext cx="9144000" cy="1655762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JO" sz="4000" dirty="0" smtClean="0"/>
              <a:t> اداء المهمات الوظيفية بوقت اقل ودقة اكثر</a:t>
            </a:r>
            <a:r>
              <a:rPr lang="en-US" sz="4000" dirty="0" smtClean="0"/>
              <a:t> </a:t>
            </a:r>
            <a:endParaRPr lang="ar-JO" sz="4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3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Next Step Vector Art &amp; Graphics | freevector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4" y="52754"/>
            <a:ext cx="58293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252170" y="2844313"/>
            <a:ext cx="10784499" cy="3767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Low" rtl="1">
              <a:lnSpc>
                <a:spcPct val="120000"/>
              </a:lnSpc>
              <a:buNone/>
            </a:pPr>
            <a:r>
              <a:rPr lang="en-US" sz="8000" b="1" dirty="0" smtClean="0"/>
              <a:t>   </a:t>
            </a:r>
            <a:r>
              <a:rPr lang="ar-JO" sz="8000" b="1" dirty="0" smtClean="0"/>
              <a:t>تطوير التطبيقات القائمة:</a:t>
            </a:r>
          </a:p>
          <a:p>
            <a:pPr marL="0" indent="0" algn="justLow" rtl="1">
              <a:lnSpc>
                <a:spcPct val="120000"/>
              </a:lnSpc>
              <a:buNone/>
            </a:pPr>
            <a:r>
              <a:rPr lang="ar-JO" sz="7000" dirty="0" smtClean="0"/>
              <a:t>      عطاءات </a:t>
            </a:r>
            <a:r>
              <a:rPr lang="ar-JO" sz="7000" dirty="0"/>
              <a:t>كفالة </a:t>
            </a:r>
            <a:r>
              <a:rPr lang="ar-JO" sz="7000" dirty="0" smtClean="0"/>
              <a:t>الصيانة :- اضافة خانة للايميل او رقم الهاتف للمهندس المشرف في لوحة الادخال , حيث يرسل التطبيق</a:t>
            </a:r>
            <a:r>
              <a:rPr lang="en-US" sz="7000" dirty="0"/>
              <a:t> </a:t>
            </a:r>
            <a:r>
              <a:rPr lang="ar-JO" sz="7000" dirty="0" smtClean="0"/>
              <a:t> اشعار بقرب انتهاء الكفالة .</a:t>
            </a:r>
          </a:p>
          <a:p>
            <a:pPr marL="0" indent="0" algn="justLow" rtl="1">
              <a:lnSpc>
                <a:spcPct val="120000"/>
              </a:lnSpc>
              <a:buNone/>
            </a:pPr>
            <a:r>
              <a:rPr lang="ar-JO" sz="7200" dirty="0"/>
              <a:t/>
            </a:r>
            <a:br>
              <a:rPr lang="ar-JO" sz="7200" dirty="0"/>
            </a:br>
            <a:r>
              <a:rPr lang="ar-JO" sz="7200" dirty="0" smtClean="0"/>
              <a:t>     </a:t>
            </a:r>
            <a:r>
              <a:rPr lang="ar-JO" sz="7200" dirty="0" smtClean="0">
                <a:solidFill>
                  <a:schemeClr val="dk1"/>
                </a:solidFill>
              </a:rPr>
              <a:t>تطبيق </a:t>
            </a:r>
            <a:r>
              <a:rPr lang="ar-JO" sz="7200" dirty="0">
                <a:solidFill>
                  <a:schemeClr val="dk1"/>
                </a:solidFill>
              </a:rPr>
              <a:t>تعاميم </a:t>
            </a:r>
            <a:r>
              <a:rPr lang="ar-JO" sz="7200" dirty="0" smtClean="0">
                <a:solidFill>
                  <a:schemeClr val="dk1"/>
                </a:solidFill>
              </a:rPr>
              <a:t>المحروقات:- اضافة بنود جديدة للتطبيق ( حديد , باطون , وغيرها ,,,,,,,,).</a:t>
            </a:r>
          </a:p>
          <a:p>
            <a:pPr marL="0" indent="0" algn="justLow" rtl="1">
              <a:lnSpc>
                <a:spcPct val="120000"/>
              </a:lnSpc>
              <a:buNone/>
            </a:pPr>
            <a:r>
              <a:rPr lang="ar-JO" sz="8000" b="1" dirty="0" smtClean="0"/>
              <a:t>اضافة تطبيقات جديدة:</a:t>
            </a:r>
          </a:p>
          <a:p>
            <a:pPr marL="0" indent="0" algn="justLow" rtl="1">
              <a:lnSpc>
                <a:spcPct val="120000"/>
              </a:lnSpc>
              <a:buNone/>
            </a:pPr>
            <a:r>
              <a:rPr lang="ar-JO" sz="7200" dirty="0" smtClean="0">
                <a:solidFill>
                  <a:schemeClr val="dk1"/>
                </a:solidFill>
              </a:rPr>
              <a:t>تطبيق لتسهيل الطباعة: ربط الموقع بالواتس اب , حيث يرسل المستخدم الصورة او الملف على رقم معين ليظهر مباشرة على صفحة في الموقع مع خيار الطباعة</a:t>
            </a:r>
          </a:p>
          <a:p>
            <a:pPr marL="0" indent="0" algn="justLow" rtl="1">
              <a:lnSpc>
                <a:spcPct val="120000"/>
              </a:lnSpc>
              <a:buNone/>
            </a:pPr>
            <a:endParaRPr lang="ar-JO" sz="7200" dirty="0" smtClean="0">
              <a:solidFill>
                <a:schemeClr val="dk1"/>
              </a:solidFill>
            </a:endParaRPr>
          </a:p>
          <a:p>
            <a:pPr marL="0" indent="0" algn="justLow" rtl="1">
              <a:lnSpc>
                <a:spcPct val="120000"/>
              </a:lnSpc>
              <a:buNone/>
            </a:pPr>
            <a:endParaRPr lang="ar-JO" sz="7200" dirty="0">
              <a:solidFill>
                <a:schemeClr val="dk1"/>
              </a:solidFill>
            </a:endParaRPr>
          </a:p>
          <a:p>
            <a:pPr marL="0" indent="0" algn="justLow" rtl="1">
              <a:lnSpc>
                <a:spcPct val="120000"/>
              </a:lnSpc>
              <a:buNone/>
            </a:pPr>
            <a:endParaRPr lang="ar-JO" sz="7000" dirty="0" smtClean="0"/>
          </a:p>
          <a:p>
            <a:pPr marL="0" indent="0" algn="justLow" rtl="1">
              <a:lnSpc>
                <a:spcPct val="120000"/>
              </a:lnSpc>
              <a:buNone/>
            </a:pPr>
            <a:endParaRPr lang="en-US" sz="7000" dirty="0"/>
          </a:p>
          <a:p>
            <a:pPr marL="0" indent="0" algn="justLow" rtl="1">
              <a:lnSpc>
                <a:spcPct val="120000"/>
              </a:lnSpc>
              <a:buNone/>
            </a:pPr>
            <a:endParaRPr lang="ar-JO" sz="5100" dirty="0" smtClean="0"/>
          </a:p>
          <a:p>
            <a:pPr marL="0" indent="0" algn="justLow" rtl="1">
              <a:lnSpc>
                <a:spcPct val="120000"/>
              </a:lnSpc>
              <a:buNone/>
            </a:pPr>
            <a:endParaRPr lang="ar-JO" sz="5100" dirty="0" smtClean="0"/>
          </a:p>
          <a:p>
            <a:pPr algn="r" rt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95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 descr="There is No Questioning the Power of the Question - Business 2 Commun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FAQs - Frequently Asked Questions. Please find answers to several FAQ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FAQs - Frequently Asked Questions. Please find answers to several FAQs"/>
          <p:cNvSpPr>
            <a:spLocks noChangeAspect="1" noChangeArrowheads="1"/>
          </p:cNvSpPr>
          <p:nvPr/>
        </p:nvSpPr>
        <p:spPr bwMode="auto">
          <a:xfrm>
            <a:off x="4107815" y="221265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6" name="Picture 18" descr="FAQs - Frequently Asked Questions. Please find answers to several FAQ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82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5209"/>
            <a:ext cx="9144000" cy="2387600"/>
          </a:xfrm>
        </p:spPr>
        <p:txBody>
          <a:bodyPr anchor="ctr">
            <a:normAutofit/>
          </a:bodyPr>
          <a:lstStyle/>
          <a:p>
            <a:r>
              <a:rPr lang="ar-JO" sz="4400" dirty="0" smtClean="0"/>
              <a:t>الفكرة الاساسية للمشروع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60249"/>
            <a:ext cx="9144000" cy="1655762"/>
          </a:xfrm>
        </p:spPr>
        <p:txBody>
          <a:bodyPr>
            <a:normAutofit/>
          </a:bodyPr>
          <a:lstStyle/>
          <a:p>
            <a:r>
              <a:rPr lang="ar-JO" sz="3000" dirty="0" smtClean="0"/>
              <a:t>استهداف المهام الوظيفية المختلفة التي يؤديها الموظفين واعطاء طريقة بديلة اسرع وافضل</a:t>
            </a:r>
            <a:endParaRPr lang="en-US" sz="3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76400" y="384627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JO" sz="3000" dirty="0" smtClean="0"/>
              <a:t>اتمتتة العمليات هو عبارة عن تطبيقات محملة على موقع الكتروني مما يتيح لجميع الاجهزة  المتصلة بالانترنت الاستفادة من هذه الخدما</a:t>
            </a:r>
            <a:r>
              <a:rPr lang="ar-JO" sz="3000" dirty="0"/>
              <a:t>ت</a:t>
            </a:r>
            <a:endParaRPr lang="en-US" sz="3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76400" y="533229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JO" sz="3000" dirty="0" smtClean="0"/>
              <a:t>الموقع الالكتروني:</a:t>
            </a:r>
            <a:endParaRPr lang="en-US" sz="3000" dirty="0"/>
          </a:p>
          <a:p>
            <a:r>
              <a:rPr lang="en-US" sz="3000" dirty="0">
                <a:hlinkClick r:id="rId2"/>
              </a:rPr>
              <a:t>https://www.atmattal3mliat.com/</a:t>
            </a:r>
            <a:endParaRPr lang="ar-JO" sz="3000" dirty="0" smtClean="0"/>
          </a:p>
        </p:txBody>
      </p:sp>
    </p:spTree>
    <p:extLst>
      <p:ext uri="{BB962C8B-B14F-4D97-AF65-F5344CB8AC3E}">
        <p14:creationId xmlns:p14="http://schemas.microsoft.com/office/powerpoint/2010/main" val="404738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r-JO" sz="3200" dirty="0" smtClean="0"/>
              <a:t>طريقة تحصيل الافكار لعمل التطبيقات المختلفة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ar-JO" dirty="0" smtClean="0"/>
              <a:t>                 </a:t>
            </a:r>
          </a:p>
          <a:p>
            <a:pPr marL="0" indent="0" algn="ctr">
              <a:buNone/>
            </a:pPr>
            <a:r>
              <a:rPr lang="ar-J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عن طريق الاجابة عن السؤالين التاليين</a:t>
            </a:r>
          </a:p>
          <a:p>
            <a:pPr marL="0" indent="0" algn="ctr">
              <a:buNone/>
            </a:pPr>
            <a:endParaRPr lang="ar-JO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ar-JO" dirty="0" smtClean="0"/>
              <a:t>ما هي المهام اليومية التي  يؤديها الموظف؟؟</a:t>
            </a:r>
          </a:p>
          <a:p>
            <a:pPr marL="0" indent="0" algn="ctr">
              <a:buNone/>
            </a:pPr>
            <a:endParaRPr lang="ar-JO" dirty="0" smtClean="0"/>
          </a:p>
          <a:p>
            <a:pPr marL="0" indent="0" algn="ctr">
              <a:buNone/>
            </a:pPr>
            <a:r>
              <a:rPr lang="ar-JO" dirty="0" smtClean="0"/>
              <a:t>هل يمكن تنفيذ المهمة بطريقة اسرع وادق من الطريقة المستخدمة؟؟</a:t>
            </a:r>
            <a:endParaRPr lang="en-US" dirty="0"/>
          </a:p>
        </p:txBody>
      </p:sp>
      <p:pic>
        <p:nvPicPr>
          <p:cNvPr id="1034" name="Picture 10" descr="What is a good question? | Dragonfly Trai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506" y="1825625"/>
            <a:ext cx="2553494" cy="30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07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movex Infotech - Consulting | IT Services | Digital Transformation | Web  Appl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145" y="1359763"/>
            <a:ext cx="7620000" cy="46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55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212840"/>
              </p:ext>
            </p:extLst>
          </p:nvPr>
        </p:nvGraphicFramePr>
        <p:xfrm>
          <a:off x="511939" y="796632"/>
          <a:ext cx="11051170" cy="53610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0655">
                  <a:extLst>
                    <a:ext uri="{9D8B030D-6E8A-4147-A177-3AD203B41FA5}">
                      <a16:colId xmlns:a16="http://schemas.microsoft.com/office/drawing/2014/main" val="2093249391"/>
                    </a:ext>
                  </a:extLst>
                </a:gridCol>
                <a:gridCol w="3519206">
                  <a:extLst>
                    <a:ext uri="{9D8B030D-6E8A-4147-A177-3AD203B41FA5}">
                      <a16:colId xmlns:a16="http://schemas.microsoft.com/office/drawing/2014/main" val="980109040"/>
                    </a:ext>
                  </a:extLst>
                </a:gridCol>
                <a:gridCol w="2744258">
                  <a:extLst>
                    <a:ext uri="{9D8B030D-6E8A-4147-A177-3AD203B41FA5}">
                      <a16:colId xmlns:a16="http://schemas.microsoft.com/office/drawing/2014/main" val="4104571759"/>
                    </a:ext>
                  </a:extLst>
                </a:gridCol>
                <a:gridCol w="2277051">
                  <a:extLst>
                    <a:ext uri="{9D8B030D-6E8A-4147-A177-3AD203B41FA5}">
                      <a16:colId xmlns:a16="http://schemas.microsoft.com/office/drawing/2014/main" val="3919217648"/>
                    </a:ext>
                  </a:extLst>
                </a:gridCol>
              </a:tblGrid>
              <a:tr h="512118">
                <a:tc>
                  <a:txBody>
                    <a:bodyPr/>
                    <a:lstStyle/>
                    <a:p>
                      <a:pPr algn="ctr"/>
                      <a:r>
                        <a:rPr lang="ar-JO" sz="1800" dirty="0" smtClean="0"/>
                        <a:t>القيمة المضافة</a:t>
                      </a:r>
                      <a:endParaRPr lang="en-US" sz="1800" dirty="0"/>
                    </a:p>
                  </a:txBody>
                  <a:tcPr marL="67479" marR="67479" marT="33741" marB="33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1800" dirty="0" smtClean="0"/>
                        <a:t>الخدمة المقدمة</a:t>
                      </a:r>
                      <a:endParaRPr lang="en-US" sz="1800" dirty="0"/>
                    </a:p>
                  </a:txBody>
                  <a:tcPr marL="67479" marR="67479" marT="33741" marB="33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1800" dirty="0" smtClean="0"/>
                        <a:t>الفئة المستهدفة</a:t>
                      </a:r>
                      <a:endParaRPr lang="en-US" sz="1800" dirty="0"/>
                    </a:p>
                  </a:txBody>
                  <a:tcPr marL="67479" marR="67479" marT="33741" marB="33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1800" dirty="0" smtClean="0"/>
                        <a:t>اس</a:t>
                      </a:r>
                      <a:r>
                        <a:rPr lang="ar-JO" sz="1800" baseline="0" dirty="0" smtClean="0"/>
                        <a:t>م التطبيق</a:t>
                      </a:r>
                      <a:endParaRPr lang="en-US" sz="1800" dirty="0"/>
                    </a:p>
                  </a:txBody>
                  <a:tcPr marL="67479" marR="67479" marT="33741" marB="33741" anchor="ctr"/>
                </a:tc>
                <a:extLst>
                  <a:ext uri="{0D108BD9-81ED-4DB2-BD59-A6C34878D82A}">
                    <a16:rowId xmlns:a16="http://schemas.microsoft.com/office/drawing/2014/main" val="1613965730"/>
                  </a:ext>
                </a:extLst>
              </a:tr>
              <a:tr h="700084">
                <a:tc>
                  <a:txBody>
                    <a:bodyPr/>
                    <a:lstStyle/>
                    <a:p>
                      <a:pPr algn="ctr" rtl="1"/>
                      <a:r>
                        <a:rPr lang="ar-JO" sz="1800" dirty="0" smtClean="0"/>
                        <a:t>السرعة</a:t>
                      </a:r>
                    </a:p>
                  </a:txBody>
                  <a:tcPr marL="0" marR="67479" marT="33741" marB="33741"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JO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هذا التطبيق يقوم بحساب سعر السولار والاسفلت وزيت الوقود استناداً لتعاميم وزارة الاشغال العامة والإسكان</a:t>
                      </a:r>
                    </a:p>
                  </a:txBody>
                  <a:tcPr marL="67479" marR="67479" marT="33741" marB="33741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ar-JO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مهندسين الاشراف على المشاريع</a:t>
                      </a:r>
                    </a:p>
                    <a:p>
                      <a:pPr algn="ctr"/>
                      <a:r>
                        <a:rPr lang="ar-JO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المدقيين</a:t>
                      </a:r>
                      <a:r>
                        <a:rPr lang="ar-JO" sz="20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على الفواتير </a:t>
                      </a:r>
                      <a:endParaRPr lang="en-US" sz="20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ar-JO" sz="20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المقاولين</a:t>
                      </a:r>
                      <a:endParaRPr lang="ar-JO" sz="2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479" marR="67479" marT="33741" marB="33741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JO" sz="2000" dirty="0" smtClean="0">
                          <a:hlinkClick r:id="rId2"/>
                        </a:rPr>
                        <a:t/>
                      </a:r>
                      <a:br>
                        <a:rPr lang="ar-JO" sz="2000" dirty="0" smtClean="0">
                          <a:hlinkClick r:id="rId2"/>
                        </a:rPr>
                      </a:br>
                      <a:r>
                        <a:rPr lang="ar-JO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تطبيق تعاميم المحروقات</a:t>
                      </a:r>
                      <a:endParaRPr lang="ar-JO" sz="2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2000" dirty="0"/>
                    </a:p>
                  </a:txBody>
                  <a:tcPr marL="67479" marR="67479" marT="33741" marB="33741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344158"/>
                  </a:ext>
                </a:extLst>
              </a:tr>
              <a:tr h="700084">
                <a:tc>
                  <a:txBody>
                    <a:bodyPr/>
                    <a:lstStyle/>
                    <a:p>
                      <a:pPr algn="ctr" rtl="1"/>
                      <a:r>
                        <a:rPr lang="ar-JO" sz="1800" dirty="0" smtClean="0"/>
                        <a:t>تقليل الخطأ</a:t>
                      </a:r>
                    </a:p>
                  </a:txBody>
                  <a:tcPr marL="0" marR="67479" marT="33741" marB="33741"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14696"/>
                  </a:ext>
                </a:extLst>
              </a:tr>
              <a:tr h="820073">
                <a:tc>
                  <a:txBody>
                    <a:bodyPr/>
                    <a:lstStyle/>
                    <a:p>
                      <a:pPr algn="ctr" rtl="1"/>
                      <a:r>
                        <a:rPr lang="ar-JO" sz="1800" dirty="0" smtClean="0"/>
                        <a:t>السرعة</a:t>
                      </a:r>
                    </a:p>
                  </a:txBody>
                  <a:tcPr marL="0" marR="67479" marT="33741" marB="33741"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ar-JO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ar-JO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هذا التطبيق يقوم بحساب (كفالة الدخول , غرامة التأخير , الدفعة المرحلية)</a:t>
                      </a:r>
                      <a:br>
                        <a:rPr lang="ar-JO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dirty="0"/>
                    </a:p>
                  </a:txBody>
                  <a:tcPr marL="0" marR="67479" marT="33741" marB="33741"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ar-JO" sz="1800" dirty="0" smtClean="0"/>
                        <a:t>معدين العطاءات </a:t>
                      </a:r>
                    </a:p>
                    <a:p>
                      <a:pPr algn="ctr"/>
                      <a:r>
                        <a:rPr lang="ar-JO" sz="1800" dirty="0" smtClean="0"/>
                        <a:t>المدققين على العطاءات قبل الطرح</a:t>
                      </a:r>
                      <a:endParaRPr lang="en-US" sz="1800" dirty="0"/>
                    </a:p>
                  </a:txBody>
                  <a:tcPr marL="67479" marR="67479" marT="33741" marB="33741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JO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تطبيق تحضير قيم العطاء</a:t>
                      </a:r>
                      <a:endParaRPr lang="ar-JO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JO" sz="1800" dirty="0" smtClean="0"/>
                        <a:t/>
                      </a:r>
                      <a:br>
                        <a:rPr lang="ar-JO" sz="1800" dirty="0" smtClean="0"/>
                      </a:br>
                      <a:endParaRPr lang="en-US" sz="1800" dirty="0"/>
                    </a:p>
                  </a:txBody>
                  <a:tcPr marL="0" marR="0" marT="404882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91107"/>
                  </a:ext>
                </a:extLst>
              </a:tr>
              <a:tr h="816933">
                <a:tc>
                  <a:txBody>
                    <a:bodyPr/>
                    <a:lstStyle/>
                    <a:p>
                      <a:pPr algn="ctr" rtl="1"/>
                      <a:r>
                        <a:rPr lang="ar-JO" sz="1800" dirty="0" smtClean="0"/>
                        <a:t>تقليل الخطأ</a:t>
                      </a:r>
                    </a:p>
                  </a:txBody>
                  <a:tcPr marL="0" marR="67479" marT="33741" marB="33741"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611390"/>
                  </a:ext>
                </a:extLst>
              </a:tr>
              <a:tr h="905903">
                <a:tc>
                  <a:txBody>
                    <a:bodyPr/>
                    <a:lstStyle/>
                    <a:p>
                      <a:pPr algn="ctr" rtl="1"/>
                      <a:r>
                        <a:rPr lang="ar-JO" sz="1800" dirty="0" smtClean="0"/>
                        <a:t>السرعة</a:t>
                      </a:r>
                    </a:p>
                  </a:txBody>
                  <a:tcPr marL="0" marR="67479" marT="33741" marB="33741"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ar-JO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يقوم التطبيق بحساب الفرق بين تاريخين وفترة التأخير للعطاءات</a:t>
                      </a:r>
                    </a:p>
                  </a:txBody>
                  <a:tcPr marL="67479" marR="67479" marT="33741" marB="33741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ar-JO" sz="1800" dirty="0" smtClean="0"/>
                        <a:t>لجان تمديد العطاءات</a:t>
                      </a:r>
                      <a:endParaRPr lang="en-US" sz="1800" dirty="0"/>
                    </a:p>
                  </a:txBody>
                  <a:tcPr marL="67479" marR="67479" marT="33741" marB="33741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ar-JO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تطبيق حساب فرق التواريخ</a:t>
                      </a:r>
                      <a:endParaRPr lang="ar-JO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ar-JO" sz="1800" dirty="0" smtClean="0"/>
                        <a:t/>
                      </a:r>
                      <a:br>
                        <a:rPr lang="ar-JO" sz="1800" dirty="0" smtClean="0"/>
                      </a:br>
                      <a:endParaRPr lang="en-US" sz="1800" dirty="0"/>
                    </a:p>
                  </a:txBody>
                  <a:tcPr marL="67479" marR="67479" marT="472360" marB="33741"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745106"/>
                  </a:ext>
                </a:extLst>
              </a:tr>
              <a:tr h="905903">
                <a:tc>
                  <a:txBody>
                    <a:bodyPr/>
                    <a:lstStyle/>
                    <a:p>
                      <a:pPr algn="ctr" rtl="1"/>
                      <a:r>
                        <a:rPr lang="ar-JO" sz="1800" dirty="0" smtClean="0"/>
                        <a:t>تقليل الخطأ</a:t>
                      </a:r>
                    </a:p>
                  </a:txBody>
                  <a:tcPr marL="0" marR="67479" marT="33741" marB="33741" anchor="ctr" anchorCt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53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97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118110"/>
              </p:ext>
            </p:extLst>
          </p:nvPr>
        </p:nvGraphicFramePr>
        <p:xfrm>
          <a:off x="289368" y="1317496"/>
          <a:ext cx="11493659" cy="40531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1181">
                  <a:extLst>
                    <a:ext uri="{9D8B030D-6E8A-4147-A177-3AD203B41FA5}">
                      <a16:colId xmlns:a16="http://schemas.microsoft.com/office/drawing/2014/main" val="2093249391"/>
                    </a:ext>
                  </a:extLst>
                </a:gridCol>
                <a:gridCol w="3660115">
                  <a:extLst>
                    <a:ext uri="{9D8B030D-6E8A-4147-A177-3AD203B41FA5}">
                      <a16:colId xmlns:a16="http://schemas.microsoft.com/office/drawing/2014/main" val="980109040"/>
                    </a:ext>
                  </a:extLst>
                </a:gridCol>
                <a:gridCol w="2854139">
                  <a:extLst>
                    <a:ext uri="{9D8B030D-6E8A-4147-A177-3AD203B41FA5}">
                      <a16:colId xmlns:a16="http://schemas.microsoft.com/office/drawing/2014/main" val="4104571759"/>
                    </a:ext>
                  </a:extLst>
                </a:gridCol>
                <a:gridCol w="2368224">
                  <a:extLst>
                    <a:ext uri="{9D8B030D-6E8A-4147-A177-3AD203B41FA5}">
                      <a16:colId xmlns:a16="http://schemas.microsoft.com/office/drawing/2014/main" val="3919217648"/>
                    </a:ext>
                  </a:extLst>
                </a:gridCol>
              </a:tblGrid>
              <a:tr h="671575">
                <a:tc>
                  <a:txBody>
                    <a:bodyPr/>
                    <a:lstStyle/>
                    <a:p>
                      <a:pPr algn="ctr"/>
                      <a:r>
                        <a:rPr lang="ar-JO" sz="1800" dirty="0" smtClean="0"/>
                        <a:t>القيمة المضافة</a:t>
                      </a:r>
                      <a:endParaRPr lang="en-US" sz="1800" dirty="0"/>
                    </a:p>
                  </a:txBody>
                  <a:tcPr marL="67479" marR="67479" marT="33741" marB="33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1800" dirty="0" smtClean="0"/>
                        <a:t>الخدمة المقدمة</a:t>
                      </a:r>
                      <a:endParaRPr lang="en-US" sz="1800" dirty="0"/>
                    </a:p>
                  </a:txBody>
                  <a:tcPr marL="67479" marR="67479" marT="33741" marB="33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1800" dirty="0" smtClean="0"/>
                        <a:t>الفئة المستهدفة</a:t>
                      </a:r>
                      <a:endParaRPr lang="en-US" sz="1800" dirty="0"/>
                    </a:p>
                  </a:txBody>
                  <a:tcPr marL="67479" marR="67479" marT="33741" marB="33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1800" dirty="0" smtClean="0"/>
                        <a:t>اس</a:t>
                      </a:r>
                      <a:r>
                        <a:rPr lang="ar-JO" sz="1800" baseline="0" dirty="0" smtClean="0"/>
                        <a:t>م التطبيق</a:t>
                      </a:r>
                      <a:endParaRPr lang="en-US" sz="1800" dirty="0"/>
                    </a:p>
                  </a:txBody>
                  <a:tcPr marL="67479" marR="67479" marT="33741" marB="33741" anchor="ctr"/>
                </a:tc>
                <a:extLst>
                  <a:ext uri="{0D108BD9-81ED-4DB2-BD59-A6C34878D82A}">
                    <a16:rowId xmlns:a16="http://schemas.microsoft.com/office/drawing/2014/main" val="1613965730"/>
                  </a:ext>
                </a:extLst>
              </a:tr>
              <a:tr h="1019323">
                <a:tc>
                  <a:txBody>
                    <a:bodyPr/>
                    <a:lstStyle/>
                    <a:p>
                      <a:pPr algn="ctr" rtl="1"/>
                      <a:r>
                        <a:rPr lang="ar-JO" sz="1800" dirty="0" smtClean="0"/>
                        <a:t>التنظيم الاداري</a:t>
                      </a:r>
                      <a:endParaRPr lang="en-US" sz="1800" dirty="0"/>
                    </a:p>
                  </a:txBody>
                  <a:tcPr marL="67479" marR="67479" marT="33741" marB="33741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1800" dirty="0" smtClean="0"/>
                        <a:t>التحديث</a:t>
                      </a:r>
                      <a:r>
                        <a:rPr lang="ar-JO" sz="1800" baseline="0" dirty="0" smtClean="0"/>
                        <a:t> التلقائي للفترة المتبقية لانتهاء العطاء</a:t>
                      </a:r>
                      <a:endParaRPr lang="en-US" sz="1800" dirty="0"/>
                    </a:p>
                  </a:txBody>
                  <a:tcPr marL="67479" marR="67479" marT="33741" marB="33741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1800" dirty="0" smtClean="0"/>
                        <a:t>المدراء</a:t>
                      </a:r>
                      <a:r>
                        <a:rPr lang="ar-JO" sz="1800" baseline="0" dirty="0" smtClean="0"/>
                        <a:t> , مهندسين الاشراف </a:t>
                      </a:r>
                      <a:endParaRPr lang="en-US" sz="1800" dirty="0"/>
                    </a:p>
                  </a:txBody>
                  <a:tcPr marL="67479" marR="67479" marT="33741" marB="33741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1800" dirty="0" smtClean="0">
                          <a:hlinkClick r:id="rId2"/>
                        </a:rPr>
                        <a:t>عطاءات</a:t>
                      </a:r>
                      <a:r>
                        <a:rPr lang="ar-JO" sz="1800" baseline="0" dirty="0" smtClean="0">
                          <a:hlinkClick r:id="rId2"/>
                        </a:rPr>
                        <a:t> كفالة الصيانة</a:t>
                      </a:r>
                      <a:endParaRPr lang="en-US" sz="1800" dirty="0"/>
                    </a:p>
                  </a:txBody>
                  <a:tcPr marL="274320" marR="67479" marT="91440" marB="33741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911364"/>
                  </a:ext>
                </a:extLst>
              </a:tr>
              <a:tr h="778138">
                <a:tc>
                  <a:txBody>
                    <a:bodyPr/>
                    <a:lstStyle/>
                    <a:p>
                      <a:pPr algn="ctr" rtl="1"/>
                      <a:r>
                        <a:rPr lang="ar-JO" sz="1800" dirty="0" smtClean="0"/>
                        <a:t>التنظيم الاداري</a:t>
                      </a:r>
                      <a:endParaRPr lang="en-US" sz="1800" dirty="0"/>
                    </a:p>
                  </a:txBody>
                  <a:tcPr marL="67479" marR="67479" marT="33741" marB="33741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ar-JO" sz="1800" dirty="0" smtClean="0"/>
                        <a:t>اتاحة</a:t>
                      </a:r>
                      <a:r>
                        <a:rPr lang="ar-JO" sz="1800" baseline="0" dirty="0" smtClean="0"/>
                        <a:t> لوحة ادخال لجميع اقسام المديريات من (المديرية,القسم,وصف العمل , التاريخ , وصور) وعرضها </a:t>
                      </a:r>
                      <a:r>
                        <a:rPr lang="ar-JO" sz="1800" baseline="0" smtClean="0"/>
                        <a:t>بطريقة </a:t>
                      </a:r>
                      <a:r>
                        <a:rPr lang="ar-JO" sz="1800" baseline="0" smtClean="0"/>
                        <a:t>حركية </a:t>
                      </a:r>
                      <a:r>
                        <a:rPr lang="ar-JO" sz="1800" baseline="0" dirty="0" smtClean="0"/>
                        <a:t>وجميلة</a:t>
                      </a:r>
                      <a:endParaRPr lang="en-US" sz="1800" dirty="0"/>
                    </a:p>
                  </a:txBody>
                  <a:tcPr marL="67479" marR="67479" marT="33741" marB="33741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ar-JO" sz="1800" dirty="0" smtClean="0"/>
                        <a:t>مديريات</a:t>
                      </a:r>
                      <a:r>
                        <a:rPr lang="ar-JO" sz="1800" baseline="0" dirty="0" smtClean="0"/>
                        <a:t> الاشغال</a:t>
                      </a:r>
                      <a:endParaRPr lang="en-US" sz="1800" dirty="0"/>
                    </a:p>
                  </a:txBody>
                  <a:tcPr marL="67479" marR="67479" marT="33741" marB="33741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ar-JO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برنامج ادخال الانجازات</a:t>
                      </a:r>
                      <a:r>
                        <a:rPr lang="ar-JO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 الشهرية للمديريات</a:t>
                      </a:r>
                      <a:endParaRPr lang="ar-JO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ar-JO" sz="1800" dirty="0" smtClean="0"/>
                        <a:t/>
                      </a:r>
                      <a:br>
                        <a:rPr lang="ar-JO" sz="1800" dirty="0" smtClean="0"/>
                      </a:br>
                      <a:endParaRPr lang="en-US" sz="1800" dirty="0"/>
                    </a:p>
                  </a:txBody>
                  <a:tcPr marL="404882" marR="67479" marT="404882" marB="33741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887427"/>
                  </a:ext>
                </a:extLst>
              </a:tr>
              <a:tr h="778138">
                <a:tc>
                  <a:txBody>
                    <a:bodyPr/>
                    <a:lstStyle/>
                    <a:p>
                      <a:pPr algn="ctr" rtl="1"/>
                      <a:r>
                        <a:rPr lang="ar-JO" sz="1800" dirty="0" smtClean="0"/>
                        <a:t>السرعة</a:t>
                      </a:r>
                      <a:r>
                        <a:rPr lang="ar-JO" sz="1800" baseline="0" dirty="0" smtClean="0"/>
                        <a:t> </a:t>
                      </a:r>
                      <a:endParaRPr lang="en-US" sz="1800" dirty="0"/>
                    </a:p>
                  </a:txBody>
                  <a:tcPr marL="67479" marR="67479" marT="33741" marB="33741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16261"/>
                  </a:ext>
                </a:extLst>
              </a:tr>
              <a:tr h="805982">
                <a:tc>
                  <a:txBody>
                    <a:bodyPr/>
                    <a:lstStyle/>
                    <a:p>
                      <a:pPr algn="ctr" rtl="1"/>
                      <a:r>
                        <a:rPr lang="ar-JO" sz="1800" dirty="0" smtClean="0"/>
                        <a:t>جودة</a:t>
                      </a:r>
                      <a:r>
                        <a:rPr lang="ar-JO" sz="1800" baseline="0" dirty="0" smtClean="0"/>
                        <a:t> العرض</a:t>
                      </a:r>
                      <a:endParaRPr lang="en-US" sz="1800" dirty="0"/>
                    </a:p>
                  </a:txBody>
                  <a:tcPr marL="67479" marR="67479" marT="33741" marB="33741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239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124" y="706438"/>
            <a:ext cx="10296525" cy="2951162"/>
          </a:xfrm>
        </p:spPr>
        <p:txBody>
          <a:bodyPr>
            <a:normAutofit fontScale="55000" lnSpcReduction="20000"/>
          </a:bodyPr>
          <a:lstStyle/>
          <a:p>
            <a:pPr algn="justLow" rtl="1">
              <a:lnSpc>
                <a:spcPct val="120000"/>
              </a:lnSpc>
            </a:pPr>
            <a:r>
              <a:rPr lang="en-US" sz="5100" dirty="0" smtClean="0"/>
              <a:t>     </a:t>
            </a:r>
            <a:r>
              <a:rPr lang="ar-JO" sz="5100" dirty="0" smtClean="0"/>
              <a:t>تكمن الميزة الاضافية</a:t>
            </a:r>
            <a:r>
              <a:rPr lang="en-US" sz="5100" dirty="0" smtClean="0"/>
              <a:t> </a:t>
            </a:r>
            <a:r>
              <a:rPr lang="ar-JO" sz="5100" dirty="0" smtClean="0"/>
              <a:t>المشتركة   لتطبيقات موقع اتمتتة العمليات عن البرمجيات مثل  الاكسل</a:t>
            </a:r>
            <a:r>
              <a:rPr lang="ar-JO" sz="5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بامكانية الوصول(</a:t>
            </a:r>
            <a:r>
              <a:rPr lang="en-US" sz="5100" dirty="0" smtClean="0"/>
              <a:t>Accessibility</a:t>
            </a:r>
            <a:r>
              <a:rPr lang="ar-JO" sz="5100" dirty="0" smtClean="0"/>
              <a:t>) بمعنى ان جميع الاجهزة المتصلة بالانترنت يمكن ان تستخدم التطبيقات.</a:t>
            </a:r>
          </a:p>
          <a:p>
            <a:pPr algn="r" rtl="1"/>
            <a:endParaRPr lang="en-US" dirty="0" smtClean="0"/>
          </a:p>
          <a:p>
            <a:pPr algn="justLow" rtl="1">
              <a:lnSpc>
                <a:spcPct val="134000"/>
              </a:lnSpc>
            </a:pPr>
            <a:r>
              <a:rPr lang="ar-JO" sz="5100" dirty="0" smtClean="0"/>
              <a:t>تم تصميم الموقع والتطبيقات بطريقة تفاعلية بحيث تتناسب حجم العناصر داخل الموقع حسب الجهاز الذي يعرض المحتوى.   </a:t>
            </a:r>
            <a:endParaRPr lang="en-US" sz="5100" dirty="0"/>
          </a:p>
        </p:txBody>
      </p:sp>
      <p:pic>
        <p:nvPicPr>
          <p:cNvPr id="5" name="Picture 2" descr="Website vs Web App: What's the Difference? | by Essential Designs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466" y="3657600"/>
            <a:ext cx="774418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31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074" name="Picture 2" descr="Web Application Developement - Best It Solution Provider In Jaip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65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15057"/>
              </p:ext>
            </p:extLst>
          </p:nvPr>
        </p:nvGraphicFramePr>
        <p:xfrm>
          <a:off x="1233678" y="209531"/>
          <a:ext cx="9831720" cy="64207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15860">
                  <a:extLst>
                    <a:ext uri="{9D8B030D-6E8A-4147-A177-3AD203B41FA5}">
                      <a16:colId xmlns:a16="http://schemas.microsoft.com/office/drawing/2014/main" val="635036285"/>
                    </a:ext>
                  </a:extLst>
                </a:gridCol>
                <a:gridCol w="4915860">
                  <a:extLst>
                    <a:ext uri="{9D8B030D-6E8A-4147-A177-3AD203B41FA5}">
                      <a16:colId xmlns:a16="http://schemas.microsoft.com/office/drawing/2014/main" val="594604808"/>
                    </a:ext>
                  </a:extLst>
                </a:gridCol>
              </a:tblGrid>
              <a:tr h="627224">
                <a:tc>
                  <a:txBody>
                    <a:bodyPr/>
                    <a:lstStyle/>
                    <a:p>
                      <a:pPr algn="ctr"/>
                      <a:r>
                        <a:rPr lang="ar-JO" dirty="0" smtClean="0"/>
                        <a:t>الاستخدام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dirty="0" smtClean="0"/>
                        <a:t>التقنيات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595425"/>
                  </a:ext>
                </a:extLst>
              </a:tr>
              <a:tr h="627224">
                <a:tc>
                  <a:txBody>
                    <a:bodyPr/>
                    <a:lstStyle/>
                    <a:p>
                      <a:pPr algn="ctr"/>
                      <a:r>
                        <a:rPr lang="ar-JO" dirty="0" smtClean="0"/>
                        <a:t>النصوص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9727926"/>
                  </a:ext>
                </a:extLst>
              </a:tr>
              <a:tr h="627224">
                <a:tc>
                  <a:txBody>
                    <a:bodyPr/>
                    <a:lstStyle/>
                    <a:p>
                      <a:pPr algn="ctr"/>
                      <a:r>
                        <a:rPr lang="ar-JO" dirty="0" smtClean="0"/>
                        <a:t>التنسيق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2778796"/>
                  </a:ext>
                </a:extLst>
              </a:tr>
              <a:tr h="627224">
                <a:tc>
                  <a:txBody>
                    <a:bodyPr/>
                    <a:lstStyle/>
                    <a:p>
                      <a:pPr algn="ctr"/>
                      <a:r>
                        <a:rPr lang="ar-JO" dirty="0" smtClean="0"/>
                        <a:t>مناسبة</a:t>
                      </a:r>
                      <a:r>
                        <a:rPr lang="ar-JO" baseline="0" dirty="0" smtClean="0"/>
                        <a:t> الموقع للهواتف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Bootstrap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038684"/>
                  </a:ext>
                </a:extLst>
              </a:tr>
              <a:tr h="762837">
                <a:tc>
                  <a:txBody>
                    <a:bodyPr/>
                    <a:lstStyle/>
                    <a:p>
                      <a:pPr algn="ctr"/>
                      <a:r>
                        <a:rPr lang="ar-JO" dirty="0" smtClean="0"/>
                        <a:t>اعطاء</a:t>
                      </a:r>
                      <a:r>
                        <a:rPr lang="ar-JO" baseline="0" dirty="0" smtClean="0"/>
                        <a:t> طابلع حركي للموقع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jQuery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4383540"/>
                  </a:ext>
                </a:extLst>
              </a:tr>
              <a:tr h="627224">
                <a:tc>
                  <a:txBody>
                    <a:bodyPr/>
                    <a:lstStyle/>
                    <a:p>
                      <a:pPr algn="ctr"/>
                      <a:r>
                        <a:rPr lang="ar-JO" dirty="0" smtClean="0"/>
                        <a:t>حل</a:t>
                      </a:r>
                      <a:r>
                        <a:rPr lang="ar-JO" baseline="0" dirty="0" smtClean="0"/>
                        <a:t> الخوارزميات والمعادلات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326191"/>
                  </a:ext>
                </a:extLst>
              </a:tr>
              <a:tr h="630558">
                <a:tc>
                  <a:txBody>
                    <a:bodyPr/>
                    <a:lstStyle/>
                    <a:p>
                      <a:pPr algn="ctr"/>
                      <a:r>
                        <a:rPr lang="ar-JO" dirty="0" smtClean="0"/>
                        <a:t>اطار عمل</a:t>
                      </a:r>
                      <a:r>
                        <a:rPr lang="ar-JO" baseline="0" dirty="0" smtClean="0"/>
                        <a:t> ويب خلفي (حفظ البيانات , ربط ال 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HTML </a:t>
                      </a:r>
                      <a:r>
                        <a:rPr lang="ar-JO" baseline="0" dirty="0" smtClean="0"/>
                        <a:t>&amp;</a:t>
                      </a:r>
                      <a:r>
                        <a:rPr lang="en-US" baseline="0" dirty="0" smtClean="0"/>
                        <a:t> CSS with python)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Django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00017"/>
                  </a:ext>
                </a:extLst>
              </a:tr>
              <a:tr h="627224">
                <a:tc>
                  <a:txBody>
                    <a:bodyPr/>
                    <a:lstStyle/>
                    <a:p>
                      <a:pPr algn="ctr"/>
                      <a:r>
                        <a:rPr lang="ar-JO" dirty="0" smtClean="0"/>
                        <a:t>خادم</a:t>
                      </a:r>
                      <a:r>
                        <a:rPr lang="ar-JO" baseline="0" dirty="0" smtClean="0"/>
                        <a:t> لاستضافة الموقع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Pythonanywhere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611351"/>
                  </a:ext>
                </a:extLst>
              </a:tr>
              <a:tr h="627224">
                <a:tc>
                  <a:txBody>
                    <a:bodyPr/>
                    <a:lstStyle/>
                    <a:p>
                      <a:pPr algn="ctr"/>
                      <a:r>
                        <a:rPr lang="ar-JO" dirty="0" smtClean="0"/>
                        <a:t>استئجار</a:t>
                      </a:r>
                      <a:r>
                        <a:rPr lang="ar-JO" baseline="0" dirty="0" smtClean="0"/>
                        <a:t> النطاق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GoDaddy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952983"/>
                  </a:ext>
                </a:extLst>
              </a:tr>
              <a:tr h="627224">
                <a:tc>
                  <a:txBody>
                    <a:bodyPr/>
                    <a:lstStyle/>
                    <a:p>
                      <a:pPr algn="ctr"/>
                      <a:r>
                        <a:rPr lang="ar-JO" dirty="0" smtClean="0"/>
                        <a:t>حافظ</a:t>
                      </a:r>
                      <a:r>
                        <a:rPr lang="ar-JO" baseline="0" dirty="0" smtClean="0"/>
                        <a:t> للكودات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GitHub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27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24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7345</TotalTime>
  <Words>345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مشروع اتمتتة العمليات الحكومية </vt:lpstr>
      <vt:lpstr>الفكرة الاساسية للمشروع </vt:lpstr>
      <vt:lpstr>طريقة تحصيل الافكار لعمل التطبيقات المختلفة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مشروع اتمتتة العمليات الحكومية</dc:title>
  <dc:creator>USER</dc:creator>
  <cp:lastModifiedBy>USER</cp:lastModifiedBy>
  <cp:revision>44</cp:revision>
  <dcterms:created xsi:type="dcterms:W3CDTF">2022-05-25T12:49:47Z</dcterms:created>
  <dcterms:modified xsi:type="dcterms:W3CDTF">2022-06-09T03:18:18Z</dcterms:modified>
</cp:coreProperties>
</file>