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85" r:id="rId3"/>
    <p:sldId id="257" r:id="rId4"/>
    <p:sldId id="263" r:id="rId5"/>
    <p:sldId id="280" r:id="rId6"/>
    <p:sldId id="264" r:id="rId7"/>
    <p:sldId id="265" r:id="rId8"/>
    <p:sldId id="279" r:id="rId9"/>
    <p:sldId id="269" r:id="rId10"/>
    <p:sldId id="281" r:id="rId11"/>
    <p:sldId id="272" r:id="rId12"/>
    <p:sldId id="273" r:id="rId13"/>
    <p:sldId id="275" r:id="rId14"/>
    <p:sldId id="287" r:id="rId15"/>
    <p:sldId id="288" r:id="rId16"/>
    <p:sldId id="289" r:id="rId17"/>
    <p:sldId id="290" r:id="rId18"/>
    <p:sldId id="291" r:id="rId19"/>
    <p:sldId id="277" r:id="rId20"/>
    <p:sldId id="278" r:id="rId21"/>
    <p:sldId id="292" r:id="rId22"/>
    <p:sldId id="26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haib khan" initials="sk" lastIdx="1" clrIdx="0">
    <p:extLst>
      <p:ext uri="{19B8F6BF-5375-455C-9EA6-DF929625EA0E}">
        <p15:presenceInfo xmlns:p15="http://schemas.microsoft.com/office/powerpoint/2012/main" userId="6d2043ff14082e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2E91C4-2A65-4201-8BDF-9BC16E145FA6}" type="datetimeFigureOut">
              <a:rPr lang="en-IN" smtClean="0"/>
              <a:pPr/>
              <a:t>05-12-2021</a:t>
            </a:fld>
            <a:endParaRPr lang="en-IN" dirty="0"/>
          </a:p>
        </p:txBody>
      </p:sp>
      <p:sp>
        <p:nvSpPr>
          <p:cNvPr id="5" name="Footer Placeholder 4"/>
          <p:cNvSpPr>
            <a:spLocks noGrp="1"/>
          </p:cNvSpPr>
          <p:nvPr>
            <p:ph type="ftr" sz="quarter" idx="11"/>
          </p:nvPr>
        </p:nvSpPr>
        <p:spPr>
          <a:xfrm>
            <a:off x="2396319" y="329308"/>
            <a:ext cx="3086292" cy="309201"/>
          </a:xfrm>
        </p:spPr>
        <p:txBody>
          <a:bodyPr/>
          <a:lstStyle/>
          <a:p>
            <a:endParaRPr lang="en-IN" dirty="0"/>
          </a:p>
        </p:txBody>
      </p:sp>
      <p:sp>
        <p:nvSpPr>
          <p:cNvPr id="6" name="Slide Number Placeholder 5"/>
          <p:cNvSpPr>
            <a:spLocks noGrp="1"/>
          </p:cNvSpPr>
          <p:nvPr>
            <p:ph type="sldNum" sz="quarter" idx="12"/>
          </p:nvPr>
        </p:nvSpPr>
        <p:spPr>
          <a:xfrm>
            <a:off x="1434703" y="798973"/>
            <a:ext cx="802005" cy="503578"/>
          </a:xfrm>
        </p:spPr>
        <p:txBody>
          <a:bodyPr/>
          <a:lstStyle/>
          <a:p>
            <a:fld id="{21A4A8CA-C41D-4A28-9576-A29F4DCAC0A7}" type="slidenum">
              <a:rPr lang="en-IN" smtClean="0"/>
              <a:pPr/>
              <a:t>‹#›</a:t>
            </a:fld>
            <a:endParaRPr lang="en-IN"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865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E91C4-2A65-4201-8BDF-9BC16E145FA6}" type="datetimeFigureOut">
              <a:rPr lang="en-IN" smtClean="0"/>
              <a:pPr/>
              <a:t>05-12-2021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1A4A8CA-C41D-4A28-9576-A29F4DCAC0A7}" type="slidenum">
              <a:rPr lang="en-IN" smtClean="0"/>
              <a:pPr/>
              <a:t>‹#›</a:t>
            </a:fld>
            <a:endParaRPr lang="en-IN" dirty="0"/>
          </a:p>
        </p:txBody>
      </p:sp>
    </p:spTree>
    <p:extLst>
      <p:ext uri="{BB962C8B-B14F-4D97-AF65-F5344CB8AC3E}">
        <p14:creationId xmlns:p14="http://schemas.microsoft.com/office/powerpoint/2010/main" val="220302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E91C4-2A65-4201-8BDF-9BC16E145FA6}" type="datetimeFigureOut">
              <a:rPr lang="en-IN" smtClean="0"/>
              <a:pPr/>
              <a:t>05-12-2021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1A4A8CA-C41D-4A28-9576-A29F4DCAC0A7}" type="slidenum">
              <a:rPr lang="en-IN" smtClean="0"/>
              <a:pPr/>
              <a:t>‹#›</a:t>
            </a:fld>
            <a:endParaRPr lang="en-IN"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569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E91C4-2A65-4201-8BDF-9BC16E145FA6}" type="datetimeFigureOut">
              <a:rPr lang="en-IN" smtClean="0"/>
              <a:pPr/>
              <a:t>05-12-2021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1A4A8CA-C41D-4A28-9576-A29F4DCAC0A7}" type="slidenum">
              <a:rPr lang="en-IN" smtClean="0"/>
              <a:pPr/>
              <a:t>‹#›</a:t>
            </a:fld>
            <a:endParaRPr lang="en-IN"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01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E91C4-2A65-4201-8BDF-9BC16E145FA6}" type="datetimeFigureOut">
              <a:rPr lang="en-IN" smtClean="0"/>
              <a:pPr/>
              <a:t>05-12-2021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1A4A8CA-C41D-4A28-9576-A29F4DCAC0A7}" type="slidenum">
              <a:rPr lang="en-IN" smtClean="0"/>
              <a:pPr/>
              <a:t>‹#›</a:t>
            </a:fld>
            <a:endParaRPr lang="en-IN"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172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2E91C4-2A65-4201-8BDF-9BC16E145FA6}" type="datetimeFigureOut">
              <a:rPr lang="en-IN" smtClean="0"/>
              <a:pPr/>
              <a:t>05-12-2021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1A4A8CA-C41D-4A28-9576-A29F4DCAC0A7}" type="slidenum">
              <a:rPr lang="en-IN" smtClean="0"/>
              <a:pPr/>
              <a:t>‹#›</a:t>
            </a:fld>
            <a:endParaRPr lang="en-IN"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195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E91C4-2A65-4201-8BDF-9BC16E145FA6}" type="datetimeFigureOut">
              <a:rPr lang="en-IN" smtClean="0"/>
              <a:pPr/>
              <a:t>05-12-2021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1A4A8CA-C41D-4A28-9576-A29F4DCAC0A7}" type="slidenum">
              <a:rPr lang="en-IN" smtClean="0"/>
              <a:pPr/>
              <a:t>‹#›</a:t>
            </a:fld>
            <a:endParaRPr lang="en-IN" dirty="0"/>
          </a:p>
        </p:txBody>
      </p:sp>
    </p:spTree>
    <p:extLst>
      <p:ext uri="{BB962C8B-B14F-4D97-AF65-F5344CB8AC3E}">
        <p14:creationId xmlns:p14="http://schemas.microsoft.com/office/powerpoint/2010/main" val="8898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2E91C4-2A65-4201-8BDF-9BC16E145FA6}" type="datetimeFigureOut">
              <a:rPr lang="en-IN" smtClean="0"/>
              <a:pPr/>
              <a:t>05-12-2021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1A4A8CA-C41D-4A28-9576-A29F4DCAC0A7}" type="slidenum">
              <a:rPr lang="en-IN" smtClean="0"/>
              <a:pPr/>
              <a:t>‹#›</a:t>
            </a:fld>
            <a:endParaRPr lang="en-IN" dirty="0"/>
          </a:p>
        </p:txBody>
      </p:sp>
    </p:spTree>
    <p:extLst>
      <p:ext uri="{BB962C8B-B14F-4D97-AF65-F5344CB8AC3E}">
        <p14:creationId xmlns:p14="http://schemas.microsoft.com/office/powerpoint/2010/main" val="242759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E91C4-2A65-4201-8BDF-9BC16E145FA6}" type="datetimeFigureOut">
              <a:rPr lang="en-IN" smtClean="0"/>
              <a:pPr/>
              <a:t>05-12-2021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1A4A8CA-C41D-4A28-9576-A29F4DCAC0A7}" type="slidenum">
              <a:rPr lang="en-IN" smtClean="0"/>
              <a:pPr/>
              <a:t>‹#›</a:t>
            </a:fld>
            <a:endParaRPr lang="en-IN" dirty="0"/>
          </a:p>
        </p:txBody>
      </p:sp>
    </p:spTree>
    <p:extLst>
      <p:ext uri="{BB962C8B-B14F-4D97-AF65-F5344CB8AC3E}">
        <p14:creationId xmlns:p14="http://schemas.microsoft.com/office/powerpoint/2010/main" val="44298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2E91C4-2A65-4201-8BDF-9BC16E145FA6}" type="datetimeFigureOut">
              <a:rPr lang="en-IN" smtClean="0"/>
              <a:pPr/>
              <a:t>05-12-2021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1A4A8CA-C41D-4A28-9576-A29F4DCAC0A7}" type="slidenum">
              <a:rPr lang="en-IN" smtClean="0"/>
              <a:pPr/>
              <a:t>‹#›</a:t>
            </a:fld>
            <a:endParaRPr lang="en-IN"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032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B62E91C4-2A65-4201-8BDF-9BC16E145FA6}" type="datetimeFigureOut">
              <a:rPr lang="en-IN" smtClean="0"/>
              <a:pPr/>
              <a:t>05-12-2021</a:t>
            </a:fld>
            <a:endParaRPr lang="en-IN" dirty="0"/>
          </a:p>
        </p:txBody>
      </p:sp>
      <p:sp>
        <p:nvSpPr>
          <p:cNvPr id="6" name="Footer Placeholder 5"/>
          <p:cNvSpPr>
            <a:spLocks noGrp="1"/>
          </p:cNvSpPr>
          <p:nvPr>
            <p:ph type="ftr" sz="quarter" idx="11"/>
          </p:nvPr>
        </p:nvSpPr>
        <p:spPr>
          <a:xfrm>
            <a:off x="1437530" y="318641"/>
            <a:ext cx="3251553" cy="320931"/>
          </a:xfrm>
        </p:spPr>
        <p:txBody>
          <a:bodyPr/>
          <a:lstStyle/>
          <a:p>
            <a:endParaRPr lang="en-IN" dirty="0"/>
          </a:p>
        </p:txBody>
      </p:sp>
      <p:sp>
        <p:nvSpPr>
          <p:cNvPr id="7" name="Slide Number Placeholder 6"/>
          <p:cNvSpPr>
            <a:spLocks noGrp="1"/>
          </p:cNvSpPr>
          <p:nvPr>
            <p:ph type="sldNum" sz="quarter" idx="12"/>
          </p:nvPr>
        </p:nvSpPr>
        <p:spPr/>
        <p:txBody>
          <a:bodyPr/>
          <a:lstStyle/>
          <a:p>
            <a:fld id="{21A4A8CA-C41D-4A28-9576-A29F4DCAC0A7}" type="slidenum">
              <a:rPr lang="en-IN" smtClean="0"/>
              <a:pPr/>
              <a:t>‹#›</a:t>
            </a:fld>
            <a:endParaRPr lang="en-IN"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685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cstate="print">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2E91C4-2A65-4201-8BDF-9BC16E145FA6}" type="datetimeFigureOut">
              <a:rPr lang="en-IN" smtClean="0"/>
              <a:pPr/>
              <a:t>05-12-2021</a:t>
            </a:fld>
            <a:endParaRPr lang="en-IN"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21A4A8CA-C41D-4A28-9576-A29F4DCAC0A7}" type="slidenum">
              <a:rPr lang="en-IN" smtClean="0"/>
              <a:pPr/>
              <a:t>‹#›</a:t>
            </a:fld>
            <a:endParaRPr lang="en-IN" dirty="0"/>
          </a:p>
        </p:txBody>
      </p:sp>
    </p:spTree>
    <p:extLst>
      <p:ext uri="{BB962C8B-B14F-4D97-AF65-F5344CB8AC3E}">
        <p14:creationId xmlns:p14="http://schemas.microsoft.com/office/powerpoint/2010/main" val="45658267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eposit_account" TargetMode="External"/><Relationship Id="rId2" Type="http://schemas.openxmlformats.org/officeDocument/2006/relationships/hyperlink" Target="https://en.wikipedia.org/wiki/Financial_transaction" TargetMode="External"/><Relationship Id="rId1" Type="http://schemas.openxmlformats.org/officeDocument/2006/relationships/slideLayout" Target="../slideLayouts/slideLayout2.xml"/><Relationship Id="rId5" Type="http://schemas.openxmlformats.org/officeDocument/2006/relationships/hyperlink" Target="https://en.wikipedia.org/wiki/Transaction_account" TargetMode="External"/><Relationship Id="rId4" Type="http://schemas.openxmlformats.org/officeDocument/2006/relationships/hyperlink" Target="https://en.wikipedia.org/wiki/Credit_car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rporatefinanceinstitute.com/resources/knowledge/finance/mortgage/" TargetMode="External"/><Relationship Id="rId2" Type="http://schemas.openxmlformats.org/officeDocument/2006/relationships/hyperlink" Target="https://corporatefinanceinstitute.com/resources/knowledge/accounting/profit-and-loss-statement-p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5"/>
            <a:ext cx="7772400" cy="1584175"/>
          </a:xfrm>
        </p:spPr>
        <p:txBody>
          <a:bodyPr>
            <a:normAutofit fontScale="90000"/>
          </a:bodyPr>
          <a:lstStyle/>
          <a:p>
            <a:r>
              <a:rPr lang="en-IN" b="1" dirty="0">
                <a:effectLst>
                  <a:outerShdw blurRad="38100" dist="38100" dir="2700000" algn="tl">
                    <a:srgbClr val="000000">
                      <a:alpha val="43137"/>
                    </a:srgbClr>
                  </a:outerShdw>
                </a:effectLst>
              </a:rPr>
              <a:t>BANK MANAGEMENT SYSTEM in c++</a:t>
            </a:r>
          </a:p>
        </p:txBody>
      </p:sp>
      <p:sp>
        <p:nvSpPr>
          <p:cNvPr id="3" name="Subtitle 2"/>
          <p:cNvSpPr>
            <a:spLocks noGrp="1"/>
          </p:cNvSpPr>
          <p:nvPr>
            <p:ph type="subTitle" idx="1"/>
          </p:nvPr>
        </p:nvSpPr>
        <p:spPr>
          <a:xfrm>
            <a:off x="899592" y="3573016"/>
            <a:ext cx="5616624" cy="3464950"/>
          </a:xfrm>
        </p:spPr>
        <p:txBody>
          <a:bodyPr>
            <a:normAutofit/>
          </a:bodyPr>
          <a:lstStyle/>
          <a:p>
            <a:r>
              <a:rPr lang="en-IN" sz="1800" b="1" dirty="0">
                <a:solidFill>
                  <a:srgbClr val="FF0000"/>
                </a:solidFill>
                <a:effectLst>
                  <a:outerShdw blurRad="38100" dist="38100" dir="2700000" algn="tl">
                    <a:srgbClr val="000000">
                      <a:alpha val="43137"/>
                    </a:srgbClr>
                  </a:outerShdw>
                </a:effectLst>
              </a:rPr>
              <a:t> made BY:</a:t>
            </a:r>
            <a:endParaRPr lang="en-IN" sz="1800" b="1" dirty="0">
              <a:effectLst>
                <a:outerShdw blurRad="38100" dist="38100" dir="2700000" algn="tl">
                  <a:srgbClr val="000000">
                    <a:alpha val="43137"/>
                  </a:srgbClr>
                </a:outerShdw>
              </a:effectLst>
            </a:endParaRPr>
          </a:p>
          <a:p>
            <a:r>
              <a:rPr lang="en-IN" b="1" dirty="0">
                <a:solidFill>
                  <a:schemeClr val="tx1"/>
                </a:solidFill>
                <a:effectLst>
                  <a:outerShdw blurRad="38100" dist="38100" dir="2700000" algn="tl">
                    <a:srgbClr val="000000">
                      <a:alpha val="43137"/>
                    </a:srgbClr>
                  </a:outerShdw>
                </a:effectLst>
              </a:rPr>
              <a:t>NAME:  </a:t>
            </a:r>
            <a:r>
              <a:rPr lang="en-IN" b="1" dirty="0">
                <a:effectLst>
                  <a:outerShdw blurRad="38100" dist="38100" dir="2700000" algn="tl">
                    <a:srgbClr val="000000">
                      <a:alpha val="43137"/>
                    </a:srgbClr>
                  </a:outerShdw>
                </a:effectLst>
              </a:rPr>
              <a:t>mohd suhaib  khan (086) , suhail khan(143), rohit rathaur(123),  syed Rahib(148) </a:t>
            </a:r>
            <a:r>
              <a:rPr lang="en-IN" b="1" dirty="0">
                <a:solidFill>
                  <a:srgbClr val="FF0000"/>
                </a:solidFill>
                <a:effectLst>
                  <a:outerShdw blurRad="38100" dist="38100" dir="2700000" algn="tl">
                    <a:srgbClr val="000000">
                      <a:alpha val="43137"/>
                    </a:srgbClr>
                  </a:outerShdw>
                </a:effectLst>
              </a:rPr>
              <a:t> </a:t>
            </a:r>
          </a:p>
          <a:p>
            <a:r>
              <a:rPr lang="en-IN" b="1" dirty="0">
                <a:solidFill>
                  <a:srgbClr val="FF0000"/>
                </a:solidFill>
                <a:effectLst>
                  <a:outerShdw blurRad="38100" dist="38100" dir="2700000" algn="tl">
                    <a:srgbClr val="000000">
                      <a:alpha val="43137"/>
                    </a:srgbClr>
                  </a:outerShdw>
                </a:effectLst>
              </a:rPr>
              <a:t> </a:t>
            </a:r>
            <a:r>
              <a:rPr lang="en-IN" sz="2800" b="1" dirty="0">
                <a:solidFill>
                  <a:srgbClr val="FF0000"/>
                </a:solidFill>
                <a:effectLst>
                  <a:outerShdw blurRad="38100" dist="38100" dir="2700000" algn="tl">
                    <a:srgbClr val="000000">
                      <a:alpha val="43137"/>
                    </a:srgbClr>
                  </a:outerShdw>
                </a:effectLst>
              </a:rPr>
              <a:t>sec - B   btech 3</a:t>
            </a:r>
            <a:r>
              <a:rPr lang="en-IN" sz="2800" b="1" baseline="30000" dirty="0">
                <a:solidFill>
                  <a:srgbClr val="FF0000"/>
                </a:solidFill>
                <a:effectLst>
                  <a:outerShdw blurRad="38100" dist="38100" dir="2700000" algn="tl">
                    <a:srgbClr val="000000">
                      <a:alpha val="43137"/>
                    </a:srgbClr>
                  </a:outerShdw>
                </a:effectLst>
              </a:rPr>
              <a:t>rd</a:t>
            </a:r>
            <a:r>
              <a:rPr lang="en-IN" sz="2800" b="1" dirty="0">
                <a:solidFill>
                  <a:srgbClr val="FF0000"/>
                </a:solidFill>
                <a:effectLst>
                  <a:outerShdw blurRad="38100" dist="38100" dir="2700000" algn="tl">
                    <a:srgbClr val="000000">
                      <a:alpha val="43137"/>
                    </a:srgbClr>
                  </a:outerShdw>
                </a:effectLst>
              </a:rPr>
              <a:t> year cse</a:t>
            </a:r>
            <a:endParaRPr lang="en-IN" b="1" dirty="0">
              <a:solidFill>
                <a:srgbClr val="FF0000"/>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351571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ank Management System">
            <a:extLst>
              <a:ext uri="{FF2B5EF4-FFF2-40B4-BE49-F238E27FC236}">
                <a16:creationId xmlns:a16="http://schemas.microsoft.com/office/drawing/2014/main" id="{A64DE294-D95A-4730-A625-1BE3FCFFA9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92016"/>
            <a:ext cx="7704856" cy="525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68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9D003-E3F2-4FE5-8071-28F2486179E2}"/>
              </a:ext>
            </a:extLst>
          </p:cNvPr>
          <p:cNvSpPr>
            <a:spLocks noGrp="1"/>
          </p:cNvSpPr>
          <p:nvPr>
            <p:ph idx="1"/>
          </p:nvPr>
        </p:nvSpPr>
        <p:spPr>
          <a:xfrm>
            <a:off x="467544" y="188640"/>
            <a:ext cx="8136904" cy="5256584"/>
          </a:xfrm>
        </p:spPr>
        <p:txBody>
          <a:bodyPr>
            <a:normAutofit fontScale="32500" lnSpcReduction="20000"/>
          </a:bodyPr>
          <a:lstStyle/>
          <a:p>
            <a:pPr marL="0" indent="0" algn="just">
              <a:buNone/>
            </a:pPr>
            <a:endParaRPr lang="en-US" sz="5600" b="1" i="0" dirty="0">
              <a:solidFill>
                <a:srgbClr val="222222"/>
              </a:solidFill>
              <a:effectLst/>
              <a:latin typeface="ff7"/>
            </a:endParaRPr>
          </a:p>
          <a:p>
            <a:pPr marL="0" indent="0" algn="just">
              <a:buNone/>
            </a:pPr>
            <a:r>
              <a:rPr lang="en-US" sz="5600" b="1" i="0" dirty="0">
                <a:solidFill>
                  <a:srgbClr val="222222"/>
                </a:solidFill>
                <a:effectLst/>
                <a:latin typeface="ff7"/>
              </a:rPr>
              <a:t>OBJECTIVES:</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The researcher aims to create or develop a system that is capable and reliable in the whole record about the customer,retrieving and storing data in an appropriate way.In particular it aims to the</a:t>
            </a:r>
            <a:endParaRPr lang="en-US" sz="5600" b="0" i="0" dirty="0">
              <a:solidFill>
                <a:srgbClr val="000000"/>
              </a:solidFill>
              <a:effectLst/>
              <a:latin typeface="Source Sans Pro" panose="020B0503030403020204" pitchFamily="34" charset="0"/>
            </a:endParaRPr>
          </a:p>
          <a:p>
            <a:pPr marL="0" indent="0" algn="just">
              <a:buNone/>
            </a:pPr>
            <a:endParaRPr lang="en-US" sz="5600" b="1" dirty="0">
              <a:solidFill>
                <a:srgbClr val="222222"/>
              </a:solidFill>
              <a:latin typeface="ff7"/>
            </a:endParaRPr>
          </a:p>
          <a:p>
            <a:pPr marL="0" indent="0" algn="just">
              <a:buNone/>
            </a:pPr>
            <a:endParaRPr lang="en-US" sz="5600" b="1" i="0" dirty="0">
              <a:solidFill>
                <a:srgbClr val="222222"/>
              </a:solidFill>
              <a:effectLst/>
              <a:latin typeface="ff7"/>
            </a:endParaRPr>
          </a:p>
          <a:p>
            <a:pPr marL="0" indent="0" algn="just">
              <a:buNone/>
            </a:pPr>
            <a:r>
              <a:rPr lang="en-US" sz="5600" b="1" i="0" dirty="0">
                <a:solidFill>
                  <a:srgbClr val="222222"/>
                </a:solidFill>
                <a:effectLst/>
                <a:latin typeface="ff7"/>
              </a:rPr>
              <a:t>Banking Record System</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serves the following objectives:</a:t>
            </a:r>
            <a:endParaRPr lang="en-US" sz="5600" dirty="0">
              <a:solidFill>
                <a:srgbClr val="000000"/>
              </a:solidFill>
              <a:latin typeface="Source Sans Pro" panose="020B0503030403020204" pitchFamily="34" charset="0"/>
            </a:endParaRPr>
          </a:p>
          <a:p>
            <a:pPr marL="0" indent="0" algn="just">
              <a:buNone/>
            </a:pPr>
            <a:endParaRPr lang="en-US" sz="5600" b="0" i="0" dirty="0">
              <a:solidFill>
                <a:srgbClr val="000000"/>
              </a:solidFill>
              <a:effectLst/>
              <a:latin typeface="Source Sans Pro" panose="020B0503030403020204" pitchFamily="34" charset="0"/>
            </a:endParaRPr>
          </a:p>
          <a:p>
            <a:pPr marL="0" indent="0" algn="just">
              <a:buNone/>
            </a:pPr>
            <a:r>
              <a:rPr lang="en-US" sz="5600" b="0" i="0" dirty="0">
                <a:solidFill>
                  <a:srgbClr val="222222"/>
                </a:solidFill>
                <a:effectLst/>
                <a:latin typeface="ff2"/>
              </a:rPr>
              <a:t>Provide a database that will store information.</a:t>
            </a:r>
            <a:r>
              <a:rPr lang="en-US" sz="5600" b="0" i="0" dirty="0">
                <a:solidFill>
                  <a:srgbClr val="222222"/>
                </a:solidFill>
                <a:effectLst/>
                <a:latin typeface="ff1"/>
              </a:rPr>
              <a:t> </a:t>
            </a:r>
            <a:r>
              <a:rPr lang="en-US" sz="5600" b="0" i="0" dirty="0">
                <a:solidFill>
                  <a:srgbClr val="222222"/>
                </a:solidFill>
                <a:effectLst/>
                <a:latin typeface="ff2"/>
              </a:rPr>
              <a:t>Develop a system that will lessen process delay in terms of customer</a:t>
            </a:r>
            <a:r>
              <a:rPr lang="en-US" sz="5600" b="0" i="0" dirty="0">
                <a:solidFill>
                  <a:srgbClr val="222222"/>
                </a:solidFill>
                <a:effectLst/>
                <a:latin typeface="ff0"/>
              </a:rPr>
              <a:t>’s</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record.</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Make an easy to use environment for users and customers.Provides a convenient solution of record pattern.</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Add and maintain new entered category of records.</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Add and maintain customer details.</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Search the customer using numbers of existing record.</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Show the details of record from files.</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Show the details of programmer after exit.</a:t>
            </a:r>
            <a:br>
              <a:rPr lang="en-US" sz="5600" dirty="0"/>
            </a:br>
            <a:endParaRPr lang="en-IN" sz="5600" dirty="0"/>
          </a:p>
        </p:txBody>
      </p:sp>
    </p:spTree>
    <p:extLst>
      <p:ext uri="{BB962C8B-B14F-4D97-AF65-F5344CB8AC3E}">
        <p14:creationId xmlns:p14="http://schemas.microsoft.com/office/powerpoint/2010/main" val="146634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FCF17-C799-49A3-BB74-494AD1AAD684}"/>
              </a:ext>
            </a:extLst>
          </p:cNvPr>
          <p:cNvSpPr>
            <a:spLocks noGrp="1"/>
          </p:cNvSpPr>
          <p:nvPr>
            <p:ph idx="1"/>
          </p:nvPr>
        </p:nvSpPr>
        <p:spPr>
          <a:xfrm>
            <a:off x="1115616" y="548680"/>
            <a:ext cx="7272808" cy="5328592"/>
          </a:xfrm>
        </p:spPr>
        <p:txBody>
          <a:bodyPr>
            <a:normAutofit fontScale="25000" lnSpcReduction="20000"/>
          </a:bodyPr>
          <a:lstStyle/>
          <a:p>
            <a:pPr marL="0" indent="0" algn="just">
              <a:buNone/>
            </a:pPr>
            <a:r>
              <a:rPr lang="en-US" sz="5600" b="1" i="0" dirty="0">
                <a:solidFill>
                  <a:srgbClr val="222222"/>
                </a:solidFill>
                <a:effectLst/>
                <a:latin typeface="ff7"/>
              </a:rPr>
              <a:t>USER DEFINED FUNCTIONS USED:</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File handling has been effectively used for each feature of this project. Here, I am going to describe these features in brief.</a:t>
            </a:r>
            <a:endParaRPr lang="en-US" sz="5600" b="0" i="0" dirty="0">
              <a:solidFill>
                <a:srgbClr val="000000"/>
              </a:solidFill>
              <a:effectLst/>
              <a:latin typeface="Source Sans Pro" panose="020B0503030403020204" pitchFamily="34" charset="0"/>
            </a:endParaRPr>
          </a:p>
          <a:p>
            <a:pPr marL="0" indent="0" algn="just">
              <a:buNone/>
            </a:pPr>
            <a:r>
              <a:rPr lang="en-US" sz="5600" b="1" i="0" dirty="0">
                <a:solidFill>
                  <a:srgbClr val="222222"/>
                </a:solidFill>
                <a:effectLst/>
                <a:latin typeface="ff7"/>
              </a:rPr>
              <a:t>Add Record: </a:t>
            </a:r>
            <a:r>
              <a:rPr lang="en-US" sz="5600" b="0" i="0" dirty="0">
                <a:solidFill>
                  <a:srgbClr val="222222"/>
                </a:solidFill>
                <a:effectLst/>
                <a:latin typeface="ff2"/>
              </a:rPr>
              <a:t>For this feature void</a:t>
            </a:r>
            <a:r>
              <a:rPr lang="en-US" sz="5600" dirty="0">
                <a:solidFill>
                  <a:srgbClr val="000000"/>
                </a:solidFill>
                <a:latin typeface="Source Sans Pro" panose="020B0503030403020204" pitchFamily="34" charset="0"/>
              </a:rPr>
              <a:t> </a:t>
            </a:r>
            <a:r>
              <a:rPr lang="en-US" sz="5600" b="1" i="0" dirty="0">
                <a:solidFill>
                  <a:srgbClr val="222222"/>
                </a:solidFill>
                <a:effectLst/>
                <a:latin typeface="ff7"/>
              </a:rPr>
              <a:t>read_data()</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function has been used to add banking record into the file. It asks for information such as account number, first name, last name and balance to be entered.</a:t>
            </a:r>
            <a:endParaRPr lang="en-US" sz="5600" b="0" i="0" dirty="0">
              <a:solidFill>
                <a:srgbClr val="000000"/>
              </a:solidFill>
              <a:effectLst/>
              <a:latin typeface="Source Sans Pro" panose="020B0503030403020204" pitchFamily="34" charset="0"/>
            </a:endParaRPr>
          </a:p>
          <a:p>
            <a:pPr marL="0" indent="0" algn="just">
              <a:buNone/>
            </a:pPr>
            <a:r>
              <a:rPr lang="en-US" sz="5600" b="1" i="0" dirty="0">
                <a:solidFill>
                  <a:srgbClr val="222222"/>
                </a:solidFill>
                <a:effectLst/>
                <a:latin typeface="ff7"/>
              </a:rPr>
              <a:t>Show/List Data:</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 With the information provided in addrecord, the void</a:t>
            </a:r>
            <a:r>
              <a:rPr lang="en-US" sz="5600" dirty="0">
                <a:solidFill>
                  <a:srgbClr val="000000"/>
                </a:solidFill>
                <a:latin typeface="Source Sans Pro" panose="020B0503030403020204" pitchFamily="34" charset="0"/>
              </a:rPr>
              <a:t> </a:t>
            </a:r>
            <a:r>
              <a:rPr lang="en-US" sz="5600" b="1" i="0" dirty="0">
                <a:solidFill>
                  <a:srgbClr val="222222"/>
                </a:solidFill>
                <a:effectLst/>
                <a:latin typeface="ff7"/>
              </a:rPr>
              <a:t>show_data()</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 function in this banking record system project in C++ show the record corresponding to a particular account number, first name and last name. Current  balance of the account holder is displayed.</a:t>
            </a:r>
            <a:endParaRPr lang="en-US" sz="5600" b="0" i="0" dirty="0">
              <a:solidFill>
                <a:srgbClr val="000000"/>
              </a:solidFill>
              <a:effectLst/>
              <a:latin typeface="Source Sans Pro" panose="020B0503030403020204" pitchFamily="34" charset="0"/>
            </a:endParaRPr>
          </a:p>
          <a:p>
            <a:pPr marL="0" indent="0" algn="just">
              <a:buNone/>
            </a:pPr>
            <a:r>
              <a:rPr lang="en-US" sz="5600" b="1" i="0" dirty="0">
                <a:solidFill>
                  <a:srgbClr val="222222"/>
                </a:solidFill>
                <a:effectLst/>
                <a:latin typeface="ff7"/>
              </a:rPr>
              <a:t>Search Record:</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When the function for this feature is first executed, it shows the total records in the file, and the user can then search by record number. If the record searched for is not found, the banking record system project in C++ displays the message</a:t>
            </a:r>
            <a:r>
              <a:rPr lang="en-US" sz="5600" dirty="0">
                <a:solidFill>
                  <a:srgbClr val="000000"/>
                </a:solidFill>
                <a:latin typeface="Source Sans Pro" panose="020B0503030403020204" pitchFamily="34" charset="0"/>
              </a:rPr>
              <a:t> </a:t>
            </a:r>
            <a:r>
              <a:rPr lang="en-US" sz="5600" b="0" i="0" dirty="0">
                <a:solidFill>
                  <a:srgbClr val="222222"/>
                </a:solidFill>
                <a:effectLst/>
                <a:latin typeface="ff0"/>
              </a:rPr>
              <a:t> “Error in opening! File Not Found!!” </a:t>
            </a:r>
            <a:endParaRPr lang="en-US" sz="5600" b="0" i="0" dirty="0">
              <a:solidFill>
                <a:srgbClr val="000000"/>
              </a:solidFill>
              <a:effectLst/>
              <a:latin typeface="Source Sans Pro" panose="020B0503030403020204" pitchFamily="34" charset="0"/>
            </a:endParaRPr>
          </a:p>
          <a:p>
            <a:pPr marL="0" indent="0" algn="just">
              <a:buNone/>
            </a:pPr>
            <a:r>
              <a:rPr lang="en-US" sz="5600" b="1" i="0" dirty="0">
                <a:solidFill>
                  <a:srgbClr val="222222"/>
                </a:solidFill>
                <a:effectLst/>
                <a:latin typeface="ff7"/>
              </a:rPr>
              <a:t>Edit Record:</a:t>
            </a:r>
            <a:r>
              <a:rPr lang="en-US" sz="5600" dirty="0">
                <a:solidFill>
                  <a:srgbClr val="000000"/>
                </a:solidFill>
                <a:latin typeface="Source Sans Pro" panose="020B0503030403020204" pitchFamily="34" charset="0"/>
              </a:rPr>
              <a:t> </a:t>
            </a:r>
            <a:r>
              <a:rPr lang="en-US" sz="5600" b="0" i="0" dirty="0">
                <a:solidFill>
                  <a:srgbClr val="222222"/>
                </a:solidFill>
                <a:effectLst/>
                <a:latin typeface="ff2"/>
              </a:rPr>
              <a:t> This works in similar manner to the Search feature. When the function for  Edit Record is first executed ,I t shows the total records in the file, and  the user can edit the information by providing record number. </a:t>
            </a:r>
            <a:endParaRPr lang="en-US" sz="5600" b="0" i="0" dirty="0">
              <a:solidFill>
                <a:srgbClr val="000000"/>
              </a:solidFill>
              <a:effectLst/>
              <a:latin typeface="Source Sans Pro" panose="020B0503030403020204" pitchFamily="34" charset="0"/>
            </a:endParaRPr>
          </a:p>
          <a:p>
            <a:pPr marL="0" indent="0" algn="just">
              <a:buNone/>
            </a:pPr>
            <a:br>
              <a:rPr lang="en-US" sz="5600" dirty="0"/>
            </a:br>
            <a:endParaRPr lang="en-IN" sz="5600" dirty="0"/>
          </a:p>
        </p:txBody>
      </p:sp>
    </p:spTree>
    <p:extLst>
      <p:ext uri="{BB962C8B-B14F-4D97-AF65-F5344CB8AC3E}">
        <p14:creationId xmlns:p14="http://schemas.microsoft.com/office/powerpoint/2010/main" val="271365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77FE909-6698-4C2F-A281-C5E4E3D95C4C}"/>
              </a:ext>
            </a:extLst>
          </p:cNvPr>
          <p:cNvSpPr>
            <a:spLocks noGrp="1"/>
          </p:cNvSpPr>
          <p:nvPr>
            <p:ph idx="1"/>
          </p:nvPr>
        </p:nvSpPr>
        <p:spPr>
          <a:xfrm>
            <a:off x="395536" y="836712"/>
            <a:ext cx="8496944" cy="4680520"/>
          </a:xfrm>
        </p:spPr>
        <p:txBody>
          <a:bodyPr>
            <a:normAutofit fontScale="92500" lnSpcReduction="20000"/>
          </a:bodyPr>
          <a:lstStyle/>
          <a:p>
            <a:pPr marL="0" indent="0" algn="just">
              <a:buNone/>
            </a:pPr>
            <a:r>
              <a:rPr lang="en-US" b="1" i="0" dirty="0">
                <a:solidFill>
                  <a:srgbClr val="222222"/>
                </a:solidFill>
                <a:effectLst/>
                <a:latin typeface="ff7"/>
              </a:rPr>
              <a:t>MODULES USED IN PROJECT Bank management System </a:t>
            </a:r>
            <a:r>
              <a:rPr lang="en-US" b="0" i="0" dirty="0">
                <a:solidFill>
                  <a:srgbClr val="222222"/>
                </a:solidFill>
                <a:effectLst/>
                <a:latin typeface="ff2"/>
              </a:rPr>
              <a:t> application is so simple to use. In order to use the application, </a:t>
            </a:r>
            <a:r>
              <a:rPr lang="en-US" dirty="0">
                <a:solidFill>
                  <a:srgbClr val="222222"/>
                </a:solidFill>
                <a:latin typeface="ff2"/>
              </a:rPr>
              <a:t>you can </a:t>
            </a:r>
            <a:r>
              <a:rPr lang="en-US" b="0" i="0" dirty="0">
                <a:solidFill>
                  <a:srgbClr val="222222"/>
                </a:solidFill>
                <a:effectLst/>
                <a:latin typeface="ff2"/>
              </a:rPr>
              <a:t>run it directly using  code and then, you will have </a:t>
            </a:r>
            <a:r>
              <a:rPr lang="en-US" dirty="0">
                <a:solidFill>
                  <a:srgbClr val="222222"/>
                </a:solidFill>
                <a:latin typeface="ff2"/>
              </a:rPr>
              <a:t>5 </a:t>
            </a:r>
            <a:r>
              <a:rPr lang="en-US" b="0" i="0" dirty="0">
                <a:solidFill>
                  <a:srgbClr val="222222"/>
                </a:solidFill>
                <a:effectLst/>
                <a:latin typeface="ff2"/>
              </a:rPr>
              <a:t>options to</a:t>
            </a:r>
          </a:p>
          <a:p>
            <a:pPr marL="0" indent="0" algn="just">
              <a:buNone/>
            </a:pPr>
            <a:r>
              <a:rPr lang="en-US" b="0" i="0" dirty="0">
                <a:solidFill>
                  <a:srgbClr val="222222"/>
                </a:solidFill>
                <a:effectLst/>
                <a:latin typeface="ff2"/>
              </a:rPr>
              <a:t>1:to create account</a:t>
            </a:r>
          </a:p>
          <a:p>
            <a:pPr marL="0" indent="0" algn="just">
              <a:buNone/>
            </a:pPr>
            <a:r>
              <a:rPr lang="en-US" b="0" i="0" dirty="0">
                <a:solidFill>
                  <a:srgbClr val="222222"/>
                </a:solidFill>
                <a:effectLst/>
                <a:latin typeface="ff2"/>
              </a:rPr>
              <a:t>2: </a:t>
            </a:r>
            <a:r>
              <a:rPr lang="en-US" dirty="0">
                <a:solidFill>
                  <a:srgbClr val="222222"/>
                </a:solidFill>
                <a:latin typeface="ff2"/>
              </a:rPr>
              <a:t>to deposit fund</a:t>
            </a:r>
            <a:endParaRPr lang="en-US" b="0" i="0" dirty="0">
              <a:solidFill>
                <a:srgbClr val="222222"/>
              </a:solidFill>
              <a:effectLst/>
              <a:latin typeface="ff2"/>
            </a:endParaRPr>
          </a:p>
          <a:p>
            <a:pPr marL="0" indent="0" algn="just">
              <a:buNone/>
            </a:pPr>
            <a:r>
              <a:rPr lang="en-US" b="0" i="0" dirty="0">
                <a:solidFill>
                  <a:srgbClr val="222222"/>
                </a:solidFill>
                <a:effectLst/>
                <a:latin typeface="ff2"/>
              </a:rPr>
              <a:t>3: </a:t>
            </a:r>
            <a:r>
              <a:rPr lang="en-US" dirty="0">
                <a:solidFill>
                  <a:srgbClr val="222222"/>
                </a:solidFill>
                <a:latin typeface="ff2"/>
              </a:rPr>
              <a:t>to check balance</a:t>
            </a:r>
            <a:endParaRPr lang="en-US" b="0" i="0" dirty="0">
              <a:solidFill>
                <a:srgbClr val="222222"/>
              </a:solidFill>
              <a:effectLst/>
              <a:latin typeface="ff2"/>
            </a:endParaRPr>
          </a:p>
          <a:p>
            <a:pPr marL="0" indent="0" algn="just">
              <a:buNone/>
            </a:pPr>
            <a:r>
              <a:rPr lang="en-US" b="0" i="0" dirty="0">
                <a:solidFill>
                  <a:srgbClr val="222222"/>
                </a:solidFill>
                <a:effectLst/>
                <a:latin typeface="ff2"/>
              </a:rPr>
              <a:t>4: </a:t>
            </a:r>
            <a:r>
              <a:rPr lang="en-US" dirty="0">
                <a:solidFill>
                  <a:srgbClr val="222222"/>
                </a:solidFill>
                <a:latin typeface="ff2"/>
              </a:rPr>
              <a:t>to close an account</a:t>
            </a:r>
            <a:endParaRPr lang="en-US" b="0" i="0" dirty="0">
              <a:solidFill>
                <a:srgbClr val="222222"/>
              </a:solidFill>
              <a:effectLst/>
              <a:latin typeface="ff2"/>
            </a:endParaRPr>
          </a:p>
          <a:p>
            <a:pPr marL="0" indent="0" algn="just">
              <a:buNone/>
            </a:pPr>
            <a:r>
              <a:rPr lang="en-US" b="0" i="0" dirty="0">
                <a:solidFill>
                  <a:srgbClr val="222222"/>
                </a:solidFill>
                <a:effectLst/>
                <a:latin typeface="ff2"/>
              </a:rPr>
              <a:t>5: </a:t>
            </a:r>
            <a:r>
              <a:rPr lang="en-US" dirty="0">
                <a:solidFill>
                  <a:srgbClr val="222222"/>
                </a:solidFill>
                <a:latin typeface="ff2"/>
              </a:rPr>
              <a:t>to exit the program</a:t>
            </a:r>
            <a:endParaRPr lang="en-US" b="0" i="0" dirty="0">
              <a:solidFill>
                <a:srgbClr val="222222"/>
              </a:solidFill>
              <a:effectLst/>
              <a:latin typeface="ff2"/>
            </a:endParaRPr>
          </a:p>
          <a:p>
            <a:pPr marL="0" indent="0" algn="just">
              <a:buNone/>
            </a:pPr>
            <a:r>
              <a:rPr lang="en-US" b="0" i="0" dirty="0">
                <a:solidFill>
                  <a:srgbClr val="222222"/>
                </a:solidFill>
                <a:effectLst/>
                <a:latin typeface="ff2"/>
              </a:rPr>
              <a:t> As per your need, enter 1, 2, 3, 4, 5 and follow the instructions provided by the application itself.</a:t>
            </a:r>
            <a:endParaRPr lang="en-US" b="0" i="0" dirty="0">
              <a:solidFill>
                <a:srgbClr val="000000"/>
              </a:solidFill>
              <a:effectLst/>
              <a:latin typeface="Source Sans Pro" panose="020B0503030403020204" pitchFamily="34" charset="0"/>
            </a:endParaRPr>
          </a:p>
          <a:p>
            <a:pPr marL="0" indent="0" algn="just">
              <a:buNone/>
            </a:pPr>
            <a:br>
              <a:rPr lang="en-US" dirty="0"/>
            </a:br>
            <a:endParaRPr lang="en-IN" dirty="0"/>
          </a:p>
        </p:txBody>
      </p:sp>
    </p:spTree>
    <p:extLst>
      <p:ext uri="{BB962C8B-B14F-4D97-AF65-F5344CB8AC3E}">
        <p14:creationId xmlns:p14="http://schemas.microsoft.com/office/powerpoint/2010/main" val="261266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D3D1-EE9C-4ABE-B347-AE8421BDF407}"/>
              </a:ext>
            </a:extLst>
          </p:cNvPr>
          <p:cNvSpPr>
            <a:spLocks noGrp="1"/>
          </p:cNvSpPr>
          <p:nvPr>
            <p:ph type="title"/>
          </p:nvPr>
        </p:nvSpPr>
        <p:spPr>
          <a:xfrm>
            <a:off x="2123728" y="0"/>
            <a:ext cx="6571343" cy="1049235"/>
          </a:xfrm>
        </p:spPr>
        <p:txBody>
          <a:bodyPr/>
          <a:lstStyle/>
          <a:p>
            <a:r>
              <a:rPr lang="en-US" dirty="0"/>
              <a:t>             </a:t>
            </a:r>
            <a:r>
              <a:rPr lang="en-US" sz="1800" dirty="0"/>
              <a:t>OUTPUT SCREEN</a:t>
            </a:r>
            <a:endParaRPr lang="en-IN" sz="1800" dirty="0"/>
          </a:p>
        </p:txBody>
      </p:sp>
      <p:sp>
        <p:nvSpPr>
          <p:cNvPr id="3" name="Content Placeholder 2">
            <a:extLst>
              <a:ext uri="{FF2B5EF4-FFF2-40B4-BE49-F238E27FC236}">
                <a16:creationId xmlns:a16="http://schemas.microsoft.com/office/drawing/2014/main" id="{9A6E84A6-65DF-4406-BDA5-BC5CD9D03B70}"/>
              </a:ext>
            </a:extLst>
          </p:cNvPr>
          <p:cNvSpPr>
            <a:spLocks noGrp="1"/>
          </p:cNvSpPr>
          <p:nvPr>
            <p:ph idx="1"/>
          </p:nvPr>
        </p:nvSpPr>
        <p:spPr>
          <a:xfrm>
            <a:off x="1475656" y="908720"/>
            <a:ext cx="6571343" cy="4968552"/>
          </a:xfrm>
        </p:spPr>
        <p:txBody>
          <a:bodyPr/>
          <a:lstStyle/>
          <a:p>
            <a:r>
              <a:rPr lang="en-US" dirty="0"/>
              <a:t>Press 1= to create account</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623F3296-90DC-4138-91F8-EF57EE031FEA}"/>
              </a:ext>
            </a:extLst>
          </p:cNvPr>
          <p:cNvPicPr/>
          <p:nvPr/>
        </p:nvPicPr>
        <p:blipFill>
          <a:blip r:embed="rId2" cstate="print"/>
          <a:stretch>
            <a:fillRect/>
          </a:stretch>
        </p:blipFill>
        <p:spPr>
          <a:xfrm>
            <a:off x="980907" y="1529631"/>
            <a:ext cx="7560840" cy="3867244"/>
          </a:xfrm>
          <a:prstGeom prst="rect">
            <a:avLst/>
          </a:prstGeom>
        </p:spPr>
      </p:pic>
    </p:spTree>
    <p:extLst>
      <p:ext uri="{BB962C8B-B14F-4D97-AF65-F5344CB8AC3E}">
        <p14:creationId xmlns:p14="http://schemas.microsoft.com/office/powerpoint/2010/main" val="391564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4BB6F-E81C-4CB8-9CF6-F1C934B87926}"/>
              </a:ext>
            </a:extLst>
          </p:cNvPr>
          <p:cNvSpPr>
            <a:spLocks noGrp="1"/>
          </p:cNvSpPr>
          <p:nvPr>
            <p:ph idx="1"/>
          </p:nvPr>
        </p:nvSpPr>
        <p:spPr>
          <a:xfrm>
            <a:off x="1187624" y="620688"/>
            <a:ext cx="6571343" cy="5184576"/>
          </a:xfrm>
        </p:spPr>
        <p:txBody>
          <a:bodyPr/>
          <a:lstStyle/>
          <a:p>
            <a:pPr marL="0" indent="0">
              <a:buNone/>
            </a:pPr>
            <a:r>
              <a:rPr lang="en-US" dirty="0"/>
              <a:t> press 2 = to deposit fund</a:t>
            </a:r>
          </a:p>
          <a:p>
            <a:pPr marL="0" indent="0">
              <a:buNone/>
            </a:pPr>
            <a:endParaRPr lang="en-IN" dirty="0"/>
          </a:p>
        </p:txBody>
      </p:sp>
      <p:pic>
        <p:nvPicPr>
          <p:cNvPr id="4" name="Picture 3">
            <a:extLst>
              <a:ext uri="{FF2B5EF4-FFF2-40B4-BE49-F238E27FC236}">
                <a16:creationId xmlns:a16="http://schemas.microsoft.com/office/drawing/2014/main" id="{74A6CFD5-8E76-48C2-9DAB-9AE559819645}"/>
              </a:ext>
            </a:extLst>
          </p:cNvPr>
          <p:cNvPicPr/>
          <p:nvPr/>
        </p:nvPicPr>
        <p:blipFill>
          <a:blip r:embed="rId2" cstate="print"/>
          <a:stretch>
            <a:fillRect/>
          </a:stretch>
        </p:blipFill>
        <p:spPr>
          <a:xfrm>
            <a:off x="1187624" y="1182866"/>
            <a:ext cx="7291423" cy="4622398"/>
          </a:xfrm>
          <a:prstGeom prst="rect">
            <a:avLst/>
          </a:prstGeom>
        </p:spPr>
      </p:pic>
    </p:spTree>
    <p:extLst>
      <p:ext uri="{BB962C8B-B14F-4D97-AF65-F5344CB8AC3E}">
        <p14:creationId xmlns:p14="http://schemas.microsoft.com/office/powerpoint/2010/main" val="4204018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AE389-A27E-435E-9050-A27647E90B0F}"/>
              </a:ext>
            </a:extLst>
          </p:cNvPr>
          <p:cNvSpPr>
            <a:spLocks noGrp="1"/>
          </p:cNvSpPr>
          <p:nvPr>
            <p:ph idx="1"/>
          </p:nvPr>
        </p:nvSpPr>
        <p:spPr>
          <a:xfrm>
            <a:off x="1043608" y="332656"/>
            <a:ext cx="6571343" cy="3450613"/>
          </a:xfrm>
        </p:spPr>
        <p:txBody>
          <a:bodyPr/>
          <a:lstStyle/>
          <a:p>
            <a:r>
              <a:rPr lang="en-US" dirty="0"/>
              <a:t>Press 3= to check balance</a:t>
            </a:r>
          </a:p>
          <a:p>
            <a:endParaRPr lang="en-IN" dirty="0"/>
          </a:p>
        </p:txBody>
      </p:sp>
      <p:pic>
        <p:nvPicPr>
          <p:cNvPr id="4" name="Picture 3">
            <a:extLst>
              <a:ext uri="{FF2B5EF4-FFF2-40B4-BE49-F238E27FC236}">
                <a16:creationId xmlns:a16="http://schemas.microsoft.com/office/drawing/2014/main" id="{94941A3C-86C8-437A-B450-4B8BB8B48DD4}"/>
              </a:ext>
            </a:extLst>
          </p:cNvPr>
          <p:cNvPicPr/>
          <p:nvPr/>
        </p:nvPicPr>
        <p:blipFill>
          <a:blip r:embed="rId2" cstate="print"/>
          <a:stretch>
            <a:fillRect/>
          </a:stretch>
        </p:blipFill>
        <p:spPr>
          <a:xfrm>
            <a:off x="539552" y="980728"/>
            <a:ext cx="8280919" cy="4824536"/>
          </a:xfrm>
          <a:prstGeom prst="rect">
            <a:avLst/>
          </a:prstGeom>
        </p:spPr>
      </p:pic>
    </p:spTree>
    <p:extLst>
      <p:ext uri="{BB962C8B-B14F-4D97-AF65-F5344CB8AC3E}">
        <p14:creationId xmlns:p14="http://schemas.microsoft.com/office/powerpoint/2010/main" val="401939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C43A0-4F4B-4318-8411-EA8C5936C481}"/>
              </a:ext>
            </a:extLst>
          </p:cNvPr>
          <p:cNvSpPr>
            <a:spLocks noGrp="1"/>
          </p:cNvSpPr>
          <p:nvPr>
            <p:ph idx="1"/>
          </p:nvPr>
        </p:nvSpPr>
        <p:spPr>
          <a:xfrm>
            <a:off x="1286328" y="260648"/>
            <a:ext cx="7102096" cy="5400600"/>
          </a:xfrm>
        </p:spPr>
        <p:txBody>
          <a:bodyPr/>
          <a:lstStyle/>
          <a:p>
            <a:r>
              <a:rPr lang="en-US" dirty="0"/>
              <a:t>Press 4= to close an account</a:t>
            </a:r>
          </a:p>
          <a:p>
            <a:endParaRPr lang="en-IN" dirty="0"/>
          </a:p>
        </p:txBody>
      </p:sp>
      <p:pic>
        <p:nvPicPr>
          <p:cNvPr id="4" name="Picture 3">
            <a:extLst>
              <a:ext uri="{FF2B5EF4-FFF2-40B4-BE49-F238E27FC236}">
                <a16:creationId xmlns:a16="http://schemas.microsoft.com/office/drawing/2014/main" id="{3A679F35-C0D2-4881-B853-3481672525AB}"/>
              </a:ext>
            </a:extLst>
          </p:cNvPr>
          <p:cNvPicPr/>
          <p:nvPr/>
        </p:nvPicPr>
        <p:blipFill>
          <a:blip r:embed="rId2" cstate="print"/>
          <a:stretch>
            <a:fillRect/>
          </a:stretch>
        </p:blipFill>
        <p:spPr>
          <a:xfrm>
            <a:off x="467544" y="836712"/>
            <a:ext cx="8064896" cy="5112568"/>
          </a:xfrm>
          <a:prstGeom prst="rect">
            <a:avLst/>
          </a:prstGeom>
        </p:spPr>
      </p:pic>
    </p:spTree>
    <p:extLst>
      <p:ext uri="{BB962C8B-B14F-4D97-AF65-F5344CB8AC3E}">
        <p14:creationId xmlns:p14="http://schemas.microsoft.com/office/powerpoint/2010/main" val="365595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B103E-C667-415B-B623-DE0A0E5F126D}"/>
              </a:ext>
            </a:extLst>
          </p:cNvPr>
          <p:cNvSpPr>
            <a:spLocks noGrp="1"/>
          </p:cNvSpPr>
          <p:nvPr>
            <p:ph idx="1"/>
          </p:nvPr>
        </p:nvSpPr>
        <p:spPr>
          <a:xfrm>
            <a:off x="1286328" y="692696"/>
            <a:ext cx="6571343" cy="5328592"/>
          </a:xfrm>
        </p:spPr>
        <p:txBody>
          <a:bodyPr/>
          <a:lstStyle/>
          <a:p>
            <a:r>
              <a:rPr lang="en-US" dirty="0"/>
              <a:t>Press 5= to exit the program</a:t>
            </a:r>
          </a:p>
          <a:p>
            <a:endParaRPr lang="en-IN" dirty="0"/>
          </a:p>
        </p:txBody>
      </p:sp>
      <p:pic>
        <p:nvPicPr>
          <p:cNvPr id="4" name="Picture 3">
            <a:extLst>
              <a:ext uri="{FF2B5EF4-FFF2-40B4-BE49-F238E27FC236}">
                <a16:creationId xmlns:a16="http://schemas.microsoft.com/office/drawing/2014/main" id="{0CDCB5AC-11F2-4CC6-8D37-ADC104804462}"/>
              </a:ext>
            </a:extLst>
          </p:cNvPr>
          <p:cNvPicPr/>
          <p:nvPr/>
        </p:nvPicPr>
        <p:blipFill>
          <a:blip r:embed="rId2" cstate="print"/>
          <a:stretch>
            <a:fillRect/>
          </a:stretch>
        </p:blipFill>
        <p:spPr>
          <a:xfrm>
            <a:off x="683568" y="1268760"/>
            <a:ext cx="7704856" cy="4608512"/>
          </a:xfrm>
          <a:prstGeom prst="rect">
            <a:avLst/>
          </a:prstGeom>
        </p:spPr>
      </p:pic>
    </p:spTree>
    <p:extLst>
      <p:ext uri="{BB962C8B-B14F-4D97-AF65-F5344CB8AC3E}">
        <p14:creationId xmlns:p14="http://schemas.microsoft.com/office/powerpoint/2010/main" val="410946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2A4BA-22BA-4A27-9E41-C805BAC741D6}"/>
              </a:ext>
            </a:extLst>
          </p:cNvPr>
          <p:cNvSpPr>
            <a:spLocks noGrp="1"/>
          </p:cNvSpPr>
          <p:nvPr>
            <p:ph idx="1"/>
          </p:nvPr>
        </p:nvSpPr>
        <p:spPr>
          <a:xfrm>
            <a:off x="719572" y="1412776"/>
            <a:ext cx="7704856" cy="3744416"/>
          </a:xfrm>
        </p:spPr>
        <p:txBody>
          <a:bodyPr>
            <a:normAutofit fontScale="47500" lnSpcReduction="20000"/>
          </a:bodyPr>
          <a:lstStyle/>
          <a:p>
            <a:pPr marL="0" indent="0">
              <a:buNone/>
            </a:pPr>
            <a:r>
              <a:rPr lang="en-US" sz="5600" b="1" i="0" dirty="0">
                <a:solidFill>
                  <a:srgbClr val="222222"/>
                </a:solidFill>
                <a:effectLst/>
                <a:latin typeface="ff7"/>
              </a:rPr>
              <a:t>                                  FUTURE SCOPE</a:t>
            </a:r>
            <a:endParaRPr lang="en-US" sz="5600" dirty="0">
              <a:solidFill>
                <a:srgbClr val="000000"/>
              </a:solidFill>
              <a:latin typeface="Source Sans Pro" panose="020B0503030403020204" pitchFamily="34" charset="0"/>
            </a:endParaRPr>
          </a:p>
          <a:p>
            <a:pPr marL="0" indent="0">
              <a:buNone/>
            </a:pPr>
            <a:r>
              <a:rPr lang="en-US" sz="5600" b="0" i="0" dirty="0">
                <a:solidFill>
                  <a:srgbClr val="222222"/>
                </a:solidFill>
                <a:effectLst/>
                <a:latin typeface="ff2"/>
              </a:rPr>
              <a:t>1.This project will help the bankers in fast reporting.</a:t>
            </a:r>
          </a:p>
          <a:p>
            <a:pPr marL="0" indent="0">
              <a:buNone/>
            </a:pPr>
            <a:r>
              <a:rPr lang="en-US" sz="5600" b="0" i="0" dirty="0">
                <a:solidFill>
                  <a:srgbClr val="222222"/>
                </a:solidFill>
                <a:effectLst/>
                <a:latin typeface="ff2"/>
              </a:rPr>
              <a:t>2.This project enable banker to maintain a great database of all Customer</a:t>
            </a:r>
            <a:r>
              <a:rPr lang="en-US" sz="5600" dirty="0">
                <a:solidFill>
                  <a:srgbClr val="000000"/>
                </a:solidFill>
                <a:latin typeface="Source Sans Pro" panose="020B0503030403020204" pitchFamily="34" charset="0"/>
              </a:rPr>
              <a:t> </a:t>
            </a:r>
            <a:r>
              <a:rPr lang="en-US" sz="5600" b="0" i="0" dirty="0">
                <a:solidFill>
                  <a:srgbClr val="222222"/>
                </a:solidFill>
                <a:effectLst/>
                <a:latin typeface="ff0"/>
              </a:rPr>
              <a:t>’ </a:t>
            </a:r>
            <a:r>
              <a:rPr lang="en-US" sz="5600" b="0" i="0" dirty="0">
                <a:solidFill>
                  <a:srgbClr val="222222"/>
                </a:solidFill>
                <a:effectLst/>
                <a:latin typeface="ff2"/>
              </a:rPr>
              <a:t>s details from the software.</a:t>
            </a:r>
          </a:p>
          <a:p>
            <a:pPr marL="0" indent="0">
              <a:buNone/>
            </a:pPr>
            <a:r>
              <a:rPr lang="en-US" sz="5600" b="0" i="0" dirty="0">
                <a:solidFill>
                  <a:srgbClr val="222222"/>
                </a:solidFill>
                <a:effectLst/>
                <a:latin typeface="ff2"/>
              </a:rPr>
              <a:t>3.Project will enable to see report regarding query.</a:t>
            </a:r>
          </a:p>
          <a:p>
            <a:pPr marL="0" indent="0">
              <a:buNone/>
            </a:pPr>
            <a:r>
              <a:rPr lang="en-US" sz="5600" b="0" i="0" dirty="0">
                <a:solidFill>
                  <a:srgbClr val="222222"/>
                </a:solidFill>
                <a:effectLst/>
                <a:latin typeface="ff2"/>
              </a:rPr>
              <a:t>4.</a:t>
            </a:r>
            <a:r>
              <a:rPr lang="en-US" sz="5600" b="0" i="0" dirty="0">
                <a:solidFill>
                  <a:srgbClr val="222222"/>
                </a:solidFill>
                <a:effectLst/>
                <a:latin typeface="ff1"/>
              </a:rPr>
              <a:t> </a:t>
            </a:r>
            <a:r>
              <a:rPr lang="en-US" sz="5600" b="0" i="0" dirty="0">
                <a:solidFill>
                  <a:srgbClr val="222222"/>
                </a:solidFill>
                <a:effectLst/>
                <a:latin typeface="ff2"/>
              </a:rPr>
              <a:t>It is easy to maintain in future prospect</a:t>
            </a:r>
            <a:endParaRPr lang="en-US" sz="5600" b="0" i="0" dirty="0">
              <a:solidFill>
                <a:srgbClr val="000000"/>
              </a:solidFill>
              <a:effectLst/>
              <a:latin typeface="Source Sans Pro" panose="020B0503030403020204" pitchFamily="34" charset="0"/>
            </a:endParaRPr>
          </a:p>
          <a:p>
            <a:endParaRPr lang="en-IN" sz="1400" dirty="0"/>
          </a:p>
        </p:txBody>
      </p:sp>
    </p:spTree>
    <p:extLst>
      <p:ext uri="{BB962C8B-B14F-4D97-AF65-F5344CB8AC3E}">
        <p14:creationId xmlns:p14="http://schemas.microsoft.com/office/powerpoint/2010/main" val="361512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F7D8C-9B7D-40AF-9B89-DF4F764571BD}"/>
              </a:ext>
            </a:extLst>
          </p:cNvPr>
          <p:cNvSpPr>
            <a:spLocks noGrp="1"/>
          </p:cNvSpPr>
          <p:nvPr>
            <p:ph idx="1"/>
          </p:nvPr>
        </p:nvSpPr>
        <p:spPr>
          <a:xfrm>
            <a:off x="1043608" y="620688"/>
            <a:ext cx="7560840" cy="5328592"/>
          </a:xfrm>
        </p:spPr>
        <p:txBody>
          <a:bodyPr>
            <a:normAutofit fontScale="70000" lnSpcReduction="20000"/>
          </a:bodyPr>
          <a:lstStyle/>
          <a:p>
            <a:pPr marL="0" indent="0">
              <a:buNone/>
            </a:pPr>
            <a:r>
              <a:rPr lang="en-US" dirty="0"/>
              <a:t>                                                   </a:t>
            </a:r>
            <a:r>
              <a:rPr lang="en-US" sz="2900" dirty="0"/>
              <a:t>CERTIFICATE</a:t>
            </a:r>
          </a:p>
          <a:p>
            <a:endParaRPr lang="en-US" sz="2900" dirty="0"/>
          </a:p>
          <a:p>
            <a:pPr marL="0" indent="0">
              <a:buNone/>
            </a:pPr>
            <a:r>
              <a:rPr lang="en-US" sz="2900" dirty="0"/>
              <a:t>This is to certify that Project report entitled “Bank Management System in c++”,  submitted by Mohd Suhaib Khan , Suhail Khan , Rohit Rathaur and Syed </a:t>
            </a:r>
            <a:r>
              <a:rPr lang="en-US" sz="2900" dirty="0" err="1"/>
              <a:t>Rahib</a:t>
            </a:r>
            <a:r>
              <a:rPr lang="en-US" sz="2900" dirty="0"/>
              <a:t>  for partial fulfilment of the requirement for the award of degree Bachelors of Technology in Department of Computer Science &amp; Engineering of Dr. A.P.J Abdul Kalam University, Lucknow is a record of the candidates’ own work carried out by them under my supervision. The matter embodied in this report is original and has not been submitted for the award of any other degree. </a:t>
            </a:r>
          </a:p>
          <a:p>
            <a:pPr marL="0" indent="0">
              <a:buNone/>
            </a:pPr>
            <a:endParaRPr lang="en-US" sz="2900" dirty="0"/>
          </a:p>
          <a:p>
            <a:pPr marL="0" indent="0">
              <a:buNone/>
            </a:pPr>
            <a:r>
              <a:rPr lang="en-US" sz="2900" dirty="0"/>
              <a:t>Date: 6/12/2021                                                       supervisor:</a:t>
            </a:r>
          </a:p>
          <a:p>
            <a:pPr marL="0" indent="0">
              <a:buNone/>
            </a:pPr>
            <a:r>
              <a:rPr lang="en-US" sz="2900" dirty="0"/>
              <a:t>                                                                          ASHISH JAIN SIR</a:t>
            </a:r>
            <a:endParaRPr lang="en-IN" sz="2900" dirty="0"/>
          </a:p>
        </p:txBody>
      </p:sp>
    </p:spTree>
    <p:extLst>
      <p:ext uri="{BB962C8B-B14F-4D97-AF65-F5344CB8AC3E}">
        <p14:creationId xmlns:p14="http://schemas.microsoft.com/office/powerpoint/2010/main" val="86257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ADF58-B84B-4005-B5D0-A456F8D81C66}"/>
              </a:ext>
            </a:extLst>
          </p:cNvPr>
          <p:cNvSpPr>
            <a:spLocks noGrp="1"/>
          </p:cNvSpPr>
          <p:nvPr>
            <p:ph idx="1"/>
          </p:nvPr>
        </p:nvSpPr>
        <p:spPr>
          <a:xfrm>
            <a:off x="323528" y="1412776"/>
            <a:ext cx="8280920" cy="4248472"/>
          </a:xfrm>
        </p:spPr>
        <p:txBody>
          <a:bodyPr>
            <a:normAutofit/>
          </a:bodyPr>
          <a:lstStyle/>
          <a:p>
            <a:pPr marL="0" indent="0" algn="just">
              <a:buNone/>
            </a:pPr>
            <a:r>
              <a:rPr lang="en-US" b="1" i="0" dirty="0">
                <a:solidFill>
                  <a:srgbClr val="222222"/>
                </a:solidFill>
                <a:effectLst/>
                <a:latin typeface="ff7"/>
              </a:rPr>
              <a:t>                                                  </a:t>
            </a:r>
            <a:r>
              <a:rPr lang="en-US" sz="2400" b="1" i="0" dirty="0">
                <a:solidFill>
                  <a:srgbClr val="222222"/>
                </a:solidFill>
                <a:effectLst/>
                <a:latin typeface="ff7"/>
              </a:rPr>
              <a:t>  CONCLUSION</a:t>
            </a:r>
            <a:endParaRPr lang="en-US" sz="2400" b="0" i="0" dirty="0">
              <a:solidFill>
                <a:srgbClr val="000000"/>
              </a:solidFill>
              <a:effectLst/>
              <a:latin typeface="Source Sans Pro" panose="020B0503030403020204" pitchFamily="34" charset="0"/>
            </a:endParaRPr>
          </a:p>
          <a:p>
            <a:pPr marL="0" indent="0" algn="just">
              <a:buNone/>
            </a:pPr>
            <a:r>
              <a:rPr lang="en-US" b="0" i="0" dirty="0">
                <a:solidFill>
                  <a:srgbClr val="222222"/>
                </a:solidFill>
                <a:effectLst/>
                <a:latin typeface="ff2"/>
              </a:rPr>
              <a:t> This was </a:t>
            </a:r>
            <a:r>
              <a:rPr lang="en-US" dirty="0">
                <a:solidFill>
                  <a:srgbClr val="222222"/>
                </a:solidFill>
                <a:latin typeface="ff2"/>
              </a:rPr>
              <a:t>our</a:t>
            </a:r>
            <a:r>
              <a:rPr lang="en-US" b="0" i="0" dirty="0">
                <a:solidFill>
                  <a:srgbClr val="222222"/>
                </a:solidFill>
                <a:effectLst/>
                <a:latin typeface="ff2"/>
              </a:rPr>
              <a:t> project  about</a:t>
            </a:r>
            <a:r>
              <a:rPr lang="en-US" dirty="0">
                <a:solidFill>
                  <a:srgbClr val="000000"/>
                </a:solidFill>
                <a:latin typeface="Source Sans Pro" panose="020B0503030403020204" pitchFamily="34" charset="0"/>
              </a:rPr>
              <a:t> </a:t>
            </a:r>
            <a:r>
              <a:rPr lang="en-US" b="0" i="0" dirty="0">
                <a:solidFill>
                  <a:srgbClr val="222222"/>
                </a:solidFill>
                <a:effectLst/>
                <a:latin typeface="ff0"/>
              </a:rPr>
              <a:t>“</a:t>
            </a:r>
            <a:r>
              <a:rPr lang="en-US" b="0" i="0" dirty="0">
                <a:solidFill>
                  <a:srgbClr val="222222"/>
                </a:solidFill>
                <a:effectLst/>
                <a:latin typeface="ff2"/>
              </a:rPr>
              <a:t>Banking </a:t>
            </a:r>
            <a:r>
              <a:rPr lang="en-US" dirty="0">
                <a:solidFill>
                  <a:srgbClr val="222222"/>
                </a:solidFill>
                <a:latin typeface="ff2"/>
              </a:rPr>
              <a:t>management</a:t>
            </a:r>
            <a:r>
              <a:rPr lang="en-US" b="0" i="0" dirty="0">
                <a:solidFill>
                  <a:srgbClr val="222222"/>
                </a:solidFill>
                <a:effectLst/>
                <a:latin typeface="ff2"/>
              </a:rPr>
              <a:t> </a:t>
            </a:r>
            <a:r>
              <a:rPr lang="en-US" b="0" i="0" dirty="0">
                <a:solidFill>
                  <a:srgbClr val="222222"/>
                </a:solidFill>
                <a:effectLst/>
                <a:latin typeface="ff0"/>
              </a:rPr>
              <a:t>System”. </a:t>
            </a:r>
            <a:r>
              <a:rPr lang="en-US" b="0" i="0" dirty="0">
                <a:solidFill>
                  <a:srgbClr val="222222"/>
                </a:solidFill>
                <a:effectLst/>
                <a:latin typeface="ff2"/>
              </a:rPr>
              <a:t>Development of this System takes a lot of efforts. I think this  system gave a lot of satisfaction. Though every task is never said to be perfect in this development field even more improvement may be possible in this system. I learnt so many things and gained a lot of knowledge about development field. I hope this will prove fruitful.</a:t>
            </a:r>
            <a:br>
              <a:rPr lang="en-US" dirty="0"/>
            </a:br>
            <a:r>
              <a:rPr lang="en-US" dirty="0"/>
              <a:t> </a:t>
            </a:r>
            <a:endParaRPr lang="en-IN" dirty="0"/>
          </a:p>
        </p:txBody>
      </p:sp>
    </p:spTree>
    <p:extLst>
      <p:ext uri="{BB962C8B-B14F-4D97-AF65-F5344CB8AC3E}">
        <p14:creationId xmlns:p14="http://schemas.microsoft.com/office/powerpoint/2010/main" val="201238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413C-08D5-46BE-84FC-FC7BDAB82B0F}"/>
              </a:ext>
            </a:extLst>
          </p:cNvPr>
          <p:cNvSpPr>
            <a:spLocks noGrp="1"/>
          </p:cNvSpPr>
          <p:nvPr>
            <p:ph type="title"/>
          </p:nvPr>
        </p:nvSpPr>
        <p:spPr/>
        <p:txBody>
          <a:bodyPr/>
          <a:lstStyle/>
          <a:p>
            <a:r>
              <a:rPr lang="en-US" dirty="0"/>
              <a:t>               bibliography</a:t>
            </a:r>
            <a:endParaRPr lang="en-IN" dirty="0"/>
          </a:p>
        </p:txBody>
      </p:sp>
      <p:sp>
        <p:nvSpPr>
          <p:cNvPr id="3" name="Content Placeholder 2">
            <a:extLst>
              <a:ext uri="{FF2B5EF4-FFF2-40B4-BE49-F238E27FC236}">
                <a16:creationId xmlns:a16="http://schemas.microsoft.com/office/drawing/2014/main" id="{0CA3005E-5E12-41BA-AE6E-65C9D229BFAD}"/>
              </a:ext>
            </a:extLst>
          </p:cNvPr>
          <p:cNvSpPr>
            <a:spLocks noGrp="1"/>
          </p:cNvSpPr>
          <p:nvPr>
            <p:ph idx="1"/>
          </p:nvPr>
        </p:nvSpPr>
        <p:spPr>
          <a:xfrm>
            <a:off x="971600" y="2060848"/>
            <a:ext cx="7200800" cy="3573507"/>
          </a:xfrm>
        </p:spPr>
        <p:txBody>
          <a:bodyPr/>
          <a:lstStyle/>
          <a:p>
            <a:pPr marL="0" indent="0">
              <a:buNone/>
            </a:pPr>
            <a:r>
              <a:rPr lang="en-US" dirty="0"/>
              <a:t>1.Books referred =  we have referred </a:t>
            </a:r>
            <a:r>
              <a:rPr lang="en-US" dirty="0" err="1"/>
              <a:t>c++</a:t>
            </a:r>
            <a:r>
              <a:rPr lang="en-US" dirty="0"/>
              <a:t> programming book from  pragya publication</a:t>
            </a:r>
          </a:p>
          <a:p>
            <a:pPr marL="0" indent="0">
              <a:buNone/>
            </a:pPr>
            <a:r>
              <a:rPr lang="en-US" dirty="0"/>
              <a:t>2.Websites referred = google.com , stackoverflow.com, 	geeksforgeeks.com ,  javatpoint.com.   </a:t>
            </a:r>
            <a:endParaRPr lang="en-IN" dirty="0"/>
          </a:p>
        </p:txBody>
      </p:sp>
    </p:spTree>
    <p:extLst>
      <p:ext uri="{BB962C8B-B14F-4D97-AF65-F5344CB8AC3E}">
        <p14:creationId xmlns:p14="http://schemas.microsoft.com/office/powerpoint/2010/main" val="2889560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36912"/>
            <a:ext cx="6571343" cy="1049235"/>
          </a:xfrm>
        </p:spPr>
        <p:txBody>
          <a:bodyPr/>
          <a:lstStyle/>
          <a:p>
            <a:pPr algn="ctr"/>
            <a:r>
              <a:rPr lang="en-IN"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34831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764704"/>
            <a:ext cx="6571343" cy="1049235"/>
          </a:xfrm>
        </p:spPr>
        <p:txBody>
          <a:bodyPr/>
          <a:lstStyle/>
          <a:p>
            <a:r>
              <a:rPr lang="en-IN" b="1" dirty="0">
                <a:effectLst>
                  <a:outerShdw blurRad="38100" dist="38100" dir="2700000" algn="tl">
                    <a:srgbClr val="000000">
                      <a:alpha val="43137"/>
                    </a:srgbClr>
                  </a:outerShdw>
                </a:effectLst>
              </a:rPr>
              <a:t>         INTRODUCTION</a:t>
            </a:r>
          </a:p>
        </p:txBody>
      </p:sp>
      <p:sp>
        <p:nvSpPr>
          <p:cNvPr id="3" name="Content Placeholder 2"/>
          <p:cNvSpPr>
            <a:spLocks noGrp="1"/>
          </p:cNvSpPr>
          <p:nvPr>
            <p:ph idx="1"/>
          </p:nvPr>
        </p:nvSpPr>
        <p:spPr>
          <a:xfrm>
            <a:off x="1475656" y="2132856"/>
            <a:ext cx="6571343" cy="3450613"/>
          </a:xfrm>
        </p:spPr>
        <p:txBody>
          <a:bodyPr>
            <a:normAutofit fontScale="92500" lnSpcReduction="10000"/>
          </a:bodyPr>
          <a:lstStyle/>
          <a:p>
            <a:pPr marL="0" indent="0" algn="just">
              <a:buNone/>
            </a:pPr>
            <a:r>
              <a:rPr lang="en-IN" b="1" dirty="0">
                <a:effectLst>
                  <a:outerShdw blurRad="38100" dist="38100" dir="2700000" algn="tl">
                    <a:srgbClr val="000000">
                      <a:alpha val="43137"/>
                    </a:srgbClr>
                  </a:outerShdw>
                </a:effectLst>
              </a:rPr>
              <a:t>"BANK MANAGEMENT SYSTEM" This project is useful for the bank employees as well as customers to keep a track of account details. The emerging of digital system made information available on finger tips. By automating the transactions one can view the details as and when required in no time. This project emphases on creation of new customer accounts, managing the existing account holders in the bank, by making digital system one can generate daily reports, monthly reports and annual reports which can enhance the system. </a:t>
            </a:r>
          </a:p>
          <a:p>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552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12411-DD38-4C90-B4E6-89D748CC12F5}"/>
              </a:ext>
            </a:extLst>
          </p:cNvPr>
          <p:cNvSpPr>
            <a:spLocks noGrp="1"/>
          </p:cNvSpPr>
          <p:nvPr>
            <p:ph idx="1"/>
          </p:nvPr>
        </p:nvSpPr>
        <p:spPr>
          <a:xfrm>
            <a:off x="323528" y="764704"/>
            <a:ext cx="8352928" cy="5040560"/>
          </a:xfrm>
        </p:spPr>
        <p:txBody>
          <a:bodyPr>
            <a:normAutofit fontScale="85000" lnSpcReduction="10000"/>
          </a:bodyPr>
          <a:lstStyle/>
          <a:p>
            <a:pPr marL="0" indent="0" algn="just">
              <a:buNone/>
            </a:pPr>
            <a:r>
              <a:rPr lang="en-US" b="1" i="0" dirty="0">
                <a:solidFill>
                  <a:srgbClr val="222222"/>
                </a:solidFill>
                <a:effectLst/>
                <a:latin typeface="ff7"/>
              </a:rPr>
              <a:t>                                     </a:t>
            </a:r>
          </a:p>
          <a:p>
            <a:pPr marL="0" indent="0" algn="just">
              <a:buNone/>
            </a:pPr>
            <a:r>
              <a:rPr lang="en-US" b="1" i="0" dirty="0">
                <a:solidFill>
                  <a:srgbClr val="222222"/>
                </a:solidFill>
                <a:effectLst/>
                <a:latin typeface="ff7"/>
              </a:rPr>
              <a:t>				WHAT IS A BANK ACCOUNT?</a:t>
            </a:r>
            <a:endParaRPr lang="en-US" b="0" i="0" dirty="0">
              <a:solidFill>
                <a:srgbClr val="000000"/>
              </a:solidFill>
              <a:effectLst/>
              <a:latin typeface="Source Sans Pro" panose="020B0503030403020204" pitchFamily="34" charset="0"/>
            </a:endParaRPr>
          </a:p>
          <a:p>
            <a:pPr marL="0" indent="0" algn="just">
              <a:buNone/>
            </a:pPr>
            <a:endParaRPr lang="en-US" b="0" i="0" dirty="0">
              <a:solidFill>
                <a:srgbClr val="222222"/>
              </a:solidFill>
              <a:effectLst/>
              <a:latin typeface="ff2"/>
            </a:endParaRPr>
          </a:p>
          <a:p>
            <a:pPr marL="0" indent="0" algn="just">
              <a:buNone/>
            </a:pPr>
            <a:endParaRPr lang="en-US" b="0" i="0" dirty="0">
              <a:solidFill>
                <a:srgbClr val="222222"/>
              </a:solidFill>
              <a:effectLst/>
              <a:latin typeface="ff2"/>
            </a:endParaRPr>
          </a:p>
          <a:p>
            <a:pPr marL="0" indent="0" algn="just">
              <a:buNone/>
            </a:pPr>
            <a:r>
              <a:rPr lang="en-US" b="0" i="0" dirty="0">
                <a:solidFill>
                  <a:srgbClr val="222222"/>
                </a:solidFill>
                <a:effectLst/>
                <a:latin typeface="ff2"/>
              </a:rPr>
              <a:t>A bank account is a financial account maintained by a bank or other financial institution in which the</a:t>
            </a:r>
            <a:r>
              <a:rPr lang="en-US" b="0" i="0" u="none" strike="noStrike" dirty="0">
                <a:solidFill>
                  <a:srgbClr val="222222"/>
                </a:solidFill>
                <a:effectLst/>
                <a:latin typeface="ff2"/>
                <a:hlinkClick r:id="rId2"/>
              </a:rPr>
              <a:t> financial transactions</a:t>
            </a:r>
            <a:r>
              <a:rPr lang="en-US" b="0" i="0" u="none" strike="noStrike" dirty="0">
                <a:solidFill>
                  <a:srgbClr val="222222"/>
                </a:solidFill>
                <a:effectLst/>
                <a:latin typeface="ff2"/>
              </a:rPr>
              <a:t> </a:t>
            </a:r>
            <a:r>
              <a:rPr lang="en-US" b="0" i="0" dirty="0">
                <a:solidFill>
                  <a:srgbClr val="222222"/>
                </a:solidFill>
                <a:effectLst/>
                <a:latin typeface="ff2"/>
              </a:rPr>
              <a:t>between the bank and a customer are recorded. Each financial institution sets the terms and conditions for each type of account it offers, which are classified in commonly understood types, such as</a:t>
            </a:r>
            <a:r>
              <a:rPr lang="en-US" b="0" i="0" u="none" strike="noStrike" dirty="0">
                <a:solidFill>
                  <a:srgbClr val="222222"/>
                </a:solidFill>
                <a:effectLst/>
                <a:latin typeface="ff2"/>
                <a:hlinkClick r:id="rId3"/>
              </a:rPr>
              <a:t> deposit  accounts,</a:t>
            </a:r>
            <a:r>
              <a:rPr lang="en-US" b="0" i="0" dirty="0">
                <a:solidFill>
                  <a:srgbClr val="222222"/>
                </a:solidFill>
                <a:effectLst/>
                <a:latin typeface="ff2"/>
              </a:rPr>
              <a:t> </a:t>
            </a:r>
            <a:r>
              <a:rPr lang="en-US" b="0" i="0" u="none" strike="noStrike" dirty="0">
                <a:solidFill>
                  <a:srgbClr val="222222"/>
                </a:solidFill>
                <a:effectLst/>
                <a:latin typeface="ff2"/>
                <a:hlinkClick r:id="rId4"/>
              </a:rPr>
              <a:t>credit card</a:t>
            </a:r>
            <a:r>
              <a:rPr lang="en-US" b="0" i="0" u="none" strike="noStrike" dirty="0">
                <a:solidFill>
                  <a:srgbClr val="222222"/>
                </a:solidFill>
                <a:effectLst/>
                <a:latin typeface="ff2"/>
              </a:rPr>
              <a:t> </a:t>
            </a:r>
            <a:r>
              <a:rPr lang="en-US" b="0" i="0" dirty="0">
                <a:solidFill>
                  <a:srgbClr val="222222"/>
                </a:solidFill>
                <a:effectLst/>
                <a:latin typeface="ff2"/>
              </a:rPr>
              <a:t>accounts,</a:t>
            </a:r>
            <a:r>
              <a:rPr lang="en-US" b="0" i="0" u="none" strike="noStrike" dirty="0">
                <a:solidFill>
                  <a:srgbClr val="222222"/>
                </a:solidFill>
                <a:effectLst/>
                <a:latin typeface="ff2"/>
                <a:hlinkClick r:id="rId5"/>
              </a:rPr>
              <a:t> current accounts,</a:t>
            </a:r>
            <a:r>
              <a:rPr lang="en-US" b="0" i="0" dirty="0">
                <a:solidFill>
                  <a:srgbClr val="222222"/>
                </a:solidFill>
                <a:effectLst/>
                <a:latin typeface="ff2"/>
              </a:rPr>
              <a:t> loan accounts or many other types of account. A customer may have more than one account. Once an account is opened, funds entrusted by the customer to the financial institution on deposit are recorded in the account designated by the customer.Funds can be withdrawn from loan loaders.</a:t>
            </a:r>
            <a:endParaRPr lang="en-US" b="0" i="0" dirty="0">
              <a:solidFill>
                <a:srgbClr val="000000"/>
              </a:solidFill>
              <a:effectLst/>
              <a:latin typeface="Source Sans Pro" panose="020B0503030403020204" pitchFamily="34" charset="0"/>
            </a:endParaRPr>
          </a:p>
          <a:p>
            <a:pPr marL="0" indent="0" algn="just">
              <a:buNone/>
            </a:pPr>
            <a:br>
              <a:rPr lang="en-US" dirty="0"/>
            </a:br>
            <a:endParaRPr lang="en-IN" dirty="0"/>
          </a:p>
        </p:txBody>
      </p:sp>
    </p:spTree>
    <p:extLst>
      <p:ext uri="{BB962C8B-B14F-4D97-AF65-F5344CB8AC3E}">
        <p14:creationId xmlns:p14="http://schemas.microsoft.com/office/powerpoint/2010/main" val="235970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nk Management System Project Report IN PHP, CSS, Js, AND MYSQL | FREE  DOWNLOAD - Source Code &amp;amp; Projects">
            <a:extLst>
              <a:ext uri="{FF2B5EF4-FFF2-40B4-BE49-F238E27FC236}">
                <a16:creationId xmlns:a16="http://schemas.microsoft.com/office/drawing/2014/main" id="{7246D3EE-FB99-49D3-8941-E09CC5A7C4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2075" y="1695425"/>
            <a:ext cx="641985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5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2363B-A965-4460-8127-ED34E383FBCE}"/>
              </a:ext>
            </a:extLst>
          </p:cNvPr>
          <p:cNvSpPr>
            <a:spLocks noGrp="1"/>
          </p:cNvSpPr>
          <p:nvPr>
            <p:ph idx="1"/>
          </p:nvPr>
        </p:nvSpPr>
        <p:spPr>
          <a:xfrm>
            <a:off x="323528" y="1412776"/>
            <a:ext cx="8568951" cy="4365595"/>
          </a:xfrm>
        </p:spPr>
        <p:txBody>
          <a:bodyPr>
            <a:normAutofit lnSpcReduction="10000"/>
          </a:bodyPr>
          <a:lstStyle/>
          <a:p>
            <a:pPr marL="0" indent="0" algn="just">
              <a:buNone/>
            </a:pPr>
            <a:r>
              <a:rPr lang="en-US" b="1" i="0" dirty="0">
                <a:solidFill>
                  <a:srgbClr val="222222"/>
                </a:solidFill>
                <a:effectLst/>
                <a:latin typeface="ff7"/>
              </a:rPr>
              <a:t>                             WHAT IS A BANKING RECORD?</a:t>
            </a:r>
            <a:endParaRPr lang="en-US" b="0" i="0" dirty="0">
              <a:solidFill>
                <a:srgbClr val="000000"/>
              </a:solidFill>
              <a:effectLst/>
              <a:latin typeface="Source Sans Pro" panose="020B0503030403020204" pitchFamily="34" charset="0"/>
            </a:endParaRPr>
          </a:p>
          <a:p>
            <a:pPr marL="0" indent="0" algn="just">
              <a:buNone/>
            </a:pPr>
            <a:r>
              <a:rPr lang="en-US" b="0" i="0" dirty="0">
                <a:solidFill>
                  <a:srgbClr val="222222"/>
                </a:solidFill>
                <a:effectLst/>
                <a:latin typeface="ff2"/>
              </a:rPr>
              <a:t>The bank account record stores all bank account information you need to track and manage, such as account and routing numbers, current and minimum balances, bank details, adjustment categories, as well as any notes you want to associate with the bank account.From the bank account record, you can add alerts and adjustments, open the register, reconcile, and close accounts. We can use the bank record to keep track of our bank activity ,reconciliations and how the bank account is performing. To view the bank record go to Banking then click the required bank account.</a:t>
            </a:r>
            <a:endParaRPr lang="en-US" b="0" i="0" dirty="0">
              <a:solidFill>
                <a:srgbClr val="000000"/>
              </a:solidFill>
              <a:effectLst/>
              <a:latin typeface="Source Sans Pro" panose="020B0503030403020204" pitchFamily="34" charset="0"/>
            </a:endParaRPr>
          </a:p>
          <a:p>
            <a:pPr marL="0" indent="0" algn="just">
              <a:buNone/>
            </a:pPr>
            <a:br>
              <a:rPr lang="en-US" dirty="0"/>
            </a:br>
            <a:endParaRPr lang="en-IN" dirty="0"/>
          </a:p>
        </p:txBody>
      </p:sp>
    </p:spTree>
    <p:extLst>
      <p:ext uri="{BB962C8B-B14F-4D97-AF65-F5344CB8AC3E}">
        <p14:creationId xmlns:p14="http://schemas.microsoft.com/office/powerpoint/2010/main" val="232803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1679-E7A3-442B-A413-5FA19620F787}"/>
              </a:ext>
            </a:extLst>
          </p:cNvPr>
          <p:cNvSpPr>
            <a:spLocks noGrp="1"/>
          </p:cNvSpPr>
          <p:nvPr>
            <p:ph type="title"/>
          </p:nvPr>
        </p:nvSpPr>
        <p:spPr>
          <a:xfrm>
            <a:off x="179512" y="188640"/>
            <a:ext cx="8784976" cy="5688632"/>
          </a:xfrm>
        </p:spPr>
        <p:txBody>
          <a:bodyPr>
            <a:noAutofit/>
          </a:bodyPr>
          <a:lstStyle/>
          <a:p>
            <a:r>
              <a:rPr lang="en-US" sz="1600" b="1" i="0" dirty="0">
                <a:solidFill>
                  <a:srgbClr val="222222"/>
                </a:solidFill>
                <a:effectLst/>
                <a:latin typeface="ff7"/>
              </a:rPr>
              <a:t>                    WHY ARE BANK STATEMENTS IMPORTANT?</a:t>
            </a:r>
            <a:br>
              <a:rPr lang="en-US" sz="1600" b="0" i="0" dirty="0">
                <a:solidFill>
                  <a:srgbClr val="000000"/>
                </a:solidFill>
                <a:effectLst/>
                <a:latin typeface="Source Sans Pro" panose="020B0503030403020204" pitchFamily="34" charset="0"/>
              </a:rPr>
            </a:br>
            <a:r>
              <a:rPr lang="en-US" sz="1600" b="0" i="0" dirty="0">
                <a:solidFill>
                  <a:srgbClr val="000000"/>
                </a:solidFill>
                <a:effectLst/>
                <a:latin typeface="Source Sans Pro" panose="020B0503030403020204" pitchFamily="34" charset="0"/>
              </a:rPr>
              <a:t> </a:t>
            </a:r>
            <a:br>
              <a:rPr lang="en-US" sz="1600" b="0" i="0" dirty="0">
                <a:solidFill>
                  <a:srgbClr val="000000"/>
                </a:solidFill>
                <a:effectLst/>
                <a:latin typeface="Source Sans Pro" panose="020B0503030403020204" pitchFamily="34" charset="0"/>
              </a:rPr>
            </a:br>
            <a:r>
              <a:rPr lang="en-US" sz="1600" b="0" i="0" dirty="0">
                <a:solidFill>
                  <a:srgbClr val="000000"/>
                </a:solidFill>
                <a:effectLst/>
                <a:latin typeface="Source Sans Pro" panose="020B0503030403020204" pitchFamily="34" charset="0"/>
              </a:rPr>
              <a:t>1 </a:t>
            </a:r>
            <a:r>
              <a:rPr lang="en-US" sz="1600" b="1" i="0" dirty="0">
                <a:solidFill>
                  <a:srgbClr val="222222"/>
                </a:solidFill>
                <a:effectLst/>
                <a:latin typeface="ff7"/>
              </a:rPr>
              <a:t>Budgeting and Financial Planning</a:t>
            </a:r>
            <a:br>
              <a:rPr lang="en-US" sz="1600" b="0" i="0" dirty="0">
                <a:solidFill>
                  <a:srgbClr val="000000"/>
                </a:solidFill>
                <a:effectLst/>
                <a:latin typeface="Source Sans Pro" panose="020B0503030403020204" pitchFamily="34" charset="0"/>
              </a:rPr>
            </a:br>
            <a:r>
              <a:rPr lang="en-US" sz="1600" b="0" i="0" dirty="0">
                <a:solidFill>
                  <a:srgbClr val="222222"/>
                </a:solidFill>
                <a:effectLst/>
                <a:latin typeface="ff2"/>
              </a:rPr>
              <a:t>A  bank statement is like a personal </a:t>
            </a:r>
            <a:r>
              <a:rPr lang="en-US" sz="1600" b="0" i="0" u="none" strike="noStrike" dirty="0">
                <a:solidFill>
                  <a:srgbClr val="222222"/>
                </a:solidFill>
                <a:effectLst/>
                <a:latin typeface="ff2"/>
                <a:hlinkClick r:id="rId2"/>
              </a:rPr>
              <a:t>P&amp;L statement.</a:t>
            </a:r>
            <a:r>
              <a:rPr lang="en-US" sz="1600" b="0" i="0" dirty="0">
                <a:solidFill>
                  <a:srgbClr val="222222"/>
                </a:solidFill>
                <a:effectLst/>
                <a:latin typeface="ff2"/>
              </a:rPr>
              <a:t> It allows account holders to keep track of their finances and plan for future expenditures. Bank statements are also extremely helpful forbudgeting, as they allow account holders to decipher how muchthey are spending on different categories.</a:t>
            </a:r>
            <a:br>
              <a:rPr lang="en-US" sz="1600" b="0" i="0" dirty="0">
                <a:solidFill>
                  <a:srgbClr val="000000"/>
                </a:solidFill>
                <a:effectLst/>
                <a:latin typeface="Source Sans Pro" panose="020B0503030403020204" pitchFamily="34" charset="0"/>
              </a:rPr>
            </a:br>
            <a:br>
              <a:rPr lang="en-US" sz="1600" b="0" i="0" dirty="0">
                <a:solidFill>
                  <a:srgbClr val="000000"/>
                </a:solidFill>
                <a:effectLst/>
                <a:latin typeface="Source Sans Pro" panose="020B0503030403020204" pitchFamily="34" charset="0"/>
              </a:rPr>
            </a:br>
            <a:r>
              <a:rPr lang="en-US" sz="1600" b="0" i="0" dirty="0">
                <a:solidFill>
                  <a:srgbClr val="000000"/>
                </a:solidFill>
                <a:effectLst/>
                <a:latin typeface="Source Sans Pro" panose="020B0503030403020204" pitchFamily="34" charset="0"/>
              </a:rPr>
              <a:t>2 </a:t>
            </a:r>
            <a:r>
              <a:rPr lang="en-US" sz="1600" b="1" i="0" dirty="0">
                <a:solidFill>
                  <a:srgbClr val="222222"/>
                </a:solidFill>
                <a:effectLst/>
                <a:latin typeface="ff7"/>
              </a:rPr>
              <a:t>Reconciliation and Identification</a:t>
            </a:r>
            <a:br>
              <a:rPr lang="en-US" sz="1600" b="0" i="0" dirty="0">
                <a:solidFill>
                  <a:srgbClr val="000000"/>
                </a:solidFill>
                <a:effectLst/>
                <a:latin typeface="Source Sans Pro" panose="020B0503030403020204" pitchFamily="34" charset="0"/>
              </a:rPr>
            </a:br>
            <a:r>
              <a:rPr lang="en-US" sz="1600" b="0" i="0" dirty="0">
                <a:solidFill>
                  <a:srgbClr val="222222"/>
                </a:solidFill>
                <a:effectLst/>
                <a:latin typeface="ff2"/>
              </a:rPr>
              <a:t>Once the bank prepares a bank statement or e-statement at the end of the month, account holders are usually given 30-60 days to analyze the charges and reconcile their cash balance.Since the bank statement contains  all charges, along with the corresponding dates and payees, it can help account holders identify any fraudulent activity.</a:t>
            </a:r>
            <a:br>
              <a:rPr lang="en-US" sz="1600" b="0" i="0" dirty="0">
                <a:solidFill>
                  <a:srgbClr val="000000"/>
                </a:solidFill>
                <a:effectLst/>
                <a:latin typeface="Source Sans Pro" panose="020B0503030403020204" pitchFamily="34" charset="0"/>
              </a:rPr>
            </a:br>
            <a:br>
              <a:rPr lang="en-US" sz="1600" b="0" i="0" dirty="0">
                <a:solidFill>
                  <a:srgbClr val="000000"/>
                </a:solidFill>
                <a:effectLst/>
                <a:latin typeface="Source Sans Pro" panose="020B0503030403020204" pitchFamily="34" charset="0"/>
              </a:rPr>
            </a:br>
            <a:r>
              <a:rPr lang="en-US" sz="1600" b="0" i="0" dirty="0">
                <a:solidFill>
                  <a:srgbClr val="000000"/>
                </a:solidFill>
                <a:effectLst/>
                <a:latin typeface="Source Sans Pro" panose="020B0503030403020204" pitchFamily="34" charset="0"/>
              </a:rPr>
              <a:t>3 </a:t>
            </a:r>
            <a:r>
              <a:rPr lang="en-US" sz="1600" b="1" i="0" dirty="0">
                <a:solidFill>
                  <a:srgbClr val="222222"/>
                </a:solidFill>
                <a:effectLst/>
                <a:latin typeface="ff7"/>
              </a:rPr>
              <a:t>Credit Verification</a:t>
            </a:r>
            <a:br>
              <a:rPr lang="en-US" sz="1600" b="0" i="0" dirty="0">
                <a:solidFill>
                  <a:srgbClr val="000000"/>
                </a:solidFill>
                <a:effectLst/>
                <a:latin typeface="Source Sans Pro" panose="020B0503030403020204" pitchFamily="34" charset="0"/>
              </a:rPr>
            </a:br>
            <a:r>
              <a:rPr lang="en-US" sz="1600" b="0" i="0" dirty="0">
                <a:solidFill>
                  <a:srgbClr val="222222"/>
                </a:solidFill>
                <a:effectLst/>
                <a:latin typeface="ff2"/>
              </a:rPr>
              <a:t>Bank statements can also be useful to analyze the credit worthiness of the account holder. Most banks and financial institutions require verification of bank statements for the last 2-5 years before giving loans to individual clients.Banks</a:t>
            </a:r>
            <a:br>
              <a:rPr lang="en-US" sz="1600" b="0" i="0" dirty="0">
                <a:solidFill>
                  <a:srgbClr val="000000"/>
                </a:solidFill>
                <a:effectLst/>
                <a:latin typeface="Source Sans Pro" panose="020B0503030403020204" pitchFamily="34" charset="0"/>
              </a:rPr>
            </a:br>
            <a:r>
              <a:rPr lang="en-US" sz="1600" b="0" i="0" dirty="0">
                <a:solidFill>
                  <a:srgbClr val="222222"/>
                </a:solidFill>
                <a:effectLst/>
                <a:latin typeface="ff0"/>
              </a:rPr>
              <a:t>use the individual’s bank statements and other credit</a:t>
            </a:r>
            <a:br>
              <a:rPr lang="en-US" sz="1600" b="0" i="0" dirty="0">
                <a:solidFill>
                  <a:srgbClr val="000000"/>
                </a:solidFill>
                <a:effectLst/>
                <a:latin typeface="Source Sans Pro" panose="020B0503030403020204" pitchFamily="34" charset="0"/>
              </a:rPr>
            </a:br>
            <a:r>
              <a:rPr lang="en-US" sz="1600" b="0" i="0" dirty="0">
                <a:solidFill>
                  <a:srgbClr val="222222"/>
                </a:solidFill>
                <a:effectLst/>
                <a:latin typeface="ff2"/>
              </a:rPr>
              <a:t>documents to analyze the credit worthiness of the borrower. Itapplies to most types of loans, including residential</a:t>
            </a:r>
            <a:r>
              <a:rPr lang="en-US" sz="1600" b="0" i="0" u="none" strike="noStrike" dirty="0">
                <a:solidFill>
                  <a:srgbClr val="222222"/>
                </a:solidFill>
                <a:effectLst/>
                <a:latin typeface="ff2"/>
                <a:hlinkClick r:id="rId3"/>
              </a:rPr>
              <a:t> mortgages,</a:t>
            </a:r>
            <a:r>
              <a:rPr lang="en-US" sz="1600" b="0" i="0" dirty="0">
                <a:solidFill>
                  <a:srgbClr val="222222"/>
                </a:solidFill>
                <a:effectLst/>
                <a:latin typeface="ff2"/>
              </a:rPr>
              <a:t> student loans, and loans for small businesses.</a:t>
            </a:r>
            <a:br>
              <a:rPr lang="en-US" sz="1600" b="0" i="0" dirty="0">
                <a:solidFill>
                  <a:srgbClr val="000000"/>
                </a:solidFill>
                <a:effectLst/>
                <a:latin typeface="Source Sans Pro" panose="020B0503030403020204" pitchFamily="34" charset="0"/>
              </a:rPr>
            </a:br>
            <a:br>
              <a:rPr lang="en-US" sz="1600" dirty="0"/>
            </a:br>
            <a:endParaRPr lang="en-IN" sz="1600" dirty="0"/>
          </a:p>
        </p:txBody>
      </p:sp>
    </p:spTree>
    <p:extLst>
      <p:ext uri="{BB962C8B-B14F-4D97-AF65-F5344CB8AC3E}">
        <p14:creationId xmlns:p14="http://schemas.microsoft.com/office/powerpoint/2010/main" val="415044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nk Management System Project Report, Abstract &amp;amp; PDF Documentation">
            <a:extLst>
              <a:ext uri="{FF2B5EF4-FFF2-40B4-BE49-F238E27FC236}">
                <a16:creationId xmlns:a16="http://schemas.microsoft.com/office/drawing/2014/main" id="{34491E10-4308-4580-846C-7697277681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980728"/>
            <a:ext cx="6858000"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42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FF317-794A-482B-863E-4520B3325DFE}"/>
              </a:ext>
            </a:extLst>
          </p:cNvPr>
          <p:cNvSpPr>
            <a:spLocks noGrp="1"/>
          </p:cNvSpPr>
          <p:nvPr>
            <p:ph idx="1"/>
          </p:nvPr>
        </p:nvSpPr>
        <p:spPr>
          <a:xfrm>
            <a:off x="971600" y="610528"/>
            <a:ext cx="7560840" cy="3450613"/>
          </a:xfrm>
        </p:spPr>
        <p:txBody>
          <a:bodyPr>
            <a:noAutofit/>
          </a:bodyPr>
          <a:lstStyle/>
          <a:p>
            <a:pPr marL="0" indent="0" algn="just">
              <a:buNone/>
            </a:pPr>
            <a:r>
              <a:rPr lang="en-US" sz="1600" b="1" i="0" dirty="0">
                <a:solidFill>
                  <a:srgbClr val="222222"/>
                </a:solidFill>
                <a:effectLst/>
                <a:latin typeface="ff7"/>
              </a:rPr>
              <a:t>PROJECT CATEGORY:  </a:t>
            </a:r>
            <a:r>
              <a:rPr lang="en-US" sz="1600" b="0" i="0" dirty="0">
                <a:solidFill>
                  <a:srgbClr val="222222"/>
                </a:solidFill>
                <a:effectLst/>
                <a:latin typeface="ff2"/>
              </a:rPr>
              <a:t>Language description</a:t>
            </a:r>
            <a:r>
              <a:rPr lang="en-US" sz="1600" dirty="0">
                <a:solidFill>
                  <a:srgbClr val="000000"/>
                </a:solidFill>
                <a:latin typeface="Source Sans Pro" panose="020B0503030403020204" pitchFamily="34" charset="0"/>
              </a:rPr>
              <a:t> </a:t>
            </a:r>
            <a:r>
              <a:rPr lang="en-US" sz="1600" b="0" i="0" dirty="0">
                <a:solidFill>
                  <a:srgbClr val="222222"/>
                </a:solidFill>
                <a:effectLst/>
                <a:latin typeface="ff2"/>
              </a:rPr>
              <a:t>The project is based on the concepts of C++ Programming.</a:t>
            </a:r>
            <a:endParaRPr lang="en-US" sz="1600" b="0" i="0" dirty="0">
              <a:solidFill>
                <a:srgbClr val="000000"/>
              </a:solidFill>
              <a:effectLst/>
              <a:latin typeface="Source Sans Pro" panose="020B0503030403020204" pitchFamily="34" charset="0"/>
            </a:endParaRPr>
          </a:p>
          <a:p>
            <a:pPr marL="0" indent="0" algn="just">
              <a:buNone/>
            </a:pPr>
            <a:r>
              <a:rPr lang="en-US" sz="1600" b="1" i="0" dirty="0">
                <a:solidFill>
                  <a:srgbClr val="222222"/>
                </a:solidFill>
                <a:effectLst/>
                <a:latin typeface="ff7"/>
              </a:rPr>
              <a:t>ABOUT THE PROGRAMMING LANGUAGE:</a:t>
            </a:r>
            <a:endParaRPr lang="en-US" sz="1600" b="0" i="0" dirty="0">
              <a:solidFill>
                <a:srgbClr val="000000"/>
              </a:solidFill>
              <a:effectLst/>
              <a:latin typeface="Source Sans Pro" panose="020B0503030403020204" pitchFamily="34" charset="0"/>
            </a:endParaRPr>
          </a:p>
          <a:p>
            <a:pPr algn="just"/>
            <a:r>
              <a:rPr lang="en-US" sz="1600" b="0" i="0" dirty="0">
                <a:solidFill>
                  <a:srgbClr val="222222"/>
                </a:solidFill>
                <a:effectLst/>
                <a:latin typeface="ff2"/>
              </a:rPr>
              <a:t>C++ is a general-purpose programming language that was developed as an enhancement of the C language to include object-oriented paradigm. It is an imperative and a compiled language. C++ is a middle-level language rendering it the advantage of programming low-level (drivers, kernels) and even higher-level applications (games, GUI, desktop apps etc.). The basic syntax and code structure of both C and C++ are the same. Some of the features &amp; key-points to note about the programming language are as follows:</a:t>
            </a:r>
            <a:endParaRPr lang="en-US" sz="1600" b="0" i="0" dirty="0">
              <a:solidFill>
                <a:srgbClr val="000000"/>
              </a:solidFill>
              <a:effectLst/>
              <a:latin typeface="Source Sans Pro" panose="020B0503030403020204" pitchFamily="34" charset="0"/>
            </a:endParaRPr>
          </a:p>
          <a:p>
            <a:pPr marL="0" indent="0" algn="just">
              <a:buNone/>
            </a:pPr>
            <a:r>
              <a:rPr lang="en-US" sz="1600" b="0" i="0" dirty="0">
                <a:solidFill>
                  <a:srgbClr val="222222"/>
                </a:solidFill>
                <a:effectLst/>
                <a:latin typeface="ff1"/>
              </a:rPr>
              <a:t> </a:t>
            </a:r>
            <a:r>
              <a:rPr lang="en-US" sz="1600" b="1" i="0" dirty="0">
                <a:solidFill>
                  <a:srgbClr val="222222"/>
                </a:solidFill>
                <a:effectLst/>
                <a:latin typeface="ff7"/>
              </a:rPr>
              <a:t>Simple:</a:t>
            </a:r>
            <a:endParaRPr lang="en-US" sz="1600" b="0" i="0" dirty="0">
              <a:solidFill>
                <a:srgbClr val="000000"/>
              </a:solidFill>
              <a:effectLst/>
              <a:latin typeface="Source Sans Pro" panose="020B0503030403020204" pitchFamily="34" charset="0"/>
            </a:endParaRPr>
          </a:p>
          <a:p>
            <a:pPr algn="just"/>
            <a:r>
              <a:rPr lang="en-US" sz="1600" b="0" i="0" dirty="0">
                <a:solidFill>
                  <a:srgbClr val="222222"/>
                </a:solidFill>
                <a:effectLst/>
                <a:latin typeface="ff2"/>
              </a:rPr>
              <a:t> It is a simple language in the sense that program scan be broken down into logical units and parts, has a rich library support and a variety of data-types.</a:t>
            </a:r>
            <a:endParaRPr lang="en-US" sz="1600" b="0" i="0" dirty="0">
              <a:solidFill>
                <a:srgbClr val="000000"/>
              </a:solidFill>
              <a:effectLst/>
              <a:latin typeface="Source Sans Pro" panose="020B0503030403020204" pitchFamily="34" charset="0"/>
            </a:endParaRPr>
          </a:p>
          <a:p>
            <a:pPr marL="0" indent="0" algn="just">
              <a:buNone/>
            </a:pPr>
            <a:endParaRPr lang="en-US" sz="1600" b="0" i="0" dirty="0">
              <a:solidFill>
                <a:srgbClr val="000000"/>
              </a:solidFill>
              <a:effectLst/>
              <a:latin typeface="Source Sans Pro" panose="020B0503030403020204" pitchFamily="34" charset="0"/>
            </a:endParaRPr>
          </a:p>
          <a:p>
            <a:pPr algn="just"/>
            <a:br>
              <a:rPr lang="en-US" sz="1600" dirty="0"/>
            </a:br>
            <a:endParaRPr lang="en-IN" sz="1600" dirty="0"/>
          </a:p>
        </p:txBody>
      </p:sp>
    </p:spTree>
    <p:extLst>
      <p:ext uri="{BB962C8B-B14F-4D97-AF65-F5344CB8AC3E}">
        <p14:creationId xmlns:p14="http://schemas.microsoft.com/office/powerpoint/2010/main" val="220456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966</TotalTime>
  <Words>1536</Words>
  <Application>Microsoft Office PowerPoint</Application>
  <PresentationFormat>On-screen Show (4:3)</PresentationFormat>
  <Paragraphs>68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ff0</vt:lpstr>
      <vt:lpstr>ff1</vt:lpstr>
      <vt:lpstr>ff2</vt:lpstr>
      <vt:lpstr>ff7</vt:lpstr>
      <vt:lpstr>Gill Sans MT</vt:lpstr>
      <vt:lpstr>Source Sans Pro</vt:lpstr>
      <vt:lpstr>Gallery</vt:lpstr>
      <vt:lpstr>BANK MANAGEMENT SYSTEM in c++</vt:lpstr>
      <vt:lpstr>PowerPoint Presentation</vt:lpstr>
      <vt:lpstr>         INTRODUCTION</vt:lpstr>
      <vt:lpstr>PowerPoint Presentation</vt:lpstr>
      <vt:lpstr>PowerPoint Presentation</vt:lpstr>
      <vt:lpstr>PowerPoint Presentation</vt:lpstr>
      <vt:lpstr>                    WHY ARE BANK STATEMENTS IMPORTANT?   1 Budgeting and Financial Planning A  bank statement is like a personal P&amp;L statement. It allows account holders to keep track of their finances and plan for future expenditures. Bank statements are also extremely helpful forbudgeting, as they allow account holders to decipher how muchthey are spending on different categories.  2 Reconciliation and Identification Once the bank prepares a bank statement or e-statement at the end of the month, account holders are usually given 30-60 days to analyze the charges and reconcile their cash balance.Since the bank statement contains  all charges, along with the corresponding dates and payees, it can help account holders identify any fraudulent activity.  3 Credit Verification Bank statements can also be useful to analyze the credit worthiness of the account holder. Most banks and financial institutions require verification of bank statements for the last 2-5 years before giving loans to individual clients.Banks use the individual’s bank statements and other credit documents to analyze the credit worthiness of the borrower. Itapplies to most types of loans, including residential mortgages, student loans, and loans for small businesses.  </vt:lpstr>
      <vt:lpstr>PowerPoint Presentation</vt:lpstr>
      <vt:lpstr>PowerPoint Presentation</vt:lpstr>
      <vt:lpstr>PowerPoint Presentation</vt:lpstr>
      <vt:lpstr>PowerPoint Presentation</vt:lpstr>
      <vt:lpstr>PowerPoint Presentation</vt:lpstr>
      <vt:lpstr>PowerPoint Presentation</vt:lpstr>
      <vt:lpstr>             OUTPUT SCREEN</vt:lpstr>
      <vt:lpstr>PowerPoint Presentation</vt:lpstr>
      <vt:lpstr>PowerPoint Presentation</vt:lpstr>
      <vt:lpstr>PowerPoint Presentation</vt:lpstr>
      <vt:lpstr>PowerPoint Presentation</vt:lpstr>
      <vt:lpstr>PowerPoint Presentation</vt:lpstr>
      <vt:lpstr>PowerPoint Presentation</vt:lpstr>
      <vt:lpstr>               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Cadet</dc:creator>
  <cp:lastModifiedBy>suhaib khan</cp:lastModifiedBy>
  <cp:revision>71</cp:revision>
  <dcterms:created xsi:type="dcterms:W3CDTF">2020-01-01T07:24:29Z</dcterms:created>
  <dcterms:modified xsi:type="dcterms:W3CDTF">2021-12-05T13:49:19Z</dcterms:modified>
</cp:coreProperties>
</file>