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Nunito SemiBold"/>
      <p:regular r:id="rId40"/>
      <p:bold r:id="rId41"/>
      <p:italic r:id="rId42"/>
      <p:boldItalic r:id="rId43"/>
    </p:embeddedFont>
    <p:embeddedFont>
      <p:font typeface="Nuni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jdl+BdG02LJchom+bQzn9Mz4Vh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E657C6-D321-4804-A954-06335278D438}">
  <a:tblStyle styleId="{A4E657C6-D321-4804-A954-06335278D4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emiBold-regular.fntdata"/><Relationship Id="rId20" Type="http://schemas.openxmlformats.org/officeDocument/2006/relationships/slide" Target="slides/slide14.xml"/><Relationship Id="rId42" Type="http://schemas.openxmlformats.org/officeDocument/2006/relationships/font" Target="fonts/NunitoSemiBold-italic.fntdata"/><Relationship Id="rId41" Type="http://schemas.openxmlformats.org/officeDocument/2006/relationships/font" Target="fonts/NunitoSemiBold-bold.fntdata"/><Relationship Id="rId22" Type="http://schemas.openxmlformats.org/officeDocument/2006/relationships/slide" Target="slides/slide16.xml"/><Relationship Id="rId44" Type="http://schemas.openxmlformats.org/officeDocument/2006/relationships/font" Target="fonts/Nunito-regular.fntdata"/><Relationship Id="rId21" Type="http://schemas.openxmlformats.org/officeDocument/2006/relationships/slide" Target="slides/slide15.xml"/><Relationship Id="rId43" Type="http://schemas.openxmlformats.org/officeDocument/2006/relationships/font" Target="fonts/NunitoSemiBold-boldItalic.fntdata"/><Relationship Id="rId24" Type="http://schemas.openxmlformats.org/officeDocument/2006/relationships/slide" Target="slides/slide18.xml"/><Relationship Id="rId46" Type="http://schemas.openxmlformats.org/officeDocument/2006/relationships/font" Target="fonts/Nunito-italic.fntdata"/><Relationship Id="rId23" Type="http://schemas.openxmlformats.org/officeDocument/2006/relationships/slide" Target="slides/slide17.xml"/><Relationship Id="rId45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Nuni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15321bddd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415321bd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15321bddd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415321bd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15321bddd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415321bdd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15321bddd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415321bdd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15321bddd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415321bdd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8bfc92493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38bfc9249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8bfc92493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38bfc9249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15321bddd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415321bd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8bfc92493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38bfc924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38bfc92493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g338bfc9249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15321bddd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415321bdd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15321bddd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415321bdd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8bfc92493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38bfc9249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15321bddd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415321bdd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15321bddd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415321bdd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15321bddd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415321bdd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8bfc92493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38bfc924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8bfc92493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38bfc924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8bfc92493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38bfc924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8bfc92493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38bfc9249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8bfc92493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38bfc924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8bfc92493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338bfc924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3afafb5d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53afafb5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8bfc92493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38bfc9249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415321bd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3415321bd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5321bddd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415321bd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15321bddd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415321bdd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/>
          </a:blip>
          <a:srcRect b="28976" l="0" r="0" t="28461"/>
          <a:stretch/>
        </p:blipFill>
        <p:spPr>
          <a:xfrm>
            <a:off x="8331075" y="74050"/>
            <a:ext cx="764381" cy="19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</a:t>
            </a:r>
            <a:r>
              <a:rPr b="1" lang="en" sz="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Suhaib Khalid</a:t>
            </a: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1"/>
          <p:cNvSpPr/>
          <p:nvPr/>
        </p:nvSpPr>
        <p:spPr>
          <a:xfrm>
            <a:off x="6593" y="10"/>
            <a:ext cx="175500" cy="355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98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6593" y="353731"/>
            <a:ext cx="175500" cy="355500"/>
          </a:xfrm>
          <a:prstGeom prst="rect">
            <a:avLst/>
          </a:prstGeom>
          <a:solidFill>
            <a:srgbClr val="D61F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1"/>
          <p:cNvPicPr preferRelativeResize="0"/>
          <p:nvPr/>
        </p:nvPicPr>
        <p:blipFill rotWithShape="1">
          <a:blip r:embed="rId1">
            <a:alphaModFix/>
          </a:blip>
          <a:srcRect b="28976" l="0" r="0" t="28461"/>
          <a:stretch/>
        </p:blipFill>
        <p:spPr>
          <a:xfrm>
            <a:off x="8331075" y="74050"/>
            <a:ext cx="764381" cy="19109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>
            <p:ph type="ctrTitle"/>
          </p:nvPr>
        </p:nvSpPr>
        <p:spPr>
          <a:xfrm>
            <a:off x="304300" y="717725"/>
            <a:ext cx="3819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900">
                <a:solidFill>
                  <a:srgbClr val="980000"/>
                </a:solidFill>
              </a:rPr>
              <a:t>FoodHub Data Analytics Project</a:t>
            </a:r>
            <a:endParaRPr sz="1900">
              <a:solidFill>
                <a:srgbClr val="980000"/>
              </a:solidFill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/>
          </a:blip>
          <a:srcRect b="0" l="10349" r="11126" t="7868"/>
          <a:stretch/>
        </p:blipFill>
        <p:spPr>
          <a:xfrm>
            <a:off x="4502575" y="887350"/>
            <a:ext cx="4500075" cy="31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>
            <p:ph idx="4294967295" type="body"/>
          </p:nvPr>
        </p:nvSpPr>
        <p:spPr>
          <a:xfrm>
            <a:off x="223925" y="1375625"/>
            <a:ext cx="3694800" cy="26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Overview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- Univariate Analysis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- Multivariate Analysis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Conclusions and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g3415321bddd_0_68"/>
          <p:cNvGraphicFramePr/>
          <p:nvPr/>
        </p:nvGraphicFramePr>
        <p:xfrm>
          <a:off x="120250" y="12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{A4E657C6-D321-4804-A954-06335278D438}</a:tableStyleId>
              </a:tblPr>
              <a:tblGrid>
                <a:gridCol w="1548200"/>
                <a:gridCol w="2500450"/>
                <a:gridCol w="2155525"/>
                <a:gridCol w="2507925"/>
              </a:tblGrid>
              <a:tr h="49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Histogram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Boxplot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Observation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82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Delivery Time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Char char="●"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majority of deliveries fall within 15–30 minutes.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Char char="●"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There are a few cases where delivery times are significantly longer, likely due to outliers.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g3415321bddd_0_6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 - Numeric Variables 3/3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g3415321bddd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000" y="1846850"/>
            <a:ext cx="2124000" cy="15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3415321bddd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1574" y="1870525"/>
            <a:ext cx="1861150" cy="1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g3415321bddd_0_78"/>
          <p:cNvGraphicFramePr/>
          <p:nvPr/>
        </p:nvGraphicFramePr>
        <p:xfrm>
          <a:off x="140888" y="86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{A4E657C6-D321-4804-A954-06335278D438}</a:tableStyleId>
              </a:tblPr>
              <a:tblGrid>
                <a:gridCol w="1320750"/>
                <a:gridCol w="7541475"/>
              </a:tblGrid>
              <a:tr h="27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Observation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01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Cuisine Type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Char char="●"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Certain cuisine types (e.g., American, Japanese, and Italian) are ordered more frequently.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Char char="●"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Other cuisines have significantly fewer orders.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g3415321bddd_0_7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 - Categorical Variables 1/3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g3415321bddd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750" y="2505700"/>
            <a:ext cx="6331975" cy="26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g3415321bddd_0_86"/>
          <p:cNvGraphicFramePr/>
          <p:nvPr/>
        </p:nvGraphicFramePr>
        <p:xfrm>
          <a:off x="140888" y="101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{A4E657C6-D321-4804-A954-06335278D438}</a:tableStyleId>
              </a:tblPr>
              <a:tblGrid>
                <a:gridCol w="1320750"/>
                <a:gridCol w="7541475"/>
              </a:tblGrid>
              <a:tr h="31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Observation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79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Day of the Week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Char char="●"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Orders are higher on weekends compared to weekdays.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Char char="●"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Indicates increased demand for food delivery on weekends.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g3415321bddd_0_8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 - Categorical Variables 2/3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g3415321bddd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60950"/>
            <a:ext cx="3622093" cy="26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415321bddd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4" y="2698350"/>
            <a:ext cx="2854900" cy="164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g3415321bddd_0_92"/>
          <p:cNvGraphicFramePr/>
          <p:nvPr/>
        </p:nvGraphicFramePr>
        <p:xfrm>
          <a:off x="140888" y="86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{A4E657C6-D321-4804-A954-06335278D438}</a:tableStyleId>
              </a:tblPr>
              <a:tblGrid>
                <a:gridCol w="1320750"/>
                <a:gridCol w="7541475"/>
              </a:tblGrid>
              <a:tr h="27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Observation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01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Rating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Char char="●"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 large portion of ratings is "Not Given", meaning missing feedback.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Char char="●"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Among available ratings, 4 and 5 stars are most common, indicating overall positive customer satisfaction.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g3415321bddd_0_9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 - Categorical Variables 3/3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Google Shape;116;g3415321bddd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2424200"/>
            <a:ext cx="3503671" cy="2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415321bddd_0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424200"/>
            <a:ext cx="2632100" cy="2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15321bddd_0_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 - Top 5 Restaurants with Highest Orders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g3415321bddd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950" y="1060145"/>
            <a:ext cx="4903950" cy="38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415321bddd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75" y="1532774"/>
            <a:ext cx="2462350" cy="24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8bfc92493_0_104"/>
          <p:cNvSpPr txBox="1"/>
          <p:nvPr>
            <p:ph type="title"/>
          </p:nvPr>
        </p:nvSpPr>
        <p:spPr>
          <a:xfrm>
            <a:off x="202550" y="60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 - Most Popular Cuisine Per Order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Count on Weekends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g338bfc92493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150" y="709575"/>
            <a:ext cx="1822325" cy="42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38bfc92493_0_104"/>
          <p:cNvPicPr preferRelativeResize="0"/>
          <p:nvPr/>
        </p:nvPicPr>
        <p:blipFill rotWithShape="1">
          <a:blip r:embed="rId4">
            <a:alphaModFix/>
          </a:blip>
          <a:srcRect b="9280" l="0" r="0" t="0"/>
          <a:stretch/>
        </p:blipFill>
        <p:spPr>
          <a:xfrm>
            <a:off x="1186700" y="1618725"/>
            <a:ext cx="2782150" cy="272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8bfc92493_0_10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 - Orders &gt; $20 in Value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g338bfc92493_0_109"/>
          <p:cNvSpPr txBox="1"/>
          <p:nvPr>
            <p:ph idx="1" type="body"/>
          </p:nvPr>
        </p:nvSpPr>
        <p:spPr>
          <a:xfrm>
            <a:off x="202550" y="861975"/>
            <a:ext cx="86298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number of total orders that cost above 20 dollars is: 555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Percentage of orders above 20 dollars: 29.24 %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38" name="Google Shape;138;g338bfc92493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100" y="20256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15321bddd_0_4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 - Mean Delivery 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g3415321bddd_0_43"/>
          <p:cNvSpPr txBox="1"/>
          <p:nvPr>
            <p:ph idx="1" type="body"/>
          </p:nvPr>
        </p:nvSpPr>
        <p:spPr>
          <a:xfrm>
            <a:off x="202550" y="861975"/>
            <a:ext cx="86298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The mean delivery time for this dataset is 24.16 minutes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45" name="Google Shape;145;g3415321bddd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725" y="1568050"/>
            <a:ext cx="3056925" cy="30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8bfc92493_0_11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 - Top 5 Most Frequent Customers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Google Shape;151;g338bfc92493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1025" y="936907"/>
            <a:ext cx="3494350" cy="36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38bfc92493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100" y="1507250"/>
            <a:ext cx="2824850" cy="2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202550" y="289275"/>
            <a:ext cx="882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 - Cuisine vs Cost of the order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202550" y="709575"/>
            <a:ext cx="84453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High-cost cuisines:</a:t>
            </a:r>
            <a:r>
              <a:rPr lang="en" sz="1100">
                <a:solidFill>
                  <a:srgbClr val="000000"/>
                </a:solidFill>
              </a:rPr>
              <a:t> French cuisine has the highest median order value..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Affordable cuisines:</a:t>
            </a:r>
            <a:r>
              <a:rPr lang="en" sz="1100">
                <a:solidFill>
                  <a:srgbClr val="000000"/>
                </a:solidFill>
              </a:rPr>
              <a:t> Ignoring the outliers, Korean and Vietnamese cuisines are with lowest median order costs.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Outliers:</a:t>
            </a:r>
            <a:r>
              <a:rPr lang="en" sz="1100">
                <a:solidFill>
                  <a:srgbClr val="000000"/>
                </a:solidFill>
              </a:rPr>
              <a:t> Some orders, especially in Korean and Mediterranean cuisines, are significantly higher in price.</a:t>
            </a:r>
            <a:endParaRPr b="1" sz="1000" u="sng">
              <a:solidFill>
                <a:srgbClr val="000000"/>
              </a:solidFill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29950"/>
            <a:ext cx="6213650" cy="34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38bfc92493_0_97"/>
          <p:cNvSpPr txBox="1"/>
          <p:nvPr>
            <p:ph type="title"/>
          </p:nvPr>
        </p:nvSpPr>
        <p:spPr>
          <a:xfrm>
            <a:off x="202550" y="-155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dk1"/>
                </a:solidFill>
              </a:rPr>
              <a:t>Executive Summary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" name="Google Shape;33;g338bfc92493_0_97"/>
          <p:cNvSpPr txBox="1"/>
          <p:nvPr>
            <p:ph idx="1" type="body"/>
          </p:nvPr>
        </p:nvSpPr>
        <p:spPr>
          <a:xfrm>
            <a:off x="202550" y="480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1400" u="sng">
                <a:solidFill>
                  <a:srgbClr val="000000"/>
                </a:solidFill>
              </a:rPr>
              <a:t>Project Overview:</a:t>
            </a:r>
            <a:endParaRPr b="1" sz="14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>
                <a:solidFill>
                  <a:srgbClr val="000000"/>
                </a:solidFill>
              </a:rPr>
              <a:t>FoodHub, an online food aggregator requested to analyze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>
                <a:solidFill>
                  <a:srgbClr val="000000"/>
                </a:solidFill>
              </a:rPr>
              <a:t>customer order data to optimize restaurant partnerships,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>
                <a:solidFill>
                  <a:srgbClr val="000000"/>
                </a:solidFill>
              </a:rPr>
              <a:t>delivery efficiency, and customer satisfaction.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" sz="1400" u="sng">
                <a:solidFill>
                  <a:srgbClr val="000000"/>
                </a:solidFill>
              </a:rPr>
              <a:t>Key Findings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🔁"/>
            </a:pPr>
            <a:r>
              <a:rPr lang="en" sz="1400">
                <a:solidFill>
                  <a:srgbClr val="000000"/>
                </a:solidFill>
              </a:rPr>
              <a:t>Cuisine Demand: American, Japanese, and Italian cuisines are the most ordered.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🔁"/>
            </a:pPr>
            <a:r>
              <a:rPr lang="en" sz="1400">
                <a:solidFill>
                  <a:srgbClr val="000000"/>
                </a:solidFill>
              </a:rPr>
              <a:t>Delivery Impact on Ratings: Faster deliveries lead to higher customer ratings.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🔁"/>
            </a:pPr>
            <a:r>
              <a:rPr lang="en" sz="1400">
                <a:solidFill>
                  <a:srgbClr val="000000"/>
                </a:solidFill>
              </a:rPr>
              <a:t>Revenue Insights: Shake Shack is the top revenue-generating restaurant ($3,579.53).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🔁"/>
            </a:pPr>
            <a:r>
              <a:rPr lang="en" sz="1400">
                <a:solidFill>
                  <a:srgbClr val="000000"/>
                </a:solidFill>
              </a:rPr>
              <a:t>Weekday vs. Weekend Trends: Deliveries are faster on weekends than weekdays.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lang="en" sz="1400" u="sng">
                <a:solidFill>
                  <a:srgbClr val="000000"/>
                </a:solidFill>
              </a:rPr>
              <a:t>Business Recommendations: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400">
                <a:solidFill>
                  <a:srgbClr val="000000"/>
                </a:solidFill>
              </a:rPr>
              <a:t>✅ Optimize slow delivery restaurants to improve customer satisfaction.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>
                <a:solidFill>
                  <a:srgbClr val="000000"/>
                </a:solidFill>
              </a:rPr>
              <a:t>✅ Leverage high-performing restaurants with targeted promotions.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>
                <a:solidFill>
                  <a:srgbClr val="000000"/>
                </a:solidFill>
              </a:rPr>
              <a:t>✅ Incentivize customer ratings to gather valuable feedback.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400">
                <a:solidFill>
                  <a:srgbClr val="000000"/>
                </a:solidFill>
              </a:rPr>
              <a:t>✅ Expand meal bundle options to drive higher revenue.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lang="en" sz="1400" u="sng">
                <a:solidFill>
                  <a:srgbClr val="000000"/>
                </a:solidFill>
              </a:rPr>
              <a:t>📈 Outcome:</a:t>
            </a:r>
            <a:r>
              <a:rPr lang="en" sz="1400">
                <a:solidFill>
                  <a:srgbClr val="000000"/>
                </a:solidFill>
              </a:rPr>
              <a:t> By implementing these strategies, FoodHub can enhance customer experience, streamline operations, and maximize profitability.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4" name="Google Shape;34;g338bfc92493_0_97"/>
          <p:cNvPicPr preferRelativeResize="0"/>
          <p:nvPr/>
        </p:nvPicPr>
        <p:blipFill rotWithShape="1">
          <a:blip r:embed="rId3">
            <a:alphaModFix/>
          </a:blip>
          <a:srcRect b="31756" l="7601" r="8772" t="9346"/>
          <a:stretch/>
        </p:blipFill>
        <p:spPr>
          <a:xfrm>
            <a:off x="5788550" y="370350"/>
            <a:ext cx="3195875" cy="14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15321bddd_0_172"/>
          <p:cNvSpPr txBox="1"/>
          <p:nvPr>
            <p:ph type="title"/>
          </p:nvPr>
        </p:nvSpPr>
        <p:spPr>
          <a:xfrm>
            <a:off x="152775" y="-15525"/>
            <a:ext cx="899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 - Cuisine vs. Food Preparation 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g3415321bddd_0_172"/>
          <p:cNvSpPr txBox="1"/>
          <p:nvPr>
            <p:ph idx="1" type="body"/>
          </p:nvPr>
        </p:nvSpPr>
        <p:spPr>
          <a:xfrm>
            <a:off x="202550" y="709575"/>
            <a:ext cx="84453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Italian, Thai, and Spanish foods have highest median prep time, while Korean and Vietnamese have the least.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Thai and Southern cuisines have the highest Q3 values.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Korean cuisine has the fastest preparation time with 75% of orders getting prepared in 26 minutes or less.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66" name="Google Shape;166;g3415321bddd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690275"/>
            <a:ext cx="6047489" cy="33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15321bddd_0_210"/>
          <p:cNvSpPr txBox="1"/>
          <p:nvPr>
            <p:ph type="title"/>
          </p:nvPr>
        </p:nvSpPr>
        <p:spPr>
          <a:xfrm>
            <a:off x="202550" y="-155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 - Day of the Week vs Delivery 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g3415321bddd_0_210"/>
          <p:cNvSpPr txBox="1"/>
          <p:nvPr>
            <p:ph idx="1" type="body"/>
          </p:nvPr>
        </p:nvSpPr>
        <p:spPr>
          <a:xfrm>
            <a:off x="202550" y="709575"/>
            <a:ext cx="84453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Weekday deliveries take longer.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More variation in delivery time on weekends, leading to inconsistent service.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Weekday deliveries are slower but more consistent.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73" name="Google Shape;173;g3415321bddd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842675"/>
            <a:ext cx="6583662" cy="31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8bfc92493_0_119"/>
          <p:cNvSpPr txBox="1"/>
          <p:nvPr>
            <p:ph type="title"/>
          </p:nvPr>
        </p:nvSpPr>
        <p:spPr>
          <a:xfrm>
            <a:off x="202550" y="4416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 - Top 5 Revenue Generating Restaurants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9" name="Google Shape;179;g338bfc92493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395370"/>
            <a:ext cx="6575950" cy="37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338bfc92493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00" y="1862654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15321bddd_0_24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 - Rating vs Delivery 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6" name="Google Shape;186;g3415321bddd_0_248"/>
          <p:cNvSpPr txBox="1"/>
          <p:nvPr>
            <p:ph idx="1" type="body"/>
          </p:nvPr>
        </p:nvSpPr>
        <p:spPr>
          <a:xfrm>
            <a:off x="202550" y="709575"/>
            <a:ext cx="84453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Higher ratings (4 and 5) are linked to shorter delivery times, indicating that faster deliveries improve customer satisfaction.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Lower ratings are associated with longer delivery times, suggesting delayed orders lead to poor reviews.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Reducing the delivery time can positively impact ratings.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87" name="Google Shape;187;g3415321bddd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82775"/>
            <a:ext cx="7155551" cy="3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15321bddd_0_253"/>
          <p:cNvSpPr txBox="1"/>
          <p:nvPr>
            <p:ph type="title"/>
          </p:nvPr>
        </p:nvSpPr>
        <p:spPr>
          <a:xfrm>
            <a:off x="202550" y="-155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 - Rating vs Food preparation 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3" name="Google Shape;193;g3415321bddd_0_253"/>
          <p:cNvSpPr txBox="1"/>
          <p:nvPr>
            <p:ph idx="1" type="body"/>
          </p:nvPr>
        </p:nvSpPr>
        <p:spPr>
          <a:xfrm>
            <a:off x="202550" y="709575"/>
            <a:ext cx="84453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Faster food preparation leads to higher ratings, while longer prep times correlate with lower ratings.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Customers prefer quicker service, as seen in the downward trend of prep time with increasing ratings.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94" name="Google Shape;194;g3415321bddd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91650"/>
            <a:ext cx="7289476" cy="35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15321bddd_0_258"/>
          <p:cNvSpPr txBox="1"/>
          <p:nvPr>
            <p:ph type="title"/>
          </p:nvPr>
        </p:nvSpPr>
        <p:spPr>
          <a:xfrm>
            <a:off x="202550" y="-15525"/>
            <a:ext cx="77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 - Rating vs Cost of the order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g3415321bddd_0_258"/>
          <p:cNvSpPr txBox="1"/>
          <p:nvPr>
            <p:ph idx="1" type="body"/>
          </p:nvPr>
        </p:nvSpPr>
        <p:spPr>
          <a:xfrm>
            <a:off x="202550" y="709575"/>
            <a:ext cx="84453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Higher ratings (4 and 5) are linked to slightly higher order costs, suggesting satisfied customers spend more.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Lower-rated orders tend to have slightly lower costs, but the trend is not strongly correlated.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201" name="Google Shape;201;g3415321bddd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37875"/>
            <a:ext cx="7462526" cy="35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8bfc92493_0_1"/>
          <p:cNvSpPr txBox="1"/>
          <p:nvPr>
            <p:ph type="title"/>
          </p:nvPr>
        </p:nvSpPr>
        <p:spPr>
          <a:xfrm>
            <a:off x="202550" y="-15525"/>
            <a:ext cx="82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Multivariate Analysis - Correlation Among Variables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Google Shape;207;g338bfc92493_0_1"/>
          <p:cNvSpPr txBox="1"/>
          <p:nvPr>
            <p:ph idx="1" type="body"/>
          </p:nvPr>
        </p:nvSpPr>
        <p:spPr>
          <a:xfrm>
            <a:off x="202550" y="709575"/>
            <a:ext cx="84453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Food preparation time and order cost have highest correlation among the variables compared here.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Cost of the order has little impact on preparation or delivery time, suggesting pricing doesn’t affect speed.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208" name="Google Shape;208;g338bfc9249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72775"/>
            <a:ext cx="6510480" cy="33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8bfc92493_0_11"/>
          <p:cNvSpPr txBox="1"/>
          <p:nvPr>
            <p:ph type="title"/>
          </p:nvPr>
        </p:nvSpPr>
        <p:spPr>
          <a:xfrm>
            <a:off x="202550" y="-15525"/>
            <a:ext cx="770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Promotional Offer for High Rating Restaurants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g338bfc92493_0_11"/>
          <p:cNvSpPr txBox="1"/>
          <p:nvPr>
            <p:ph idx="1" type="body"/>
          </p:nvPr>
        </p:nvSpPr>
        <p:spPr>
          <a:xfrm>
            <a:off x="202550" y="709575"/>
            <a:ext cx="87522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Offer Eligibility: More than 50 ratings of 4 or above.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Following are the five restaurants meeting above criteria and qualify for the promotional offer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5" name="Google Shape;215;g338bfc92493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8125" y="1755350"/>
            <a:ext cx="5008900" cy="27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38bfc92493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8975"/>
            <a:ext cx="3142125" cy="31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8bfc92493_0_1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Revenue Generated by Each Restaurant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g338bfc92493_0_19"/>
          <p:cNvSpPr txBox="1"/>
          <p:nvPr>
            <p:ph idx="1" type="body"/>
          </p:nvPr>
        </p:nvSpPr>
        <p:spPr>
          <a:xfrm>
            <a:off x="202550" y="785775"/>
            <a:ext cx="51459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Following is the revenue generated by the first five restaurants in the data set</a:t>
            </a:r>
            <a:endParaRPr sz="14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The total revenue earned by the company from commissions across all orders is </a:t>
            </a:r>
            <a:r>
              <a:rPr b="1" lang="en">
                <a:solidFill>
                  <a:srgbClr val="000000"/>
                </a:solidFill>
              </a:rPr>
              <a:t>$6,166.30</a:t>
            </a:r>
            <a:r>
              <a:rPr lang="en" sz="1400">
                <a:solidFill>
                  <a:srgbClr val="000000"/>
                </a:solidFill>
              </a:rPr>
              <a:t>. (Commission = 25% on the orders having cost greater than 20 dollars and 15% on the orders having cost greater than 5 dollars)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23" name="Google Shape;223;g338bfc92493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525375"/>
            <a:ext cx="8991600" cy="1391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38bfc92493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750" y="1098613"/>
            <a:ext cx="3161500" cy="165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8bfc92493_0_2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Order Fulfillment Time (Preparation + Delivery Time)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g338bfc92493_0_26"/>
          <p:cNvSpPr txBox="1"/>
          <p:nvPr>
            <p:ph idx="1" type="body"/>
          </p:nvPr>
        </p:nvSpPr>
        <p:spPr>
          <a:xfrm>
            <a:off x="202550" y="1700175"/>
            <a:ext cx="44595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Total count of orders where fulfillment time is more than 60 minutes is </a:t>
            </a:r>
            <a:r>
              <a:rPr b="1" lang="en" sz="1700">
                <a:solidFill>
                  <a:srgbClr val="000000"/>
                </a:solidFill>
              </a:rPr>
              <a:t>200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Percentage of orders that take more than 60 minutes to get delivered: </a:t>
            </a:r>
            <a:r>
              <a:rPr b="1" lang="en" sz="1700">
                <a:solidFill>
                  <a:srgbClr val="000000"/>
                </a:solidFill>
              </a:rPr>
              <a:t>10.54%</a:t>
            </a:r>
            <a:endParaRPr b="1" sz="1700">
              <a:solidFill>
                <a:srgbClr val="000000"/>
              </a:solidFill>
            </a:endParaRPr>
          </a:p>
        </p:txBody>
      </p:sp>
      <p:pic>
        <p:nvPicPr>
          <p:cNvPr id="231" name="Google Shape;231;g338bfc92493_0_26"/>
          <p:cNvPicPr preferRelativeResize="0"/>
          <p:nvPr/>
        </p:nvPicPr>
        <p:blipFill rotWithShape="1">
          <a:blip r:embed="rId3">
            <a:alphaModFix/>
          </a:blip>
          <a:srcRect b="7586" l="0" r="0" t="13468"/>
          <a:stretch/>
        </p:blipFill>
        <p:spPr>
          <a:xfrm>
            <a:off x="4908275" y="1452550"/>
            <a:ext cx="3989050" cy="27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338bfc92493_0_26"/>
          <p:cNvSpPr txBox="1"/>
          <p:nvPr/>
        </p:nvSpPr>
        <p:spPr>
          <a:xfrm>
            <a:off x="6907700" y="1915400"/>
            <a:ext cx="591600" cy="29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Order in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system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233" name="Google Shape;233;g338bfc92493_0_26"/>
          <p:cNvSpPr txBox="1"/>
          <p:nvPr/>
        </p:nvSpPr>
        <p:spPr>
          <a:xfrm>
            <a:off x="6407000" y="1915400"/>
            <a:ext cx="500700" cy="23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2"/>
                </a:solidFill>
              </a:rPr>
              <a:t>Order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234" name="Google Shape;234;g338bfc92493_0_26"/>
          <p:cNvSpPr txBox="1"/>
          <p:nvPr/>
        </p:nvSpPr>
        <p:spPr>
          <a:xfrm>
            <a:off x="6471625" y="3888575"/>
            <a:ext cx="591600" cy="23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">
                <a:solidFill>
                  <a:schemeClr val="dk2"/>
                </a:solidFill>
              </a:rPr>
              <a:t>Order</a:t>
            </a:r>
            <a:endParaRPr b="1" sz="6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">
                <a:solidFill>
                  <a:schemeClr val="dk2"/>
                </a:solidFill>
              </a:rPr>
              <a:t>rating</a:t>
            </a:r>
            <a:endParaRPr b="1" sz="6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Analysis - Overview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0" name="Google Shape;40;p3"/>
          <p:cNvGraphicFramePr/>
          <p:nvPr/>
        </p:nvGraphicFramePr>
        <p:xfrm>
          <a:off x="202550" y="10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{A4E657C6-D321-4804-A954-06335278D438}</a:tableStyleId>
              </a:tblPr>
              <a:tblGrid>
                <a:gridCol w="1626525"/>
                <a:gridCol w="72170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KEY FINDINGS</a:t>
                      </a:r>
                      <a:endParaRPr b="1"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DETAILS</a:t>
                      </a:r>
                      <a:endParaRPr b="1"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Cuisine Popularity &amp; Demand Trends</a:t>
                      </a:r>
                      <a:endParaRPr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Certain cuisine types (e.g., American, Japanese, and Italian) receive highest number of orders.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Restaurant popularity varies, with a few establishments receiving a disproportionate order count</a:t>
                      </a:r>
                      <a:endParaRPr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Ratings &amp; Customer Choices</a:t>
                      </a:r>
                      <a:endParaRPr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Orders with higher ratings indicate better customer satisfaction, suggesting that restaurants with consistently lower ratings may need to improve food quality or service.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 significant portion of orders lacks ratings ("Not given"), making it harder to evaluate customer sentiment comprehensively.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Cost &amp; Order Volume</a:t>
                      </a:r>
                      <a:endParaRPr b="1"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Orders priced between $10–$30 dominate, indicating an optimal price range for customer preferences.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Higher-cost orders ($30+) are less frequent but may be associated with premium restaurants.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Delivery &amp; Prep Efficiency</a:t>
                      </a:r>
                      <a:endParaRPr b="1"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 direct correlation between food preparation time and delivery time suggests that longer preparation leads to delays.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Some restaurants consistently have longer delivery times, affecting customer experience.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Weekday vs. Weekend Trends</a:t>
                      </a:r>
                      <a:endParaRPr b="1"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Higher order volumes on weekends, suggesting increased demand during leisure time.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Delivery times tend to be longer on weekdays.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1" name="Google Shape;4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375" y="0"/>
            <a:ext cx="1266500" cy="12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8bfc92493_0_3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Order Delivery Time on Day of the Week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0" name="Google Shape;240;g338bfc92493_0_32"/>
          <p:cNvSpPr txBox="1"/>
          <p:nvPr>
            <p:ph idx="1" type="body"/>
          </p:nvPr>
        </p:nvSpPr>
        <p:spPr>
          <a:xfrm>
            <a:off x="202550" y="938175"/>
            <a:ext cx="86700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mean delivery time on weekdays is around </a:t>
            </a:r>
            <a:r>
              <a:rPr b="1" lang="en" sz="1600">
                <a:solidFill>
                  <a:srgbClr val="000000"/>
                </a:solidFill>
              </a:rPr>
              <a:t>28 minutes</a:t>
            </a:r>
            <a:endParaRPr b="1" sz="16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mean delivery time on weekends is around </a:t>
            </a:r>
            <a:r>
              <a:rPr b="1" lang="en" sz="1600">
                <a:solidFill>
                  <a:srgbClr val="000000"/>
                </a:solidFill>
              </a:rPr>
              <a:t>22 minutes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241" name="Google Shape;241;g338bfc92493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225" y="1839825"/>
            <a:ext cx="5683550" cy="314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g338bfc92493_0_32"/>
          <p:cNvGrpSpPr/>
          <p:nvPr/>
        </p:nvGrpSpPr>
        <p:grpSpPr>
          <a:xfrm>
            <a:off x="6323250" y="3695900"/>
            <a:ext cx="345000" cy="330900"/>
            <a:chOff x="7855700" y="2552550"/>
            <a:chExt cx="345000" cy="330900"/>
          </a:xfrm>
        </p:grpSpPr>
        <p:sp>
          <p:nvSpPr>
            <p:cNvPr id="243" name="Google Shape;243;g338bfc92493_0_32"/>
            <p:cNvSpPr/>
            <p:nvPr/>
          </p:nvSpPr>
          <p:spPr>
            <a:xfrm>
              <a:off x="7855700" y="2552550"/>
              <a:ext cx="345000" cy="33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Google Shape;244;g338bfc92493_0_32"/>
            <p:cNvSpPr txBox="1"/>
            <p:nvPr/>
          </p:nvSpPr>
          <p:spPr>
            <a:xfrm>
              <a:off x="7855700" y="2552550"/>
              <a:ext cx="345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22</a:t>
              </a:r>
              <a:endParaRPr b="1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45" name="Google Shape;245;g338bfc92493_0_32"/>
          <p:cNvGrpSpPr/>
          <p:nvPr/>
        </p:nvGrpSpPr>
        <p:grpSpPr>
          <a:xfrm>
            <a:off x="5025575" y="3727750"/>
            <a:ext cx="345000" cy="330900"/>
            <a:chOff x="7855700" y="2552550"/>
            <a:chExt cx="345000" cy="330900"/>
          </a:xfrm>
        </p:grpSpPr>
        <p:sp>
          <p:nvSpPr>
            <p:cNvPr id="246" name="Google Shape;246;g338bfc92493_0_32"/>
            <p:cNvSpPr/>
            <p:nvPr/>
          </p:nvSpPr>
          <p:spPr>
            <a:xfrm>
              <a:off x="7855700" y="2552550"/>
              <a:ext cx="345000" cy="33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Google Shape;247;g338bfc92493_0_32"/>
            <p:cNvSpPr txBox="1"/>
            <p:nvPr/>
          </p:nvSpPr>
          <p:spPr>
            <a:xfrm>
              <a:off x="7855700" y="2552550"/>
              <a:ext cx="345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22</a:t>
              </a:r>
              <a:endParaRPr b="1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48" name="Google Shape;248;g338bfc92493_0_32"/>
          <p:cNvGrpSpPr/>
          <p:nvPr/>
        </p:nvGrpSpPr>
        <p:grpSpPr>
          <a:xfrm>
            <a:off x="3770475" y="3695900"/>
            <a:ext cx="345000" cy="330900"/>
            <a:chOff x="7855700" y="2552550"/>
            <a:chExt cx="345000" cy="330900"/>
          </a:xfrm>
        </p:grpSpPr>
        <p:sp>
          <p:nvSpPr>
            <p:cNvPr id="249" name="Google Shape;249;g338bfc92493_0_32"/>
            <p:cNvSpPr/>
            <p:nvPr/>
          </p:nvSpPr>
          <p:spPr>
            <a:xfrm>
              <a:off x="7855700" y="2552550"/>
              <a:ext cx="345000" cy="33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Google Shape;250;g338bfc92493_0_32"/>
            <p:cNvSpPr txBox="1"/>
            <p:nvPr/>
          </p:nvSpPr>
          <p:spPr>
            <a:xfrm>
              <a:off x="7855700" y="2552550"/>
              <a:ext cx="345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22</a:t>
              </a:r>
              <a:endParaRPr b="1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51" name="Google Shape;251;g338bfc92493_0_32"/>
          <p:cNvGrpSpPr/>
          <p:nvPr/>
        </p:nvGrpSpPr>
        <p:grpSpPr>
          <a:xfrm>
            <a:off x="2470775" y="2263925"/>
            <a:ext cx="345000" cy="330900"/>
            <a:chOff x="7855700" y="2552550"/>
            <a:chExt cx="345000" cy="330900"/>
          </a:xfrm>
        </p:grpSpPr>
        <p:sp>
          <p:nvSpPr>
            <p:cNvPr id="252" name="Google Shape;252;g338bfc92493_0_32"/>
            <p:cNvSpPr/>
            <p:nvPr/>
          </p:nvSpPr>
          <p:spPr>
            <a:xfrm>
              <a:off x="7855700" y="2552550"/>
              <a:ext cx="345000" cy="33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g338bfc92493_0_32"/>
            <p:cNvSpPr txBox="1"/>
            <p:nvPr/>
          </p:nvSpPr>
          <p:spPr>
            <a:xfrm>
              <a:off x="7855700" y="2552550"/>
              <a:ext cx="345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28</a:t>
              </a:r>
              <a:endParaRPr b="1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54" name="Google Shape;254;g338bfc92493_0_32"/>
          <p:cNvGrpSpPr/>
          <p:nvPr/>
        </p:nvGrpSpPr>
        <p:grpSpPr>
          <a:xfrm>
            <a:off x="3770475" y="2240850"/>
            <a:ext cx="345000" cy="330900"/>
            <a:chOff x="7855700" y="2552550"/>
            <a:chExt cx="345000" cy="330900"/>
          </a:xfrm>
        </p:grpSpPr>
        <p:sp>
          <p:nvSpPr>
            <p:cNvPr id="255" name="Google Shape;255;g338bfc92493_0_32"/>
            <p:cNvSpPr/>
            <p:nvPr/>
          </p:nvSpPr>
          <p:spPr>
            <a:xfrm>
              <a:off x="7855700" y="2552550"/>
              <a:ext cx="345000" cy="33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Google Shape;256;g338bfc92493_0_32"/>
            <p:cNvSpPr txBox="1"/>
            <p:nvPr/>
          </p:nvSpPr>
          <p:spPr>
            <a:xfrm>
              <a:off x="7855700" y="2552550"/>
              <a:ext cx="345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28</a:t>
              </a:r>
              <a:endParaRPr b="1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57" name="Google Shape;257;g338bfc92493_0_32"/>
          <p:cNvGrpSpPr/>
          <p:nvPr/>
        </p:nvGrpSpPr>
        <p:grpSpPr>
          <a:xfrm>
            <a:off x="5025575" y="2240850"/>
            <a:ext cx="345000" cy="330900"/>
            <a:chOff x="7855700" y="2552550"/>
            <a:chExt cx="345000" cy="330900"/>
          </a:xfrm>
        </p:grpSpPr>
        <p:sp>
          <p:nvSpPr>
            <p:cNvPr id="258" name="Google Shape;258;g338bfc92493_0_32"/>
            <p:cNvSpPr/>
            <p:nvPr/>
          </p:nvSpPr>
          <p:spPr>
            <a:xfrm>
              <a:off x="7855700" y="2552550"/>
              <a:ext cx="345000" cy="33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Google Shape;259;g338bfc92493_0_32"/>
            <p:cNvSpPr txBox="1"/>
            <p:nvPr/>
          </p:nvSpPr>
          <p:spPr>
            <a:xfrm>
              <a:off x="7855700" y="2552550"/>
              <a:ext cx="345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28</a:t>
              </a:r>
              <a:endParaRPr b="1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60" name="Google Shape;260;g338bfc92493_0_32"/>
          <p:cNvGrpSpPr/>
          <p:nvPr/>
        </p:nvGrpSpPr>
        <p:grpSpPr>
          <a:xfrm>
            <a:off x="6323250" y="2274850"/>
            <a:ext cx="345000" cy="330900"/>
            <a:chOff x="7855700" y="2552550"/>
            <a:chExt cx="345000" cy="330900"/>
          </a:xfrm>
        </p:grpSpPr>
        <p:sp>
          <p:nvSpPr>
            <p:cNvPr id="261" name="Google Shape;261;g338bfc92493_0_32"/>
            <p:cNvSpPr/>
            <p:nvPr/>
          </p:nvSpPr>
          <p:spPr>
            <a:xfrm>
              <a:off x="7855700" y="2552550"/>
              <a:ext cx="345000" cy="3309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Google Shape;262;g338bfc92493_0_32"/>
            <p:cNvSpPr txBox="1"/>
            <p:nvPr/>
          </p:nvSpPr>
          <p:spPr>
            <a:xfrm>
              <a:off x="7855700" y="2552550"/>
              <a:ext cx="3450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28</a:t>
              </a:r>
              <a:endParaRPr b="1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8bfc92493_0_3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Key Conclusions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8" name="Google Shape;268;g338bfc92493_0_37"/>
          <p:cNvSpPr txBox="1"/>
          <p:nvPr>
            <p:ph idx="1" type="body"/>
          </p:nvPr>
        </p:nvSpPr>
        <p:spPr>
          <a:xfrm>
            <a:off x="202550" y="938175"/>
            <a:ext cx="8445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Cuisine Preferences and Order Costs: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</a:rPr>
              <a:t>American, Japanese, and Italian cuisines</a:t>
            </a:r>
            <a:r>
              <a:rPr lang="en" sz="1200">
                <a:solidFill>
                  <a:srgbClr val="000000"/>
                </a:solidFill>
              </a:rPr>
              <a:t> are the most popular.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</a:rPr>
              <a:t>French cuisine</a:t>
            </a:r>
            <a:r>
              <a:rPr lang="en" sz="1200">
                <a:solidFill>
                  <a:srgbClr val="000000"/>
                </a:solidFill>
              </a:rPr>
              <a:t> tend to have higher order costs, while </a:t>
            </a:r>
            <a:r>
              <a:rPr b="1" lang="en" sz="1200">
                <a:solidFill>
                  <a:srgbClr val="000000"/>
                </a:solidFill>
              </a:rPr>
              <a:t>Korean and Vietnamese cuisines</a:t>
            </a:r>
            <a:endParaRPr b="1" sz="12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are more affordable.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Customer Satisfaction and Delivery Time: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</a:rPr>
              <a:t>Faster deliveries lead to higher ratings</a:t>
            </a:r>
            <a:r>
              <a:rPr lang="en" sz="1200">
                <a:solidFill>
                  <a:srgbClr val="000000"/>
                </a:solidFill>
              </a:rPr>
              <a:t>, while delayed deliveries result in lower ratings.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</a:rPr>
              <a:t>Weekday deliveries take longer than weekend deliveries</a:t>
            </a:r>
            <a:r>
              <a:rPr lang="en" sz="1200">
                <a:solidFill>
                  <a:srgbClr val="000000"/>
                </a:solidFill>
              </a:rPr>
              <a:t>, suggesting an opportunity to optimize weekday logistics.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Food Preparation Efficiency: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200">
                <a:solidFill>
                  <a:srgbClr val="000000"/>
                </a:solidFill>
              </a:rPr>
              <a:t>Restaurants with longer food preparation times often receive lower ratings.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</a:rPr>
              <a:t>Korean cuisine has the shortest prep times</a:t>
            </a:r>
            <a:r>
              <a:rPr lang="en" sz="1200">
                <a:solidFill>
                  <a:srgbClr val="000000"/>
                </a:solidFill>
              </a:rPr>
              <a:t>, making them ideal for quick service.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Revenue and Business Performance: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</a:rPr>
              <a:t>Shake Shack generates the highest revenue</a:t>
            </a:r>
            <a:r>
              <a:rPr lang="en" sz="1200">
                <a:solidFill>
                  <a:srgbClr val="000000"/>
                </a:solidFill>
              </a:rPr>
              <a:t>, followed by The Meatball Shop and Blue Ribbon Sushi.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000000"/>
                </a:solidFill>
              </a:rPr>
              <a:t>The company earns over $6,166 in commission</a:t>
            </a:r>
            <a:r>
              <a:rPr lang="en" sz="1200">
                <a:solidFill>
                  <a:srgbClr val="000000"/>
                </a:solidFill>
              </a:rPr>
              <a:t>, with most revenue coming from high-value orders.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69" name="Google Shape;269;g338bfc92493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375" y="382300"/>
            <a:ext cx="1765650" cy="17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3afafb5d2_0_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Recommendations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5" name="Google Shape;275;g353afafb5d2_0_0"/>
          <p:cNvSpPr txBox="1"/>
          <p:nvPr>
            <p:ph idx="1" type="body"/>
          </p:nvPr>
        </p:nvSpPr>
        <p:spPr>
          <a:xfrm>
            <a:off x="2336150" y="861975"/>
            <a:ext cx="67650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b="1" lang="en" sz="1100">
                <a:solidFill>
                  <a:srgbClr val="000000"/>
                </a:solidFill>
              </a:rPr>
              <a:t>1: Optimize Delivery and Preparation Times: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Streamline restaurant operations</a:t>
            </a:r>
            <a:r>
              <a:rPr lang="en" sz="1100">
                <a:solidFill>
                  <a:srgbClr val="000000"/>
                </a:solidFill>
              </a:rPr>
              <a:t> for cuisines with long preparation times to improve efficiency.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Increase delivery resources on weekdays</a:t>
            </a:r>
            <a:r>
              <a:rPr lang="en" sz="1100">
                <a:solidFill>
                  <a:srgbClr val="000000"/>
                </a:solidFill>
              </a:rPr>
              <a:t> to match weekend efficiency.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1100">
                <a:solidFill>
                  <a:srgbClr val="000000"/>
                </a:solidFill>
              </a:rPr>
              <a:t>2: Leverage High-Performing Restaurants: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Offer promotional deals</a:t>
            </a:r>
            <a:r>
              <a:rPr lang="en" sz="1100">
                <a:solidFill>
                  <a:srgbClr val="000000"/>
                </a:solidFill>
              </a:rPr>
              <a:t> on top revenue-generating restaurants to increase customer retention.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Encourage partnerships with high-rated restaurants</a:t>
            </a:r>
            <a:r>
              <a:rPr lang="en" sz="1100">
                <a:solidFill>
                  <a:srgbClr val="000000"/>
                </a:solidFill>
              </a:rPr>
              <a:t> to maintain customer trust.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1100">
                <a:solidFill>
                  <a:srgbClr val="000000"/>
                </a:solidFill>
              </a:rPr>
              <a:t>3: Improve Customer Engagement and Ratings: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Incentivize customer reviews</a:t>
            </a:r>
            <a:r>
              <a:rPr lang="en" sz="1100">
                <a:solidFill>
                  <a:srgbClr val="000000"/>
                </a:solidFill>
              </a:rPr>
              <a:t> to increase feedback collection and improve service monitoring.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Focus on restaurants with low ratings</a:t>
            </a:r>
            <a:r>
              <a:rPr lang="en" sz="1100">
                <a:solidFill>
                  <a:srgbClr val="000000"/>
                </a:solidFill>
              </a:rPr>
              <a:t> to identify areas for improvement.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1100">
                <a:solidFill>
                  <a:srgbClr val="000000"/>
                </a:solidFill>
              </a:rPr>
              <a:t>4: Revenue Growth Strategies: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Introduce premium meal bundles</a:t>
            </a:r>
            <a:r>
              <a:rPr lang="en" sz="1100">
                <a:solidFill>
                  <a:srgbClr val="000000"/>
                </a:solidFill>
              </a:rPr>
              <a:t> for high-cost cuisines to encourage larger orders.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</a:rPr>
              <a:t>Optimize pricing strategies</a:t>
            </a:r>
            <a:r>
              <a:rPr lang="en" sz="1100">
                <a:solidFill>
                  <a:srgbClr val="000000"/>
                </a:solidFill>
              </a:rPr>
              <a:t> to ensure competitive yet profitable order costs.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276" name="Google Shape;276;g353afafb5d2_0_0"/>
          <p:cNvPicPr preferRelativeResize="0"/>
          <p:nvPr/>
        </p:nvPicPr>
        <p:blipFill rotWithShape="1">
          <a:blip r:embed="rId3">
            <a:alphaModFix/>
          </a:blip>
          <a:srcRect b="17131" l="17763" r="17640" t="17556"/>
          <a:stretch/>
        </p:blipFill>
        <p:spPr>
          <a:xfrm>
            <a:off x="1900" y="1711775"/>
            <a:ext cx="2187600" cy="221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338bfc92493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75" y="1143725"/>
            <a:ext cx="2463850" cy="24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415321bddd_0_11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Areas of Improvement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7" name="Google Shape;47;g3415321bddd_0_11"/>
          <p:cNvGraphicFramePr/>
          <p:nvPr/>
        </p:nvGraphicFramePr>
        <p:xfrm>
          <a:off x="202550" y="152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{A4E657C6-D321-4804-A954-06335278D438}</a:tableStyleId>
              </a:tblPr>
              <a:tblGrid>
                <a:gridCol w="2153525"/>
                <a:gridCol w="6517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AREA</a:t>
                      </a:r>
                      <a:endParaRPr b="1"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SUGGESTIONS</a:t>
                      </a:r>
                      <a:endParaRPr b="1"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Leverage Cuisine Demand Data for Partnerships</a:t>
                      </a:r>
                      <a:endParaRPr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Increase partnerships with high-demand cuisine types to meet customer preferences.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Introduce targeted promotions for underperforming cuisine types.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Optimize Restaurant &amp; Delivery Performance</a:t>
                      </a:r>
                      <a:endParaRPr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Work with restaurants that have long preparation times to streamline operations.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Use delivery time insights to adjust logistics and improve efficiency.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Improve Customer Feedback Collection</a:t>
                      </a:r>
                      <a:endParaRPr b="1"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Encourage customers to rate orders to get a better understanding of satisfaction levels.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Offer incentives (discounts, loyalty points) for leaving feedback.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Adjust Pricing Strategies</a:t>
                      </a:r>
                      <a:endParaRPr b="1"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that affordable price points ($10–$30) remain a focus.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Consider introducing bundle deals or loyalty rewards for higher-priced orders.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Weekend Order Management</a:t>
                      </a:r>
                      <a:endParaRPr b="1"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Allocate more delivery resources on weekdays to maintain efficiency.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Encourage pre-orders to reduce peak-hour congestion.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8" name="Google Shape;48;g3415321bddd_0_11"/>
          <p:cNvPicPr preferRelativeResize="0"/>
          <p:nvPr/>
        </p:nvPicPr>
        <p:blipFill rotWithShape="1">
          <a:blip r:embed="rId3">
            <a:alphaModFix/>
          </a:blip>
          <a:srcRect b="11071" l="0" r="0" t="0"/>
          <a:stretch/>
        </p:blipFill>
        <p:spPr>
          <a:xfrm>
            <a:off x="6611625" y="98575"/>
            <a:ext cx="1513400" cy="13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3550" y="953500"/>
            <a:ext cx="59280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FoodHub, an online food aggregator, aims to enhance customer experience and optimize business operations by analyzing its order data. The company wants to understand: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Which cuisine types and restaurants are most in demand.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How cost, ratings, and delivery times impact customer satisfaction.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efficiency of food preparation and delivery logistics.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How order trends vary by day of the week.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By addressing these questions, FoodHub seeks to improve restaurant partnerships, streamline deliveries, and boost customer retention.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 b="39022" l="22152" r="24118" t="11574"/>
          <a:stretch/>
        </p:blipFill>
        <p:spPr>
          <a:xfrm>
            <a:off x="6101575" y="1171250"/>
            <a:ext cx="2889874" cy="283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15321bddd_0_1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Solution Approach to Address Business Goals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1" name="Google Shape;61;g3415321bddd_0_19"/>
          <p:cNvGraphicFramePr/>
          <p:nvPr/>
        </p:nvGraphicFramePr>
        <p:xfrm>
          <a:off x="202550" y="9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{A4E657C6-D321-4804-A954-06335278D438}</a:tableStyleId>
              </a:tblPr>
              <a:tblGrid>
                <a:gridCol w="1709000"/>
                <a:gridCol w="713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METHODOLOGY</a:t>
                      </a:r>
                      <a:endParaRPr b="1"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SOLUTION DETAILS</a:t>
                      </a:r>
                      <a:endParaRPr b="1"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Collection &amp; Understanding</a:t>
                      </a:r>
                      <a:endParaRPr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Dataset containing 1898 food orders was reviewed.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Key attributes include order cost, delivery time, ratings, cuisine type, and restaurant name.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Cleaning &amp; Preprocessing</a:t>
                      </a:r>
                      <a:endParaRPr sz="15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Missing ratings labeled as "Not given".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types validated for accuracy.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Outliers in cost and time-related features assessed.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Exploratory Data Analysis (EDA)</a:t>
                      </a:r>
                      <a:endParaRPr b="1"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Identified popular cuisines &amp; restaurants.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Analyzed order cost distribution to understand pricing trends.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Examined food preparation and delivery times to assess efficiency.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Studied customer ratings to gauge satisfaction levels.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&amp; Visualization</a:t>
                      </a:r>
                      <a:endParaRPr b="1"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Created charts and tables to identify demand trends.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Mapped relationships between order cost, delivery time, and ratings.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unito"/>
                        <a:buChar char="●"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Compared weekday vs. weekend order patterns.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Recommendations</a:t>
                      </a:r>
                      <a:endParaRPr b="1"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Leverage Cuisine Demand Data for Partnerships, Optimize Restaurant &amp; Delivery Performance, Improve Customer Feedback Collection, Adjust Pricing Strategies, Weekend Order Management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2" name="Google Shape;62;g3415321bdd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550" y="111850"/>
            <a:ext cx="1148250" cy="11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Overview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8" name="Google Shape;68;p5"/>
          <p:cNvGraphicFramePr/>
          <p:nvPr/>
        </p:nvGraphicFramePr>
        <p:xfrm>
          <a:off x="202550" y="9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{A4E657C6-D321-4804-A954-06335278D438}</a:tableStyleId>
              </a:tblPr>
              <a:tblGrid>
                <a:gridCol w="2274225"/>
                <a:gridCol w="374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FINDINGS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set size 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Rows = 1898, Columns = 9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r>
                        <a:rPr b="1" lang="en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atatypes </a:t>
                      </a: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in dataset</a:t>
                      </a:r>
                      <a:endParaRPr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sng" cap="none" strike="noStrike"/>
                        <a:t>dtypes</a:t>
                      </a:r>
                      <a:r>
                        <a:rPr lang="en" sz="1100" u="none" cap="none" strike="noStrike"/>
                        <a:t>: float64(1), int64(4), object(4)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sng" cap="none" strike="noStrike"/>
                        <a:t>int64</a:t>
                      </a:r>
                      <a:r>
                        <a:rPr b="1" lang="en" sz="1100" cap="none" strike="noStrike"/>
                        <a:t>:</a:t>
                      </a:r>
                      <a:r>
                        <a:rPr lang="en" sz="1100" u="none" cap="none" strike="noStrike"/>
                        <a:t> order_id, customer_id, food_preparation_time, delivery_time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sng" cap="none" strike="noStrike"/>
                        <a:t>object</a:t>
                      </a:r>
                      <a:r>
                        <a:rPr lang="en" sz="1100" u="none" cap="none" strike="noStrike"/>
                        <a:t>: restaurant_name, cuisine_type, day_of_the_week, rating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sng" cap="none" strike="noStrike"/>
                        <a:t>float64</a:t>
                      </a:r>
                      <a:r>
                        <a:rPr lang="en" sz="1100" u="none" cap="none" strike="noStrike"/>
                        <a:t>: cost_of_the_order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Missing values and their treatment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In the Ratings column there were missing ratings marked as “Not given”. All other columns had values. 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</a:t>
                      </a:r>
                      <a:r>
                        <a:rPr b="1" lang="en" sz="11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tatistical summary of the data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Stats for food_preparation_time are: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min = 20, max = 35, average = 27.37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Other important observation</a:t>
                      </a:r>
                      <a:endParaRPr b="1" sz="11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736 orders are not rated. 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9" name="Google Shape;6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175" y="1395379"/>
            <a:ext cx="2621425" cy="26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 - Numeric Variables 1/3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161400" y="1211475"/>
            <a:ext cx="8629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Univariate analysis e</a:t>
            </a:r>
            <a:r>
              <a:rPr lang="en" sz="1400">
                <a:solidFill>
                  <a:srgbClr val="000000"/>
                </a:solidFill>
              </a:rPr>
              <a:t>xplores all variables and provides observations on their distributions. </a:t>
            </a:r>
            <a:endParaRPr sz="1400">
              <a:solidFill>
                <a:srgbClr val="000000"/>
              </a:solidFill>
            </a:endParaRPr>
          </a:p>
        </p:txBody>
      </p:sp>
      <p:graphicFrame>
        <p:nvGraphicFramePr>
          <p:cNvPr id="76" name="Google Shape;76;p6"/>
          <p:cNvGraphicFramePr/>
          <p:nvPr/>
        </p:nvGraphicFramePr>
        <p:xfrm>
          <a:off x="120250" y="20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{A4E657C6-D321-4804-A954-06335278D438}</a:tableStyleId>
              </a:tblPr>
              <a:tblGrid>
                <a:gridCol w="1548200"/>
                <a:gridCol w="2500450"/>
                <a:gridCol w="2155525"/>
                <a:gridCol w="2507925"/>
              </a:tblGrid>
              <a:tr h="57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Variable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Histogram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Boxplot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Observation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214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Cost of the order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The distribution is right-skewed, with most orders falling between $10–$30.</a:t>
                      </a:r>
                      <a:endParaRPr sz="1400" u="none" cap="none" strike="noStrike"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A few high-cost orders act as outliers.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9275" y="2967425"/>
            <a:ext cx="2322350" cy="16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5750" y="2967425"/>
            <a:ext cx="1880275" cy="15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g3415321bddd_0_57"/>
          <p:cNvGraphicFramePr/>
          <p:nvPr/>
        </p:nvGraphicFramePr>
        <p:xfrm>
          <a:off x="120250" y="12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{A4E657C6-D321-4804-A954-06335278D438}</a:tableStyleId>
              </a:tblPr>
              <a:tblGrid>
                <a:gridCol w="1548200"/>
                <a:gridCol w="2500450"/>
                <a:gridCol w="2155525"/>
                <a:gridCol w="2507925"/>
              </a:tblGrid>
              <a:tr h="49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Histogram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Boxplot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Observation</a:t>
                      </a:r>
                      <a:endParaRPr b="1"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182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Food Preparation Time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Char char="●"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Most orders take 20–30 minutes to prepare.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unito"/>
                        <a:buChar char="●"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The average preparation time is ~27 minutes, with a maximum of 35 minutes.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g3415321bddd_0_5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Univariate Analysis - Numeric Variables 2/3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Google Shape;85;g3415321bddd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8175" y="1564600"/>
            <a:ext cx="2366550" cy="17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3415321bddd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350" y="1662074"/>
            <a:ext cx="1954700" cy="16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