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Lst>
  <p:sldSz cy="5143500" cx="9144000"/>
  <p:notesSz cx="6858000" cy="9144000"/>
  <p:embeddedFontLst>
    <p:embeddedFont>
      <p:font typeface="Nunito SemiBold"/>
      <p:regular r:id="rId62"/>
      <p:bold r:id="rId63"/>
      <p:italic r:id="rId64"/>
      <p:boldItalic r:id="rId65"/>
    </p:embeddedFont>
    <p:embeddedFont>
      <p:font typeface="Nunito"/>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70" roundtripDataSignature="AMtx7miQIXqaDxGtJChCqakx/LhXsAtE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7A3033A-6E7C-4F48-9908-586DAFC48A61}">
  <a:tblStyle styleId="{07A3033A-6E7C-4F48-9908-586DAFC48A6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0956E622-FABF-4CB9-960A-CFD11AB7A673}"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customschemas.google.com/relationships/presentationmetadata" Target="meta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NunitoSemiBold-regular.fntdata"/><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NunitoSemiBold-italic.fntdata"/><Relationship Id="rId63" Type="http://schemas.openxmlformats.org/officeDocument/2006/relationships/font" Target="fonts/NunitoSemiBold-bold.fntdata"/><Relationship Id="rId22" Type="http://schemas.openxmlformats.org/officeDocument/2006/relationships/slide" Target="slides/slide16.xml"/><Relationship Id="rId66" Type="http://schemas.openxmlformats.org/officeDocument/2006/relationships/font" Target="fonts/Nunito-regular.fntdata"/><Relationship Id="rId21" Type="http://schemas.openxmlformats.org/officeDocument/2006/relationships/slide" Target="slides/slide15.xml"/><Relationship Id="rId65" Type="http://schemas.openxmlformats.org/officeDocument/2006/relationships/font" Target="fonts/NunitoSemiBold-boldItalic.fntdata"/><Relationship Id="rId24" Type="http://schemas.openxmlformats.org/officeDocument/2006/relationships/slide" Target="slides/slide18.xml"/><Relationship Id="rId68" Type="http://schemas.openxmlformats.org/officeDocument/2006/relationships/font" Target="fonts/Nunito-italic.fntdata"/><Relationship Id="rId23" Type="http://schemas.openxmlformats.org/officeDocument/2006/relationships/slide" Target="slides/slide17.xml"/><Relationship Id="rId67" Type="http://schemas.openxmlformats.org/officeDocument/2006/relationships/font" Target="fonts/Nunito-bold.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Nunito-bold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g36ac7cfba7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 name="Google Shape;34;g36ac7cfba73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6ac7cfba73_0_3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36ac7cfba73_0_3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6ac7cfba73_0_3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36ac7cfba73_0_3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6ac7cfba73_0_7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36ac7cfba73_0_7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6ac7cfba73_0_7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36ac7cfba73_0_7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6ac7cfba73_0_7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36ac7cfba73_0_7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6ac7cfba73_0_3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36ac7cfba73_0_3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6ac7cfba73_0_3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36ac7cfba73_0_3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6ac7cfba73_0_4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36ac7cfba73_0_4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6ac7cfba73_0_4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36ac7cfba73_0_4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6ac7cfba73_0_4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36ac7cfba73_0_4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g36ac7cfba7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 name="Google Shape;42;g36ac7cfba73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6ac7cfba73_0_4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36ac7cfba73_0_4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6ac7cfba73_0_4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36ac7cfba73_0_4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6ac7cfba73_0_4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36ac7cfba73_0_4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6ac7cfba73_0_4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36ac7cfba73_0_4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6ac7cfba73_0_4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36ac7cfba73_0_4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6ac7cfba73_0_4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36ac7cfba73_0_4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6ac7cfba73_0_6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36ac7cfba73_0_6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6ac7cfba73_0_6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36ac7cfba73_0_6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6ac7cfba73_0_6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36ac7cfba73_0_6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6ac7cfba73_0_6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36ac7cfba73_0_6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10e9006cb6c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 name="Google Shape;55;g10e9006cb6c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6ac7cfba73_0_6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36ac7cfba73_0_6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6ac7cfba73_0_6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36ac7cfba73_0_6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6ac7cfba73_0_6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36ac7cfba73_0_6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6ac7cfba73_0_6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36ac7cfba73_0_6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6ac7cfba73_0_5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36ac7cfba73_0_5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6ac7cfba73_0_5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36ac7cfba73_0_5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6ac7cfba73_0_5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36ac7cfba73_0_5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6ac7cfba73_0_5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36ac7cfba73_0_5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6ac7cfba73_0_5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36ac7cfba73_0_5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6ac7cfba73_0_5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g36ac7cfba73_0_5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6ac7cfba73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36ac7cfba73_0_7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6ac7cfba73_0_5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36ac7cfba73_0_5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6ac7cfba73_0_6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36ac7cfba73_0_6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6ac7cfba73_0_6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g36ac7cfba73_0_6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6ac7cfba73_0_5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g36ac7cfba73_0_5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6ac7cfba73_0_5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g36ac7cfba73_0_5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6ac7cfba73_0_6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g36ac7cfba73_0_6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6ac7cfba73_0_7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g36ac7cfba73_0_7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6ac7cfba73_0_7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g36ac7cfba73_0_7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36ac7cfba73_0_7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g36ac7cfba73_0_7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36ac7cfba73_0_7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36ac7cfba73_0_7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6ac7cfba73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36ac7cfba73_0_7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36ac7cfba73_0_7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g36ac7cfba73_0_7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36ac7cfba73_0_2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g36ac7cfba73_0_2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36ac7cfba73_0_7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g36ac7cfba73_0_7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36ac7cfba73_0_7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g36ac7cfba73_0_7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36ac7cfba73_0_7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g36ac7cfba73_0_7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33d6fac6b8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33d6fac6b8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508d39905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g12508d39905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6ac7cfba73_0_3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36ac7cfba73_0_3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6ac7cfba73_0_3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g36ac7cfba73_0_3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508d39905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12508d39905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36ac7cfba73_0_186"/>
          <p:cNvSpPr txBox="1"/>
          <p:nvPr>
            <p:ph type="ctrTitle"/>
          </p:nvPr>
        </p:nvSpPr>
        <p:spPr>
          <a:xfrm>
            <a:off x="2210208" y="744575"/>
            <a:ext cx="6622200" cy="205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p:txBody>
      </p:sp>
      <p:sp>
        <p:nvSpPr>
          <p:cNvPr id="15" name="Google Shape;15;g36ac7cfba73_0_186"/>
          <p:cNvSpPr txBox="1"/>
          <p:nvPr>
            <p:ph idx="1" type="subTitle"/>
          </p:nvPr>
        </p:nvSpPr>
        <p:spPr>
          <a:xfrm>
            <a:off x="2210202" y="2834125"/>
            <a:ext cx="66222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2600"/>
              <a:buFont typeface="Nunito SemiBold"/>
              <a:buNone/>
              <a:defRPr b="1"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b="1"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b="1"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b="1"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b="1"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b="1"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b="1"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b="1"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b="1" sz="2600">
                <a:solidFill>
                  <a:srgbClr val="434343"/>
                </a:solidFill>
                <a:latin typeface="Nunito SemiBold"/>
                <a:ea typeface="Nunito SemiBold"/>
                <a:cs typeface="Nunito SemiBold"/>
                <a:sym typeface="Nunito SemiBold"/>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36ac7cfba73_0_189"/>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18" name="Google Shape;18;g36ac7cfba73_0_189"/>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lvl1pPr indent="-323850" lvl="0" marL="457200" algn="l">
              <a:lnSpc>
                <a:spcPct val="115000"/>
              </a:lnSpc>
              <a:spcBef>
                <a:spcPts val="0"/>
              </a:spcBef>
              <a:spcAft>
                <a:spcPts val="0"/>
              </a:spcAft>
              <a:buSzPts val="1500"/>
              <a:buFont typeface="Nunito"/>
              <a:buChar char="●"/>
              <a:defRPr>
                <a:latin typeface="Nunito"/>
                <a:ea typeface="Nunito"/>
                <a:cs typeface="Nunito"/>
                <a:sym typeface="Nunito"/>
              </a:defRPr>
            </a:lvl1pPr>
            <a:lvl2pPr indent="-311150" lvl="1" marL="914400" algn="l">
              <a:lnSpc>
                <a:spcPct val="115000"/>
              </a:lnSpc>
              <a:spcBef>
                <a:spcPts val="1600"/>
              </a:spcBef>
              <a:spcAft>
                <a:spcPts val="0"/>
              </a:spcAft>
              <a:buSzPts val="1300"/>
              <a:buFont typeface="Nunito"/>
              <a:buChar char="○"/>
              <a:defRPr>
                <a:latin typeface="Nunito"/>
                <a:ea typeface="Nunito"/>
                <a:cs typeface="Nunito"/>
                <a:sym typeface="Nunito"/>
              </a:defRPr>
            </a:lvl2pPr>
            <a:lvl3pPr indent="-304800" lvl="2" marL="1371600" algn="l">
              <a:lnSpc>
                <a:spcPct val="115000"/>
              </a:lnSpc>
              <a:spcBef>
                <a:spcPts val="1600"/>
              </a:spcBef>
              <a:spcAft>
                <a:spcPts val="0"/>
              </a:spcAft>
              <a:buSzPts val="1200"/>
              <a:buFont typeface="Nunito"/>
              <a:buChar char="■"/>
              <a:defRPr>
                <a:latin typeface="Nunito"/>
                <a:ea typeface="Nunito"/>
                <a:cs typeface="Nunito"/>
                <a:sym typeface="Nunito"/>
              </a:defRPr>
            </a:lvl3pPr>
            <a:lvl4pPr indent="-298450" lvl="3" marL="1828800" algn="l">
              <a:lnSpc>
                <a:spcPct val="115000"/>
              </a:lnSpc>
              <a:spcBef>
                <a:spcPts val="1600"/>
              </a:spcBef>
              <a:spcAft>
                <a:spcPts val="0"/>
              </a:spcAft>
              <a:buSzPts val="1100"/>
              <a:buFont typeface="Nunito"/>
              <a:buChar char="●"/>
              <a:defRPr>
                <a:latin typeface="Nunito"/>
                <a:ea typeface="Nunito"/>
                <a:cs typeface="Nunito"/>
                <a:sym typeface="Nunito"/>
              </a:defRPr>
            </a:lvl4pPr>
            <a:lvl5pPr indent="-292100" lvl="4" marL="2286000" algn="l">
              <a:lnSpc>
                <a:spcPct val="115000"/>
              </a:lnSpc>
              <a:spcBef>
                <a:spcPts val="1600"/>
              </a:spcBef>
              <a:spcAft>
                <a:spcPts val="0"/>
              </a:spcAft>
              <a:buSzPts val="1000"/>
              <a:buFont typeface="Nunito"/>
              <a:buChar char="○"/>
              <a:defRPr>
                <a:latin typeface="Nunito"/>
                <a:ea typeface="Nunito"/>
                <a:cs typeface="Nunito"/>
                <a:sym typeface="Nunito"/>
              </a:defRPr>
            </a:lvl5pPr>
            <a:lvl6pPr indent="-285750" lvl="5" marL="2743200" algn="l">
              <a:lnSpc>
                <a:spcPct val="115000"/>
              </a:lnSpc>
              <a:spcBef>
                <a:spcPts val="1600"/>
              </a:spcBef>
              <a:spcAft>
                <a:spcPts val="0"/>
              </a:spcAft>
              <a:buSzPts val="900"/>
              <a:buFont typeface="Nunito"/>
              <a:buChar char="■"/>
              <a:defRPr>
                <a:latin typeface="Nunito"/>
                <a:ea typeface="Nunito"/>
                <a:cs typeface="Nunito"/>
                <a:sym typeface="Nunito"/>
              </a:defRPr>
            </a:lvl6pPr>
            <a:lvl7pPr indent="-279400" lvl="6" marL="3200400" algn="l">
              <a:lnSpc>
                <a:spcPct val="115000"/>
              </a:lnSpc>
              <a:spcBef>
                <a:spcPts val="1600"/>
              </a:spcBef>
              <a:spcAft>
                <a:spcPts val="0"/>
              </a:spcAft>
              <a:buSzPts val="800"/>
              <a:buFont typeface="Nunito"/>
              <a:buChar char="●"/>
              <a:defRPr>
                <a:latin typeface="Nunito"/>
                <a:ea typeface="Nunito"/>
                <a:cs typeface="Nunito"/>
                <a:sym typeface="Nunito"/>
              </a:defRPr>
            </a:lvl7pPr>
            <a:lvl8pPr indent="-273050" lvl="7" marL="3657600" algn="l">
              <a:lnSpc>
                <a:spcPct val="115000"/>
              </a:lnSpc>
              <a:spcBef>
                <a:spcPts val="1600"/>
              </a:spcBef>
              <a:spcAft>
                <a:spcPts val="0"/>
              </a:spcAft>
              <a:buSzPts val="700"/>
              <a:buFont typeface="Nunito"/>
              <a:buChar char="○"/>
              <a:defRPr>
                <a:latin typeface="Nunito"/>
                <a:ea typeface="Nunito"/>
                <a:cs typeface="Nunito"/>
                <a:sym typeface="Nunito"/>
              </a:defRPr>
            </a:lvl8pPr>
            <a:lvl9pPr indent="-266700" lvl="8" marL="4114800" algn="l">
              <a:lnSpc>
                <a:spcPct val="115000"/>
              </a:lnSpc>
              <a:spcBef>
                <a:spcPts val="1600"/>
              </a:spcBef>
              <a:spcAft>
                <a:spcPts val="1600"/>
              </a:spcAft>
              <a:buSzPts val="600"/>
              <a:buFont typeface="Nunito"/>
              <a:buChar char="■"/>
              <a:defRPr>
                <a:latin typeface="Nunito"/>
                <a:ea typeface="Nunito"/>
                <a:cs typeface="Nunito"/>
                <a:sym typeface="Nunito"/>
              </a:defRPr>
            </a:lvl9pPr>
          </a:lstStyle>
          <a:p/>
        </p:txBody>
      </p:sp>
      <p:sp>
        <p:nvSpPr>
          <p:cNvPr id="19" name="Google Shape;19;g36ac7cfba73_0_189"/>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sp>
        <p:nvSpPr>
          <p:cNvPr id="29" name="Google Shape;29;ge1a9588eba_0_15"/>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30" name="Google Shape;30;ge1a9588eba_0_15"/>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lvl1pPr indent="-323850" lvl="0" marL="457200" algn="l">
              <a:lnSpc>
                <a:spcPct val="115000"/>
              </a:lnSpc>
              <a:spcBef>
                <a:spcPts val="0"/>
              </a:spcBef>
              <a:spcAft>
                <a:spcPts val="0"/>
              </a:spcAft>
              <a:buSzPts val="1500"/>
              <a:buFont typeface="Nunito"/>
              <a:buChar char="●"/>
              <a:defRPr>
                <a:latin typeface="Nunito"/>
                <a:ea typeface="Nunito"/>
                <a:cs typeface="Nunito"/>
                <a:sym typeface="Nunito"/>
              </a:defRPr>
            </a:lvl1pPr>
            <a:lvl2pPr indent="-311150" lvl="1" marL="914400" algn="l">
              <a:lnSpc>
                <a:spcPct val="115000"/>
              </a:lnSpc>
              <a:spcBef>
                <a:spcPts val="1600"/>
              </a:spcBef>
              <a:spcAft>
                <a:spcPts val="0"/>
              </a:spcAft>
              <a:buSzPts val="1300"/>
              <a:buFont typeface="Nunito"/>
              <a:buChar char="○"/>
              <a:defRPr>
                <a:latin typeface="Nunito"/>
                <a:ea typeface="Nunito"/>
                <a:cs typeface="Nunito"/>
                <a:sym typeface="Nunito"/>
              </a:defRPr>
            </a:lvl2pPr>
            <a:lvl3pPr indent="-304800" lvl="2" marL="1371600" algn="l">
              <a:lnSpc>
                <a:spcPct val="115000"/>
              </a:lnSpc>
              <a:spcBef>
                <a:spcPts val="1600"/>
              </a:spcBef>
              <a:spcAft>
                <a:spcPts val="0"/>
              </a:spcAft>
              <a:buSzPts val="1200"/>
              <a:buFont typeface="Nunito"/>
              <a:buChar char="■"/>
              <a:defRPr>
                <a:latin typeface="Nunito"/>
                <a:ea typeface="Nunito"/>
                <a:cs typeface="Nunito"/>
                <a:sym typeface="Nunito"/>
              </a:defRPr>
            </a:lvl3pPr>
            <a:lvl4pPr indent="-298450" lvl="3" marL="1828800" algn="l">
              <a:lnSpc>
                <a:spcPct val="115000"/>
              </a:lnSpc>
              <a:spcBef>
                <a:spcPts val="1600"/>
              </a:spcBef>
              <a:spcAft>
                <a:spcPts val="0"/>
              </a:spcAft>
              <a:buSzPts val="1100"/>
              <a:buFont typeface="Nunito"/>
              <a:buChar char="●"/>
              <a:defRPr>
                <a:latin typeface="Nunito"/>
                <a:ea typeface="Nunito"/>
                <a:cs typeface="Nunito"/>
                <a:sym typeface="Nunito"/>
              </a:defRPr>
            </a:lvl4pPr>
            <a:lvl5pPr indent="-292100" lvl="4" marL="2286000" algn="l">
              <a:lnSpc>
                <a:spcPct val="115000"/>
              </a:lnSpc>
              <a:spcBef>
                <a:spcPts val="1600"/>
              </a:spcBef>
              <a:spcAft>
                <a:spcPts val="0"/>
              </a:spcAft>
              <a:buSzPts val="1000"/>
              <a:buFont typeface="Nunito"/>
              <a:buChar char="○"/>
              <a:defRPr>
                <a:latin typeface="Nunito"/>
                <a:ea typeface="Nunito"/>
                <a:cs typeface="Nunito"/>
                <a:sym typeface="Nunito"/>
              </a:defRPr>
            </a:lvl5pPr>
            <a:lvl6pPr indent="-285750" lvl="5" marL="2743200" algn="l">
              <a:lnSpc>
                <a:spcPct val="115000"/>
              </a:lnSpc>
              <a:spcBef>
                <a:spcPts val="1600"/>
              </a:spcBef>
              <a:spcAft>
                <a:spcPts val="0"/>
              </a:spcAft>
              <a:buSzPts val="900"/>
              <a:buFont typeface="Nunito"/>
              <a:buChar char="■"/>
              <a:defRPr>
                <a:latin typeface="Nunito"/>
                <a:ea typeface="Nunito"/>
                <a:cs typeface="Nunito"/>
                <a:sym typeface="Nunito"/>
              </a:defRPr>
            </a:lvl6pPr>
            <a:lvl7pPr indent="-279400" lvl="6" marL="3200400" algn="l">
              <a:lnSpc>
                <a:spcPct val="115000"/>
              </a:lnSpc>
              <a:spcBef>
                <a:spcPts val="1600"/>
              </a:spcBef>
              <a:spcAft>
                <a:spcPts val="0"/>
              </a:spcAft>
              <a:buSzPts val="800"/>
              <a:buFont typeface="Nunito"/>
              <a:buChar char="●"/>
              <a:defRPr>
                <a:latin typeface="Nunito"/>
                <a:ea typeface="Nunito"/>
                <a:cs typeface="Nunito"/>
                <a:sym typeface="Nunito"/>
              </a:defRPr>
            </a:lvl7pPr>
            <a:lvl8pPr indent="-273050" lvl="7" marL="3657600" algn="l">
              <a:lnSpc>
                <a:spcPct val="115000"/>
              </a:lnSpc>
              <a:spcBef>
                <a:spcPts val="1600"/>
              </a:spcBef>
              <a:spcAft>
                <a:spcPts val="0"/>
              </a:spcAft>
              <a:buSzPts val="700"/>
              <a:buFont typeface="Nunito"/>
              <a:buChar char="○"/>
              <a:defRPr>
                <a:latin typeface="Nunito"/>
                <a:ea typeface="Nunito"/>
                <a:cs typeface="Nunito"/>
                <a:sym typeface="Nunito"/>
              </a:defRPr>
            </a:lvl8pPr>
            <a:lvl9pPr indent="-266700" lvl="8" marL="4114800" algn="l">
              <a:lnSpc>
                <a:spcPct val="115000"/>
              </a:lnSpc>
              <a:spcBef>
                <a:spcPts val="1600"/>
              </a:spcBef>
              <a:spcAft>
                <a:spcPts val="1600"/>
              </a:spcAft>
              <a:buSzPts val="600"/>
              <a:buFont typeface="Nunito"/>
              <a:buChar char="■"/>
              <a:defRPr>
                <a:latin typeface="Nunito"/>
                <a:ea typeface="Nunito"/>
                <a:cs typeface="Nunito"/>
                <a:sym typeface="Nunito"/>
              </a:defRPr>
            </a:lvl9pPr>
          </a:lstStyle>
          <a:p/>
        </p:txBody>
      </p:sp>
      <p:sp>
        <p:nvSpPr>
          <p:cNvPr id="31" name="Google Shape;31;ge1a9588eba_0_15"/>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36ac7cfba73_0_177"/>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2200"/>
              <a:buFont typeface="Nunito"/>
              <a:buNone/>
              <a:defRPr b="1" i="0" sz="2200" u="none" cap="none" strike="noStrike">
                <a:solidFill>
                  <a:srgbClr val="434343"/>
                </a:solidFill>
                <a:latin typeface="Nunito"/>
                <a:ea typeface="Nunito"/>
                <a:cs typeface="Nunito"/>
                <a:sym typeface="Nunito"/>
              </a:defRPr>
            </a:lvl1pPr>
            <a:lvl2pPr lvl="1" marR="0" rtl="0" algn="l">
              <a:lnSpc>
                <a:spcPct val="100000"/>
              </a:lnSpc>
              <a:spcBef>
                <a:spcPts val="0"/>
              </a:spcBef>
              <a:spcAft>
                <a:spcPts val="0"/>
              </a:spcAft>
              <a:buClr>
                <a:srgbClr val="434343"/>
              </a:buClr>
              <a:buSzPts val="2500"/>
              <a:buFont typeface="Nunito SemiBold"/>
              <a:buNone/>
              <a:defRPr b="1" i="0" sz="2500" u="none" cap="none" strike="noStrike">
                <a:solidFill>
                  <a:srgbClr val="434343"/>
                </a:solidFill>
                <a:latin typeface="Nunito SemiBold"/>
                <a:ea typeface="Nunito SemiBold"/>
                <a:cs typeface="Nunito SemiBold"/>
                <a:sym typeface="Nunito SemiBold"/>
              </a:defRPr>
            </a:lvl2pPr>
            <a:lvl3pPr lvl="2" marR="0" rtl="0" algn="l">
              <a:lnSpc>
                <a:spcPct val="100000"/>
              </a:lnSpc>
              <a:spcBef>
                <a:spcPts val="0"/>
              </a:spcBef>
              <a:spcAft>
                <a:spcPts val="0"/>
              </a:spcAft>
              <a:buClr>
                <a:srgbClr val="434343"/>
              </a:buClr>
              <a:buSzPts val="2500"/>
              <a:buFont typeface="Nunito SemiBold"/>
              <a:buNone/>
              <a:defRPr b="1" i="0" sz="2500" u="none" cap="none" strike="noStrike">
                <a:solidFill>
                  <a:srgbClr val="434343"/>
                </a:solidFill>
                <a:latin typeface="Nunito SemiBold"/>
                <a:ea typeface="Nunito SemiBold"/>
                <a:cs typeface="Nunito SemiBold"/>
                <a:sym typeface="Nunito SemiBold"/>
              </a:defRPr>
            </a:lvl3pPr>
            <a:lvl4pPr lvl="3" marR="0" rtl="0" algn="l">
              <a:lnSpc>
                <a:spcPct val="100000"/>
              </a:lnSpc>
              <a:spcBef>
                <a:spcPts val="0"/>
              </a:spcBef>
              <a:spcAft>
                <a:spcPts val="0"/>
              </a:spcAft>
              <a:buClr>
                <a:srgbClr val="434343"/>
              </a:buClr>
              <a:buSzPts val="2500"/>
              <a:buFont typeface="Nunito SemiBold"/>
              <a:buNone/>
              <a:defRPr b="1" i="0" sz="2500" u="none" cap="none" strike="noStrike">
                <a:solidFill>
                  <a:srgbClr val="434343"/>
                </a:solidFill>
                <a:latin typeface="Nunito SemiBold"/>
                <a:ea typeface="Nunito SemiBold"/>
                <a:cs typeface="Nunito SemiBold"/>
                <a:sym typeface="Nunito SemiBold"/>
              </a:defRPr>
            </a:lvl4pPr>
            <a:lvl5pPr lvl="4" marR="0" rtl="0" algn="l">
              <a:lnSpc>
                <a:spcPct val="100000"/>
              </a:lnSpc>
              <a:spcBef>
                <a:spcPts val="0"/>
              </a:spcBef>
              <a:spcAft>
                <a:spcPts val="0"/>
              </a:spcAft>
              <a:buClr>
                <a:srgbClr val="434343"/>
              </a:buClr>
              <a:buSzPts val="2500"/>
              <a:buFont typeface="Nunito SemiBold"/>
              <a:buNone/>
              <a:defRPr b="1" i="0" sz="2500" u="none" cap="none" strike="noStrike">
                <a:solidFill>
                  <a:srgbClr val="434343"/>
                </a:solidFill>
                <a:latin typeface="Nunito SemiBold"/>
                <a:ea typeface="Nunito SemiBold"/>
                <a:cs typeface="Nunito SemiBold"/>
                <a:sym typeface="Nunito SemiBold"/>
              </a:defRPr>
            </a:lvl5pPr>
            <a:lvl6pPr lvl="5" marR="0" rtl="0" algn="l">
              <a:lnSpc>
                <a:spcPct val="100000"/>
              </a:lnSpc>
              <a:spcBef>
                <a:spcPts val="0"/>
              </a:spcBef>
              <a:spcAft>
                <a:spcPts val="0"/>
              </a:spcAft>
              <a:buClr>
                <a:srgbClr val="434343"/>
              </a:buClr>
              <a:buSzPts val="2500"/>
              <a:buFont typeface="Nunito SemiBold"/>
              <a:buNone/>
              <a:defRPr b="1" i="0" sz="2500" u="none" cap="none" strike="noStrike">
                <a:solidFill>
                  <a:srgbClr val="434343"/>
                </a:solidFill>
                <a:latin typeface="Nunito SemiBold"/>
                <a:ea typeface="Nunito SemiBold"/>
                <a:cs typeface="Nunito SemiBold"/>
                <a:sym typeface="Nunito SemiBold"/>
              </a:defRPr>
            </a:lvl6pPr>
            <a:lvl7pPr lvl="6" marR="0" rtl="0" algn="l">
              <a:lnSpc>
                <a:spcPct val="100000"/>
              </a:lnSpc>
              <a:spcBef>
                <a:spcPts val="0"/>
              </a:spcBef>
              <a:spcAft>
                <a:spcPts val="0"/>
              </a:spcAft>
              <a:buClr>
                <a:srgbClr val="434343"/>
              </a:buClr>
              <a:buSzPts val="2500"/>
              <a:buFont typeface="Nunito SemiBold"/>
              <a:buNone/>
              <a:defRPr b="1" i="0" sz="2500" u="none" cap="none" strike="noStrike">
                <a:solidFill>
                  <a:srgbClr val="434343"/>
                </a:solidFill>
                <a:latin typeface="Nunito SemiBold"/>
                <a:ea typeface="Nunito SemiBold"/>
                <a:cs typeface="Nunito SemiBold"/>
                <a:sym typeface="Nunito SemiBold"/>
              </a:defRPr>
            </a:lvl7pPr>
            <a:lvl8pPr lvl="7" marR="0" rtl="0" algn="l">
              <a:lnSpc>
                <a:spcPct val="100000"/>
              </a:lnSpc>
              <a:spcBef>
                <a:spcPts val="0"/>
              </a:spcBef>
              <a:spcAft>
                <a:spcPts val="0"/>
              </a:spcAft>
              <a:buClr>
                <a:srgbClr val="434343"/>
              </a:buClr>
              <a:buSzPts val="2500"/>
              <a:buFont typeface="Nunito SemiBold"/>
              <a:buNone/>
              <a:defRPr b="1" i="0" sz="2500" u="none" cap="none" strike="noStrike">
                <a:solidFill>
                  <a:srgbClr val="434343"/>
                </a:solidFill>
                <a:latin typeface="Nunito SemiBold"/>
                <a:ea typeface="Nunito SemiBold"/>
                <a:cs typeface="Nunito SemiBold"/>
                <a:sym typeface="Nunito SemiBold"/>
              </a:defRPr>
            </a:lvl8pPr>
            <a:lvl9pPr lvl="8" marR="0" rtl="0" algn="l">
              <a:lnSpc>
                <a:spcPct val="100000"/>
              </a:lnSpc>
              <a:spcBef>
                <a:spcPts val="0"/>
              </a:spcBef>
              <a:spcAft>
                <a:spcPts val="0"/>
              </a:spcAft>
              <a:buClr>
                <a:srgbClr val="434343"/>
              </a:buClr>
              <a:buSzPts val="2500"/>
              <a:buFont typeface="Nunito SemiBold"/>
              <a:buNone/>
              <a:defRPr b="1" i="0" sz="2500" u="none" cap="none" strike="noStrike">
                <a:solidFill>
                  <a:srgbClr val="434343"/>
                </a:solidFill>
                <a:latin typeface="Nunito SemiBold"/>
                <a:ea typeface="Nunito SemiBold"/>
                <a:cs typeface="Nunito SemiBold"/>
                <a:sym typeface="Nunito SemiBold"/>
              </a:defRPr>
            </a:lvl9pPr>
          </a:lstStyle>
          <a:p/>
        </p:txBody>
      </p:sp>
      <p:sp>
        <p:nvSpPr>
          <p:cNvPr id="7" name="Google Shape;7;g36ac7cfba73_0_177"/>
          <p:cNvSpPr txBox="1"/>
          <p:nvPr>
            <p:ph idx="1" type="body"/>
          </p:nvPr>
        </p:nvSpPr>
        <p:spPr>
          <a:xfrm>
            <a:off x="311700" y="861075"/>
            <a:ext cx="8520600" cy="3416400"/>
          </a:xfrm>
          <a:prstGeom prst="rect">
            <a:avLst/>
          </a:prstGeom>
          <a:noFill/>
          <a:ln>
            <a:noFill/>
          </a:ln>
        </p:spPr>
        <p:txBody>
          <a:bodyPr anchorCtr="0" anchor="t" bIns="91425" lIns="91425" spcFirstLastPara="1" rIns="91425" wrap="square" tIns="91425">
            <a:noAutofit/>
          </a:bodyPr>
          <a:lstStyle>
            <a:lvl1pPr indent="-323850" lvl="0" marL="4572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1pPr>
            <a:lvl2pPr indent="-311150" lvl="1" marL="914400" marR="0" rtl="0" algn="l">
              <a:lnSpc>
                <a:spcPct val="115000"/>
              </a:lnSpc>
              <a:spcBef>
                <a:spcPts val="160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2pPr>
            <a:lvl3pPr indent="-304800" lvl="2" marL="1371600" marR="0" rtl="0" algn="l">
              <a:lnSpc>
                <a:spcPct val="115000"/>
              </a:lnSpc>
              <a:spcBef>
                <a:spcPts val="1600"/>
              </a:spcBef>
              <a:spcAft>
                <a:spcPts val="0"/>
              </a:spcAft>
              <a:buClr>
                <a:schemeClr val="dk2"/>
              </a:buClr>
              <a:buSzPts val="1200"/>
              <a:buFont typeface="Nunito"/>
              <a:buChar char="■"/>
              <a:defRPr b="0" i="0" sz="12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2100" lvl="4" marL="2286000" marR="0" rtl="0" algn="l">
              <a:lnSpc>
                <a:spcPct val="115000"/>
              </a:lnSpc>
              <a:spcBef>
                <a:spcPts val="1600"/>
              </a:spcBef>
              <a:spcAft>
                <a:spcPts val="0"/>
              </a:spcAft>
              <a:buClr>
                <a:schemeClr val="dk2"/>
              </a:buClr>
              <a:buSzPts val="1000"/>
              <a:buFont typeface="Nunito"/>
              <a:buChar char="○"/>
              <a:defRPr b="0" i="0" sz="1000" u="none" cap="none" strike="noStrike">
                <a:solidFill>
                  <a:schemeClr val="dk2"/>
                </a:solidFill>
                <a:latin typeface="Nunito"/>
                <a:ea typeface="Nunito"/>
                <a:cs typeface="Nunito"/>
                <a:sym typeface="Nunito"/>
              </a:defRPr>
            </a:lvl5pPr>
            <a:lvl6pPr indent="-285750" lvl="5" marL="2743200" marR="0" rtl="0" algn="l">
              <a:lnSpc>
                <a:spcPct val="115000"/>
              </a:lnSpc>
              <a:spcBef>
                <a:spcPts val="1600"/>
              </a:spcBef>
              <a:spcAft>
                <a:spcPts val="0"/>
              </a:spcAft>
              <a:buClr>
                <a:schemeClr val="dk2"/>
              </a:buClr>
              <a:buSzPts val="900"/>
              <a:buFont typeface="Nunito"/>
              <a:buChar char="■"/>
              <a:defRPr b="0" i="0" sz="900" u="none" cap="none" strike="noStrike">
                <a:solidFill>
                  <a:schemeClr val="dk2"/>
                </a:solidFill>
                <a:latin typeface="Nunito"/>
                <a:ea typeface="Nunito"/>
                <a:cs typeface="Nunito"/>
                <a:sym typeface="Nunito"/>
              </a:defRPr>
            </a:lvl6pPr>
            <a:lvl7pPr indent="-279400" lvl="6" marL="3200400" marR="0" rtl="0" algn="l">
              <a:lnSpc>
                <a:spcPct val="115000"/>
              </a:lnSpc>
              <a:spcBef>
                <a:spcPts val="1600"/>
              </a:spcBef>
              <a:spcAft>
                <a:spcPts val="0"/>
              </a:spcAft>
              <a:buClr>
                <a:schemeClr val="dk2"/>
              </a:buClr>
              <a:buSzPts val="800"/>
              <a:buFont typeface="Nunito"/>
              <a:buChar char="●"/>
              <a:defRPr b="0" i="0" sz="800" u="none" cap="none" strike="noStrike">
                <a:solidFill>
                  <a:schemeClr val="dk2"/>
                </a:solidFill>
                <a:latin typeface="Nunito"/>
                <a:ea typeface="Nunito"/>
                <a:cs typeface="Nunito"/>
                <a:sym typeface="Nunito"/>
              </a:defRPr>
            </a:lvl7pPr>
            <a:lvl8pPr indent="-273050" lvl="7" marL="3657600" marR="0" rtl="0" algn="l">
              <a:lnSpc>
                <a:spcPct val="115000"/>
              </a:lnSpc>
              <a:spcBef>
                <a:spcPts val="1600"/>
              </a:spcBef>
              <a:spcAft>
                <a:spcPts val="0"/>
              </a:spcAft>
              <a:buClr>
                <a:schemeClr val="dk2"/>
              </a:buClr>
              <a:buSzPts val="700"/>
              <a:buFont typeface="Nunito"/>
              <a:buChar char="○"/>
              <a:defRPr b="0" i="0" sz="700" u="none" cap="none" strike="noStrike">
                <a:solidFill>
                  <a:schemeClr val="dk2"/>
                </a:solidFill>
                <a:latin typeface="Nunito"/>
                <a:ea typeface="Nunito"/>
                <a:cs typeface="Nunito"/>
                <a:sym typeface="Nunito"/>
              </a:defRPr>
            </a:lvl8pPr>
            <a:lvl9pPr indent="-266700" lvl="8" marL="4114800" marR="0" rtl="0" algn="l">
              <a:lnSpc>
                <a:spcPct val="115000"/>
              </a:lnSpc>
              <a:spcBef>
                <a:spcPts val="1600"/>
              </a:spcBef>
              <a:spcAft>
                <a:spcPts val="1600"/>
              </a:spcAft>
              <a:buClr>
                <a:schemeClr val="dk2"/>
              </a:buClr>
              <a:buSzPts val="600"/>
              <a:buFont typeface="Nunito"/>
              <a:buChar char="■"/>
              <a:defRPr b="0" i="0" sz="600" u="none" cap="none" strike="noStrike">
                <a:solidFill>
                  <a:schemeClr val="dk2"/>
                </a:solidFill>
                <a:latin typeface="Nunito"/>
                <a:ea typeface="Nunito"/>
                <a:cs typeface="Nunito"/>
                <a:sym typeface="Nunito"/>
              </a:defRPr>
            </a:lvl9pPr>
          </a:lstStyle>
          <a:p/>
        </p:txBody>
      </p:sp>
      <p:sp>
        <p:nvSpPr>
          <p:cNvPr id="8" name="Google Shape;8;g36ac7cfba73_0_177"/>
          <p:cNvSpPr txBox="1"/>
          <p:nvPr/>
        </p:nvSpPr>
        <p:spPr>
          <a:xfrm>
            <a:off x="2234400" y="4917657"/>
            <a:ext cx="4675200" cy="275700"/>
          </a:xfrm>
          <a:prstGeom prst="rect">
            <a:avLst/>
          </a:prstGeom>
          <a:noFill/>
          <a:ln>
            <a:noFill/>
          </a:ln>
        </p:spPr>
        <p:txBody>
          <a:bodyPr anchorCtr="0" anchor="t" bIns="91425" lIns="91425" spcFirstLastPara="1" rIns="91425" wrap="square" tIns="91425">
            <a:noAutofit/>
          </a:bodyPr>
          <a:lstStyle/>
          <a:p>
            <a:pPr indent="0" lvl="0" marL="12700" marR="0" rtl="0" algn="ctr">
              <a:lnSpc>
                <a:spcPct val="102500"/>
              </a:lnSpc>
              <a:spcBef>
                <a:spcPts val="0"/>
              </a:spcBef>
              <a:spcAft>
                <a:spcPts val="0"/>
              </a:spcAft>
              <a:buClr>
                <a:srgbClr val="000000"/>
              </a:buClr>
              <a:buSzPts val="700"/>
              <a:buFont typeface="Arial"/>
              <a:buNone/>
            </a:pPr>
            <a:r>
              <a:rPr b="1" i="0" lang="en" sz="700" u="none" cap="none" strike="noStrike">
                <a:solidFill>
                  <a:srgbClr val="434343"/>
                </a:solidFill>
                <a:latin typeface="Nunito"/>
                <a:ea typeface="Nunito"/>
                <a:cs typeface="Nunito"/>
                <a:sym typeface="Nunito"/>
              </a:rPr>
              <a:t>Proprietary content. © </a:t>
            </a:r>
            <a:r>
              <a:rPr b="1" lang="en" sz="700">
                <a:solidFill>
                  <a:srgbClr val="434343"/>
                </a:solidFill>
                <a:latin typeface="Nunito"/>
                <a:ea typeface="Nunito"/>
                <a:cs typeface="Nunito"/>
                <a:sym typeface="Nunito"/>
              </a:rPr>
              <a:t>Suhaib Khalid</a:t>
            </a:r>
            <a:r>
              <a:rPr b="1" i="0" lang="en" sz="700" u="none" cap="none" strike="noStrike">
                <a:solidFill>
                  <a:srgbClr val="434343"/>
                </a:solidFill>
                <a:latin typeface="Nunito"/>
                <a:ea typeface="Nunito"/>
                <a:cs typeface="Nunito"/>
                <a:sym typeface="Nunito"/>
              </a:rPr>
              <a:t>. All Rights Reserved. Unauthorized use or distribution prohibited.</a:t>
            </a:r>
            <a:endParaRPr b="1" i="0" sz="700" u="none" cap="none" strike="noStrike">
              <a:solidFill>
                <a:srgbClr val="434343"/>
              </a:solidFill>
              <a:latin typeface="Nunito"/>
              <a:ea typeface="Nunito"/>
              <a:cs typeface="Nunito"/>
              <a:sym typeface="Nunito"/>
            </a:endParaRPr>
          </a:p>
        </p:txBody>
      </p:sp>
      <p:sp>
        <p:nvSpPr>
          <p:cNvPr id="9" name="Google Shape;9;g36ac7cfba73_0_177"/>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
        <p:nvSpPr>
          <p:cNvPr id="10" name="Google Shape;10;g36ac7cfba73_0_177"/>
          <p:cNvSpPr/>
          <p:nvPr/>
        </p:nvSpPr>
        <p:spPr>
          <a:xfrm>
            <a:off x="6593" y="10"/>
            <a:ext cx="175500" cy="355500"/>
          </a:xfrm>
          <a:prstGeom prst="rect">
            <a:avLst/>
          </a:prstGeom>
          <a:solidFill>
            <a:srgbClr val="79B02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g36ac7cfba73_0_177"/>
          <p:cNvSpPr/>
          <p:nvPr/>
        </p:nvSpPr>
        <p:spPr>
          <a:xfrm>
            <a:off x="6593" y="353731"/>
            <a:ext cx="175500" cy="355500"/>
          </a:xfrm>
          <a:prstGeom prst="rect">
            <a:avLst/>
          </a:prstGeom>
          <a:solidFill>
            <a:srgbClr val="2AB0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 name="Google Shape;12;g36ac7cfba73_0_177"/>
          <p:cNvPicPr preferRelativeResize="0"/>
          <p:nvPr/>
        </p:nvPicPr>
        <p:blipFill rotWithShape="1">
          <a:blip r:embed="rId1">
            <a:alphaModFix/>
          </a:blip>
          <a:srcRect b="11783" l="25014" r="21954" t="18120"/>
          <a:stretch/>
        </p:blipFill>
        <p:spPr>
          <a:xfrm>
            <a:off x="8412525" y="39625"/>
            <a:ext cx="686725" cy="6299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0" name="Shape 20"/>
        <p:cNvGrpSpPr/>
        <p:nvPr/>
      </p:nvGrpSpPr>
      <p:grpSpPr>
        <a:xfrm>
          <a:off x="0" y="0"/>
          <a:ext cx="0" cy="0"/>
          <a:chOff x="0" y="0"/>
          <a:chExt cx="0" cy="0"/>
        </a:xfrm>
      </p:grpSpPr>
      <p:sp>
        <p:nvSpPr>
          <p:cNvPr id="21" name="Google Shape;21;ge1a9588eba_0_0"/>
          <p:cNvSpPr txBox="1"/>
          <p:nvPr>
            <p:ph type="title"/>
          </p:nvPr>
        </p:nvSpPr>
        <p:spPr>
          <a:xfrm>
            <a:off x="201972" y="288368"/>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2200"/>
              <a:buFont typeface="Nunito"/>
              <a:buNone/>
              <a:defRPr b="1" i="0" sz="2200" u="none" cap="none" strike="noStrike">
                <a:solidFill>
                  <a:srgbClr val="434343"/>
                </a:solidFill>
                <a:latin typeface="Nunito"/>
                <a:ea typeface="Nunito"/>
                <a:cs typeface="Nunito"/>
                <a:sym typeface="Nunito"/>
              </a:defRPr>
            </a:lvl1pPr>
            <a:lvl2pPr lvl="1"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2pPr>
            <a:lvl3pPr lvl="2"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3pPr>
            <a:lvl4pPr lvl="3"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4pPr>
            <a:lvl5pPr lvl="4"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5pPr>
            <a:lvl6pPr lvl="5"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6pPr>
            <a:lvl7pPr lvl="6"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7pPr>
            <a:lvl8pPr lvl="7"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8pPr>
            <a:lvl9pPr lvl="8" marR="0" rtl="0" algn="l">
              <a:lnSpc>
                <a:spcPct val="100000"/>
              </a:lnSpc>
              <a:spcBef>
                <a:spcPts val="0"/>
              </a:spcBef>
              <a:spcAft>
                <a:spcPts val="0"/>
              </a:spcAft>
              <a:buClr>
                <a:srgbClr val="434343"/>
              </a:buClr>
              <a:buSzPts val="2500"/>
              <a:buFont typeface="Nunito SemiBold"/>
              <a:buNone/>
              <a:defRPr b="0" i="0" sz="2500" u="none" cap="none" strike="noStrike">
                <a:solidFill>
                  <a:srgbClr val="434343"/>
                </a:solidFill>
                <a:latin typeface="Nunito SemiBold"/>
                <a:ea typeface="Nunito SemiBold"/>
                <a:cs typeface="Nunito SemiBold"/>
                <a:sym typeface="Nunito SemiBold"/>
              </a:defRPr>
            </a:lvl9pPr>
          </a:lstStyle>
          <a:p/>
        </p:txBody>
      </p:sp>
      <p:sp>
        <p:nvSpPr>
          <p:cNvPr id="22" name="Google Shape;22;ge1a9588eba_0_0"/>
          <p:cNvSpPr txBox="1"/>
          <p:nvPr>
            <p:ph idx="1" type="body"/>
          </p:nvPr>
        </p:nvSpPr>
        <p:spPr>
          <a:xfrm>
            <a:off x="311700" y="861075"/>
            <a:ext cx="8520600" cy="3416400"/>
          </a:xfrm>
          <a:prstGeom prst="rect">
            <a:avLst/>
          </a:prstGeom>
          <a:noFill/>
          <a:ln>
            <a:noFill/>
          </a:ln>
        </p:spPr>
        <p:txBody>
          <a:bodyPr anchorCtr="0" anchor="t" bIns="91425" lIns="91425" spcFirstLastPara="1" rIns="91425" wrap="square" tIns="91425">
            <a:noAutofit/>
          </a:bodyPr>
          <a:lstStyle>
            <a:lvl1pPr indent="-323850" lvl="0" marL="457200" marR="0" rtl="0" algn="l">
              <a:lnSpc>
                <a:spcPct val="115000"/>
              </a:lnSpc>
              <a:spcBef>
                <a:spcPts val="0"/>
              </a:spcBef>
              <a:spcAft>
                <a:spcPts val="0"/>
              </a:spcAft>
              <a:buClr>
                <a:schemeClr val="dk2"/>
              </a:buClr>
              <a:buSzPts val="1500"/>
              <a:buFont typeface="Nunito"/>
              <a:buChar char="●"/>
              <a:defRPr b="0" i="0" sz="1500" u="none" cap="none" strike="noStrike">
                <a:solidFill>
                  <a:schemeClr val="dk2"/>
                </a:solidFill>
                <a:latin typeface="Nunito"/>
                <a:ea typeface="Nunito"/>
                <a:cs typeface="Nunito"/>
                <a:sym typeface="Nunito"/>
              </a:defRPr>
            </a:lvl1pPr>
            <a:lvl2pPr indent="-311150" lvl="1" marL="914400" marR="0" rtl="0" algn="l">
              <a:lnSpc>
                <a:spcPct val="115000"/>
              </a:lnSpc>
              <a:spcBef>
                <a:spcPts val="160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2pPr>
            <a:lvl3pPr indent="-304800" lvl="2" marL="1371600" marR="0" rtl="0" algn="l">
              <a:lnSpc>
                <a:spcPct val="115000"/>
              </a:lnSpc>
              <a:spcBef>
                <a:spcPts val="1600"/>
              </a:spcBef>
              <a:spcAft>
                <a:spcPts val="0"/>
              </a:spcAft>
              <a:buClr>
                <a:schemeClr val="dk2"/>
              </a:buClr>
              <a:buSzPts val="1200"/>
              <a:buFont typeface="Nunito"/>
              <a:buChar char="■"/>
              <a:defRPr b="0" i="0" sz="12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2100" lvl="4" marL="2286000" marR="0" rtl="0" algn="l">
              <a:lnSpc>
                <a:spcPct val="115000"/>
              </a:lnSpc>
              <a:spcBef>
                <a:spcPts val="1600"/>
              </a:spcBef>
              <a:spcAft>
                <a:spcPts val="0"/>
              </a:spcAft>
              <a:buClr>
                <a:schemeClr val="dk2"/>
              </a:buClr>
              <a:buSzPts val="1000"/>
              <a:buFont typeface="Nunito"/>
              <a:buChar char="○"/>
              <a:defRPr b="0" i="0" sz="1000" u="none" cap="none" strike="noStrike">
                <a:solidFill>
                  <a:schemeClr val="dk2"/>
                </a:solidFill>
                <a:latin typeface="Nunito"/>
                <a:ea typeface="Nunito"/>
                <a:cs typeface="Nunito"/>
                <a:sym typeface="Nunito"/>
              </a:defRPr>
            </a:lvl5pPr>
            <a:lvl6pPr indent="-285750" lvl="5" marL="2743200" marR="0" rtl="0" algn="l">
              <a:lnSpc>
                <a:spcPct val="115000"/>
              </a:lnSpc>
              <a:spcBef>
                <a:spcPts val="1600"/>
              </a:spcBef>
              <a:spcAft>
                <a:spcPts val="0"/>
              </a:spcAft>
              <a:buClr>
                <a:schemeClr val="dk2"/>
              </a:buClr>
              <a:buSzPts val="900"/>
              <a:buFont typeface="Nunito"/>
              <a:buChar char="■"/>
              <a:defRPr b="0" i="0" sz="900" u="none" cap="none" strike="noStrike">
                <a:solidFill>
                  <a:schemeClr val="dk2"/>
                </a:solidFill>
                <a:latin typeface="Nunito"/>
                <a:ea typeface="Nunito"/>
                <a:cs typeface="Nunito"/>
                <a:sym typeface="Nunito"/>
              </a:defRPr>
            </a:lvl6pPr>
            <a:lvl7pPr indent="-279400" lvl="6" marL="3200400" marR="0" rtl="0" algn="l">
              <a:lnSpc>
                <a:spcPct val="115000"/>
              </a:lnSpc>
              <a:spcBef>
                <a:spcPts val="1600"/>
              </a:spcBef>
              <a:spcAft>
                <a:spcPts val="0"/>
              </a:spcAft>
              <a:buClr>
                <a:schemeClr val="dk2"/>
              </a:buClr>
              <a:buSzPts val="800"/>
              <a:buFont typeface="Nunito"/>
              <a:buChar char="●"/>
              <a:defRPr b="0" i="0" sz="800" u="none" cap="none" strike="noStrike">
                <a:solidFill>
                  <a:schemeClr val="dk2"/>
                </a:solidFill>
                <a:latin typeface="Nunito"/>
                <a:ea typeface="Nunito"/>
                <a:cs typeface="Nunito"/>
                <a:sym typeface="Nunito"/>
              </a:defRPr>
            </a:lvl7pPr>
            <a:lvl8pPr indent="-273050" lvl="7" marL="3657600" marR="0" rtl="0" algn="l">
              <a:lnSpc>
                <a:spcPct val="115000"/>
              </a:lnSpc>
              <a:spcBef>
                <a:spcPts val="1600"/>
              </a:spcBef>
              <a:spcAft>
                <a:spcPts val="0"/>
              </a:spcAft>
              <a:buClr>
                <a:schemeClr val="dk2"/>
              </a:buClr>
              <a:buSzPts val="700"/>
              <a:buFont typeface="Nunito"/>
              <a:buChar char="○"/>
              <a:defRPr b="0" i="0" sz="700" u="none" cap="none" strike="noStrike">
                <a:solidFill>
                  <a:schemeClr val="dk2"/>
                </a:solidFill>
                <a:latin typeface="Nunito"/>
                <a:ea typeface="Nunito"/>
                <a:cs typeface="Nunito"/>
                <a:sym typeface="Nunito"/>
              </a:defRPr>
            </a:lvl8pPr>
            <a:lvl9pPr indent="-266700" lvl="8" marL="4114800" marR="0" rtl="0" algn="l">
              <a:lnSpc>
                <a:spcPct val="115000"/>
              </a:lnSpc>
              <a:spcBef>
                <a:spcPts val="1600"/>
              </a:spcBef>
              <a:spcAft>
                <a:spcPts val="1600"/>
              </a:spcAft>
              <a:buClr>
                <a:schemeClr val="dk2"/>
              </a:buClr>
              <a:buSzPts val="600"/>
              <a:buFont typeface="Nunito"/>
              <a:buChar char="■"/>
              <a:defRPr b="0" i="0" sz="600" u="none" cap="none" strike="noStrike">
                <a:solidFill>
                  <a:schemeClr val="dk2"/>
                </a:solidFill>
                <a:latin typeface="Nunito"/>
                <a:ea typeface="Nunito"/>
                <a:cs typeface="Nunito"/>
                <a:sym typeface="Nunito"/>
              </a:defRPr>
            </a:lvl9pPr>
          </a:lstStyle>
          <a:p/>
        </p:txBody>
      </p:sp>
      <p:sp>
        <p:nvSpPr>
          <p:cNvPr id="23" name="Google Shape;23;ge1a9588eba_0_0"/>
          <p:cNvSpPr txBox="1"/>
          <p:nvPr/>
        </p:nvSpPr>
        <p:spPr>
          <a:xfrm>
            <a:off x="2234400" y="4917657"/>
            <a:ext cx="4675200" cy="275700"/>
          </a:xfrm>
          <a:prstGeom prst="rect">
            <a:avLst/>
          </a:prstGeom>
          <a:noFill/>
          <a:ln>
            <a:noFill/>
          </a:ln>
        </p:spPr>
        <p:txBody>
          <a:bodyPr anchorCtr="0" anchor="t" bIns="91425" lIns="91425" spcFirstLastPara="1" rIns="91425" wrap="square" tIns="91425">
            <a:noAutofit/>
          </a:bodyPr>
          <a:lstStyle/>
          <a:p>
            <a:pPr indent="0" lvl="0" marL="12700" marR="0" rtl="0" algn="ctr">
              <a:lnSpc>
                <a:spcPct val="102500"/>
              </a:lnSpc>
              <a:spcBef>
                <a:spcPts val="0"/>
              </a:spcBef>
              <a:spcAft>
                <a:spcPts val="0"/>
              </a:spcAft>
              <a:buClr>
                <a:srgbClr val="000000"/>
              </a:buClr>
              <a:buSzPts val="700"/>
              <a:buFont typeface="Arial"/>
              <a:buNone/>
            </a:pPr>
            <a:r>
              <a:rPr b="1" i="0" lang="en" sz="700" u="none" cap="none" strike="noStrike">
                <a:solidFill>
                  <a:srgbClr val="434343"/>
                </a:solidFill>
                <a:latin typeface="Nunito"/>
                <a:ea typeface="Nunito"/>
                <a:cs typeface="Nunito"/>
                <a:sym typeface="Nunito"/>
              </a:rPr>
              <a:t>Proprietary content. © </a:t>
            </a:r>
            <a:r>
              <a:rPr b="1" lang="en" sz="700">
                <a:solidFill>
                  <a:srgbClr val="434343"/>
                </a:solidFill>
                <a:latin typeface="Nunito"/>
                <a:ea typeface="Nunito"/>
                <a:cs typeface="Nunito"/>
                <a:sym typeface="Nunito"/>
              </a:rPr>
              <a:t>Suhaib Khalid</a:t>
            </a:r>
            <a:r>
              <a:rPr b="1" i="0" lang="en" sz="700" u="none" cap="none" strike="noStrike">
                <a:solidFill>
                  <a:srgbClr val="434343"/>
                </a:solidFill>
                <a:latin typeface="Nunito"/>
                <a:ea typeface="Nunito"/>
                <a:cs typeface="Nunito"/>
                <a:sym typeface="Nunito"/>
              </a:rPr>
              <a:t> All Rights Reserved. Unauthorized use or distribution prohibited.</a:t>
            </a:r>
            <a:endParaRPr b="1" i="0" sz="700" u="none" cap="none" strike="noStrike">
              <a:solidFill>
                <a:srgbClr val="434343"/>
              </a:solidFill>
              <a:latin typeface="Nunito"/>
              <a:ea typeface="Nunito"/>
              <a:cs typeface="Nunito"/>
              <a:sym typeface="Nunito"/>
            </a:endParaRPr>
          </a:p>
        </p:txBody>
      </p:sp>
      <p:sp>
        <p:nvSpPr>
          <p:cNvPr id="24" name="Google Shape;24;ge1a9588eba_0_0"/>
          <p:cNvSpPr txBox="1"/>
          <p:nvPr>
            <p:ph idx="12" type="sldNum"/>
          </p:nvPr>
        </p:nvSpPr>
        <p:spPr>
          <a:xfrm>
            <a:off x="8832299" y="4946907"/>
            <a:ext cx="365400" cy="2172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1pPr>
            <a:lvl2pPr indent="0" lvl="1"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2pPr>
            <a:lvl3pPr indent="0" lvl="2"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3pPr>
            <a:lvl4pPr indent="0" lvl="3"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4pPr>
            <a:lvl5pPr indent="0" lvl="4"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5pPr>
            <a:lvl6pPr indent="0" lvl="5"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6pPr>
            <a:lvl7pPr indent="0" lvl="6"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7pPr>
            <a:lvl8pPr indent="0" lvl="7"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8pPr>
            <a:lvl9pPr indent="0" lvl="8" marL="0" marR="0" rtl="0" algn="ctr">
              <a:lnSpc>
                <a:spcPct val="100000"/>
              </a:lnSpc>
              <a:spcBef>
                <a:spcPts val="0"/>
              </a:spcBef>
              <a:spcAft>
                <a:spcPts val="0"/>
              </a:spcAft>
              <a:buClr>
                <a:srgbClr val="000000"/>
              </a:buClr>
              <a:buSzPts val="800"/>
              <a:buFont typeface="Arial"/>
              <a:buNone/>
              <a:defRPr b="1" i="0" sz="800" u="none" cap="none" strike="noStrike">
                <a:solidFill>
                  <a:srgbClr val="434343"/>
                </a:solidFill>
                <a:latin typeface="Nunito"/>
                <a:ea typeface="Nunito"/>
                <a:cs typeface="Nunito"/>
                <a:sym typeface="Nunito"/>
              </a:defRPr>
            </a:lvl9pPr>
          </a:lstStyle>
          <a:p>
            <a:pPr indent="0" lvl="0" marL="0" rtl="0" algn="ctr">
              <a:spcBef>
                <a:spcPts val="0"/>
              </a:spcBef>
              <a:spcAft>
                <a:spcPts val="0"/>
              </a:spcAft>
              <a:buNone/>
            </a:pPr>
            <a:fld id="{00000000-1234-1234-1234-123412341234}" type="slidenum">
              <a:rPr lang="en"/>
              <a:t>‹#›</a:t>
            </a:fld>
            <a:endParaRPr/>
          </a:p>
        </p:txBody>
      </p:sp>
      <p:sp>
        <p:nvSpPr>
          <p:cNvPr id="25" name="Google Shape;25;ge1a9588eba_0_0"/>
          <p:cNvSpPr/>
          <p:nvPr/>
        </p:nvSpPr>
        <p:spPr>
          <a:xfrm>
            <a:off x="6593" y="10"/>
            <a:ext cx="175500" cy="355500"/>
          </a:xfrm>
          <a:prstGeom prst="rect">
            <a:avLst/>
          </a:prstGeom>
          <a:solidFill>
            <a:srgbClr val="75B1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ge1a9588eba_0_0"/>
          <p:cNvSpPr/>
          <p:nvPr/>
        </p:nvSpPr>
        <p:spPr>
          <a:xfrm>
            <a:off x="6593" y="353731"/>
            <a:ext cx="175500" cy="355500"/>
          </a:xfrm>
          <a:prstGeom prst="rect">
            <a:avLst/>
          </a:prstGeom>
          <a:solidFill>
            <a:srgbClr val="29AD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 name="Google Shape;27;ge1a9588eba_0_0"/>
          <p:cNvPicPr preferRelativeResize="0"/>
          <p:nvPr/>
        </p:nvPicPr>
        <p:blipFill rotWithShape="1">
          <a:blip r:embed="rId1">
            <a:alphaModFix/>
          </a:blip>
          <a:srcRect b="11783" l="25014" r="21954" t="18120"/>
          <a:stretch/>
        </p:blipFill>
        <p:spPr>
          <a:xfrm>
            <a:off x="8412525" y="39625"/>
            <a:ext cx="686725" cy="6299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2"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hyperlink" Target="https://colab.research.google.com/drive/1HxMj4wVDOWO-LU9ayzJCnuz5TOTeHZiV#scrollTo=48uod9TsZQyK"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g36ac7cfba73_0_60"/>
          <p:cNvSpPr txBox="1"/>
          <p:nvPr>
            <p:ph type="ctrTitle"/>
          </p:nvPr>
        </p:nvSpPr>
        <p:spPr>
          <a:xfrm>
            <a:off x="461725" y="497650"/>
            <a:ext cx="8268000" cy="58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000"/>
              <a:t>Project ReneWind </a:t>
            </a:r>
            <a:endParaRPr sz="1700"/>
          </a:p>
        </p:txBody>
      </p:sp>
      <p:sp>
        <p:nvSpPr>
          <p:cNvPr id="37" name="Google Shape;37;g36ac7cfba73_0_60"/>
          <p:cNvSpPr txBox="1"/>
          <p:nvPr>
            <p:ph type="ctrTitle"/>
          </p:nvPr>
        </p:nvSpPr>
        <p:spPr>
          <a:xfrm>
            <a:off x="502275" y="2184875"/>
            <a:ext cx="7513500" cy="375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1600"/>
              <a:t>June 13, 2025</a:t>
            </a:r>
            <a:endParaRPr sz="1600"/>
          </a:p>
        </p:txBody>
      </p:sp>
      <p:sp>
        <p:nvSpPr>
          <p:cNvPr id="38" name="Google Shape;38;g36ac7cfba73_0_60"/>
          <p:cNvSpPr txBox="1"/>
          <p:nvPr>
            <p:ph type="ctrTitle"/>
          </p:nvPr>
        </p:nvSpPr>
        <p:spPr>
          <a:xfrm>
            <a:off x="441775" y="1177875"/>
            <a:ext cx="8633400" cy="846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2400">
                <a:solidFill>
                  <a:schemeClr val="lt2"/>
                </a:solidFill>
              </a:rPr>
              <a:t>Predictive Maintenance for Wind Turbines: Minimizing Failure Costs using Neural Networks &amp; Deep Learning</a:t>
            </a:r>
            <a:endParaRPr sz="2400">
              <a:solidFill>
                <a:schemeClr val="lt2"/>
              </a:solidFill>
            </a:endParaRPr>
          </a:p>
        </p:txBody>
      </p:sp>
      <p:pic>
        <p:nvPicPr>
          <p:cNvPr id="39" name="Google Shape;39;g36ac7cfba73_0_60"/>
          <p:cNvPicPr preferRelativeResize="0"/>
          <p:nvPr/>
        </p:nvPicPr>
        <p:blipFill>
          <a:blip r:embed="rId3">
            <a:alphaModFix/>
          </a:blip>
          <a:stretch>
            <a:fillRect/>
          </a:stretch>
        </p:blipFill>
        <p:spPr>
          <a:xfrm>
            <a:off x="457200" y="2616075"/>
            <a:ext cx="8340249" cy="2529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36ac7cfba73_0_368"/>
          <p:cNvSpPr/>
          <p:nvPr/>
        </p:nvSpPr>
        <p:spPr>
          <a:xfrm>
            <a:off x="74400" y="861975"/>
            <a:ext cx="8757900" cy="1907700"/>
          </a:xfrm>
          <a:prstGeom prst="rect">
            <a:avLst/>
          </a:prstGeom>
          <a:solidFill>
            <a:srgbClr val="29AD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107" name="Google Shape;107;g36ac7cfba73_0_368"/>
          <p:cNvSpPr/>
          <p:nvPr/>
        </p:nvSpPr>
        <p:spPr>
          <a:xfrm>
            <a:off x="74400" y="3050400"/>
            <a:ext cx="8757900" cy="1692000"/>
          </a:xfrm>
          <a:prstGeom prst="rect">
            <a:avLst/>
          </a:prstGeom>
          <a:solidFill>
            <a:srgbClr val="75B13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108" name="Google Shape;108;g36ac7cfba73_0_368"/>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Univariate Analysis - Overview</a:t>
            </a:r>
            <a:endParaRPr>
              <a:solidFill>
                <a:srgbClr val="1974D2"/>
              </a:solidFill>
            </a:endParaRPr>
          </a:p>
        </p:txBody>
      </p:sp>
      <p:sp>
        <p:nvSpPr>
          <p:cNvPr id="109" name="Google Shape;109;g36ac7cfba73_0_368"/>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1500"/>
              <a:buNone/>
            </a:pPr>
            <a:r>
              <a:rPr b="1" lang="en" sz="1600">
                <a:solidFill>
                  <a:schemeClr val="lt1"/>
                </a:solidFill>
              </a:rPr>
              <a:t>🔍 Purpose: </a:t>
            </a:r>
            <a:endParaRPr b="1" sz="1600">
              <a:solidFill>
                <a:schemeClr val="lt1"/>
              </a:solidFill>
            </a:endParaRPr>
          </a:p>
          <a:p>
            <a:pPr indent="-317500" lvl="0" marL="457200" rtl="0" algn="l">
              <a:lnSpc>
                <a:spcPct val="115000"/>
              </a:lnSpc>
              <a:spcBef>
                <a:spcPts val="1000"/>
              </a:spcBef>
              <a:spcAft>
                <a:spcPts val="0"/>
              </a:spcAft>
              <a:buClr>
                <a:schemeClr val="lt1"/>
              </a:buClr>
              <a:buSzPts val="1400"/>
              <a:buChar char="●"/>
            </a:pPr>
            <a:r>
              <a:rPr lang="en" sz="1600">
                <a:solidFill>
                  <a:schemeClr val="lt1"/>
                </a:solidFill>
              </a:rPr>
              <a:t>Univariate Analysis was used to find the distribution of each individual feature V1 to V40 (one variable at a time) using visualizations</a:t>
            </a:r>
            <a:endParaRPr sz="1600">
              <a:solidFill>
                <a:schemeClr val="lt1"/>
              </a:solidFill>
            </a:endParaRPr>
          </a:p>
          <a:p>
            <a:pPr indent="-317500" lvl="0" marL="457200" rtl="0" algn="l">
              <a:lnSpc>
                <a:spcPct val="115000"/>
              </a:lnSpc>
              <a:spcBef>
                <a:spcPts val="1000"/>
              </a:spcBef>
              <a:spcAft>
                <a:spcPts val="0"/>
              </a:spcAft>
              <a:buClr>
                <a:schemeClr val="lt1"/>
              </a:buClr>
              <a:buSzPts val="1400"/>
              <a:buChar char="●"/>
            </a:pPr>
            <a:r>
              <a:rPr lang="en" sz="1600">
                <a:solidFill>
                  <a:schemeClr val="lt1"/>
                </a:solidFill>
              </a:rPr>
              <a:t>To understand the range, central tendency (mean, median), skewness, and spread (variance, outliers) of each feature in the dataset.</a:t>
            </a:r>
            <a:endParaRPr sz="1600">
              <a:solidFill>
                <a:schemeClr val="lt1"/>
              </a:solidFill>
            </a:endParaRPr>
          </a:p>
          <a:p>
            <a:pPr indent="0" lvl="0" marL="457200" rtl="0" algn="l">
              <a:lnSpc>
                <a:spcPct val="115000"/>
              </a:lnSpc>
              <a:spcBef>
                <a:spcPts val="1000"/>
              </a:spcBef>
              <a:spcAft>
                <a:spcPts val="0"/>
              </a:spcAft>
              <a:buSzPts val="1500"/>
              <a:buNone/>
            </a:pPr>
            <a:r>
              <a:t/>
            </a:r>
            <a:endParaRPr sz="1600">
              <a:solidFill>
                <a:schemeClr val="lt1"/>
              </a:solidFill>
            </a:endParaRPr>
          </a:p>
          <a:p>
            <a:pPr indent="0" lvl="0" marL="0" rtl="0" algn="l">
              <a:lnSpc>
                <a:spcPct val="115000"/>
              </a:lnSpc>
              <a:spcBef>
                <a:spcPts val="1000"/>
              </a:spcBef>
              <a:spcAft>
                <a:spcPts val="0"/>
              </a:spcAft>
              <a:buSzPts val="1500"/>
              <a:buNone/>
            </a:pPr>
            <a:r>
              <a:rPr b="1" lang="en" sz="1600">
                <a:solidFill>
                  <a:schemeClr val="lt1"/>
                </a:solidFill>
              </a:rPr>
              <a:t>🛠 Tools &amp; Visuals Used: </a:t>
            </a:r>
            <a:endParaRPr b="1" sz="1600">
              <a:solidFill>
                <a:schemeClr val="lt1"/>
              </a:solidFill>
            </a:endParaRPr>
          </a:p>
          <a:p>
            <a:pPr indent="-317500" lvl="0" marL="457200" rtl="0" algn="l">
              <a:lnSpc>
                <a:spcPct val="115000"/>
              </a:lnSpc>
              <a:spcBef>
                <a:spcPts val="1000"/>
              </a:spcBef>
              <a:spcAft>
                <a:spcPts val="0"/>
              </a:spcAft>
              <a:buClr>
                <a:schemeClr val="lt1"/>
              </a:buClr>
              <a:buSzPts val="1400"/>
              <a:buChar char="●"/>
            </a:pPr>
            <a:r>
              <a:rPr lang="en" sz="1600">
                <a:solidFill>
                  <a:schemeClr val="lt1"/>
                </a:solidFill>
              </a:rPr>
              <a:t>A custom Python function named histogram_boxplot() was defined to plot:</a:t>
            </a:r>
            <a:endParaRPr sz="1600">
              <a:solidFill>
                <a:schemeClr val="lt1"/>
              </a:solidFill>
            </a:endParaRPr>
          </a:p>
          <a:p>
            <a:pPr indent="-317500" lvl="1" marL="914400" rtl="0" algn="l">
              <a:lnSpc>
                <a:spcPct val="115000"/>
              </a:lnSpc>
              <a:spcBef>
                <a:spcPts val="1000"/>
              </a:spcBef>
              <a:spcAft>
                <a:spcPts val="0"/>
              </a:spcAft>
              <a:buClr>
                <a:schemeClr val="lt1"/>
              </a:buClr>
              <a:buSzPts val="1400"/>
              <a:buChar char="○"/>
            </a:pPr>
            <a:r>
              <a:rPr lang="en" sz="1600">
                <a:solidFill>
                  <a:schemeClr val="lt1"/>
                </a:solidFill>
              </a:rPr>
              <a:t>Boxplot: Displays outliers and the distribution spread.</a:t>
            </a:r>
            <a:endParaRPr sz="1600">
              <a:solidFill>
                <a:schemeClr val="lt1"/>
              </a:solidFill>
            </a:endParaRPr>
          </a:p>
          <a:p>
            <a:pPr indent="-317500" lvl="1" marL="914400" rtl="0" algn="l">
              <a:lnSpc>
                <a:spcPct val="115000"/>
              </a:lnSpc>
              <a:spcBef>
                <a:spcPts val="1000"/>
              </a:spcBef>
              <a:spcAft>
                <a:spcPts val="1000"/>
              </a:spcAft>
              <a:buClr>
                <a:schemeClr val="lt1"/>
              </a:buClr>
              <a:buSzPts val="1400"/>
              <a:buChar char="○"/>
            </a:pPr>
            <a:r>
              <a:rPr lang="en" sz="1600">
                <a:solidFill>
                  <a:schemeClr val="lt1"/>
                </a:solidFill>
              </a:rPr>
              <a:t>Histogram: Shows the frequency distribution of values.</a:t>
            </a:r>
            <a:endParaRPr sz="1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36ac7cfba73_0_374"/>
          <p:cNvSpPr/>
          <p:nvPr/>
        </p:nvSpPr>
        <p:spPr>
          <a:xfrm>
            <a:off x="74400" y="861975"/>
            <a:ext cx="4543200" cy="2361300"/>
          </a:xfrm>
          <a:prstGeom prst="rect">
            <a:avLst/>
          </a:prstGeom>
          <a:solidFill>
            <a:srgbClr val="29AD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115" name="Google Shape;115;g36ac7cfba73_0_374"/>
          <p:cNvSpPr/>
          <p:nvPr/>
        </p:nvSpPr>
        <p:spPr>
          <a:xfrm>
            <a:off x="74400" y="3475200"/>
            <a:ext cx="4543200" cy="1093500"/>
          </a:xfrm>
          <a:prstGeom prst="rect">
            <a:avLst/>
          </a:prstGeom>
          <a:solidFill>
            <a:srgbClr val="75B13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116" name="Google Shape;116;g36ac7cfba73_0_374"/>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Univariate Analysis - Example: Variable “V1”</a:t>
            </a:r>
            <a:endParaRPr>
              <a:solidFill>
                <a:srgbClr val="1974D2"/>
              </a:solidFill>
            </a:endParaRPr>
          </a:p>
        </p:txBody>
      </p:sp>
      <p:sp>
        <p:nvSpPr>
          <p:cNvPr id="117" name="Google Shape;117;g36ac7cfba73_0_374"/>
          <p:cNvSpPr txBox="1"/>
          <p:nvPr>
            <p:ph idx="1" type="body"/>
          </p:nvPr>
        </p:nvSpPr>
        <p:spPr>
          <a:xfrm>
            <a:off x="202550" y="861975"/>
            <a:ext cx="4477200" cy="370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SzPts val="1500"/>
              <a:buNone/>
            </a:pPr>
            <a:r>
              <a:rPr b="1" lang="en" sz="1400">
                <a:solidFill>
                  <a:schemeClr val="lt1"/>
                </a:solidFill>
              </a:rPr>
              <a:t>Distribution</a:t>
            </a:r>
            <a:r>
              <a:rPr lang="en" sz="1400">
                <a:solidFill>
                  <a:schemeClr val="lt1"/>
                </a:solidFill>
              </a:rPr>
              <a:t>:</a:t>
            </a:r>
            <a:endParaRPr sz="1400">
              <a:solidFill>
                <a:schemeClr val="lt1"/>
              </a:solidFill>
            </a:endParaRPr>
          </a:p>
          <a:p>
            <a:pPr indent="-317500" lvl="0" marL="457200" rtl="0" algn="l">
              <a:lnSpc>
                <a:spcPct val="100000"/>
              </a:lnSpc>
              <a:spcBef>
                <a:spcPts val="1200"/>
              </a:spcBef>
              <a:spcAft>
                <a:spcPts val="0"/>
              </a:spcAft>
              <a:buClr>
                <a:schemeClr val="lt1"/>
              </a:buClr>
              <a:buSzPts val="1400"/>
              <a:buFont typeface="Arial"/>
              <a:buChar char="●"/>
            </a:pPr>
            <a:r>
              <a:rPr lang="en" sz="1400">
                <a:solidFill>
                  <a:schemeClr val="lt1"/>
                </a:solidFill>
              </a:rPr>
              <a:t>V1 is </a:t>
            </a:r>
            <a:r>
              <a:rPr b="1" lang="en" sz="1400">
                <a:solidFill>
                  <a:schemeClr val="lt1"/>
                </a:solidFill>
              </a:rPr>
              <a:t>right-skewed</a:t>
            </a:r>
            <a:r>
              <a:rPr lang="en" sz="1400">
                <a:solidFill>
                  <a:schemeClr val="lt1"/>
                </a:solidFill>
              </a:rPr>
              <a:t>, with most values between -5 and 0.</a:t>
            </a:r>
            <a:endParaRPr sz="1400">
              <a:solidFill>
                <a:schemeClr val="lt1"/>
              </a:solidFill>
            </a:endParaRPr>
          </a:p>
          <a:p>
            <a:pPr indent="-317500" lvl="0" marL="457200" rtl="0" algn="l">
              <a:lnSpc>
                <a:spcPct val="100000"/>
              </a:lnSpc>
              <a:spcBef>
                <a:spcPts val="0"/>
              </a:spcBef>
              <a:spcAft>
                <a:spcPts val="0"/>
              </a:spcAft>
              <a:buClr>
                <a:schemeClr val="lt1"/>
              </a:buClr>
              <a:buSzPts val="1400"/>
              <a:buFont typeface="Arial"/>
              <a:buChar char="●"/>
            </a:pPr>
            <a:r>
              <a:rPr b="1" lang="en" sz="1400">
                <a:solidFill>
                  <a:schemeClr val="lt1"/>
                </a:solidFill>
              </a:rPr>
              <a:t>Mean &gt; Median</a:t>
            </a:r>
            <a:r>
              <a:rPr lang="en" sz="1400">
                <a:solidFill>
                  <a:schemeClr val="lt1"/>
                </a:solidFill>
              </a:rPr>
              <a:t>, confirming the skew.</a:t>
            </a:r>
            <a:br>
              <a:rPr lang="en" sz="1400">
                <a:solidFill>
                  <a:schemeClr val="lt1"/>
                </a:solidFill>
              </a:rPr>
            </a:br>
            <a:endParaRPr sz="1400">
              <a:solidFill>
                <a:schemeClr val="lt1"/>
              </a:solidFill>
            </a:endParaRPr>
          </a:p>
          <a:p>
            <a:pPr indent="0" lvl="0" marL="0" rtl="0" algn="l">
              <a:lnSpc>
                <a:spcPct val="100000"/>
              </a:lnSpc>
              <a:spcBef>
                <a:spcPts val="1200"/>
              </a:spcBef>
              <a:spcAft>
                <a:spcPts val="0"/>
              </a:spcAft>
              <a:buSzPts val="1500"/>
              <a:buNone/>
            </a:pPr>
            <a:r>
              <a:rPr b="1" lang="en" sz="1400">
                <a:solidFill>
                  <a:schemeClr val="lt1"/>
                </a:solidFill>
              </a:rPr>
              <a:t>Outliers</a:t>
            </a:r>
            <a:r>
              <a:rPr lang="en" sz="1400">
                <a:solidFill>
                  <a:schemeClr val="lt1"/>
                </a:solidFill>
              </a:rPr>
              <a:t>:</a:t>
            </a:r>
            <a:endParaRPr sz="1400">
              <a:solidFill>
                <a:schemeClr val="lt1"/>
              </a:solidFill>
            </a:endParaRPr>
          </a:p>
          <a:p>
            <a:pPr indent="-317500" lvl="0" marL="457200" rtl="0" algn="l">
              <a:lnSpc>
                <a:spcPct val="100000"/>
              </a:lnSpc>
              <a:spcBef>
                <a:spcPts val="1200"/>
              </a:spcBef>
              <a:spcAft>
                <a:spcPts val="0"/>
              </a:spcAft>
              <a:buClr>
                <a:schemeClr val="lt1"/>
              </a:buClr>
              <a:buSzPts val="1400"/>
              <a:buFont typeface="Arial"/>
              <a:buChar char="●"/>
            </a:pPr>
            <a:r>
              <a:rPr lang="en" sz="1400">
                <a:solidFill>
                  <a:schemeClr val="lt1"/>
                </a:solidFill>
              </a:rPr>
              <a:t>Significant number of </a:t>
            </a:r>
            <a:r>
              <a:rPr b="1" lang="en" sz="1400">
                <a:solidFill>
                  <a:schemeClr val="lt1"/>
                </a:solidFill>
              </a:rPr>
              <a:t>high-value outliers</a:t>
            </a:r>
            <a:r>
              <a:rPr lang="en" sz="1400">
                <a:solidFill>
                  <a:schemeClr val="lt1"/>
                </a:solidFill>
              </a:rPr>
              <a:t> visible in the boxplot.</a:t>
            </a:r>
            <a:br>
              <a:rPr lang="en" sz="1400">
                <a:solidFill>
                  <a:schemeClr val="lt1"/>
                </a:solidFill>
              </a:rPr>
            </a:br>
            <a:endParaRPr sz="1400">
              <a:solidFill>
                <a:schemeClr val="lt1"/>
              </a:solidFill>
            </a:endParaRPr>
          </a:p>
          <a:p>
            <a:pPr indent="0" lvl="0" marL="0" rtl="0" algn="l">
              <a:lnSpc>
                <a:spcPct val="100000"/>
              </a:lnSpc>
              <a:spcBef>
                <a:spcPts val="1200"/>
              </a:spcBef>
              <a:spcAft>
                <a:spcPts val="0"/>
              </a:spcAft>
              <a:buSzPts val="1500"/>
              <a:buNone/>
            </a:pPr>
            <a:r>
              <a:rPr b="1" lang="en" sz="1400">
                <a:solidFill>
                  <a:schemeClr val="lt1"/>
                </a:solidFill>
              </a:rPr>
              <a:t>Insight</a:t>
            </a:r>
            <a:r>
              <a:rPr lang="en" sz="1400">
                <a:solidFill>
                  <a:schemeClr val="lt1"/>
                </a:solidFill>
              </a:rPr>
              <a:t>:</a:t>
            </a:r>
            <a:endParaRPr sz="1400">
              <a:solidFill>
                <a:schemeClr val="lt1"/>
              </a:solidFill>
            </a:endParaRPr>
          </a:p>
          <a:p>
            <a:pPr indent="-317500" lvl="0" marL="457200" rtl="0" algn="l">
              <a:lnSpc>
                <a:spcPct val="100000"/>
              </a:lnSpc>
              <a:spcBef>
                <a:spcPts val="1200"/>
              </a:spcBef>
              <a:spcAft>
                <a:spcPts val="0"/>
              </a:spcAft>
              <a:buClr>
                <a:schemeClr val="lt1"/>
              </a:buClr>
              <a:buSzPts val="1400"/>
              <a:buFont typeface="Arial"/>
              <a:buChar char="●"/>
            </a:pPr>
            <a:r>
              <a:rPr lang="en" sz="1400">
                <a:solidFill>
                  <a:schemeClr val="lt1"/>
                </a:solidFill>
              </a:rPr>
              <a:t>V1 may require preprocessing (e.g., log transformation or outlier capping) to reduce skewness and improve model performance.</a:t>
            </a:r>
            <a:endParaRPr b="1" sz="1400">
              <a:solidFill>
                <a:schemeClr val="lt1"/>
              </a:solidFill>
            </a:endParaRPr>
          </a:p>
        </p:txBody>
      </p:sp>
      <p:pic>
        <p:nvPicPr>
          <p:cNvPr id="118" name="Google Shape;118;g36ac7cfba73_0_374"/>
          <p:cNvPicPr preferRelativeResize="0"/>
          <p:nvPr/>
        </p:nvPicPr>
        <p:blipFill rotWithShape="1">
          <a:blip r:embed="rId3">
            <a:alphaModFix/>
          </a:blip>
          <a:srcRect b="0" l="0" r="0" t="0"/>
          <a:stretch/>
        </p:blipFill>
        <p:spPr>
          <a:xfrm>
            <a:off x="4648200" y="1547775"/>
            <a:ext cx="4419598" cy="2583869"/>
          </a:xfrm>
          <a:prstGeom prst="rect">
            <a:avLst/>
          </a:prstGeom>
          <a:noFill/>
          <a:ln>
            <a:noFill/>
          </a:ln>
        </p:spPr>
      </p:pic>
      <p:sp>
        <p:nvSpPr>
          <p:cNvPr id="119" name="Google Shape;119;g36ac7cfba73_0_374"/>
          <p:cNvSpPr txBox="1"/>
          <p:nvPr>
            <p:ph idx="1" type="body"/>
          </p:nvPr>
        </p:nvSpPr>
        <p:spPr>
          <a:xfrm>
            <a:off x="291650" y="4568775"/>
            <a:ext cx="8594400" cy="439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1200"/>
              </a:spcAft>
              <a:buSzPts val="1500"/>
              <a:buNone/>
            </a:pPr>
            <a:r>
              <a:rPr b="1" lang="en" sz="1000">
                <a:solidFill>
                  <a:srgbClr val="000000"/>
                </a:solidFill>
              </a:rPr>
              <a:t>NOTE: </a:t>
            </a:r>
            <a:r>
              <a:rPr lang="en" sz="1000">
                <a:solidFill>
                  <a:srgbClr val="000000"/>
                </a:solidFill>
              </a:rPr>
              <a:t>Similar analysis was done for all other variables (V2 to V40) in this </a:t>
            </a:r>
            <a:r>
              <a:rPr lang="en" sz="1000" u="sng">
                <a:solidFill>
                  <a:schemeClr val="hlink"/>
                </a:solidFill>
                <a:hlinkClick r:id="rId4"/>
              </a:rPr>
              <a:t>notebook</a:t>
            </a:r>
            <a:r>
              <a:rPr lang="en" sz="1000">
                <a:solidFill>
                  <a:srgbClr val="000000"/>
                </a:solidFill>
              </a:rPr>
              <a:t>, here only one variable is included to explain the approach.</a:t>
            </a:r>
            <a:endParaRPr sz="10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36ac7cfba73_0_771"/>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Target Variable: Distribution and Significance 1/3</a:t>
            </a:r>
            <a:endParaRPr>
              <a:solidFill>
                <a:srgbClr val="1974D2"/>
              </a:solidFill>
            </a:endParaRPr>
          </a:p>
        </p:txBody>
      </p:sp>
      <p:sp>
        <p:nvSpPr>
          <p:cNvPr id="125" name="Google Shape;125;g36ac7cfba73_0_771"/>
          <p:cNvSpPr txBox="1"/>
          <p:nvPr>
            <p:ph idx="1" type="body"/>
          </p:nvPr>
        </p:nvSpPr>
        <p:spPr>
          <a:xfrm>
            <a:off x="202550" y="861975"/>
            <a:ext cx="4477200" cy="4053300"/>
          </a:xfrm>
          <a:prstGeom prst="rect">
            <a:avLst/>
          </a:prstGeom>
          <a:solidFill>
            <a:srgbClr val="29ADC1"/>
          </a:solid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500"/>
              <a:buNone/>
            </a:pPr>
            <a:r>
              <a:rPr b="1" lang="en">
                <a:solidFill>
                  <a:schemeClr val="lt1"/>
                </a:solidFill>
              </a:rPr>
              <a:t>📊 Key Findings:</a:t>
            </a:r>
            <a:endParaRPr b="1">
              <a:solidFill>
                <a:schemeClr val="lt1"/>
              </a:solidFill>
            </a:endParaRPr>
          </a:p>
          <a:p>
            <a:pPr indent="-323850" lvl="0" marL="457200" rtl="0" algn="l">
              <a:lnSpc>
                <a:spcPct val="115000"/>
              </a:lnSpc>
              <a:spcBef>
                <a:spcPts val="1200"/>
              </a:spcBef>
              <a:spcAft>
                <a:spcPts val="0"/>
              </a:spcAft>
              <a:buClr>
                <a:schemeClr val="lt1"/>
              </a:buClr>
              <a:buSzPts val="1500"/>
              <a:buFont typeface="Arial"/>
              <a:buChar char="●"/>
            </a:pPr>
            <a:r>
              <a:rPr lang="en">
                <a:solidFill>
                  <a:schemeClr val="lt1"/>
                </a:solidFill>
              </a:rPr>
              <a:t>The </a:t>
            </a:r>
            <a:r>
              <a:rPr b="1" lang="en">
                <a:solidFill>
                  <a:schemeClr val="lt1"/>
                </a:solidFill>
              </a:rPr>
              <a:t>target variable</a:t>
            </a:r>
            <a:r>
              <a:rPr lang="en">
                <a:solidFill>
                  <a:schemeClr val="lt1"/>
                </a:solidFill>
              </a:rPr>
              <a:t> is binary:</a:t>
            </a:r>
            <a:endParaRPr>
              <a:solidFill>
                <a:schemeClr val="lt1"/>
              </a:solidFill>
            </a:endParaRPr>
          </a:p>
          <a:p>
            <a:pPr indent="-323850" lvl="1" marL="914400" rtl="0" algn="l">
              <a:lnSpc>
                <a:spcPct val="115000"/>
              </a:lnSpc>
              <a:spcBef>
                <a:spcPts val="0"/>
              </a:spcBef>
              <a:spcAft>
                <a:spcPts val="0"/>
              </a:spcAft>
              <a:buClr>
                <a:schemeClr val="lt1"/>
              </a:buClr>
              <a:buSzPts val="1500"/>
              <a:buFont typeface="Arial"/>
              <a:buChar char="○"/>
            </a:pPr>
            <a:r>
              <a:rPr lang="en" sz="1500">
                <a:solidFill>
                  <a:schemeClr val="lt1"/>
                </a:solidFill>
              </a:rPr>
              <a:t>0 indicates </a:t>
            </a:r>
            <a:r>
              <a:rPr b="1" lang="en" sz="1500">
                <a:solidFill>
                  <a:schemeClr val="lt1"/>
                </a:solidFill>
              </a:rPr>
              <a:t>no generator failure</a:t>
            </a:r>
            <a:endParaRPr b="1" sz="1500">
              <a:solidFill>
                <a:schemeClr val="lt1"/>
              </a:solidFill>
            </a:endParaRPr>
          </a:p>
          <a:p>
            <a:pPr indent="-323850" lvl="1" marL="914400" rtl="0" algn="l">
              <a:lnSpc>
                <a:spcPct val="115000"/>
              </a:lnSpc>
              <a:spcBef>
                <a:spcPts val="0"/>
              </a:spcBef>
              <a:spcAft>
                <a:spcPts val="0"/>
              </a:spcAft>
              <a:buClr>
                <a:schemeClr val="lt1"/>
              </a:buClr>
              <a:buSzPts val="1500"/>
              <a:buFont typeface="Arial"/>
              <a:buChar char="○"/>
            </a:pPr>
            <a:r>
              <a:rPr lang="en" sz="1500">
                <a:solidFill>
                  <a:schemeClr val="lt1"/>
                </a:solidFill>
              </a:rPr>
              <a:t>1 indicates </a:t>
            </a:r>
            <a:r>
              <a:rPr b="1" lang="en" sz="1500">
                <a:solidFill>
                  <a:schemeClr val="lt1"/>
                </a:solidFill>
              </a:rPr>
              <a:t>generator failure</a:t>
            </a:r>
            <a:endParaRPr b="1" sz="1500">
              <a:solidFill>
                <a:schemeClr val="lt1"/>
              </a:solidFill>
            </a:endParaRPr>
          </a:p>
          <a:p>
            <a:pPr indent="-323850" lvl="0" marL="457200" rtl="0" algn="l">
              <a:lnSpc>
                <a:spcPct val="115000"/>
              </a:lnSpc>
              <a:spcBef>
                <a:spcPts val="0"/>
              </a:spcBef>
              <a:spcAft>
                <a:spcPts val="0"/>
              </a:spcAft>
              <a:buClr>
                <a:schemeClr val="lt1"/>
              </a:buClr>
              <a:buSzPts val="1500"/>
              <a:buFont typeface="Arial"/>
              <a:buChar char="●"/>
            </a:pPr>
            <a:r>
              <a:rPr b="1" lang="en">
                <a:solidFill>
                  <a:schemeClr val="lt1"/>
                </a:solidFill>
              </a:rPr>
              <a:t>Severe class imbalance</a:t>
            </a:r>
            <a:r>
              <a:rPr lang="en">
                <a:solidFill>
                  <a:schemeClr val="lt1"/>
                </a:solidFill>
              </a:rPr>
              <a:t> is evident:</a:t>
            </a:r>
            <a:endParaRPr>
              <a:solidFill>
                <a:schemeClr val="lt1"/>
              </a:solidFill>
            </a:endParaRPr>
          </a:p>
          <a:p>
            <a:pPr indent="-323850" lvl="1" marL="914400" rtl="0" algn="l">
              <a:lnSpc>
                <a:spcPct val="115000"/>
              </a:lnSpc>
              <a:spcBef>
                <a:spcPts val="0"/>
              </a:spcBef>
              <a:spcAft>
                <a:spcPts val="0"/>
              </a:spcAft>
              <a:buClr>
                <a:schemeClr val="lt1"/>
              </a:buClr>
              <a:buSzPts val="1500"/>
              <a:buFont typeface="Arial"/>
              <a:buChar char="○"/>
            </a:pPr>
            <a:r>
              <a:rPr lang="en" sz="1500">
                <a:solidFill>
                  <a:schemeClr val="lt1"/>
                </a:solidFill>
              </a:rPr>
              <a:t>In the </a:t>
            </a:r>
            <a:r>
              <a:rPr b="1" lang="en" sz="1500">
                <a:solidFill>
                  <a:schemeClr val="lt1"/>
                </a:solidFill>
              </a:rPr>
              <a:t>training data</a:t>
            </a:r>
            <a:r>
              <a:rPr lang="en" sz="1500">
                <a:solidFill>
                  <a:schemeClr val="lt1"/>
                </a:solidFill>
              </a:rPr>
              <a:t>:</a:t>
            </a:r>
            <a:endParaRPr sz="1500">
              <a:solidFill>
                <a:schemeClr val="lt1"/>
              </a:solidFill>
            </a:endParaRPr>
          </a:p>
          <a:p>
            <a:pPr indent="-323850" lvl="2" marL="1371600" rtl="0" algn="l">
              <a:lnSpc>
                <a:spcPct val="115000"/>
              </a:lnSpc>
              <a:spcBef>
                <a:spcPts val="0"/>
              </a:spcBef>
              <a:spcAft>
                <a:spcPts val="0"/>
              </a:spcAft>
              <a:buClr>
                <a:schemeClr val="lt1"/>
              </a:buClr>
              <a:buSzPts val="1500"/>
              <a:buFont typeface="Arial"/>
              <a:buChar char="■"/>
            </a:pPr>
            <a:r>
              <a:rPr lang="en" sz="1500">
                <a:solidFill>
                  <a:schemeClr val="lt1"/>
                </a:solidFill>
              </a:rPr>
              <a:t>94.45% are class 0 (non-failure)</a:t>
            </a:r>
            <a:endParaRPr sz="1500">
              <a:solidFill>
                <a:schemeClr val="lt1"/>
              </a:solidFill>
            </a:endParaRPr>
          </a:p>
          <a:p>
            <a:pPr indent="-323850" lvl="2" marL="1371600" rtl="0" algn="l">
              <a:lnSpc>
                <a:spcPct val="115000"/>
              </a:lnSpc>
              <a:spcBef>
                <a:spcPts val="0"/>
              </a:spcBef>
              <a:spcAft>
                <a:spcPts val="0"/>
              </a:spcAft>
              <a:buClr>
                <a:schemeClr val="lt1"/>
              </a:buClr>
              <a:buSzPts val="1500"/>
              <a:buFont typeface="Arial"/>
              <a:buChar char="■"/>
            </a:pPr>
            <a:r>
              <a:rPr lang="en" sz="1500">
                <a:solidFill>
                  <a:schemeClr val="lt1"/>
                </a:solidFill>
              </a:rPr>
              <a:t>5.55% are class 1 (failure)</a:t>
            </a:r>
            <a:endParaRPr sz="1500">
              <a:solidFill>
                <a:schemeClr val="lt1"/>
              </a:solidFill>
            </a:endParaRPr>
          </a:p>
          <a:p>
            <a:pPr indent="-323850" lvl="1" marL="914400" rtl="0" algn="l">
              <a:lnSpc>
                <a:spcPct val="115000"/>
              </a:lnSpc>
              <a:spcBef>
                <a:spcPts val="0"/>
              </a:spcBef>
              <a:spcAft>
                <a:spcPts val="0"/>
              </a:spcAft>
              <a:buClr>
                <a:schemeClr val="lt1"/>
              </a:buClr>
              <a:buSzPts val="1500"/>
              <a:buFont typeface="Arial"/>
              <a:buChar char="○"/>
            </a:pPr>
            <a:r>
              <a:rPr lang="en" sz="1500">
                <a:solidFill>
                  <a:schemeClr val="lt1"/>
                </a:solidFill>
              </a:rPr>
              <a:t>In the </a:t>
            </a:r>
            <a:r>
              <a:rPr b="1" lang="en" sz="1500">
                <a:solidFill>
                  <a:schemeClr val="lt1"/>
                </a:solidFill>
              </a:rPr>
              <a:t>test data</a:t>
            </a:r>
            <a:r>
              <a:rPr lang="en" sz="1500">
                <a:solidFill>
                  <a:schemeClr val="lt1"/>
                </a:solidFill>
              </a:rPr>
              <a:t>:</a:t>
            </a:r>
            <a:endParaRPr sz="1500">
              <a:solidFill>
                <a:schemeClr val="lt1"/>
              </a:solidFill>
            </a:endParaRPr>
          </a:p>
          <a:p>
            <a:pPr indent="-323850" lvl="2" marL="1371600" rtl="0" algn="l">
              <a:lnSpc>
                <a:spcPct val="115000"/>
              </a:lnSpc>
              <a:spcBef>
                <a:spcPts val="0"/>
              </a:spcBef>
              <a:spcAft>
                <a:spcPts val="0"/>
              </a:spcAft>
              <a:buClr>
                <a:schemeClr val="lt1"/>
              </a:buClr>
              <a:buSzPts val="1500"/>
              <a:buFont typeface="Arial"/>
              <a:buChar char="■"/>
            </a:pPr>
            <a:r>
              <a:rPr lang="en" sz="1500">
                <a:solidFill>
                  <a:schemeClr val="lt1"/>
                </a:solidFill>
              </a:rPr>
              <a:t>94.36% are class 0</a:t>
            </a:r>
            <a:endParaRPr sz="1500">
              <a:solidFill>
                <a:schemeClr val="lt1"/>
              </a:solidFill>
            </a:endParaRPr>
          </a:p>
          <a:p>
            <a:pPr indent="-323850" lvl="2" marL="1371600" rtl="0" algn="l">
              <a:lnSpc>
                <a:spcPct val="115000"/>
              </a:lnSpc>
              <a:spcBef>
                <a:spcPts val="0"/>
              </a:spcBef>
              <a:spcAft>
                <a:spcPts val="0"/>
              </a:spcAft>
              <a:buClr>
                <a:schemeClr val="lt1"/>
              </a:buClr>
              <a:buSzPts val="1500"/>
              <a:buFont typeface="Arial"/>
              <a:buChar char="■"/>
            </a:pPr>
            <a:r>
              <a:rPr lang="en" sz="1500">
                <a:solidFill>
                  <a:schemeClr val="lt1"/>
                </a:solidFill>
              </a:rPr>
              <a:t>5.64% are class 1</a:t>
            </a:r>
            <a:endParaRPr sz="1500">
              <a:solidFill>
                <a:schemeClr val="lt1"/>
              </a:solidFill>
            </a:endParaRPr>
          </a:p>
          <a:p>
            <a:pPr indent="-323850" lvl="0" marL="457200" rtl="0" algn="l">
              <a:lnSpc>
                <a:spcPct val="115000"/>
              </a:lnSpc>
              <a:spcBef>
                <a:spcPts val="0"/>
              </a:spcBef>
              <a:spcAft>
                <a:spcPts val="0"/>
              </a:spcAft>
              <a:buClr>
                <a:schemeClr val="lt1"/>
              </a:buClr>
              <a:buSzPts val="1500"/>
              <a:buFont typeface="Arial"/>
              <a:buChar char="●"/>
            </a:pPr>
            <a:r>
              <a:rPr lang="en">
                <a:solidFill>
                  <a:schemeClr val="lt1"/>
                </a:solidFill>
              </a:rPr>
              <a:t>The histogram and box plot also visually confirm this imbalance, with class 0 being overwhelmingly dominant.</a:t>
            </a:r>
            <a:endParaRPr b="1">
              <a:solidFill>
                <a:schemeClr val="lt1"/>
              </a:solidFill>
            </a:endParaRPr>
          </a:p>
        </p:txBody>
      </p:sp>
      <p:pic>
        <p:nvPicPr>
          <p:cNvPr id="126" name="Google Shape;126;g36ac7cfba73_0_771"/>
          <p:cNvPicPr preferRelativeResize="0"/>
          <p:nvPr/>
        </p:nvPicPr>
        <p:blipFill rotWithShape="1">
          <a:blip r:embed="rId3">
            <a:alphaModFix/>
          </a:blip>
          <a:srcRect b="0" l="0" r="0" t="0"/>
          <a:stretch/>
        </p:blipFill>
        <p:spPr>
          <a:xfrm>
            <a:off x="4908350" y="1395379"/>
            <a:ext cx="4159449" cy="244769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36ac7cfba73_0_780"/>
          <p:cNvSpPr/>
          <p:nvPr/>
        </p:nvSpPr>
        <p:spPr>
          <a:xfrm>
            <a:off x="74400" y="861975"/>
            <a:ext cx="8757900" cy="2094900"/>
          </a:xfrm>
          <a:prstGeom prst="rect">
            <a:avLst/>
          </a:prstGeom>
          <a:solidFill>
            <a:srgbClr val="29AD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132" name="Google Shape;132;g36ac7cfba73_0_780"/>
          <p:cNvSpPr/>
          <p:nvPr/>
        </p:nvSpPr>
        <p:spPr>
          <a:xfrm>
            <a:off x="74400" y="3050400"/>
            <a:ext cx="8757900" cy="1922400"/>
          </a:xfrm>
          <a:prstGeom prst="rect">
            <a:avLst/>
          </a:prstGeom>
          <a:solidFill>
            <a:srgbClr val="75B13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133" name="Google Shape;133;g36ac7cfba73_0_780"/>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Target Variable: Distribution and Significance 2/3</a:t>
            </a:r>
            <a:endParaRPr>
              <a:solidFill>
                <a:srgbClr val="1974D2"/>
              </a:solidFill>
            </a:endParaRPr>
          </a:p>
        </p:txBody>
      </p:sp>
      <p:sp>
        <p:nvSpPr>
          <p:cNvPr id="134" name="Google Shape;134;g36ac7cfba73_0_780"/>
          <p:cNvSpPr txBox="1"/>
          <p:nvPr>
            <p:ph idx="1" type="body"/>
          </p:nvPr>
        </p:nvSpPr>
        <p:spPr>
          <a:xfrm>
            <a:off x="202550" y="861975"/>
            <a:ext cx="8709000" cy="370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500"/>
              <a:buNone/>
            </a:pPr>
            <a:r>
              <a:rPr b="1" lang="en">
                <a:solidFill>
                  <a:schemeClr val="lt1"/>
                </a:solidFill>
              </a:rPr>
              <a:t>📌 Conclusions:</a:t>
            </a:r>
            <a:endParaRPr b="1">
              <a:solidFill>
                <a:schemeClr val="lt1"/>
              </a:solidFill>
            </a:endParaRPr>
          </a:p>
          <a:p>
            <a:pPr indent="-323850" lvl="0" marL="457200" rtl="0" algn="l">
              <a:lnSpc>
                <a:spcPct val="115000"/>
              </a:lnSpc>
              <a:spcBef>
                <a:spcPts val="1200"/>
              </a:spcBef>
              <a:spcAft>
                <a:spcPts val="0"/>
              </a:spcAft>
              <a:buClr>
                <a:schemeClr val="lt1"/>
              </a:buClr>
              <a:buSzPts val="1500"/>
              <a:buFont typeface="Arial"/>
              <a:buChar char="●"/>
            </a:pPr>
            <a:r>
              <a:rPr lang="en">
                <a:solidFill>
                  <a:schemeClr val="lt1"/>
                </a:solidFill>
              </a:rPr>
              <a:t>The data is </a:t>
            </a:r>
            <a:r>
              <a:rPr b="1" lang="en">
                <a:solidFill>
                  <a:schemeClr val="lt1"/>
                </a:solidFill>
              </a:rPr>
              <a:t>highly imbalanced</a:t>
            </a:r>
            <a:r>
              <a:rPr lang="en">
                <a:solidFill>
                  <a:schemeClr val="lt1"/>
                </a:solidFill>
              </a:rPr>
              <a:t>, which poses a significant challenge for standard classification models. If not handled properly, models may become biased towards the majority class, leading to misleadingly high accuracy but poor recall for failure prediction.</a:t>
            </a:r>
            <a:endParaRPr>
              <a:solidFill>
                <a:schemeClr val="lt1"/>
              </a:solidFill>
            </a:endParaRPr>
          </a:p>
          <a:p>
            <a:pPr indent="-323850" lvl="0" marL="457200" rtl="0" algn="l">
              <a:lnSpc>
                <a:spcPct val="115000"/>
              </a:lnSpc>
              <a:spcBef>
                <a:spcPts val="0"/>
              </a:spcBef>
              <a:spcAft>
                <a:spcPts val="0"/>
              </a:spcAft>
              <a:buClr>
                <a:schemeClr val="lt1"/>
              </a:buClr>
              <a:buSzPts val="1500"/>
              <a:buFont typeface="Arial"/>
              <a:buChar char="●"/>
            </a:pPr>
            <a:r>
              <a:rPr b="1" lang="en">
                <a:solidFill>
                  <a:schemeClr val="lt1"/>
                </a:solidFill>
              </a:rPr>
              <a:t>Model evaluation must prioritize metrics like Recall and F1 Score</a:t>
            </a:r>
            <a:r>
              <a:rPr lang="en">
                <a:solidFill>
                  <a:schemeClr val="lt1"/>
                </a:solidFill>
              </a:rPr>
              <a:t>, especially for class 1 (failures), as missing a failure prediction could have critical operational and financial implications.</a:t>
            </a:r>
            <a:endParaRPr>
              <a:solidFill>
                <a:schemeClr val="lt1"/>
              </a:solidFill>
            </a:endParaRPr>
          </a:p>
          <a:p>
            <a:pPr indent="0" lvl="0" marL="0" rtl="0" algn="l">
              <a:lnSpc>
                <a:spcPct val="115000"/>
              </a:lnSpc>
              <a:spcBef>
                <a:spcPts val="1400"/>
              </a:spcBef>
              <a:spcAft>
                <a:spcPts val="0"/>
              </a:spcAft>
              <a:buSzPts val="1500"/>
              <a:buNone/>
            </a:pPr>
            <a:r>
              <a:rPr b="1" lang="en">
                <a:solidFill>
                  <a:schemeClr val="lt1"/>
                </a:solidFill>
              </a:rPr>
              <a:t>⚙️ Significance of the Target Variable:</a:t>
            </a:r>
            <a:endParaRPr b="1">
              <a:solidFill>
                <a:schemeClr val="lt1"/>
              </a:solidFill>
            </a:endParaRPr>
          </a:p>
          <a:p>
            <a:pPr indent="-323850" lvl="0" marL="457200" rtl="0" algn="l">
              <a:lnSpc>
                <a:spcPct val="115000"/>
              </a:lnSpc>
              <a:spcBef>
                <a:spcPts val="1200"/>
              </a:spcBef>
              <a:spcAft>
                <a:spcPts val="0"/>
              </a:spcAft>
              <a:buClr>
                <a:schemeClr val="lt1"/>
              </a:buClr>
              <a:buSzPts val="1500"/>
              <a:buFont typeface="Arial"/>
              <a:buChar char="●"/>
            </a:pPr>
            <a:r>
              <a:rPr lang="en">
                <a:solidFill>
                  <a:schemeClr val="lt1"/>
                </a:solidFill>
              </a:rPr>
              <a:t>Predicting generator failure (target = 1) is the </a:t>
            </a:r>
            <a:r>
              <a:rPr b="1" lang="en">
                <a:solidFill>
                  <a:schemeClr val="lt1"/>
                </a:solidFill>
              </a:rPr>
              <a:t>primary objective</a:t>
            </a:r>
            <a:r>
              <a:rPr lang="en">
                <a:solidFill>
                  <a:schemeClr val="lt1"/>
                </a:solidFill>
              </a:rPr>
              <a:t> of this deep learning project.</a:t>
            </a:r>
            <a:endParaRPr>
              <a:solidFill>
                <a:schemeClr val="lt1"/>
              </a:solidFill>
            </a:endParaRPr>
          </a:p>
          <a:p>
            <a:pPr indent="-323850" lvl="0" marL="457200" rtl="0" algn="l">
              <a:lnSpc>
                <a:spcPct val="115000"/>
              </a:lnSpc>
              <a:spcBef>
                <a:spcPts val="0"/>
              </a:spcBef>
              <a:spcAft>
                <a:spcPts val="0"/>
              </a:spcAft>
              <a:buClr>
                <a:schemeClr val="lt1"/>
              </a:buClr>
              <a:buSzPts val="1500"/>
              <a:buFont typeface="Arial"/>
              <a:buChar char="●"/>
            </a:pPr>
            <a:r>
              <a:rPr lang="en">
                <a:solidFill>
                  <a:schemeClr val="lt1"/>
                </a:solidFill>
              </a:rPr>
              <a:t>It plays a </a:t>
            </a:r>
            <a:r>
              <a:rPr b="1" lang="en">
                <a:solidFill>
                  <a:schemeClr val="lt1"/>
                </a:solidFill>
              </a:rPr>
              <a:t>central role in preventive maintenance</a:t>
            </a:r>
            <a:r>
              <a:rPr lang="en">
                <a:solidFill>
                  <a:schemeClr val="lt1"/>
                </a:solidFill>
              </a:rPr>
              <a:t> strategies:</a:t>
            </a:r>
            <a:endParaRPr>
              <a:solidFill>
                <a:schemeClr val="lt1"/>
              </a:solidFill>
            </a:endParaRPr>
          </a:p>
          <a:p>
            <a:pPr indent="-323850" lvl="1" marL="914400" rtl="0" algn="l">
              <a:lnSpc>
                <a:spcPct val="115000"/>
              </a:lnSpc>
              <a:spcBef>
                <a:spcPts val="0"/>
              </a:spcBef>
              <a:spcAft>
                <a:spcPts val="0"/>
              </a:spcAft>
              <a:buClr>
                <a:schemeClr val="lt1"/>
              </a:buClr>
              <a:buSzPts val="1500"/>
              <a:buFont typeface="Nunito"/>
              <a:buChar char="○"/>
            </a:pPr>
            <a:r>
              <a:rPr lang="en" sz="1500">
                <a:solidFill>
                  <a:schemeClr val="lt1"/>
                </a:solidFill>
              </a:rPr>
              <a:t>Early prediction allows timely repairs</a:t>
            </a:r>
            <a:endParaRPr sz="1500">
              <a:solidFill>
                <a:schemeClr val="lt1"/>
              </a:solidFill>
            </a:endParaRPr>
          </a:p>
          <a:p>
            <a:pPr indent="-323850" lvl="1" marL="914400" rtl="0" algn="l">
              <a:lnSpc>
                <a:spcPct val="115000"/>
              </a:lnSpc>
              <a:spcBef>
                <a:spcPts val="0"/>
              </a:spcBef>
              <a:spcAft>
                <a:spcPts val="0"/>
              </a:spcAft>
              <a:buClr>
                <a:schemeClr val="lt1"/>
              </a:buClr>
              <a:buSzPts val="1500"/>
              <a:buFont typeface="Nunito"/>
              <a:buChar char="○"/>
            </a:pPr>
            <a:r>
              <a:rPr lang="en" sz="1500">
                <a:solidFill>
                  <a:schemeClr val="lt1"/>
                </a:solidFill>
              </a:rPr>
              <a:t>Reduces unplanned downtime</a:t>
            </a:r>
            <a:endParaRPr sz="1500">
              <a:solidFill>
                <a:schemeClr val="lt1"/>
              </a:solidFill>
            </a:endParaRPr>
          </a:p>
          <a:p>
            <a:pPr indent="-323850" lvl="1" marL="914400" rtl="0" algn="l">
              <a:lnSpc>
                <a:spcPct val="115000"/>
              </a:lnSpc>
              <a:spcBef>
                <a:spcPts val="0"/>
              </a:spcBef>
              <a:spcAft>
                <a:spcPts val="0"/>
              </a:spcAft>
              <a:buClr>
                <a:schemeClr val="lt1"/>
              </a:buClr>
              <a:buSzPts val="1500"/>
              <a:buFont typeface="Nunito"/>
              <a:buChar char="○"/>
            </a:pPr>
            <a:r>
              <a:rPr lang="en" sz="1500">
                <a:solidFill>
                  <a:schemeClr val="lt1"/>
                </a:solidFill>
              </a:rPr>
              <a:t>Improves operational efficiency and cost-effectiveness</a:t>
            </a:r>
            <a:endParaRPr b="1">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36ac7cfba73_0_786"/>
          <p:cNvSpPr/>
          <p:nvPr/>
        </p:nvSpPr>
        <p:spPr>
          <a:xfrm>
            <a:off x="74400" y="861975"/>
            <a:ext cx="8757900" cy="1518900"/>
          </a:xfrm>
          <a:prstGeom prst="rect">
            <a:avLst/>
          </a:prstGeom>
          <a:solidFill>
            <a:srgbClr val="29AD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140" name="Google Shape;140;g36ac7cfba73_0_786"/>
          <p:cNvSpPr/>
          <p:nvPr/>
        </p:nvSpPr>
        <p:spPr>
          <a:xfrm>
            <a:off x="74400" y="2582400"/>
            <a:ext cx="8757900" cy="1518900"/>
          </a:xfrm>
          <a:prstGeom prst="rect">
            <a:avLst/>
          </a:prstGeom>
          <a:solidFill>
            <a:srgbClr val="75B13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141" name="Google Shape;141;g36ac7cfba73_0_786"/>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Target Variable: Distribution and Significance 3/3</a:t>
            </a:r>
            <a:endParaRPr>
              <a:solidFill>
                <a:srgbClr val="1974D2"/>
              </a:solidFill>
            </a:endParaRPr>
          </a:p>
        </p:txBody>
      </p:sp>
      <p:sp>
        <p:nvSpPr>
          <p:cNvPr id="142" name="Google Shape;142;g36ac7cfba73_0_786"/>
          <p:cNvSpPr txBox="1"/>
          <p:nvPr>
            <p:ph idx="1" type="body"/>
          </p:nvPr>
        </p:nvSpPr>
        <p:spPr>
          <a:xfrm>
            <a:off x="202550" y="861975"/>
            <a:ext cx="8709000" cy="370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SzPts val="1500"/>
              <a:buNone/>
            </a:pPr>
            <a:r>
              <a:rPr b="1" lang="en">
                <a:solidFill>
                  <a:schemeClr val="lt1"/>
                </a:solidFill>
              </a:rPr>
              <a:t>✅ Action Points:</a:t>
            </a:r>
            <a:endParaRPr b="1">
              <a:solidFill>
                <a:schemeClr val="lt1"/>
              </a:solidFill>
            </a:endParaRPr>
          </a:p>
          <a:p>
            <a:pPr indent="-323850" lvl="0" marL="457200" rtl="0" algn="l">
              <a:lnSpc>
                <a:spcPct val="115000"/>
              </a:lnSpc>
              <a:spcBef>
                <a:spcPts val="1200"/>
              </a:spcBef>
              <a:spcAft>
                <a:spcPts val="0"/>
              </a:spcAft>
              <a:buClr>
                <a:schemeClr val="lt1"/>
              </a:buClr>
              <a:buSzPts val="1500"/>
              <a:buFont typeface="Arial"/>
              <a:buChar char="●"/>
            </a:pPr>
            <a:r>
              <a:rPr lang="en">
                <a:solidFill>
                  <a:schemeClr val="lt1"/>
                </a:solidFill>
              </a:rPr>
              <a:t>Use </a:t>
            </a:r>
            <a:r>
              <a:rPr b="1" lang="en">
                <a:solidFill>
                  <a:schemeClr val="lt1"/>
                </a:solidFill>
              </a:rPr>
              <a:t>class weights</a:t>
            </a:r>
            <a:r>
              <a:rPr lang="en">
                <a:solidFill>
                  <a:schemeClr val="lt1"/>
                </a:solidFill>
              </a:rPr>
              <a:t> or </a:t>
            </a:r>
            <a:r>
              <a:rPr b="1" lang="en">
                <a:solidFill>
                  <a:schemeClr val="lt1"/>
                </a:solidFill>
              </a:rPr>
              <a:t>oversampling techniques</a:t>
            </a:r>
            <a:r>
              <a:rPr lang="en">
                <a:solidFill>
                  <a:schemeClr val="lt1"/>
                </a:solidFill>
              </a:rPr>
              <a:t> (like SMOTE) to address imbalance.</a:t>
            </a:r>
            <a:endParaRPr>
              <a:solidFill>
                <a:schemeClr val="lt1"/>
              </a:solidFill>
            </a:endParaRPr>
          </a:p>
          <a:p>
            <a:pPr indent="-323850" lvl="0" marL="457200" rtl="0" algn="l">
              <a:lnSpc>
                <a:spcPct val="115000"/>
              </a:lnSpc>
              <a:spcBef>
                <a:spcPts val="0"/>
              </a:spcBef>
              <a:spcAft>
                <a:spcPts val="0"/>
              </a:spcAft>
              <a:buClr>
                <a:schemeClr val="lt1"/>
              </a:buClr>
              <a:buSzPts val="1500"/>
              <a:buFont typeface="Arial"/>
              <a:buChar char="●"/>
            </a:pPr>
            <a:r>
              <a:rPr lang="en">
                <a:solidFill>
                  <a:schemeClr val="lt1"/>
                </a:solidFill>
              </a:rPr>
              <a:t>Ensure model evaluation focuses on </a:t>
            </a:r>
            <a:r>
              <a:rPr b="1" lang="en">
                <a:solidFill>
                  <a:schemeClr val="lt1"/>
                </a:solidFill>
              </a:rPr>
              <a:t>recall and precision</a:t>
            </a:r>
            <a:r>
              <a:rPr lang="en">
                <a:solidFill>
                  <a:schemeClr val="lt1"/>
                </a:solidFill>
              </a:rPr>
              <a:t> for class 1.</a:t>
            </a:r>
            <a:endParaRPr>
              <a:solidFill>
                <a:schemeClr val="lt1"/>
              </a:solidFill>
            </a:endParaRPr>
          </a:p>
          <a:p>
            <a:pPr indent="-323850" lvl="0" marL="457200" rtl="0" algn="l">
              <a:lnSpc>
                <a:spcPct val="115000"/>
              </a:lnSpc>
              <a:spcBef>
                <a:spcPts val="0"/>
              </a:spcBef>
              <a:spcAft>
                <a:spcPts val="0"/>
              </a:spcAft>
              <a:buClr>
                <a:schemeClr val="lt1"/>
              </a:buClr>
              <a:buSzPts val="1500"/>
              <a:buFont typeface="Nunito"/>
              <a:buChar char="●"/>
            </a:pPr>
            <a:r>
              <a:rPr lang="en">
                <a:solidFill>
                  <a:schemeClr val="lt1"/>
                </a:solidFill>
              </a:rPr>
              <a:t>Further analyze false negatives (missed failures) to improve model reliability.</a:t>
            </a:r>
            <a:endParaRPr>
              <a:solidFill>
                <a:schemeClr val="lt1"/>
              </a:solidFill>
            </a:endParaRPr>
          </a:p>
          <a:p>
            <a:pPr indent="0" lvl="0" marL="0" rtl="0" algn="l">
              <a:lnSpc>
                <a:spcPct val="115000"/>
              </a:lnSpc>
              <a:spcBef>
                <a:spcPts val="1200"/>
              </a:spcBef>
              <a:spcAft>
                <a:spcPts val="0"/>
              </a:spcAft>
              <a:buSzPts val="1500"/>
              <a:buNone/>
            </a:pPr>
            <a:r>
              <a:t/>
            </a:r>
            <a:endParaRPr>
              <a:solidFill>
                <a:schemeClr val="lt1"/>
              </a:solidFill>
            </a:endParaRPr>
          </a:p>
          <a:p>
            <a:pPr indent="0" lvl="0" marL="0" rtl="0" algn="l">
              <a:lnSpc>
                <a:spcPct val="115000"/>
              </a:lnSpc>
              <a:spcBef>
                <a:spcPts val="1400"/>
              </a:spcBef>
              <a:spcAft>
                <a:spcPts val="0"/>
              </a:spcAft>
              <a:buSzPts val="1500"/>
              <a:buNone/>
            </a:pPr>
            <a:r>
              <a:rPr lang="en" sz="1600">
                <a:solidFill>
                  <a:schemeClr val="lt1"/>
                </a:solidFill>
              </a:rPr>
              <a:t>🔄 </a:t>
            </a:r>
            <a:r>
              <a:rPr b="1" lang="en">
                <a:solidFill>
                  <a:schemeClr val="lt1"/>
                </a:solidFill>
              </a:rPr>
              <a:t> Action Points Implemented in the Project:</a:t>
            </a:r>
            <a:endParaRPr b="1">
              <a:solidFill>
                <a:schemeClr val="lt1"/>
              </a:solidFill>
            </a:endParaRPr>
          </a:p>
          <a:p>
            <a:pPr indent="0" lvl="0" marL="0" rtl="0" algn="l">
              <a:lnSpc>
                <a:spcPct val="115000"/>
              </a:lnSpc>
              <a:spcBef>
                <a:spcPts val="1200"/>
              </a:spcBef>
              <a:spcAft>
                <a:spcPts val="1200"/>
              </a:spcAft>
              <a:buSzPts val="1500"/>
              <a:buNone/>
            </a:pPr>
            <a:r>
              <a:rPr lang="en">
                <a:solidFill>
                  <a:schemeClr val="lt1"/>
                </a:solidFill>
              </a:rPr>
              <a:t>The project addressed class imbalance primarily through </a:t>
            </a:r>
            <a:r>
              <a:rPr b="1" lang="en">
                <a:solidFill>
                  <a:schemeClr val="lt1"/>
                </a:solidFill>
              </a:rPr>
              <a:t>class weighting and careful use of evaluation metrics</a:t>
            </a:r>
            <a:r>
              <a:rPr lang="en">
                <a:solidFill>
                  <a:schemeClr val="lt1"/>
                </a:solidFill>
              </a:rPr>
              <a:t>. However, </a:t>
            </a:r>
            <a:r>
              <a:rPr b="1" lang="en">
                <a:solidFill>
                  <a:schemeClr val="lt1"/>
                </a:solidFill>
              </a:rPr>
              <a:t>resampling techniques like SMOTE were not implemented</a:t>
            </a:r>
            <a:r>
              <a:rPr lang="en">
                <a:solidFill>
                  <a:schemeClr val="lt1"/>
                </a:solidFill>
              </a:rPr>
              <a:t>, which could be a valuable next step in further improving recall on the minority class.</a:t>
            </a:r>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36ac7cfba73_0_381"/>
          <p:cNvSpPr/>
          <p:nvPr/>
        </p:nvSpPr>
        <p:spPr>
          <a:xfrm>
            <a:off x="74400" y="861975"/>
            <a:ext cx="4773600" cy="1338900"/>
          </a:xfrm>
          <a:prstGeom prst="rect">
            <a:avLst/>
          </a:prstGeom>
          <a:solidFill>
            <a:srgbClr val="29AD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148" name="Google Shape;148;g36ac7cfba73_0_381"/>
          <p:cNvSpPr/>
          <p:nvPr/>
        </p:nvSpPr>
        <p:spPr>
          <a:xfrm>
            <a:off x="74400" y="2308800"/>
            <a:ext cx="4773600" cy="2196000"/>
          </a:xfrm>
          <a:prstGeom prst="rect">
            <a:avLst/>
          </a:prstGeom>
          <a:solidFill>
            <a:srgbClr val="75B13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149" name="Google Shape;149;g36ac7cfba73_0_381"/>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Bivariate Analysis - Variable Correlation</a:t>
            </a:r>
            <a:endParaRPr>
              <a:solidFill>
                <a:srgbClr val="1974D2"/>
              </a:solidFill>
            </a:endParaRPr>
          </a:p>
        </p:txBody>
      </p:sp>
      <p:pic>
        <p:nvPicPr>
          <p:cNvPr id="150" name="Google Shape;150;g36ac7cfba73_0_381"/>
          <p:cNvPicPr preferRelativeResize="0"/>
          <p:nvPr/>
        </p:nvPicPr>
        <p:blipFill rotWithShape="1">
          <a:blip r:embed="rId3">
            <a:alphaModFix/>
          </a:blip>
          <a:srcRect b="0" l="0" r="0" t="0"/>
          <a:stretch/>
        </p:blipFill>
        <p:spPr>
          <a:xfrm>
            <a:off x="5090400" y="808879"/>
            <a:ext cx="3728960" cy="3976723"/>
          </a:xfrm>
          <a:prstGeom prst="rect">
            <a:avLst/>
          </a:prstGeom>
          <a:noFill/>
          <a:ln>
            <a:noFill/>
          </a:ln>
        </p:spPr>
      </p:pic>
      <p:sp>
        <p:nvSpPr>
          <p:cNvPr id="151" name="Google Shape;151;g36ac7cfba73_0_381"/>
          <p:cNvSpPr txBox="1"/>
          <p:nvPr>
            <p:ph idx="1" type="body"/>
          </p:nvPr>
        </p:nvSpPr>
        <p:spPr>
          <a:xfrm>
            <a:off x="202550" y="861975"/>
            <a:ext cx="4477200" cy="370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500"/>
              <a:buNone/>
            </a:pPr>
            <a:r>
              <a:rPr b="1" lang="en" sz="1400">
                <a:solidFill>
                  <a:schemeClr val="lt1"/>
                </a:solidFill>
              </a:rPr>
              <a:t>🔗 Correlation Analysis</a:t>
            </a:r>
            <a:endParaRPr b="1" sz="1400">
              <a:solidFill>
                <a:schemeClr val="lt1"/>
              </a:solidFill>
            </a:endParaRPr>
          </a:p>
          <a:p>
            <a:pPr indent="-311150" lvl="0" marL="457200" rtl="0" algn="l">
              <a:lnSpc>
                <a:spcPct val="100000"/>
              </a:lnSpc>
              <a:spcBef>
                <a:spcPts val="600"/>
              </a:spcBef>
              <a:spcAft>
                <a:spcPts val="0"/>
              </a:spcAft>
              <a:buClr>
                <a:schemeClr val="lt1"/>
              </a:buClr>
              <a:buSzPts val="1300"/>
              <a:buFont typeface="Arial"/>
              <a:buChar char="●"/>
            </a:pPr>
            <a:r>
              <a:rPr lang="en" sz="1300">
                <a:solidFill>
                  <a:schemeClr val="lt1"/>
                </a:solidFill>
              </a:rPr>
              <a:t>A </a:t>
            </a:r>
            <a:r>
              <a:rPr b="1" lang="en" sz="1300">
                <a:solidFill>
                  <a:schemeClr val="lt1"/>
                </a:solidFill>
              </a:rPr>
              <a:t>correlation matrix heatmap</a:t>
            </a:r>
            <a:r>
              <a:rPr lang="en" sz="1300">
                <a:solidFill>
                  <a:schemeClr val="lt1"/>
                </a:solidFill>
              </a:rPr>
              <a:t> was created using seaborn.heatmap().</a:t>
            </a:r>
            <a:endParaRPr sz="1300">
              <a:solidFill>
                <a:schemeClr val="lt1"/>
              </a:solidFill>
            </a:endParaRPr>
          </a:p>
          <a:p>
            <a:pPr indent="-311150" lvl="0" marL="457200" rtl="0" algn="l">
              <a:lnSpc>
                <a:spcPct val="100000"/>
              </a:lnSpc>
              <a:spcBef>
                <a:spcPts val="600"/>
              </a:spcBef>
              <a:spcAft>
                <a:spcPts val="0"/>
              </a:spcAft>
              <a:buClr>
                <a:schemeClr val="lt1"/>
              </a:buClr>
              <a:buSzPts val="1300"/>
              <a:buFont typeface="Arial"/>
              <a:buChar char="●"/>
            </a:pPr>
            <a:r>
              <a:rPr lang="en" sz="1300">
                <a:solidFill>
                  <a:schemeClr val="lt1"/>
                </a:solidFill>
              </a:rPr>
              <a:t>It analyzed relationships between all </a:t>
            </a:r>
            <a:r>
              <a:rPr b="1" lang="en" sz="1300">
                <a:solidFill>
                  <a:schemeClr val="lt1"/>
                </a:solidFill>
              </a:rPr>
              <a:t>numeric features (V1 to V40)</a:t>
            </a:r>
            <a:r>
              <a:rPr lang="en" sz="1300">
                <a:solidFill>
                  <a:schemeClr val="lt1"/>
                </a:solidFill>
              </a:rPr>
              <a:t>, excluding the Target.</a:t>
            </a:r>
            <a:br>
              <a:rPr lang="en" sz="1300">
                <a:solidFill>
                  <a:schemeClr val="lt1"/>
                </a:solidFill>
              </a:rPr>
            </a:br>
            <a:endParaRPr sz="1300">
              <a:solidFill>
                <a:schemeClr val="lt1"/>
              </a:solidFill>
            </a:endParaRPr>
          </a:p>
          <a:p>
            <a:pPr indent="0" lvl="0" marL="0" rtl="0" algn="l">
              <a:lnSpc>
                <a:spcPct val="100000"/>
              </a:lnSpc>
              <a:spcBef>
                <a:spcPts val="600"/>
              </a:spcBef>
              <a:spcAft>
                <a:spcPts val="0"/>
              </a:spcAft>
              <a:buSzPts val="1500"/>
              <a:buNone/>
            </a:pPr>
            <a:r>
              <a:rPr b="1" lang="en" sz="1300">
                <a:solidFill>
                  <a:schemeClr val="lt1"/>
                </a:solidFill>
              </a:rPr>
              <a:t>🧠 </a:t>
            </a:r>
            <a:r>
              <a:rPr b="1" lang="en" sz="1400">
                <a:solidFill>
                  <a:schemeClr val="lt1"/>
                </a:solidFill>
              </a:rPr>
              <a:t>Key Observations (Inference based on method)</a:t>
            </a:r>
            <a:endParaRPr b="1" sz="1400">
              <a:solidFill>
                <a:schemeClr val="lt1"/>
              </a:solidFill>
            </a:endParaRPr>
          </a:p>
          <a:p>
            <a:pPr indent="-311150" lvl="0" marL="457200" rtl="0" algn="l">
              <a:lnSpc>
                <a:spcPct val="100000"/>
              </a:lnSpc>
              <a:spcBef>
                <a:spcPts val="600"/>
              </a:spcBef>
              <a:spcAft>
                <a:spcPts val="0"/>
              </a:spcAft>
              <a:buClr>
                <a:schemeClr val="lt1"/>
              </a:buClr>
              <a:buSzPts val="1300"/>
              <a:buFont typeface="Arial"/>
              <a:buChar char="●"/>
            </a:pPr>
            <a:r>
              <a:rPr lang="en" sz="1300">
                <a:solidFill>
                  <a:schemeClr val="lt1"/>
                </a:solidFill>
              </a:rPr>
              <a:t>Features with </a:t>
            </a:r>
            <a:r>
              <a:rPr b="1" lang="en" sz="1300">
                <a:solidFill>
                  <a:schemeClr val="lt1"/>
                </a:solidFill>
              </a:rPr>
              <a:t>high positive or negative correlation</a:t>
            </a:r>
            <a:r>
              <a:rPr lang="en" sz="1300">
                <a:solidFill>
                  <a:schemeClr val="lt1"/>
                </a:solidFill>
              </a:rPr>
              <a:t> may contain redundant information.</a:t>
            </a:r>
            <a:endParaRPr sz="1300">
              <a:solidFill>
                <a:schemeClr val="lt1"/>
              </a:solidFill>
            </a:endParaRPr>
          </a:p>
          <a:p>
            <a:pPr indent="-311150" lvl="0" marL="457200" rtl="0" algn="l">
              <a:lnSpc>
                <a:spcPct val="100000"/>
              </a:lnSpc>
              <a:spcBef>
                <a:spcPts val="600"/>
              </a:spcBef>
              <a:spcAft>
                <a:spcPts val="0"/>
              </a:spcAft>
              <a:buClr>
                <a:schemeClr val="lt1"/>
              </a:buClr>
              <a:buSzPts val="1300"/>
              <a:buFont typeface="Arial"/>
              <a:buChar char="●"/>
            </a:pPr>
            <a:r>
              <a:rPr lang="en" sz="1300">
                <a:solidFill>
                  <a:schemeClr val="lt1"/>
                </a:solidFill>
              </a:rPr>
              <a:t>If strong multicollinearity exists, techniques like </a:t>
            </a:r>
            <a:r>
              <a:rPr b="1" lang="en" sz="1300">
                <a:solidFill>
                  <a:schemeClr val="lt1"/>
                </a:solidFill>
              </a:rPr>
              <a:t>feature selection</a:t>
            </a:r>
            <a:r>
              <a:rPr lang="en" sz="1300">
                <a:solidFill>
                  <a:schemeClr val="lt1"/>
                </a:solidFill>
              </a:rPr>
              <a:t>, </a:t>
            </a:r>
            <a:r>
              <a:rPr b="1" lang="en" sz="1300">
                <a:solidFill>
                  <a:schemeClr val="lt1"/>
                </a:solidFill>
              </a:rPr>
              <a:t>dimensionality reduction (e.g., PCA)</a:t>
            </a:r>
            <a:r>
              <a:rPr lang="en" sz="1300">
                <a:solidFill>
                  <a:schemeClr val="lt1"/>
                </a:solidFill>
              </a:rPr>
              <a:t>, or </a:t>
            </a:r>
            <a:r>
              <a:rPr b="1" lang="en" sz="1300">
                <a:solidFill>
                  <a:schemeClr val="lt1"/>
                </a:solidFill>
              </a:rPr>
              <a:t>regularization (e.g., L2)</a:t>
            </a:r>
            <a:r>
              <a:rPr lang="en" sz="1300">
                <a:solidFill>
                  <a:schemeClr val="lt1"/>
                </a:solidFill>
              </a:rPr>
              <a:t> may be needed.</a:t>
            </a:r>
            <a:endParaRPr sz="1300">
              <a:solidFill>
                <a:schemeClr val="lt1"/>
              </a:solidFill>
            </a:endParaRPr>
          </a:p>
          <a:p>
            <a:pPr indent="-311150" lvl="0" marL="457200" rtl="0" algn="l">
              <a:lnSpc>
                <a:spcPct val="100000"/>
              </a:lnSpc>
              <a:spcBef>
                <a:spcPts val="600"/>
              </a:spcBef>
              <a:spcAft>
                <a:spcPts val="600"/>
              </a:spcAft>
              <a:buClr>
                <a:schemeClr val="lt1"/>
              </a:buClr>
              <a:buSzPts val="1300"/>
              <a:buFont typeface="Arial"/>
              <a:buChar char="●"/>
            </a:pPr>
            <a:r>
              <a:rPr lang="en" sz="1300">
                <a:solidFill>
                  <a:schemeClr val="lt1"/>
                </a:solidFill>
              </a:rPr>
              <a:t>Weak correlation with Target is typical in complex classification problems and doesn't rule out feature importance.</a:t>
            </a:r>
            <a:endParaRPr b="1" sz="1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36ac7cfba73_0_387"/>
          <p:cNvSpPr/>
          <p:nvPr/>
        </p:nvSpPr>
        <p:spPr>
          <a:xfrm>
            <a:off x="74400" y="861975"/>
            <a:ext cx="3529200" cy="2858100"/>
          </a:xfrm>
          <a:prstGeom prst="rect">
            <a:avLst/>
          </a:prstGeom>
          <a:solidFill>
            <a:srgbClr val="29AD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157" name="Google Shape;157;g36ac7cfba73_0_387"/>
          <p:cNvSpPr/>
          <p:nvPr/>
        </p:nvSpPr>
        <p:spPr>
          <a:xfrm>
            <a:off x="74400" y="3892800"/>
            <a:ext cx="3529200" cy="849600"/>
          </a:xfrm>
          <a:prstGeom prst="rect">
            <a:avLst/>
          </a:prstGeom>
          <a:solidFill>
            <a:srgbClr val="75B13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158" name="Google Shape;158;g36ac7cfba73_0_387"/>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Bivariate Analysis - Feature Correlation with Target</a:t>
            </a:r>
            <a:endParaRPr>
              <a:solidFill>
                <a:srgbClr val="1974D2"/>
              </a:solidFill>
            </a:endParaRPr>
          </a:p>
        </p:txBody>
      </p:sp>
      <p:sp>
        <p:nvSpPr>
          <p:cNvPr id="159" name="Google Shape;159;g36ac7cfba73_0_387"/>
          <p:cNvSpPr txBox="1"/>
          <p:nvPr>
            <p:ph idx="1" type="body"/>
          </p:nvPr>
        </p:nvSpPr>
        <p:spPr>
          <a:xfrm>
            <a:off x="244850" y="861775"/>
            <a:ext cx="3358800" cy="383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SzPts val="1500"/>
              <a:buNone/>
            </a:pPr>
            <a:r>
              <a:rPr b="1" lang="en" sz="1400">
                <a:solidFill>
                  <a:schemeClr val="lt1"/>
                </a:solidFill>
              </a:rPr>
              <a:t>Insights</a:t>
            </a:r>
            <a:endParaRPr b="1" sz="1400">
              <a:solidFill>
                <a:schemeClr val="lt1"/>
              </a:solidFill>
            </a:endParaRPr>
          </a:p>
          <a:p>
            <a:pPr indent="-304800" lvl="0" marL="457200" rtl="0" algn="l">
              <a:lnSpc>
                <a:spcPct val="115000"/>
              </a:lnSpc>
              <a:spcBef>
                <a:spcPts val="1200"/>
              </a:spcBef>
              <a:spcAft>
                <a:spcPts val="0"/>
              </a:spcAft>
              <a:buClr>
                <a:schemeClr val="lt1"/>
              </a:buClr>
              <a:buSzPts val="1200"/>
              <a:buFont typeface="Arial"/>
              <a:buChar char="●"/>
            </a:pPr>
            <a:r>
              <a:rPr lang="en" sz="1200">
                <a:solidFill>
                  <a:schemeClr val="lt1"/>
                </a:solidFill>
              </a:rPr>
              <a:t>The highest absolute correlation is </a:t>
            </a:r>
            <a:r>
              <a:rPr b="1" lang="en" sz="1200">
                <a:solidFill>
                  <a:schemeClr val="lt1"/>
                </a:solidFill>
              </a:rPr>
              <a:t>V18 (-0.29)</a:t>
            </a:r>
            <a:r>
              <a:rPr lang="en" sz="1200">
                <a:solidFill>
                  <a:schemeClr val="lt1"/>
                </a:solidFill>
              </a:rPr>
              <a:t>, indicating a moderate </a:t>
            </a:r>
            <a:r>
              <a:rPr b="1" lang="en" sz="1200">
                <a:solidFill>
                  <a:schemeClr val="lt1"/>
                </a:solidFill>
              </a:rPr>
              <a:t>negative</a:t>
            </a:r>
            <a:r>
              <a:rPr lang="en" sz="1200">
                <a:solidFill>
                  <a:schemeClr val="lt1"/>
                </a:solidFill>
              </a:rPr>
              <a:t> linear relationship with turbine failure.</a:t>
            </a:r>
            <a:br>
              <a:rPr lang="en" sz="1200">
                <a:solidFill>
                  <a:schemeClr val="lt1"/>
                </a:solidFill>
              </a:rPr>
            </a:br>
            <a:endParaRPr sz="1200">
              <a:solidFill>
                <a:schemeClr val="lt1"/>
              </a:solidFill>
            </a:endParaRPr>
          </a:p>
          <a:p>
            <a:pPr indent="-304800" lvl="0" marL="457200" rtl="0" algn="l">
              <a:lnSpc>
                <a:spcPct val="115000"/>
              </a:lnSpc>
              <a:spcBef>
                <a:spcPts val="0"/>
              </a:spcBef>
              <a:spcAft>
                <a:spcPts val="0"/>
              </a:spcAft>
              <a:buClr>
                <a:schemeClr val="lt1"/>
              </a:buClr>
              <a:buSzPts val="1200"/>
              <a:buFont typeface="Arial"/>
              <a:buChar char="●"/>
            </a:pPr>
            <a:r>
              <a:rPr lang="en" sz="1200">
                <a:solidFill>
                  <a:schemeClr val="lt1"/>
                </a:solidFill>
              </a:rPr>
              <a:t>Features </a:t>
            </a:r>
            <a:r>
              <a:rPr b="1" lang="en" sz="1200">
                <a:solidFill>
                  <a:schemeClr val="lt1"/>
                </a:solidFill>
              </a:rPr>
              <a:t>V21, V15, V7, V16</a:t>
            </a:r>
            <a:r>
              <a:rPr lang="en" sz="1200">
                <a:solidFill>
                  <a:schemeClr val="lt1"/>
                </a:solidFill>
              </a:rPr>
              <a:t> show moderate </a:t>
            </a:r>
            <a:r>
              <a:rPr b="1" lang="en" sz="1200">
                <a:solidFill>
                  <a:schemeClr val="lt1"/>
                </a:solidFill>
              </a:rPr>
              <a:t>positive</a:t>
            </a:r>
            <a:r>
              <a:rPr lang="en" sz="1200">
                <a:solidFill>
                  <a:schemeClr val="lt1"/>
                </a:solidFill>
              </a:rPr>
              <a:t> correlations.</a:t>
            </a:r>
            <a:br>
              <a:rPr lang="en" sz="1200">
                <a:solidFill>
                  <a:schemeClr val="lt1"/>
                </a:solidFill>
              </a:rPr>
            </a:br>
            <a:endParaRPr sz="1200">
              <a:solidFill>
                <a:schemeClr val="lt1"/>
              </a:solidFill>
            </a:endParaRPr>
          </a:p>
          <a:p>
            <a:pPr indent="-304800" lvl="0" marL="457200" rtl="0" algn="l">
              <a:lnSpc>
                <a:spcPct val="115000"/>
              </a:lnSpc>
              <a:spcBef>
                <a:spcPts val="0"/>
              </a:spcBef>
              <a:spcAft>
                <a:spcPts val="0"/>
              </a:spcAft>
              <a:buClr>
                <a:schemeClr val="lt1"/>
              </a:buClr>
              <a:buSzPts val="1200"/>
              <a:buFont typeface="Nunito"/>
              <a:buChar char="●"/>
            </a:pPr>
            <a:r>
              <a:rPr lang="en" sz="1200">
                <a:solidFill>
                  <a:schemeClr val="lt1"/>
                </a:solidFill>
              </a:rPr>
              <a:t>None of the correlations are very strong (&gt; 0.5), but several are significant enough to influence model performance.</a:t>
            </a:r>
            <a:br>
              <a:rPr lang="en" sz="1200">
                <a:solidFill>
                  <a:schemeClr val="lt1"/>
                </a:solidFill>
              </a:rPr>
            </a:br>
            <a:endParaRPr sz="1200">
              <a:solidFill>
                <a:schemeClr val="lt1"/>
              </a:solidFill>
            </a:endParaRPr>
          </a:p>
          <a:p>
            <a:pPr indent="0" lvl="0" marL="0" rtl="0" algn="l">
              <a:lnSpc>
                <a:spcPct val="115000"/>
              </a:lnSpc>
              <a:spcBef>
                <a:spcPts val="1200"/>
              </a:spcBef>
              <a:spcAft>
                <a:spcPts val="1200"/>
              </a:spcAft>
              <a:buSzPts val="1500"/>
              <a:buNone/>
            </a:pPr>
            <a:r>
              <a:rPr lang="en" sz="1200">
                <a:solidFill>
                  <a:schemeClr val="lt1"/>
                </a:solidFill>
              </a:rPr>
              <a:t>These top 10 features are good candidates for feature selection, especially in simpler models or for interpretability.</a:t>
            </a:r>
            <a:endParaRPr b="1">
              <a:solidFill>
                <a:schemeClr val="lt1"/>
              </a:solidFill>
            </a:endParaRPr>
          </a:p>
        </p:txBody>
      </p:sp>
      <p:pic>
        <p:nvPicPr>
          <p:cNvPr id="160" name="Google Shape;160;g36ac7cfba73_0_387"/>
          <p:cNvPicPr preferRelativeResize="0"/>
          <p:nvPr/>
        </p:nvPicPr>
        <p:blipFill rotWithShape="1">
          <a:blip r:embed="rId3">
            <a:alphaModFix/>
          </a:blip>
          <a:srcRect b="0" l="0" r="0" t="0"/>
          <a:stretch/>
        </p:blipFill>
        <p:spPr>
          <a:xfrm>
            <a:off x="3672951" y="1166774"/>
            <a:ext cx="5318652" cy="3171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36ac7cfba73_0_402"/>
          <p:cNvSpPr/>
          <p:nvPr/>
        </p:nvSpPr>
        <p:spPr>
          <a:xfrm>
            <a:off x="74400" y="2690400"/>
            <a:ext cx="8757900" cy="846600"/>
          </a:xfrm>
          <a:prstGeom prst="rect">
            <a:avLst/>
          </a:prstGeom>
          <a:solidFill>
            <a:srgbClr val="29AD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166" name="Google Shape;166;g36ac7cfba73_0_402"/>
          <p:cNvSpPr/>
          <p:nvPr/>
        </p:nvSpPr>
        <p:spPr>
          <a:xfrm>
            <a:off x="74400" y="861975"/>
            <a:ext cx="8757900" cy="1727700"/>
          </a:xfrm>
          <a:prstGeom prst="rect">
            <a:avLst/>
          </a:prstGeom>
          <a:solidFill>
            <a:srgbClr val="1868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167" name="Google Shape;167;g36ac7cfba73_0_402"/>
          <p:cNvSpPr/>
          <p:nvPr/>
        </p:nvSpPr>
        <p:spPr>
          <a:xfrm>
            <a:off x="74400" y="3681000"/>
            <a:ext cx="8757900" cy="1382400"/>
          </a:xfrm>
          <a:prstGeom prst="rect">
            <a:avLst/>
          </a:prstGeom>
          <a:solidFill>
            <a:srgbClr val="75B13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168" name="Google Shape;168;g36ac7cfba73_0_402"/>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Data Preprocessing Overview</a:t>
            </a:r>
            <a:endParaRPr>
              <a:solidFill>
                <a:srgbClr val="1974D2"/>
              </a:solidFill>
            </a:endParaRPr>
          </a:p>
        </p:txBody>
      </p:sp>
      <p:sp>
        <p:nvSpPr>
          <p:cNvPr id="169" name="Google Shape;169;g36ac7cfba73_0_402"/>
          <p:cNvSpPr txBox="1"/>
          <p:nvPr>
            <p:ph idx="1" type="body"/>
          </p:nvPr>
        </p:nvSpPr>
        <p:spPr>
          <a:xfrm>
            <a:off x="244850" y="785575"/>
            <a:ext cx="8695800" cy="383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500"/>
              <a:buNone/>
            </a:pPr>
            <a:r>
              <a:rPr b="1" lang="en" sz="1600">
                <a:solidFill>
                  <a:schemeClr val="lt1"/>
                </a:solidFill>
              </a:rPr>
              <a:t>1. Missing Value Treatment</a:t>
            </a:r>
            <a:endParaRPr b="1" sz="1600">
              <a:solidFill>
                <a:schemeClr val="lt1"/>
              </a:solidFill>
            </a:endParaRPr>
          </a:p>
          <a:p>
            <a:pPr indent="-317500" lvl="0" marL="457200" rtl="0" algn="l">
              <a:lnSpc>
                <a:spcPct val="100000"/>
              </a:lnSpc>
              <a:spcBef>
                <a:spcPts val="600"/>
              </a:spcBef>
              <a:spcAft>
                <a:spcPts val="0"/>
              </a:spcAft>
              <a:buClr>
                <a:schemeClr val="lt1"/>
              </a:buClr>
              <a:buSzPts val="1400"/>
              <a:buFont typeface="Arial"/>
              <a:buChar char="●"/>
            </a:pPr>
            <a:r>
              <a:rPr b="1" lang="en" sz="1400">
                <a:solidFill>
                  <a:schemeClr val="lt1"/>
                </a:solidFill>
              </a:rPr>
              <a:t>Tool Used</a:t>
            </a:r>
            <a:r>
              <a:rPr lang="en" sz="1400">
                <a:solidFill>
                  <a:schemeClr val="lt1"/>
                </a:solidFill>
              </a:rPr>
              <a:t>: SimpleImputer from sklearn.impute</a:t>
            </a:r>
            <a:endParaRPr sz="1400">
              <a:solidFill>
                <a:schemeClr val="lt1"/>
              </a:solidFill>
            </a:endParaRPr>
          </a:p>
          <a:p>
            <a:pPr indent="-317500" lvl="0" marL="457200" rtl="0" algn="l">
              <a:lnSpc>
                <a:spcPct val="100000"/>
              </a:lnSpc>
              <a:spcBef>
                <a:spcPts val="600"/>
              </a:spcBef>
              <a:spcAft>
                <a:spcPts val="0"/>
              </a:spcAft>
              <a:buClr>
                <a:schemeClr val="lt1"/>
              </a:buClr>
              <a:buSzPts val="1400"/>
              <a:buFont typeface="Arial"/>
              <a:buChar char="●"/>
            </a:pPr>
            <a:r>
              <a:rPr b="1" lang="en" sz="1400">
                <a:solidFill>
                  <a:schemeClr val="lt1"/>
                </a:solidFill>
              </a:rPr>
              <a:t>Strategy</a:t>
            </a:r>
            <a:r>
              <a:rPr lang="en" sz="1400">
                <a:solidFill>
                  <a:schemeClr val="lt1"/>
                </a:solidFill>
              </a:rPr>
              <a:t>: "median" — missing values in each column were replaced with the median of that column.</a:t>
            </a:r>
            <a:endParaRPr sz="1400">
              <a:solidFill>
                <a:schemeClr val="lt1"/>
              </a:solidFill>
            </a:endParaRPr>
          </a:p>
          <a:p>
            <a:pPr indent="-317500" lvl="0" marL="457200" rtl="0" algn="l">
              <a:lnSpc>
                <a:spcPct val="100000"/>
              </a:lnSpc>
              <a:spcBef>
                <a:spcPts val="600"/>
              </a:spcBef>
              <a:spcAft>
                <a:spcPts val="0"/>
              </a:spcAft>
              <a:buClr>
                <a:schemeClr val="lt1"/>
              </a:buClr>
              <a:buSzPts val="1400"/>
              <a:buFont typeface="Arial"/>
              <a:buChar char="●"/>
            </a:pPr>
            <a:r>
              <a:rPr b="1" lang="en" sz="1400">
                <a:solidFill>
                  <a:schemeClr val="lt1"/>
                </a:solidFill>
              </a:rPr>
              <a:t>Application</a:t>
            </a:r>
            <a:r>
              <a:rPr lang="en" sz="1400">
                <a:solidFill>
                  <a:schemeClr val="lt1"/>
                </a:solidFill>
              </a:rPr>
              <a:t>: Imputation was applied separately on: X_train, X_val, X_test</a:t>
            </a:r>
            <a:br>
              <a:rPr lang="en" sz="1400">
                <a:solidFill>
                  <a:schemeClr val="lt1"/>
                </a:solidFill>
              </a:rPr>
            </a:br>
            <a:endParaRPr sz="1400">
              <a:solidFill>
                <a:schemeClr val="lt1"/>
              </a:solidFill>
            </a:endParaRPr>
          </a:p>
          <a:p>
            <a:pPr indent="0" lvl="0" marL="0" rtl="0" algn="l">
              <a:lnSpc>
                <a:spcPct val="100000"/>
              </a:lnSpc>
              <a:spcBef>
                <a:spcPts val="600"/>
              </a:spcBef>
              <a:spcAft>
                <a:spcPts val="0"/>
              </a:spcAft>
              <a:buSzPts val="1500"/>
              <a:buNone/>
            </a:pPr>
            <a:r>
              <a:rPr lang="en" sz="1400">
                <a:solidFill>
                  <a:schemeClr val="lt1"/>
                </a:solidFill>
              </a:rPr>
              <a:t>This ensures data leakage is avoided by not fitting the imputer on the full dataset.</a:t>
            </a:r>
            <a:endParaRPr sz="1400">
              <a:solidFill>
                <a:schemeClr val="lt1"/>
              </a:solidFill>
            </a:endParaRPr>
          </a:p>
          <a:p>
            <a:pPr indent="0" lvl="0" marL="0" rtl="0" algn="l">
              <a:lnSpc>
                <a:spcPct val="100000"/>
              </a:lnSpc>
              <a:spcBef>
                <a:spcPts val="600"/>
              </a:spcBef>
              <a:spcAft>
                <a:spcPts val="0"/>
              </a:spcAft>
              <a:buSzPts val="1500"/>
              <a:buNone/>
            </a:pPr>
            <a:r>
              <a:t/>
            </a:r>
            <a:endParaRPr sz="1400">
              <a:solidFill>
                <a:schemeClr val="lt1"/>
              </a:solidFill>
            </a:endParaRPr>
          </a:p>
          <a:p>
            <a:pPr indent="0" lvl="0" marL="0" rtl="0" algn="l">
              <a:lnSpc>
                <a:spcPct val="100000"/>
              </a:lnSpc>
              <a:spcBef>
                <a:spcPts val="600"/>
              </a:spcBef>
              <a:spcAft>
                <a:spcPts val="0"/>
              </a:spcAft>
              <a:buSzPts val="1500"/>
              <a:buNone/>
            </a:pPr>
            <a:r>
              <a:rPr b="1" lang="en" sz="1600">
                <a:solidFill>
                  <a:schemeClr val="lt1"/>
                </a:solidFill>
              </a:rPr>
              <a:t>2. Feature Scaling</a:t>
            </a:r>
            <a:endParaRPr b="1" sz="1600">
              <a:solidFill>
                <a:schemeClr val="lt1"/>
              </a:solidFill>
            </a:endParaRPr>
          </a:p>
          <a:p>
            <a:pPr indent="-317500" lvl="0" marL="457200" rtl="0" algn="l">
              <a:lnSpc>
                <a:spcPct val="100000"/>
              </a:lnSpc>
              <a:spcBef>
                <a:spcPts val="600"/>
              </a:spcBef>
              <a:spcAft>
                <a:spcPts val="0"/>
              </a:spcAft>
              <a:buClr>
                <a:schemeClr val="lt1"/>
              </a:buClr>
              <a:buSzPts val="1400"/>
              <a:buFont typeface="Arial"/>
              <a:buChar char="●"/>
            </a:pPr>
            <a:r>
              <a:rPr lang="en" sz="1400">
                <a:solidFill>
                  <a:schemeClr val="lt1"/>
                </a:solidFill>
              </a:rPr>
              <a:t>Although StandardScaler could be used, it was </a:t>
            </a:r>
            <a:r>
              <a:rPr b="1" lang="en" sz="1400">
                <a:solidFill>
                  <a:schemeClr val="lt1"/>
                </a:solidFill>
              </a:rPr>
              <a:t>not applied</a:t>
            </a:r>
            <a:r>
              <a:rPr lang="en" sz="1400">
                <a:solidFill>
                  <a:schemeClr val="lt1"/>
                </a:solidFill>
              </a:rPr>
              <a:t> in the preprocessing code blocks.</a:t>
            </a:r>
            <a:br>
              <a:rPr lang="en" sz="1400">
                <a:solidFill>
                  <a:schemeClr val="lt1"/>
                </a:solidFill>
              </a:rPr>
            </a:br>
            <a:endParaRPr sz="1400">
              <a:solidFill>
                <a:schemeClr val="lt1"/>
              </a:solidFill>
            </a:endParaRPr>
          </a:p>
          <a:p>
            <a:pPr indent="0" lvl="0" marL="0" rtl="0" algn="l">
              <a:lnSpc>
                <a:spcPct val="100000"/>
              </a:lnSpc>
              <a:spcBef>
                <a:spcPts val="600"/>
              </a:spcBef>
              <a:spcAft>
                <a:spcPts val="0"/>
              </a:spcAft>
              <a:buSzPts val="1500"/>
              <a:buNone/>
            </a:pPr>
            <a:r>
              <a:rPr b="1" lang="en" sz="1600">
                <a:solidFill>
                  <a:schemeClr val="lt1"/>
                </a:solidFill>
              </a:rPr>
              <a:t>3. Other Preprocessing Tasks</a:t>
            </a:r>
            <a:endParaRPr b="1" sz="1600">
              <a:solidFill>
                <a:schemeClr val="lt1"/>
              </a:solidFill>
            </a:endParaRPr>
          </a:p>
          <a:p>
            <a:pPr indent="-317500" lvl="0" marL="457200" rtl="0" algn="l">
              <a:lnSpc>
                <a:spcPct val="100000"/>
              </a:lnSpc>
              <a:spcBef>
                <a:spcPts val="600"/>
              </a:spcBef>
              <a:spcAft>
                <a:spcPts val="0"/>
              </a:spcAft>
              <a:buClr>
                <a:schemeClr val="lt1"/>
              </a:buClr>
              <a:buSzPts val="1400"/>
              <a:buFont typeface="Arial"/>
              <a:buChar char="●"/>
            </a:pPr>
            <a:r>
              <a:rPr b="1" lang="en" sz="1400">
                <a:solidFill>
                  <a:schemeClr val="lt1"/>
                </a:solidFill>
              </a:rPr>
              <a:t>Data Splitting</a:t>
            </a:r>
            <a:r>
              <a:rPr lang="en" sz="1400">
                <a:solidFill>
                  <a:schemeClr val="lt1"/>
                </a:solidFill>
              </a:rPr>
              <a:t>: The original training set was split into X_train and X_val for model training and validation.</a:t>
            </a:r>
            <a:endParaRPr sz="1400">
              <a:solidFill>
                <a:schemeClr val="lt1"/>
              </a:solidFill>
            </a:endParaRPr>
          </a:p>
          <a:p>
            <a:pPr indent="-317500" lvl="0" marL="457200" rtl="0" algn="l">
              <a:lnSpc>
                <a:spcPct val="100000"/>
              </a:lnSpc>
              <a:spcBef>
                <a:spcPts val="600"/>
              </a:spcBef>
              <a:spcAft>
                <a:spcPts val="0"/>
              </a:spcAft>
              <a:buClr>
                <a:schemeClr val="lt1"/>
              </a:buClr>
              <a:buSzPts val="1400"/>
              <a:buFont typeface="Arial"/>
              <a:buChar char="●"/>
            </a:pPr>
            <a:r>
              <a:rPr b="1" lang="en" sz="1400">
                <a:solidFill>
                  <a:schemeClr val="lt1"/>
                </a:solidFill>
              </a:rPr>
              <a:t>No encoding</a:t>
            </a:r>
            <a:r>
              <a:rPr lang="en" sz="1400">
                <a:solidFill>
                  <a:schemeClr val="lt1"/>
                </a:solidFill>
              </a:rPr>
              <a:t>: Since all features are numeric and anonymized, label encoding or one-hot encoding was not needed.</a:t>
            </a:r>
            <a:endParaRPr sz="1400">
              <a:solidFill>
                <a:schemeClr val="lt1"/>
              </a:solidFill>
            </a:endParaRPr>
          </a:p>
          <a:p>
            <a:pPr indent="0" lvl="0" marL="0" rtl="0" algn="l">
              <a:lnSpc>
                <a:spcPct val="100000"/>
              </a:lnSpc>
              <a:spcBef>
                <a:spcPts val="600"/>
              </a:spcBef>
              <a:spcAft>
                <a:spcPts val="600"/>
              </a:spcAft>
              <a:buSzPts val="1500"/>
              <a:buNone/>
            </a:pPr>
            <a:r>
              <a:t/>
            </a:r>
            <a:endParaRPr b="1" sz="17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36ac7cfba73_0_409"/>
          <p:cNvSpPr/>
          <p:nvPr/>
        </p:nvSpPr>
        <p:spPr>
          <a:xfrm>
            <a:off x="74400" y="1776000"/>
            <a:ext cx="8757900" cy="2082600"/>
          </a:xfrm>
          <a:prstGeom prst="rect">
            <a:avLst/>
          </a:prstGeom>
          <a:solidFill>
            <a:srgbClr val="29AD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175" name="Google Shape;175;g36ac7cfba73_0_409"/>
          <p:cNvSpPr/>
          <p:nvPr/>
        </p:nvSpPr>
        <p:spPr>
          <a:xfrm>
            <a:off x="74400" y="861975"/>
            <a:ext cx="8757900" cy="813300"/>
          </a:xfrm>
          <a:prstGeom prst="rect">
            <a:avLst/>
          </a:prstGeom>
          <a:solidFill>
            <a:srgbClr val="1868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176" name="Google Shape;176;g36ac7cfba73_0_409"/>
          <p:cNvSpPr/>
          <p:nvPr/>
        </p:nvSpPr>
        <p:spPr>
          <a:xfrm>
            <a:off x="74400" y="3934800"/>
            <a:ext cx="8757900" cy="1088400"/>
          </a:xfrm>
          <a:prstGeom prst="rect">
            <a:avLst/>
          </a:prstGeom>
          <a:solidFill>
            <a:srgbClr val="75B13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177" name="Google Shape;177;g36ac7cfba73_0_409"/>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sz="2000">
                <a:solidFill>
                  <a:srgbClr val="1974D2"/>
                </a:solidFill>
              </a:rPr>
              <a:t>Data Preprocessing - Duplicates, Outliers &amp; Feature Engineering</a:t>
            </a:r>
            <a:endParaRPr sz="2000">
              <a:solidFill>
                <a:srgbClr val="1974D2"/>
              </a:solidFill>
            </a:endParaRPr>
          </a:p>
        </p:txBody>
      </p:sp>
      <p:sp>
        <p:nvSpPr>
          <p:cNvPr id="178" name="Google Shape;178;g36ac7cfba73_0_409"/>
          <p:cNvSpPr txBox="1"/>
          <p:nvPr>
            <p:ph idx="1" type="body"/>
          </p:nvPr>
        </p:nvSpPr>
        <p:spPr>
          <a:xfrm>
            <a:off x="244850" y="785575"/>
            <a:ext cx="8695800" cy="383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500"/>
              <a:buNone/>
            </a:pPr>
            <a:r>
              <a:rPr b="1" lang="en" sz="1400">
                <a:solidFill>
                  <a:schemeClr val="lt1"/>
                </a:solidFill>
              </a:rPr>
              <a:t>1. Duplicate Checks</a:t>
            </a:r>
            <a:endParaRPr b="1" sz="1400">
              <a:solidFill>
                <a:schemeClr val="lt1"/>
              </a:solidFill>
            </a:endParaRPr>
          </a:p>
          <a:p>
            <a:pPr indent="0" lvl="0" marL="0" rtl="0" algn="l">
              <a:lnSpc>
                <a:spcPct val="100000"/>
              </a:lnSpc>
              <a:spcBef>
                <a:spcPts val="600"/>
              </a:spcBef>
              <a:spcAft>
                <a:spcPts val="0"/>
              </a:spcAft>
              <a:buSzPts val="1500"/>
              <a:buNone/>
            </a:pPr>
            <a:r>
              <a:rPr lang="en" sz="1200">
                <a:solidFill>
                  <a:schemeClr val="lt1"/>
                </a:solidFill>
              </a:rPr>
              <a:t>✅ </a:t>
            </a:r>
            <a:r>
              <a:rPr b="1" lang="en" sz="1200">
                <a:solidFill>
                  <a:schemeClr val="lt1"/>
                </a:solidFill>
              </a:rPr>
              <a:t>Code Used</a:t>
            </a:r>
            <a:r>
              <a:rPr lang="en" sz="1200">
                <a:solidFill>
                  <a:schemeClr val="lt1"/>
                </a:solidFill>
              </a:rPr>
              <a:t>: data.duplicated().sum()</a:t>
            </a:r>
            <a:endParaRPr sz="1200">
              <a:solidFill>
                <a:schemeClr val="lt1"/>
              </a:solidFill>
            </a:endParaRPr>
          </a:p>
          <a:p>
            <a:pPr indent="0" lvl="0" marL="0" rtl="0" algn="l">
              <a:lnSpc>
                <a:spcPct val="100000"/>
              </a:lnSpc>
              <a:spcBef>
                <a:spcPts val="600"/>
              </a:spcBef>
              <a:spcAft>
                <a:spcPts val="0"/>
              </a:spcAft>
              <a:buSzPts val="1500"/>
              <a:buNone/>
            </a:pPr>
            <a:r>
              <a:rPr lang="en" sz="1200">
                <a:solidFill>
                  <a:schemeClr val="lt1"/>
                </a:solidFill>
              </a:rPr>
              <a:t>✅ </a:t>
            </a:r>
            <a:r>
              <a:rPr b="1" lang="en" sz="1200">
                <a:solidFill>
                  <a:schemeClr val="lt1"/>
                </a:solidFill>
              </a:rPr>
              <a:t>Findings</a:t>
            </a:r>
            <a:r>
              <a:rPr lang="en" sz="1200">
                <a:solidFill>
                  <a:schemeClr val="lt1"/>
                </a:solidFill>
              </a:rPr>
              <a:t>: No duplicate rows were found in the data.</a:t>
            </a:r>
            <a:endParaRPr sz="1200">
              <a:solidFill>
                <a:schemeClr val="lt1"/>
              </a:solidFill>
            </a:endParaRPr>
          </a:p>
          <a:p>
            <a:pPr indent="0" lvl="0" marL="0" rtl="0" algn="l">
              <a:lnSpc>
                <a:spcPct val="100000"/>
              </a:lnSpc>
              <a:spcBef>
                <a:spcPts val="600"/>
              </a:spcBef>
              <a:spcAft>
                <a:spcPts val="0"/>
              </a:spcAft>
              <a:buSzPts val="1500"/>
              <a:buNone/>
            </a:pPr>
            <a:r>
              <a:t/>
            </a:r>
            <a:endParaRPr sz="100">
              <a:solidFill>
                <a:schemeClr val="lt1"/>
              </a:solidFill>
            </a:endParaRPr>
          </a:p>
          <a:p>
            <a:pPr indent="0" lvl="0" marL="0" rtl="0" algn="l">
              <a:lnSpc>
                <a:spcPct val="100000"/>
              </a:lnSpc>
              <a:spcBef>
                <a:spcPts val="600"/>
              </a:spcBef>
              <a:spcAft>
                <a:spcPts val="0"/>
              </a:spcAft>
              <a:buSzPts val="1500"/>
              <a:buNone/>
            </a:pPr>
            <a:r>
              <a:rPr b="1" lang="en" sz="1400">
                <a:solidFill>
                  <a:schemeClr val="lt1"/>
                </a:solidFill>
              </a:rPr>
              <a:t>2. Outlier Detection</a:t>
            </a:r>
            <a:endParaRPr b="1" sz="1400">
              <a:solidFill>
                <a:schemeClr val="lt1"/>
              </a:solidFill>
            </a:endParaRPr>
          </a:p>
          <a:p>
            <a:pPr indent="-304800" lvl="0" marL="457200" rtl="0" algn="l">
              <a:lnSpc>
                <a:spcPct val="100000"/>
              </a:lnSpc>
              <a:spcBef>
                <a:spcPts val="600"/>
              </a:spcBef>
              <a:spcAft>
                <a:spcPts val="0"/>
              </a:spcAft>
              <a:buClr>
                <a:schemeClr val="lt1"/>
              </a:buClr>
              <a:buSzPts val="1200"/>
              <a:buFont typeface="Arial"/>
              <a:buChar char="●"/>
            </a:pPr>
            <a:r>
              <a:rPr lang="en" sz="1200">
                <a:solidFill>
                  <a:schemeClr val="lt1"/>
                </a:solidFill>
              </a:rPr>
              <a:t>✅ </a:t>
            </a:r>
            <a:r>
              <a:rPr b="1" lang="en" sz="1200">
                <a:solidFill>
                  <a:schemeClr val="lt1"/>
                </a:solidFill>
              </a:rPr>
              <a:t>Method</a:t>
            </a:r>
            <a:r>
              <a:rPr lang="en" sz="1200">
                <a:solidFill>
                  <a:schemeClr val="lt1"/>
                </a:solidFill>
              </a:rPr>
              <a:t>: Visual inspection using </a:t>
            </a:r>
            <a:r>
              <a:rPr b="1" lang="en" sz="1200">
                <a:solidFill>
                  <a:schemeClr val="lt1"/>
                </a:solidFill>
              </a:rPr>
              <a:t>boxplots</a:t>
            </a:r>
            <a:r>
              <a:rPr lang="en" sz="1200">
                <a:solidFill>
                  <a:schemeClr val="lt1"/>
                </a:solidFill>
              </a:rPr>
              <a:t> overlaid with histograms.</a:t>
            </a:r>
            <a:endParaRPr sz="1200">
              <a:solidFill>
                <a:schemeClr val="lt1"/>
              </a:solidFill>
            </a:endParaRPr>
          </a:p>
          <a:p>
            <a:pPr indent="-304800" lvl="0" marL="457200" rtl="0" algn="l">
              <a:lnSpc>
                <a:spcPct val="100000"/>
              </a:lnSpc>
              <a:spcBef>
                <a:spcPts val="600"/>
              </a:spcBef>
              <a:spcAft>
                <a:spcPts val="0"/>
              </a:spcAft>
              <a:buClr>
                <a:schemeClr val="lt1"/>
              </a:buClr>
              <a:buSzPts val="1200"/>
              <a:buFont typeface="Arial"/>
              <a:buChar char="●"/>
            </a:pPr>
            <a:r>
              <a:rPr lang="en" sz="1200">
                <a:solidFill>
                  <a:schemeClr val="lt1"/>
                </a:solidFill>
              </a:rPr>
              <a:t>✅ </a:t>
            </a:r>
            <a:r>
              <a:rPr b="1" lang="en" sz="1200">
                <a:solidFill>
                  <a:schemeClr val="lt1"/>
                </a:solidFill>
              </a:rPr>
              <a:t>Tool</a:t>
            </a:r>
            <a:r>
              <a:rPr lang="en" sz="1200">
                <a:solidFill>
                  <a:schemeClr val="lt1"/>
                </a:solidFill>
              </a:rPr>
              <a:t>: A custom histogram_boxplot() function.</a:t>
            </a:r>
            <a:endParaRPr sz="1200">
              <a:solidFill>
                <a:schemeClr val="lt1"/>
              </a:solidFill>
            </a:endParaRPr>
          </a:p>
          <a:p>
            <a:pPr indent="-304800" lvl="0" marL="457200" rtl="0" algn="l">
              <a:lnSpc>
                <a:spcPct val="100000"/>
              </a:lnSpc>
              <a:spcBef>
                <a:spcPts val="600"/>
              </a:spcBef>
              <a:spcAft>
                <a:spcPts val="0"/>
              </a:spcAft>
              <a:buClr>
                <a:schemeClr val="lt1"/>
              </a:buClr>
              <a:buSzPts val="1200"/>
              <a:buFont typeface="Arial"/>
              <a:buChar char="●"/>
            </a:pPr>
            <a:r>
              <a:rPr lang="en" sz="1200">
                <a:solidFill>
                  <a:schemeClr val="lt1"/>
                </a:solidFill>
              </a:rPr>
              <a:t>📉 </a:t>
            </a:r>
            <a:r>
              <a:rPr b="1" lang="en" sz="1200">
                <a:solidFill>
                  <a:schemeClr val="lt1"/>
                </a:solidFill>
              </a:rPr>
              <a:t>Application</a:t>
            </a:r>
            <a:r>
              <a:rPr lang="en" sz="1200">
                <a:solidFill>
                  <a:schemeClr val="lt1"/>
                </a:solidFill>
              </a:rPr>
              <a:t>: Applied to every feature in the dataset to visualize:</a:t>
            </a:r>
            <a:endParaRPr sz="1200">
              <a:solidFill>
                <a:schemeClr val="lt1"/>
              </a:solidFill>
            </a:endParaRPr>
          </a:p>
          <a:p>
            <a:pPr indent="-304800" lvl="1" marL="914400" rtl="0" algn="l">
              <a:lnSpc>
                <a:spcPct val="100000"/>
              </a:lnSpc>
              <a:spcBef>
                <a:spcPts val="600"/>
              </a:spcBef>
              <a:spcAft>
                <a:spcPts val="0"/>
              </a:spcAft>
              <a:buClr>
                <a:schemeClr val="lt1"/>
              </a:buClr>
              <a:buSzPts val="1200"/>
              <a:buFont typeface="Nunito"/>
              <a:buChar char="○"/>
            </a:pPr>
            <a:r>
              <a:rPr lang="en" sz="1200">
                <a:solidFill>
                  <a:schemeClr val="lt1"/>
                </a:solidFill>
              </a:rPr>
              <a:t>Distribution shape</a:t>
            </a:r>
            <a:endParaRPr sz="1200">
              <a:solidFill>
                <a:schemeClr val="lt1"/>
              </a:solidFill>
            </a:endParaRPr>
          </a:p>
          <a:p>
            <a:pPr indent="-304800" lvl="1" marL="914400" rtl="0" algn="l">
              <a:lnSpc>
                <a:spcPct val="100000"/>
              </a:lnSpc>
              <a:spcBef>
                <a:spcPts val="600"/>
              </a:spcBef>
              <a:spcAft>
                <a:spcPts val="0"/>
              </a:spcAft>
              <a:buClr>
                <a:schemeClr val="lt1"/>
              </a:buClr>
              <a:buSzPts val="1200"/>
              <a:buFont typeface="Nunito"/>
              <a:buChar char="○"/>
            </a:pPr>
            <a:r>
              <a:rPr lang="en" sz="1200">
                <a:solidFill>
                  <a:schemeClr val="lt1"/>
                </a:solidFill>
              </a:rPr>
              <a:t>Mean vs. median (skewness)</a:t>
            </a:r>
            <a:endParaRPr sz="1200">
              <a:solidFill>
                <a:schemeClr val="lt1"/>
              </a:solidFill>
            </a:endParaRPr>
          </a:p>
          <a:p>
            <a:pPr indent="-304800" lvl="1" marL="914400" rtl="0" algn="l">
              <a:lnSpc>
                <a:spcPct val="100000"/>
              </a:lnSpc>
              <a:spcBef>
                <a:spcPts val="600"/>
              </a:spcBef>
              <a:spcAft>
                <a:spcPts val="0"/>
              </a:spcAft>
              <a:buClr>
                <a:schemeClr val="lt1"/>
              </a:buClr>
              <a:buSzPts val="1200"/>
              <a:buFont typeface="Nunito"/>
              <a:buChar char="○"/>
            </a:pPr>
            <a:r>
              <a:rPr lang="en" sz="1200">
                <a:solidFill>
                  <a:schemeClr val="lt1"/>
                </a:solidFill>
              </a:rPr>
              <a:t>Outliers (visible in the boxplot whiskers)</a:t>
            </a:r>
            <a:endParaRPr sz="1200">
              <a:solidFill>
                <a:schemeClr val="lt1"/>
              </a:solidFill>
            </a:endParaRPr>
          </a:p>
          <a:p>
            <a:pPr indent="0" lvl="0" marL="0" rtl="0" algn="l">
              <a:lnSpc>
                <a:spcPct val="100000"/>
              </a:lnSpc>
              <a:spcBef>
                <a:spcPts val="600"/>
              </a:spcBef>
              <a:spcAft>
                <a:spcPts val="0"/>
              </a:spcAft>
              <a:buSzPts val="1500"/>
              <a:buNone/>
            </a:pPr>
            <a:r>
              <a:rPr lang="en" sz="1200">
                <a:solidFill>
                  <a:schemeClr val="lt1"/>
                </a:solidFill>
              </a:rPr>
              <a:t>🟡 </a:t>
            </a:r>
            <a:r>
              <a:rPr b="1" lang="en" sz="1200">
                <a:solidFill>
                  <a:schemeClr val="lt1"/>
                </a:solidFill>
              </a:rPr>
              <a:t>Note</a:t>
            </a:r>
            <a:r>
              <a:rPr lang="en" sz="1200">
                <a:solidFill>
                  <a:schemeClr val="lt1"/>
                </a:solidFill>
              </a:rPr>
              <a:t>: No outlier treatment (e.g., removal or capping) was performed; only detection.</a:t>
            </a:r>
            <a:endParaRPr sz="1200">
              <a:solidFill>
                <a:schemeClr val="lt1"/>
              </a:solidFill>
            </a:endParaRPr>
          </a:p>
          <a:p>
            <a:pPr indent="0" lvl="0" marL="0" rtl="0" algn="l">
              <a:lnSpc>
                <a:spcPct val="100000"/>
              </a:lnSpc>
              <a:spcBef>
                <a:spcPts val="600"/>
              </a:spcBef>
              <a:spcAft>
                <a:spcPts val="0"/>
              </a:spcAft>
              <a:buSzPts val="1500"/>
              <a:buNone/>
            </a:pPr>
            <a:r>
              <a:t/>
            </a:r>
            <a:endParaRPr sz="100">
              <a:solidFill>
                <a:schemeClr val="lt1"/>
              </a:solidFill>
            </a:endParaRPr>
          </a:p>
          <a:p>
            <a:pPr indent="0" lvl="0" marL="0" rtl="0" algn="l">
              <a:lnSpc>
                <a:spcPct val="100000"/>
              </a:lnSpc>
              <a:spcBef>
                <a:spcPts val="600"/>
              </a:spcBef>
              <a:spcAft>
                <a:spcPts val="0"/>
              </a:spcAft>
              <a:buSzPts val="1500"/>
              <a:buNone/>
            </a:pPr>
            <a:r>
              <a:rPr b="1" lang="en" sz="1400">
                <a:solidFill>
                  <a:schemeClr val="lt1"/>
                </a:solidFill>
              </a:rPr>
              <a:t>3. Feature Engineering</a:t>
            </a:r>
            <a:endParaRPr b="1" sz="1400">
              <a:solidFill>
                <a:schemeClr val="lt1"/>
              </a:solidFill>
            </a:endParaRPr>
          </a:p>
          <a:p>
            <a:pPr indent="-304800" lvl="0" marL="457200" rtl="0" algn="l">
              <a:lnSpc>
                <a:spcPct val="100000"/>
              </a:lnSpc>
              <a:spcBef>
                <a:spcPts val="600"/>
              </a:spcBef>
              <a:spcAft>
                <a:spcPts val="0"/>
              </a:spcAft>
              <a:buClr>
                <a:schemeClr val="lt1"/>
              </a:buClr>
              <a:buSzPts val="1200"/>
              <a:buFont typeface="Arial"/>
              <a:buChar char="●"/>
            </a:pPr>
            <a:r>
              <a:rPr lang="en" sz="1200">
                <a:solidFill>
                  <a:schemeClr val="lt1"/>
                </a:solidFill>
              </a:rPr>
              <a:t>🚫 </a:t>
            </a:r>
            <a:r>
              <a:rPr b="1" lang="en" sz="1200">
                <a:solidFill>
                  <a:schemeClr val="lt1"/>
                </a:solidFill>
              </a:rPr>
              <a:t>None Performed</a:t>
            </a:r>
            <a:r>
              <a:rPr lang="en" sz="1200">
                <a:solidFill>
                  <a:schemeClr val="lt1"/>
                </a:solidFill>
              </a:rPr>
              <a:t>: No creation of new features, No interaction terms or transformations, No dimensionality reduction</a:t>
            </a:r>
            <a:endParaRPr sz="1200">
              <a:solidFill>
                <a:schemeClr val="lt1"/>
              </a:solidFill>
            </a:endParaRPr>
          </a:p>
          <a:p>
            <a:pPr indent="-304800" lvl="0" marL="457200" rtl="0" algn="l">
              <a:lnSpc>
                <a:spcPct val="100000"/>
              </a:lnSpc>
              <a:spcBef>
                <a:spcPts val="600"/>
              </a:spcBef>
              <a:spcAft>
                <a:spcPts val="600"/>
              </a:spcAft>
              <a:buClr>
                <a:schemeClr val="lt1"/>
              </a:buClr>
              <a:buSzPts val="1200"/>
              <a:buFont typeface="Arial"/>
              <a:buChar char="●"/>
            </a:pPr>
            <a:r>
              <a:rPr lang="en" sz="1200">
                <a:solidFill>
                  <a:schemeClr val="lt1"/>
                </a:solidFill>
              </a:rPr>
              <a:t>The dataset was used largely as-is, with 40 anonymized numerical features passed directly into the model.</a:t>
            </a:r>
            <a:endParaRPr b="1" sz="17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36ac7cfba73_0_415"/>
          <p:cNvSpPr/>
          <p:nvPr/>
        </p:nvSpPr>
        <p:spPr>
          <a:xfrm>
            <a:off x="74400" y="785575"/>
            <a:ext cx="8757900" cy="1134300"/>
          </a:xfrm>
          <a:prstGeom prst="rect">
            <a:avLst/>
          </a:prstGeom>
          <a:solidFill>
            <a:srgbClr val="29AD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184" name="Google Shape;184;g36ac7cfba73_0_415"/>
          <p:cNvSpPr/>
          <p:nvPr/>
        </p:nvSpPr>
        <p:spPr>
          <a:xfrm>
            <a:off x="74400" y="2078400"/>
            <a:ext cx="8757900" cy="2944800"/>
          </a:xfrm>
          <a:prstGeom prst="rect">
            <a:avLst/>
          </a:prstGeom>
          <a:solidFill>
            <a:srgbClr val="75B13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185" name="Google Shape;185;g36ac7cfba73_0_415"/>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Data Preprocessing - How Data Leakage Was Avoided</a:t>
            </a:r>
            <a:endParaRPr>
              <a:solidFill>
                <a:srgbClr val="1974D2"/>
              </a:solidFill>
            </a:endParaRPr>
          </a:p>
        </p:txBody>
      </p:sp>
      <p:sp>
        <p:nvSpPr>
          <p:cNvPr id="186" name="Google Shape;186;g36ac7cfba73_0_415"/>
          <p:cNvSpPr txBox="1"/>
          <p:nvPr>
            <p:ph idx="1" type="body"/>
          </p:nvPr>
        </p:nvSpPr>
        <p:spPr>
          <a:xfrm>
            <a:off x="244850" y="785575"/>
            <a:ext cx="8695800" cy="383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500"/>
              <a:buNone/>
            </a:pPr>
            <a:r>
              <a:rPr b="1" lang="en">
                <a:solidFill>
                  <a:schemeClr val="lt1"/>
                </a:solidFill>
              </a:rPr>
              <a:t>Data Leakage:</a:t>
            </a:r>
            <a:endParaRPr b="1">
              <a:solidFill>
                <a:schemeClr val="lt1"/>
              </a:solidFill>
            </a:endParaRPr>
          </a:p>
          <a:p>
            <a:pPr indent="0" lvl="0" marL="0" rtl="0" algn="l">
              <a:lnSpc>
                <a:spcPct val="100000"/>
              </a:lnSpc>
              <a:spcBef>
                <a:spcPts val="600"/>
              </a:spcBef>
              <a:spcAft>
                <a:spcPts val="0"/>
              </a:spcAft>
              <a:buSzPts val="1500"/>
              <a:buNone/>
            </a:pPr>
            <a:r>
              <a:rPr lang="en" sz="1300">
                <a:solidFill>
                  <a:schemeClr val="lt1"/>
                </a:solidFill>
              </a:rPr>
              <a:t>Data leakage occurs when information from the test set or target variable is used during model training, leading to misleadingly high accuracy and poor real-world performance. It often happens when preprocessing is done before data splitting or when target-related data is mistakenly included in the features.</a:t>
            </a:r>
            <a:endParaRPr sz="1300">
              <a:solidFill>
                <a:schemeClr val="lt1"/>
              </a:solidFill>
            </a:endParaRPr>
          </a:p>
          <a:p>
            <a:pPr indent="0" lvl="0" marL="0" rtl="0" algn="l">
              <a:lnSpc>
                <a:spcPct val="100000"/>
              </a:lnSpc>
              <a:spcBef>
                <a:spcPts val="600"/>
              </a:spcBef>
              <a:spcAft>
                <a:spcPts val="0"/>
              </a:spcAft>
              <a:buSzPts val="1500"/>
              <a:buNone/>
            </a:pPr>
            <a:r>
              <a:t/>
            </a:r>
            <a:endParaRPr sz="1300">
              <a:solidFill>
                <a:schemeClr val="lt1"/>
              </a:solidFill>
            </a:endParaRPr>
          </a:p>
          <a:p>
            <a:pPr indent="0" lvl="0" marL="0" rtl="0" algn="l">
              <a:lnSpc>
                <a:spcPct val="100000"/>
              </a:lnSpc>
              <a:spcBef>
                <a:spcPts val="600"/>
              </a:spcBef>
              <a:spcAft>
                <a:spcPts val="0"/>
              </a:spcAft>
              <a:buSzPts val="1500"/>
              <a:buNone/>
            </a:pPr>
            <a:r>
              <a:rPr b="1" lang="en">
                <a:solidFill>
                  <a:schemeClr val="lt1"/>
                </a:solidFill>
              </a:rPr>
              <a:t>How Data Leakage Was Prevented?</a:t>
            </a:r>
            <a:endParaRPr b="1">
              <a:solidFill>
                <a:schemeClr val="lt1"/>
              </a:solidFill>
            </a:endParaRPr>
          </a:p>
          <a:p>
            <a:pPr indent="0" lvl="0" marL="0" rtl="0" algn="l">
              <a:lnSpc>
                <a:spcPct val="100000"/>
              </a:lnSpc>
              <a:spcBef>
                <a:spcPts val="600"/>
              </a:spcBef>
              <a:spcAft>
                <a:spcPts val="0"/>
              </a:spcAft>
              <a:buSzPts val="1500"/>
              <a:buNone/>
            </a:pPr>
            <a:r>
              <a:rPr lang="en" sz="1300">
                <a:solidFill>
                  <a:schemeClr val="lt1"/>
                </a:solidFill>
              </a:rPr>
              <a:t>The following steps were taken to </a:t>
            </a:r>
            <a:r>
              <a:rPr b="1" lang="en" sz="1300">
                <a:solidFill>
                  <a:schemeClr val="lt1"/>
                </a:solidFill>
              </a:rPr>
              <a:t>avoid data leakage</a:t>
            </a:r>
            <a:r>
              <a:rPr lang="en" sz="1300">
                <a:solidFill>
                  <a:schemeClr val="lt1"/>
                </a:solidFill>
              </a:rPr>
              <a:t>:</a:t>
            </a:r>
            <a:endParaRPr sz="1300">
              <a:solidFill>
                <a:schemeClr val="lt1"/>
              </a:solidFill>
            </a:endParaRPr>
          </a:p>
          <a:p>
            <a:pPr indent="0" lvl="0" marL="0" rtl="0" algn="l">
              <a:lnSpc>
                <a:spcPct val="100000"/>
              </a:lnSpc>
              <a:spcBef>
                <a:spcPts val="600"/>
              </a:spcBef>
              <a:spcAft>
                <a:spcPts val="0"/>
              </a:spcAft>
              <a:buSzPts val="1500"/>
              <a:buNone/>
            </a:pPr>
            <a:r>
              <a:rPr b="1" lang="en" sz="1300">
                <a:solidFill>
                  <a:schemeClr val="lt1"/>
                </a:solidFill>
              </a:rPr>
              <a:t>✅ 1. Train-Test Split Before Preprocessing</a:t>
            </a:r>
            <a:endParaRPr b="1" sz="1300">
              <a:solidFill>
                <a:schemeClr val="lt1"/>
              </a:solidFill>
            </a:endParaRPr>
          </a:p>
          <a:p>
            <a:pPr indent="-311150" lvl="0" marL="457200" rtl="0" algn="l">
              <a:lnSpc>
                <a:spcPct val="100000"/>
              </a:lnSpc>
              <a:spcBef>
                <a:spcPts val="600"/>
              </a:spcBef>
              <a:spcAft>
                <a:spcPts val="0"/>
              </a:spcAft>
              <a:buClr>
                <a:schemeClr val="lt1"/>
              </a:buClr>
              <a:buSzPts val="1300"/>
              <a:buFont typeface="Nunito"/>
              <a:buChar char="●"/>
            </a:pPr>
            <a:r>
              <a:rPr lang="en" sz="1300">
                <a:solidFill>
                  <a:schemeClr val="lt1"/>
                </a:solidFill>
              </a:rPr>
              <a:t>The dataset was split into: X_train, X_val from the training set &amp; X_test from the separate test file</a:t>
            </a:r>
            <a:endParaRPr sz="1300">
              <a:solidFill>
                <a:schemeClr val="lt1"/>
              </a:solidFill>
            </a:endParaRPr>
          </a:p>
          <a:p>
            <a:pPr indent="-311150" lvl="0" marL="457200" rtl="0" algn="l">
              <a:lnSpc>
                <a:spcPct val="100000"/>
              </a:lnSpc>
              <a:spcBef>
                <a:spcPts val="600"/>
              </a:spcBef>
              <a:spcAft>
                <a:spcPts val="0"/>
              </a:spcAft>
              <a:buClr>
                <a:schemeClr val="lt1"/>
              </a:buClr>
              <a:buSzPts val="1300"/>
              <a:buFont typeface="Arial"/>
              <a:buChar char="●"/>
            </a:pPr>
            <a:r>
              <a:rPr lang="en" sz="1300">
                <a:solidFill>
                  <a:schemeClr val="lt1"/>
                </a:solidFill>
              </a:rPr>
              <a:t>This split was done </a:t>
            </a:r>
            <a:r>
              <a:rPr b="1" lang="en" sz="1300">
                <a:solidFill>
                  <a:schemeClr val="lt1"/>
                </a:solidFill>
              </a:rPr>
              <a:t>before applying imputation or model fitting</a:t>
            </a:r>
            <a:r>
              <a:rPr lang="en" sz="1300">
                <a:solidFill>
                  <a:schemeClr val="lt1"/>
                </a:solidFill>
              </a:rPr>
              <a:t>, ensuring no test information leaked into training.</a:t>
            </a:r>
            <a:endParaRPr sz="1300">
              <a:solidFill>
                <a:schemeClr val="lt1"/>
              </a:solidFill>
            </a:endParaRPr>
          </a:p>
          <a:p>
            <a:pPr indent="0" lvl="0" marL="0" rtl="0" algn="l">
              <a:lnSpc>
                <a:spcPct val="100000"/>
              </a:lnSpc>
              <a:spcBef>
                <a:spcPts val="600"/>
              </a:spcBef>
              <a:spcAft>
                <a:spcPts val="0"/>
              </a:spcAft>
              <a:buSzPts val="1500"/>
              <a:buNone/>
            </a:pPr>
            <a:r>
              <a:rPr b="1" lang="en" sz="1300">
                <a:solidFill>
                  <a:schemeClr val="lt1"/>
                </a:solidFill>
              </a:rPr>
              <a:t>✅ 2. Separate Imputation for Each Split</a:t>
            </a:r>
            <a:endParaRPr b="1" sz="1300">
              <a:solidFill>
                <a:schemeClr val="lt1"/>
              </a:solidFill>
            </a:endParaRPr>
          </a:p>
          <a:p>
            <a:pPr indent="-311150" lvl="0" marL="457200" rtl="0" algn="l">
              <a:lnSpc>
                <a:spcPct val="100000"/>
              </a:lnSpc>
              <a:spcBef>
                <a:spcPts val="600"/>
              </a:spcBef>
              <a:spcAft>
                <a:spcPts val="0"/>
              </a:spcAft>
              <a:buClr>
                <a:schemeClr val="lt1"/>
              </a:buClr>
              <a:buSzPts val="1300"/>
              <a:buFont typeface="Arial"/>
              <a:buChar char="●"/>
            </a:pPr>
            <a:r>
              <a:rPr b="1" lang="en" sz="1300">
                <a:solidFill>
                  <a:schemeClr val="lt1"/>
                </a:solidFill>
              </a:rPr>
              <a:t>Median imputation</a:t>
            </a:r>
            <a:r>
              <a:rPr lang="en" sz="1300">
                <a:solidFill>
                  <a:schemeClr val="lt1"/>
                </a:solidFill>
              </a:rPr>
              <a:t> was applied using SimpleImputer(strategy='median').</a:t>
            </a:r>
            <a:endParaRPr sz="1300">
              <a:solidFill>
                <a:schemeClr val="lt1"/>
              </a:solidFill>
            </a:endParaRPr>
          </a:p>
          <a:p>
            <a:pPr indent="-311150" lvl="0" marL="457200" rtl="0" algn="l">
              <a:lnSpc>
                <a:spcPct val="100000"/>
              </a:lnSpc>
              <a:spcBef>
                <a:spcPts val="600"/>
              </a:spcBef>
              <a:spcAft>
                <a:spcPts val="0"/>
              </a:spcAft>
              <a:buClr>
                <a:schemeClr val="lt1"/>
              </a:buClr>
              <a:buSzPts val="1300"/>
              <a:buFont typeface="Arial"/>
              <a:buChar char="●"/>
            </a:pPr>
            <a:r>
              <a:rPr lang="en" sz="1300">
                <a:solidFill>
                  <a:schemeClr val="lt1"/>
                </a:solidFill>
              </a:rPr>
              <a:t>The imputer was </a:t>
            </a:r>
            <a:r>
              <a:rPr b="1" lang="en" sz="1300">
                <a:solidFill>
                  <a:schemeClr val="lt1"/>
                </a:solidFill>
              </a:rPr>
              <a:t>fit only on X_train</a:t>
            </a:r>
            <a:r>
              <a:rPr lang="en" sz="1300">
                <a:solidFill>
                  <a:schemeClr val="lt1"/>
                </a:solidFill>
              </a:rPr>
              <a:t>, and then applied separately to: X_train, X_val, and X_test</a:t>
            </a:r>
            <a:endParaRPr sz="1300">
              <a:solidFill>
                <a:schemeClr val="lt1"/>
              </a:solidFill>
            </a:endParaRPr>
          </a:p>
          <a:p>
            <a:pPr indent="0" lvl="0" marL="0" rtl="0" algn="l">
              <a:lnSpc>
                <a:spcPct val="100000"/>
              </a:lnSpc>
              <a:spcBef>
                <a:spcPts val="600"/>
              </a:spcBef>
              <a:spcAft>
                <a:spcPts val="0"/>
              </a:spcAft>
              <a:buSzPts val="1500"/>
              <a:buNone/>
            </a:pPr>
            <a:r>
              <a:rPr lang="en" sz="1300">
                <a:solidFill>
                  <a:schemeClr val="lt1"/>
                </a:solidFill>
              </a:rPr>
              <a:t>This avoided fitting the imputer on the full dataset, which would have leaked test/validation distribution info into training.</a:t>
            </a:r>
            <a:endParaRPr b="1" sz="18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g36ac7cfba73_0_67"/>
          <p:cNvSpPr txBox="1"/>
          <p:nvPr>
            <p:ph type="title"/>
          </p:nvPr>
        </p:nvSpPr>
        <p:spPr>
          <a:xfrm>
            <a:off x="202550" y="-15521"/>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200"/>
              <a:buNone/>
            </a:pPr>
            <a:r>
              <a:rPr lang="en">
                <a:solidFill>
                  <a:srgbClr val="1974D2"/>
                </a:solidFill>
              </a:rPr>
              <a:t>Agenda</a:t>
            </a:r>
            <a:endParaRPr sz="2400">
              <a:solidFill>
                <a:srgbClr val="0E39A9"/>
              </a:solidFill>
            </a:endParaRPr>
          </a:p>
        </p:txBody>
      </p:sp>
      <p:sp>
        <p:nvSpPr>
          <p:cNvPr id="45" name="Google Shape;45;g36ac7cfba73_0_67"/>
          <p:cNvSpPr txBox="1"/>
          <p:nvPr/>
        </p:nvSpPr>
        <p:spPr>
          <a:xfrm>
            <a:off x="20450" y="579875"/>
            <a:ext cx="5867100" cy="43653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0"/>
              </a:spcBef>
              <a:spcAft>
                <a:spcPts val="0"/>
              </a:spcAft>
              <a:buClr>
                <a:srgbClr val="000000"/>
              </a:buClr>
              <a:buSzPts val="1400"/>
              <a:buFont typeface="Nunito"/>
              <a:buChar char="●"/>
            </a:pPr>
            <a:r>
              <a:rPr b="1" i="0" lang="en" u="none" cap="none" strike="noStrike">
                <a:solidFill>
                  <a:srgbClr val="000000"/>
                </a:solidFill>
                <a:latin typeface="Nunito"/>
                <a:ea typeface="Nunito"/>
                <a:cs typeface="Nunito"/>
                <a:sym typeface="Nunito"/>
              </a:rPr>
              <a:t>Executive Summary</a:t>
            </a:r>
            <a:endParaRPr b="1" i="0" u="none" cap="none" strike="noStrike">
              <a:solidFill>
                <a:srgbClr val="000000"/>
              </a:solidFill>
              <a:latin typeface="Nunito"/>
              <a:ea typeface="Nunito"/>
              <a:cs typeface="Nunito"/>
              <a:sym typeface="Nunito"/>
            </a:endParaRPr>
          </a:p>
          <a:p>
            <a:pPr indent="0" lvl="0" marL="457200" marR="0" rtl="0" algn="l">
              <a:lnSpc>
                <a:spcPct val="115000"/>
              </a:lnSpc>
              <a:spcBef>
                <a:spcPts val="0"/>
              </a:spcBef>
              <a:spcAft>
                <a:spcPts val="0"/>
              </a:spcAft>
              <a:buClr>
                <a:srgbClr val="000000"/>
              </a:buClr>
              <a:buSzPts val="1100"/>
              <a:buFont typeface="Arial"/>
              <a:buNone/>
            </a:pPr>
            <a:r>
              <a:t/>
            </a:r>
            <a:endParaRPr b="1" i="0" u="none" cap="none" strike="noStrike">
              <a:solidFill>
                <a:srgbClr val="000000"/>
              </a:solidFill>
              <a:latin typeface="Nunito"/>
              <a:ea typeface="Nunito"/>
              <a:cs typeface="Nunito"/>
              <a:sym typeface="Nunito"/>
            </a:endParaRPr>
          </a:p>
          <a:p>
            <a:pPr indent="-317500" lvl="0" marL="457200" marR="0" rtl="0" algn="l">
              <a:lnSpc>
                <a:spcPct val="115000"/>
              </a:lnSpc>
              <a:spcBef>
                <a:spcPts val="0"/>
              </a:spcBef>
              <a:spcAft>
                <a:spcPts val="0"/>
              </a:spcAft>
              <a:buClr>
                <a:srgbClr val="000000"/>
              </a:buClr>
              <a:buSzPts val="1400"/>
              <a:buFont typeface="Nunito"/>
              <a:buChar char="●"/>
            </a:pPr>
            <a:r>
              <a:rPr b="1" i="0" lang="en" u="none" cap="none" strike="noStrike">
                <a:solidFill>
                  <a:srgbClr val="000000"/>
                </a:solidFill>
                <a:latin typeface="Nunito"/>
                <a:ea typeface="Nunito"/>
                <a:cs typeface="Nunito"/>
                <a:sym typeface="Nunito"/>
              </a:rPr>
              <a:t>Business Problem and Solution Approach</a:t>
            </a:r>
            <a:endParaRPr b="1" i="0" u="none" cap="none" strike="noStrike">
              <a:solidFill>
                <a:srgbClr val="000000"/>
              </a:solidFill>
              <a:latin typeface="Nunito"/>
              <a:ea typeface="Nunito"/>
              <a:cs typeface="Nunito"/>
              <a:sym typeface="Nunito"/>
            </a:endParaRPr>
          </a:p>
          <a:p>
            <a:pPr indent="0" lvl="0" marL="457200" marR="0" rtl="0" algn="l">
              <a:lnSpc>
                <a:spcPct val="115000"/>
              </a:lnSpc>
              <a:spcBef>
                <a:spcPts val="0"/>
              </a:spcBef>
              <a:spcAft>
                <a:spcPts val="0"/>
              </a:spcAft>
              <a:buClr>
                <a:srgbClr val="000000"/>
              </a:buClr>
              <a:buSzPts val="1100"/>
              <a:buFont typeface="Arial"/>
              <a:buNone/>
            </a:pPr>
            <a:r>
              <a:t/>
            </a:r>
            <a:endParaRPr b="1" i="0" u="none" cap="none" strike="noStrike">
              <a:solidFill>
                <a:srgbClr val="000000"/>
              </a:solidFill>
              <a:latin typeface="Nunito"/>
              <a:ea typeface="Nunito"/>
              <a:cs typeface="Nunito"/>
              <a:sym typeface="Nunito"/>
            </a:endParaRPr>
          </a:p>
          <a:p>
            <a:pPr indent="-317500" lvl="0" marL="457200" marR="0" rtl="0" algn="l">
              <a:lnSpc>
                <a:spcPct val="115000"/>
              </a:lnSpc>
              <a:spcBef>
                <a:spcPts val="0"/>
              </a:spcBef>
              <a:spcAft>
                <a:spcPts val="0"/>
              </a:spcAft>
              <a:buClr>
                <a:srgbClr val="000000"/>
              </a:buClr>
              <a:buSzPts val="1400"/>
              <a:buFont typeface="Nunito"/>
              <a:buChar char="●"/>
            </a:pPr>
            <a:r>
              <a:rPr b="1" i="0" lang="en" u="none" cap="none" strike="noStrike">
                <a:solidFill>
                  <a:srgbClr val="000000"/>
                </a:solidFill>
                <a:latin typeface="Nunito"/>
                <a:ea typeface="Nunito"/>
                <a:cs typeface="Nunito"/>
                <a:sym typeface="Nunito"/>
              </a:rPr>
              <a:t>EDA</a:t>
            </a:r>
            <a:r>
              <a:rPr b="1" lang="en">
                <a:latin typeface="Nunito"/>
                <a:ea typeface="Nunito"/>
                <a:cs typeface="Nunito"/>
                <a:sym typeface="Nunito"/>
              </a:rPr>
              <a:t>: </a:t>
            </a:r>
            <a:r>
              <a:rPr b="1" i="0" lang="en" u="none" cap="none" strike="noStrike">
                <a:solidFill>
                  <a:srgbClr val="000000"/>
                </a:solidFill>
                <a:latin typeface="Nunito"/>
                <a:ea typeface="Nunito"/>
                <a:cs typeface="Nunito"/>
                <a:sym typeface="Nunito"/>
              </a:rPr>
              <a:t>Data Overview - Univariate Analysis - Bivariate Analysis</a:t>
            </a:r>
            <a:endParaRPr b="1" i="0" u="none" cap="none" strike="noStrike">
              <a:solidFill>
                <a:srgbClr val="000000"/>
              </a:solidFill>
              <a:latin typeface="Nunito"/>
              <a:ea typeface="Nunito"/>
              <a:cs typeface="Nunito"/>
              <a:sym typeface="Nunito"/>
            </a:endParaRPr>
          </a:p>
          <a:p>
            <a:pPr indent="0" lvl="0" marL="457200" marR="0" rtl="0" algn="l">
              <a:lnSpc>
                <a:spcPct val="115000"/>
              </a:lnSpc>
              <a:spcBef>
                <a:spcPts val="0"/>
              </a:spcBef>
              <a:spcAft>
                <a:spcPts val="0"/>
              </a:spcAft>
              <a:buClr>
                <a:srgbClr val="000000"/>
              </a:buClr>
              <a:buSzPts val="1100"/>
              <a:buFont typeface="Arial"/>
              <a:buNone/>
            </a:pPr>
            <a:r>
              <a:t/>
            </a:r>
            <a:endParaRPr b="1" i="0" u="none" cap="none" strike="noStrike">
              <a:solidFill>
                <a:srgbClr val="000000"/>
              </a:solidFill>
              <a:latin typeface="Nunito"/>
              <a:ea typeface="Nunito"/>
              <a:cs typeface="Nunito"/>
              <a:sym typeface="Nunito"/>
            </a:endParaRPr>
          </a:p>
          <a:p>
            <a:pPr indent="-317500" lvl="0" marL="457200" marR="0" rtl="0" algn="l">
              <a:lnSpc>
                <a:spcPct val="115000"/>
              </a:lnSpc>
              <a:spcBef>
                <a:spcPts val="0"/>
              </a:spcBef>
              <a:spcAft>
                <a:spcPts val="0"/>
              </a:spcAft>
              <a:buClr>
                <a:srgbClr val="000000"/>
              </a:buClr>
              <a:buSzPts val="1400"/>
              <a:buFont typeface="Nunito"/>
              <a:buChar char="●"/>
            </a:pPr>
            <a:r>
              <a:rPr b="1" i="0" lang="en" u="none" cap="none" strike="noStrike">
                <a:solidFill>
                  <a:srgbClr val="000000"/>
                </a:solidFill>
                <a:latin typeface="Nunito"/>
                <a:ea typeface="Nunito"/>
                <a:cs typeface="Nunito"/>
                <a:sym typeface="Nunito"/>
              </a:rPr>
              <a:t>Data Preprocessing</a:t>
            </a:r>
            <a:r>
              <a:rPr b="1" lang="en">
                <a:latin typeface="Nunito"/>
                <a:ea typeface="Nunito"/>
                <a:cs typeface="Nunito"/>
                <a:sym typeface="Nunito"/>
              </a:rPr>
              <a:t>: </a:t>
            </a:r>
            <a:r>
              <a:rPr b="1" i="0" lang="en" u="none" cap="none" strike="noStrike">
                <a:solidFill>
                  <a:srgbClr val="000000"/>
                </a:solidFill>
                <a:latin typeface="Nunito"/>
                <a:ea typeface="Nunito"/>
                <a:cs typeface="Nunito"/>
                <a:sym typeface="Nunito"/>
              </a:rPr>
              <a:t>Missing Value </a:t>
            </a:r>
            <a:r>
              <a:rPr b="1" lang="en">
                <a:latin typeface="Nunito"/>
                <a:ea typeface="Nunito"/>
                <a:cs typeface="Nunito"/>
                <a:sym typeface="Nunito"/>
              </a:rPr>
              <a:t>Treatment</a:t>
            </a:r>
            <a:r>
              <a:rPr b="1" lang="en">
                <a:latin typeface="Nunito"/>
                <a:ea typeface="Nunito"/>
                <a:cs typeface="Nunito"/>
                <a:sym typeface="Nunito"/>
              </a:rPr>
              <a:t>, D</a:t>
            </a:r>
            <a:r>
              <a:rPr b="1" lang="en">
                <a:latin typeface="Nunito"/>
                <a:ea typeface="Nunito"/>
                <a:cs typeface="Nunito"/>
                <a:sym typeface="Nunito"/>
              </a:rPr>
              <a:t>ata Leakage Protection</a:t>
            </a:r>
            <a:endParaRPr b="1" i="0" u="none" cap="none" strike="noStrike">
              <a:solidFill>
                <a:srgbClr val="000000"/>
              </a:solidFill>
              <a:latin typeface="Nunito"/>
              <a:ea typeface="Nunito"/>
              <a:cs typeface="Nunito"/>
              <a:sym typeface="Nunito"/>
            </a:endParaRPr>
          </a:p>
          <a:p>
            <a:pPr indent="0" lvl="0" marL="457200" marR="0" rtl="0" algn="l">
              <a:lnSpc>
                <a:spcPct val="115000"/>
              </a:lnSpc>
              <a:spcBef>
                <a:spcPts val="0"/>
              </a:spcBef>
              <a:spcAft>
                <a:spcPts val="0"/>
              </a:spcAft>
              <a:buClr>
                <a:srgbClr val="000000"/>
              </a:buClr>
              <a:buSzPts val="1100"/>
              <a:buFont typeface="Arial"/>
              <a:buNone/>
            </a:pPr>
            <a:r>
              <a:t/>
            </a:r>
            <a:endParaRPr b="1" i="0" u="none" cap="none" strike="noStrike">
              <a:solidFill>
                <a:srgbClr val="000000"/>
              </a:solidFill>
              <a:latin typeface="Nunito"/>
              <a:ea typeface="Nunito"/>
              <a:cs typeface="Nunito"/>
              <a:sym typeface="Nunito"/>
            </a:endParaRPr>
          </a:p>
          <a:p>
            <a:pPr indent="-317500" lvl="0" marL="457200" marR="0" rtl="0" algn="l">
              <a:lnSpc>
                <a:spcPct val="115000"/>
              </a:lnSpc>
              <a:spcBef>
                <a:spcPts val="0"/>
              </a:spcBef>
              <a:spcAft>
                <a:spcPts val="0"/>
              </a:spcAft>
              <a:buClr>
                <a:srgbClr val="000000"/>
              </a:buClr>
              <a:buSzPts val="1400"/>
              <a:buFont typeface="Nunito"/>
              <a:buChar char="●"/>
            </a:pPr>
            <a:r>
              <a:rPr b="1" lang="en">
                <a:latin typeface="Nunito"/>
                <a:ea typeface="Nunito"/>
                <a:cs typeface="Nunito"/>
                <a:sym typeface="Nunito"/>
              </a:rPr>
              <a:t>Neural Network model </a:t>
            </a:r>
            <a:r>
              <a:rPr b="1" i="0" lang="en" u="none" cap="none" strike="noStrike">
                <a:solidFill>
                  <a:srgbClr val="000000"/>
                </a:solidFill>
                <a:latin typeface="Nunito"/>
                <a:ea typeface="Nunito"/>
                <a:cs typeface="Nunito"/>
                <a:sym typeface="Nunito"/>
              </a:rPr>
              <a:t>Model building, Initial</a:t>
            </a:r>
            <a:r>
              <a:rPr b="1" lang="en">
                <a:latin typeface="Nunito"/>
                <a:ea typeface="Nunito"/>
                <a:cs typeface="Nunito"/>
                <a:sym typeface="Nunito"/>
              </a:rPr>
              <a:t> P</a:t>
            </a:r>
            <a:r>
              <a:rPr b="1" i="0" lang="en" u="none" cap="none" strike="noStrike">
                <a:solidFill>
                  <a:srgbClr val="000000"/>
                </a:solidFill>
                <a:latin typeface="Nunito"/>
                <a:ea typeface="Nunito"/>
                <a:cs typeface="Nunito"/>
                <a:sym typeface="Nunito"/>
              </a:rPr>
              <a:t>erformance Evaluation</a:t>
            </a:r>
            <a:endParaRPr b="1" i="0" u="none" cap="none" strike="noStrike">
              <a:solidFill>
                <a:srgbClr val="000000"/>
              </a:solidFill>
              <a:latin typeface="Nunito"/>
              <a:ea typeface="Nunito"/>
              <a:cs typeface="Nunito"/>
              <a:sym typeface="Nunito"/>
            </a:endParaRPr>
          </a:p>
          <a:p>
            <a:pPr indent="0" lvl="0" marL="914400" marR="0" rtl="0" algn="l">
              <a:lnSpc>
                <a:spcPct val="115000"/>
              </a:lnSpc>
              <a:spcBef>
                <a:spcPts val="0"/>
              </a:spcBef>
              <a:spcAft>
                <a:spcPts val="0"/>
              </a:spcAft>
              <a:buClr>
                <a:srgbClr val="000000"/>
              </a:buClr>
              <a:buSzPts val="1100"/>
              <a:buFont typeface="Arial"/>
              <a:buNone/>
            </a:pPr>
            <a:r>
              <a:t/>
            </a:r>
            <a:endParaRPr b="1" i="0" u="none" cap="none" strike="noStrike">
              <a:solidFill>
                <a:srgbClr val="000000"/>
              </a:solidFill>
              <a:latin typeface="Nunito"/>
              <a:ea typeface="Nunito"/>
              <a:cs typeface="Nunito"/>
              <a:sym typeface="Nunito"/>
            </a:endParaRPr>
          </a:p>
          <a:p>
            <a:pPr indent="-317500" lvl="0" marL="457200" marR="0" rtl="0" algn="l">
              <a:lnSpc>
                <a:spcPct val="115000"/>
              </a:lnSpc>
              <a:spcBef>
                <a:spcPts val="0"/>
              </a:spcBef>
              <a:spcAft>
                <a:spcPts val="0"/>
              </a:spcAft>
              <a:buClr>
                <a:srgbClr val="000000"/>
              </a:buClr>
              <a:buSzPts val="1400"/>
              <a:buFont typeface="Nunito"/>
              <a:buChar char="●"/>
            </a:pPr>
            <a:r>
              <a:rPr b="1" i="0" lang="en" u="none" cap="none" strike="noStrike">
                <a:solidFill>
                  <a:srgbClr val="000000"/>
                </a:solidFill>
                <a:latin typeface="Nunito"/>
                <a:ea typeface="Nunito"/>
                <a:cs typeface="Nunito"/>
                <a:sym typeface="Nunito"/>
              </a:rPr>
              <a:t>Model Performance Improvement and Final Model Selection</a:t>
            </a:r>
            <a:endParaRPr b="1" i="0" u="none" cap="none" strike="noStrike">
              <a:solidFill>
                <a:srgbClr val="000000"/>
              </a:solidFill>
              <a:latin typeface="Nunito"/>
              <a:ea typeface="Nunito"/>
              <a:cs typeface="Nunito"/>
              <a:sym typeface="Nunito"/>
            </a:endParaRPr>
          </a:p>
          <a:p>
            <a:pPr indent="0" lvl="0" marL="0" marR="0" rtl="0" algn="l">
              <a:lnSpc>
                <a:spcPct val="115000"/>
              </a:lnSpc>
              <a:spcBef>
                <a:spcPts val="0"/>
              </a:spcBef>
              <a:spcAft>
                <a:spcPts val="0"/>
              </a:spcAft>
              <a:buClr>
                <a:srgbClr val="000000"/>
              </a:buClr>
              <a:buSzPts val="1100"/>
              <a:buFont typeface="Arial"/>
              <a:buNone/>
            </a:pPr>
            <a:r>
              <a:t/>
            </a:r>
            <a:endParaRPr b="1" i="0" u="none" cap="none" strike="noStrike">
              <a:solidFill>
                <a:srgbClr val="000000"/>
              </a:solidFill>
              <a:latin typeface="Nunito"/>
              <a:ea typeface="Nunito"/>
              <a:cs typeface="Nunito"/>
              <a:sym typeface="Nunito"/>
            </a:endParaRPr>
          </a:p>
          <a:p>
            <a:pPr indent="-317500" lvl="0" marL="457200" marR="0" rtl="0" algn="l">
              <a:lnSpc>
                <a:spcPct val="115000"/>
              </a:lnSpc>
              <a:spcBef>
                <a:spcPts val="0"/>
              </a:spcBef>
              <a:spcAft>
                <a:spcPts val="0"/>
              </a:spcAft>
              <a:buClr>
                <a:srgbClr val="000000"/>
              </a:buClr>
              <a:buSzPts val="1400"/>
              <a:buFont typeface="Nunito"/>
              <a:buChar char="●"/>
            </a:pPr>
            <a:r>
              <a:rPr b="1" i="0" lang="en" u="none" cap="none" strike="noStrike">
                <a:solidFill>
                  <a:srgbClr val="000000"/>
                </a:solidFill>
                <a:latin typeface="Nunito"/>
                <a:ea typeface="Nunito"/>
                <a:cs typeface="Nunito"/>
                <a:sym typeface="Nunito"/>
              </a:rPr>
              <a:t>Actionable Insights &amp; Recommendations</a:t>
            </a:r>
            <a:endParaRPr b="1">
              <a:latin typeface="Nunito"/>
              <a:ea typeface="Nunito"/>
              <a:cs typeface="Nunito"/>
              <a:sym typeface="Nunito"/>
            </a:endParaRPr>
          </a:p>
          <a:p>
            <a:pPr indent="0" lvl="0" marL="457200" marR="0" rtl="0" algn="l">
              <a:lnSpc>
                <a:spcPct val="115000"/>
              </a:lnSpc>
              <a:spcBef>
                <a:spcPts val="0"/>
              </a:spcBef>
              <a:spcAft>
                <a:spcPts val="0"/>
              </a:spcAft>
              <a:buNone/>
            </a:pPr>
            <a:r>
              <a:t/>
            </a:r>
            <a:endParaRPr b="1">
              <a:latin typeface="Nunito"/>
              <a:ea typeface="Nunito"/>
              <a:cs typeface="Nunito"/>
              <a:sym typeface="Nunito"/>
            </a:endParaRPr>
          </a:p>
          <a:p>
            <a:pPr indent="-317500" lvl="0" marL="457200" marR="0" rtl="0" algn="l">
              <a:lnSpc>
                <a:spcPct val="115000"/>
              </a:lnSpc>
              <a:spcBef>
                <a:spcPts val="0"/>
              </a:spcBef>
              <a:spcAft>
                <a:spcPts val="0"/>
              </a:spcAft>
              <a:buClr>
                <a:srgbClr val="000000"/>
              </a:buClr>
              <a:buSzPts val="1400"/>
              <a:buFont typeface="Nunito"/>
              <a:buChar char="●"/>
            </a:pPr>
            <a:r>
              <a:rPr b="1" i="0" lang="en" u="none" cap="none" strike="noStrike">
                <a:solidFill>
                  <a:srgbClr val="000000"/>
                </a:solidFill>
                <a:latin typeface="Nunito"/>
                <a:ea typeface="Nunito"/>
                <a:cs typeface="Nunito"/>
                <a:sym typeface="Nunito"/>
              </a:rPr>
              <a:t>Conclusion and Business Recommendations</a:t>
            </a:r>
            <a:endParaRPr b="1" i="0" u="none" cap="none" strike="noStrike">
              <a:solidFill>
                <a:srgbClr val="000000"/>
              </a:solidFill>
              <a:latin typeface="Nunito"/>
              <a:ea typeface="Nunito"/>
              <a:cs typeface="Nunito"/>
              <a:sym typeface="Nunito"/>
            </a:endParaRPr>
          </a:p>
        </p:txBody>
      </p:sp>
      <p:grpSp>
        <p:nvGrpSpPr>
          <p:cNvPr id="46" name="Google Shape;46;g36ac7cfba73_0_67"/>
          <p:cNvGrpSpPr/>
          <p:nvPr/>
        </p:nvGrpSpPr>
        <p:grpSpPr>
          <a:xfrm>
            <a:off x="5816400" y="1168200"/>
            <a:ext cx="3200400" cy="3200400"/>
            <a:chOff x="1701600" y="1092000"/>
            <a:chExt cx="3657600" cy="3657600"/>
          </a:xfrm>
        </p:grpSpPr>
        <p:sp>
          <p:nvSpPr>
            <p:cNvPr id="47" name="Google Shape;47;g36ac7cfba73_0_67"/>
            <p:cNvSpPr/>
            <p:nvPr/>
          </p:nvSpPr>
          <p:spPr>
            <a:xfrm>
              <a:off x="1701600" y="1092000"/>
              <a:ext cx="3657600" cy="3657600"/>
            </a:xfrm>
            <a:prstGeom prst="ellipse">
              <a:avLst/>
            </a:prstGeom>
            <a:solidFill>
              <a:srgbClr val="71AC2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48" name="Google Shape;48;g36ac7cfba73_0_67"/>
            <p:cNvSpPr/>
            <p:nvPr/>
          </p:nvSpPr>
          <p:spPr>
            <a:xfrm>
              <a:off x="2692200" y="1625400"/>
              <a:ext cx="2514600" cy="2514600"/>
            </a:xfrm>
            <a:prstGeom prst="ellipse">
              <a:avLst/>
            </a:prstGeom>
            <a:solidFill>
              <a:srgbClr val="28AFC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49" name="Google Shape;49;g36ac7cfba73_0_67"/>
            <p:cNvSpPr/>
            <p:nvPr/>
          </p:nvSpPr>
          <p:spPr>
            <a:xfrm>
              <a:off x="3378000" y="2387400"/>
              <a:ext cx="1600200" cy="1600200"/>
            </a:xfrm>
            <a:prstGeom prst="ellipse">
              <a:avLst/>
            </a:prstGeom>
            <a:solidFill>
              <a:srgbClr val="1B689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50" name="Google Shape;50;g36ac7cfba73_0_67"/>
            <p:cNvSpPr txBox="1"/>
            <p:nvPr/>
          </p:nvSpPr>
          <p:spPr>
            <a:xfrm>
              <a:off x="1702200" y="2272800"/>
              <a:ext cx="1098000" cy="12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lt1"/>
                  </a:solidFill>
                  <a:latin typeface="Nunito"/>
                  <a:ea typeface="Nunito"/>
                  <a:cs typeface="Nunito"/>
                  <a:sym typeface="Nunito"/>
                </a:rPr>
                <a:t>Artificial Intelligence</a:t>
              </a:r>
              <a:endParaRPr b="1" sz="1100">
                <a:solidFill>
                  <a:schemeClr val="lt1"/>
                </a:solidFill>
                <a:latin typeface="Nunito"/>
                <a:ea typeface="Nunito"/>
                <a:cs typeface="Nunito"/>
                <a:sym typeface="Nunito"/>
              </a:endParaRPr>
            </a:p>
            <a:p>
              <a:pPr indent="0" lvl="0" marL="0" rtl="0" algn="l">
                <a:spcBef>
                  <a:spcPts val="0"/>
                </a:spcBef>
                <a:spcAft>
                  <a:spcPts val="0"/>
                </a:spcAft>
                <a:buNone/>
              </a:pPr>
              <a:r>
                <a:rPr lang="en" sz="800">
                  <a:solidFill>
                    <a:schemeClr val="lt1"/>
                  </a:solidFill>
                  <a:latin typeface="Nunito"/>
                  <a:ea typeface="Nunito"/>
                  <a:cs typeface="Nunito"/>
                  <a:sym typeface="Nunito"/>
                </a:rPr>
                <a:t>Systems that initiate human thinking and </a:t>
              </a:r>
              <a:endParaRPr sz="800">
                <a:solidFill>
                  <a:schemeClr val="lt1"/>
                </a:solidFill>
                <a:latin typeface="Nunito"/>
                <a:ea typeface="Nunito"/>
                <a:cs typeface="Nunito"/>
                <a:sym typeface="Nunito"/>
              </a:endParaRPr>
            </a:p>
            <a:p>
              <a:pPr indent="0" lvl="0" marL="0" rtl="0" algn="l">
                <a:spcBef>
                  <a:spcPts val="0"/>
                </a:spcBef>
                <a:spcAft>
                  <a:spcPts val="0"/>
                </a:spcAft>
                <a:buNone/>
              </a:pPr>
              <a:r>
                <a:rPr lang="en" sz="800">
                  <a:solidFill>
                    <a:schemeClr val="lt1"/>
                  </a:solidFill>
                  <a:latin typeface="Nunito"/>
                  <a:ea typeface="Nunito"/>
                  <a:cs typeface="Nunito"/>
                  <a:sym typeface="Nunito"/>
                </a:rPr>
                <a:t>action</a:t>
              </a:r>
              <a:endParaRPr sz="800">
                <a:solidFill>
                  <a:schemeClr val="lt1"/>
                </a:solidFill>
                <a:latin typeface="Nunito"/>
                <a:ea typeface="Nunito"/>
                <a:cs typeface="Nunito"/>
                <a:sym typeface="Nunito"/>
              </a:endParaRPr>
            </a:p>
          </p:txBody>
        </p:sp>
        <p:sp>
          <p:nvSpPr>
            <p:cNvPr id="51" name="Google Shape;51;g36ac7cfba73_0_67"/>
            <p:cNvSpPr txBox="1"/>
            <p:nvPr/>
          </p:nvSpPr>
          <p:spPr>
            <a:xfrm>
              <a:off x="3607200" y="2501400"/>
              <a:ext cx="1294800" cy="12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lt1"/>
                  </a:solidFill>
                  <a:latin typeface="Nunito"/>
                  <a:ea typeface="Nunito"/>
                  <a:cs typeface="Nunito"/>
                  <a:sym typeface="Nunito"/>
                </a:rPr>
                <a:t>Deep Learning</a:t>
              </a:r>
              <a:endParaRPr b="1" sz="1100">
                <a:solidFill>
                  <a:schemeClr val="lt1"/>
                </a:solidFill>
                <a:latin typeface="Nunito"/>
                <a:ea typeface="Nunito"/>
                <a:cs typeface="Nunito"/>
                <a:sym typeface="Nunito"/>
              </a:endParaRPr>
            </a:p>
            <a:p>
              <a:pPr indent="0" lvl="0" marL="0" rtl="0" algn="l">
                <a:spcBef>
                  <a:spcPts val="0"/>
                </a:spcBef>
                <a:spcAft>
                  <a:spcPts val="0"/>
                </a:spcAft>
                <a:buNone/>
              </a:pPr>
              <a:r>
                <a:rPr lang="en" sz="800">
                  <a:solidFill>
                    <a:schemeClr val="lt1"/>
                  </a:solidFill>
                  <a:latin typeface="Nunito"/>
                  <a:ea typeface="Nunito"/>
                  <a:cs typeface="Nunito"/>
                  <a:sym typeface="Nunito"/>
                </a:rPr>
                <a:t>Systems that learn via neural networks without human instructions</a:t>
              </a:r>
              <a:endParaRPr sz="800">
                <a:solidFill>
                  <a:schemeClr val="lt1"/>
                </a:solidFill>
                <a:latin typeface="Nunito"/>
                <a:ea typeface="Nunito"/>
                <a:cs typeface="Nunito"/>
                <a:sym typeface="Nunito"/>
              </a:endParaRPr>
            </a:p>
          </p:txBody>
        </p:sp>
        <p:sp>
          <p:nvSpPr>
            <p:cNvPr id="52" name="Google Shape;52;g36ac7cfba73_0_67"/>
            <p:cNvSpPr txBox="1"/>
            <p:nvPr/>
          </p:nvSpPr>
          <p:spPr>
            <a:xfrm>
              <a:off x="3150000" y="1739400"/>
              <a:ext cx="1600200" cy="12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lt1"/>
                  </a:solidFill>
                  <a:latin typeface="Nunito"/>
                  <a:ea typeface="Nunito"/>
                  <a:cs typeface="Nunito"/>
                  <a:sym typeface="Nunito"/>
                </a:rPr>
                <a:t>Machine Learning</a:t>
              </a:r>
              <a:endParaRPr b="1" sz="1100">
                <a:solidFill>
                  <a:schemeClr val="lt1"/>
                </a:solidFill>
                <a:latin typeface="Nunito"/>
                <a:ea typeface="Nunito"/>
                <a:cs typeface="Nunito"/>
                <a:sym typeface="Nunito"/>
              </a:endParaRPr>
            </a:p>
            <a:p>
              <a:pPr indent="0" lvl="0" marL="0" rtl="0" algn="l">
                <a:spcBef>
                  <a:spcPts val="0"/>
                </a:spcBef>
                <a:spcAft>
                  <a:spcPts val="0"/>
                </a:spcAft>
                <a:buNone/>
              </a:pPr>
              <a:r>
                <a:rPr lang="en" sz="800">
                  <a:solidFill>
                    <a:schemeClr val="lt1"/>
                  </a:solidFill>
                  <a:latin typeface="Nunito"/>
                  <a:ea typeface="Nunito"/>
                  <a:cs typeface="Nunito"/>
                  <a:sym typeface="Nunito"/>
                </a:rPr>
                <a:t>Systems that learn from large data sets</a:t>
              </a:r>
              <a:endParaRPr sz="800">
                <a:solidFill>
                  <a:schemeClr val="lt1"/>
                </a:solidFill>
                <a:latin typeface="Nunito"/>
                <a:ea typeface="Nunito"/>
                <a:cs typeface="Nunito"/>
                <a:sym typeface="Nunito"/>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36ac7cfba73_0_422"/>
          <p:cNvSpPr/>
          <p:nvPr/>
        </p:nvSpPr>
        <p:spPr>
          <a:xfrm>
            <a:off x="74400" y="2578800"/>
            <a:ext cx="8757900" cy="1269300"/>
          </a:xfrm>
          <a:prstGeom prst="rect">
            <a:avLst/>
          </a:prstGeom>
          <a:solidFill>
            <a:srgbClr val="29AD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192" name="Google Shape;192;g36ac7cfba73_0_422"/>
          <p:cNvSpPr/>
          <p:nvPr/>
        </p:nvSpPr>
        <p:spPr>
          <a:xfrm>
            <a:off x="74400" y="688800"/>
            <a:ext cx="8757900" cy="1728000"/>
          </a:xfrm>
          <a:prstGeom prst="rect">
            <a:avLst/>
          </a:prstGeom>
          <a:solidFill>
            <a:srgbClr val="1868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193" name="Google Shape;193;g36ac7cfba73_0_422"/>
          <p:cNvSpPr/>
          <p:nvPr/>
        </p:nvSpPr>
        <p:spPr>
          <a:xfrm>
            <a:off x="74400" y="4001400"/>
            <a:ext cx="8757900" cy="769800"/>
          </a:xfrm>
          <a:prstGeom prst="rect">
            <a:avLst/>
          </a:prstGeom>
          <a:solidFill>
            <a:srgbClr val="75B13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194" name="Google Shape;194;g36ac7cfba73_0_422"/>
          <p:cNvSpPr txBox="1"/>
          <p:nvPr>
            <p:ph type="title"/>
          </p:nvPr>
        </p:nvSpPr>
        <p:spPr>
          <a:xfrm>
            <a:off x="202550" y="606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Model Building Approach</a:t>
            </a:r>
            <a:endParaRPr>
              <a:solidFill>
                <a:srgbClr val="1974D2"/>
              </a:solidFill>
            </a:endParaRPr>
          </a:p>
        </p:txBody>
      </p:sp>
      <p:sp>
        <p:nvSpPr>
          <p:cNvPr id="195" name="Google Shape;195;g36ac7cfba73_0_422"/>
          <p:cNvSpPr txBox="1"/>
          <p:nvPr>
            <p:ph idx="1" type="body"/>
          </p:nvPr>
        </p:nvSpPr>
        <p:spPr>
          <a:xfrm>
            <a:off x="244850" y="633175"/>
            <a:ext cx="8695800" cy="418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500"/>
              <a:buNone/>
            </a:pPr>
            <a:r>
              <a:rPr b="1" lang="en">
                <a:solidFill>
                  <a:schemeClr val="lt1"/>
                </a:solidFill>
              </a:rPr>
              <a:t>🧠 Neural Network Architecture</a:t>
            </a:r>
            <a:endParaRPr b="1">
              <a:solidFill>
                <a:schemeClr val="lt1"/>
              </a:solidFill>
            </a:endParaRPr>
          </a:p>
          <a:p>
            <a:pPr indent="-311150" lvl="0" marL="457200" rtl="0" algn="l">
              <a:lnSpc>
                <a:spcPct val="100000"/>
              </a:lnSpc>
              <a:spcBef>
                <a:spcPts val="600"/>
              </a:spcBef>
              <a:spcAft>
                <a:spcPts val="0"/>
              </a:spcAft>
              <a:buClr>
                <a:schemeClr val="lt1"/>
              </a:buClr>
              <a:buSzPts val="1300"/>
              <a:buFont typeface="Arial"/>
              <a:buChar char="●"/>
            </a:pPr>
            <a:r>
              <a:rPr b="1" lang="en" sz="1300">
                <a:solidFill>
                  <a:schemeClr val="lt1"/>
                </a:solidFill>
              </a:rPr>
              <a:t>Framework</a:t>
            </a:r>
            <a:r>
              <a:rPr lang="en" sz="1300">
                <a:solidFill>
                  <a:schemeClr val="lt1"/>
                </a:solidFill>
              </a:rPr>
              <a:t>: TensorFlow / Keras Sequential API</a:t>
            </a:r>
            <a:endParaRPr sz="1300">
              <a:solidFill>
                <a:schemeClr val="lt1"/>
              </a:solidFill>
            </a:endParaRPr>
          </a:p>
          <a:p>
            <a:pPr indent="-311150" lvl="0" marL="457200" rtl="0" algn="l">
              <a:lnSpc>
                <a:spcPct val="100000"/>
              </a:lnSpc>
              <a:spcBef>
                <a:spcPts val="600"/>
              </a:spcBef>
              <a:spcAft>
                <a:spcPts val="0"/>
              </a:spcAft>
              <a:buClr>
                <a:schemeClr val="lt1"/>
              </a:buClr>
              <a:buSzPts val="1300"/>
              <a:buFont typeface="Arial"/>
              <a:buChar char="●"/>
            </a:pPr>
            <a:r>
              <a:rPr b="1" lang="en" sz="1300">
                <a:solidFill>
                  <a:schemeClr val="lt1"/>
                </a:solidFill>
              </a:rPr>
              <a:t>Model (model_0)</a:t>
            </a:r>
            <a:r>
              <a:rPr lang="en" sz="1300">
                <a:solidFill>
                  <a:schemeClr val="lt1"/>
                </a:solidFill>
              </a:rPr>
              <a:t>:</a:t>
            </a:r>
            <a:endParaRPr sz="1300">
              <a:solidFill>
                <a:schemeClr val="lt1"/>
              </a:solidFill>
            </a:endParaRPr>
          </a:p>
          <a:p>
            <a:pPr indent="-311150" lvl="1" marL="914400" rtl="0" algn="l">
              <a:lnSpc>
                <a:spcPct val="100000"/>
              </a:lnSpc>
              <a:spcBef>
                <a:spcPts val="600"/>
              </a:spcBef>
              <a:spcAft>
                <a:spcPts val="0"/>
              </a:spcAft>
              <a:buClr>
                <a:schemeClr val="lt1"/>
              </a:buClr>
              <a:buSzPts val="1300"/>
              <a:buFont typeface="Arial"/>
              <a:buChar char="○"/>
            </a:pPr>
            <a:r>
              <a:rPr b="1" lang="en">
                <a:solidFill>
                  <a:schemeClr val="lt1"/>
                </a:solidFill>
              </a:rPr>
              <a:t>Input Layer</a:t>
            </a:r>
            <a:r>
              <a:rPr lang="en">
                <a:solidFill>
                  <a:schemeClr val="lt1"/>
                </a:solidFill>
              </a:rPr>
              <a:t>: Matches number of features (40)</a:t>
            </a:r>
            <a:endParaRPr>
              <a:solidFill>
                <a:schemeClr val="lt1"/>
              </a:solidFill>
            </a:endParaRPr>
          </a:p>
          <a:p>
            <a:pPr indent="-311150" lvl="1" marL="914400" rtl="0" algn="l">
              <a:lnSpc>
                <a:spcPct val="100000"/>
              </a:lnSpc>
              <a:spcBef>
                <a:spcPts val="600"/>
              </a:spcBef>
              <a:spcAft>
                <a:spcPts val="0"/>
              </a:spcAft>
              <a:buClr>
                <a:schemeClr val="lt1"/>
              </a:buClr>
              <a:buSzPts val="1300"/>
              <a:buFont typeface="Arial"/>
              <a:buChar char="○"/>
            </a:pPr>
            <a:r>
              <a:rPr b="1" lang="en">
                <a:solidFill>
                  <a:schemeClr val="lt1"/>
                </a:solidFill>
              </a:rPr>
              <a:t>Hidden Layer</a:t>
            </a:r>
            <a:r>
              <a:rPr lang="en">
                <a:solidFill>
                  <a:schemeClr val="lt1"/>
                </a:solidFill>
              </a:rPr>
              <a:t>: 32 neurons, ReLU activation</a:t>
            </a:r>
            <a:endParaRPr>
              <a:solidFill>
                <a:schemeClr val="lt1"/>
              </a:solidFill>
            </a:endParaRPr>
          </a:p>
          <a:p>
            <a:pPr indent="-311150" lvl="1" marL="914400" rtl="0" algn="l">
              <a:lnSpc>
                <a:spcPct val="100000"/>
              </a:lnSpc>
              <a:spcBef>
                <a:spcPts val="600"/>
              </a:spcBef>
              <a:spcAft>
                <a:spcPts val="0"/>
              </a:spcAft>
              <a:buClr>
                <a:schemeClr val="lt1"/>
              </a:buClr>
              <a:buSzPts val="1300"/>
              <a:buFont typeface="Arial"/>
              <a:buChar char="○"/>
            </a:pPr>
            <a:r>
              <a:rPr b="1" lang="en">
                <a:solidFill>
                  <a:schemeClr val="lt1"/>
                </a:solidFill>
              </a:rPr>
              <a:t>Output Layer</a:t>
            </a:r>
            <a:r>
              <a:rPr lang="en">
                <a:solidFill>
                  <a:schemeClr val="lt1"/>
                </a:solidFill>
              </a:rPr>
              <a:t>: 1 neuron, Sigmoid activation (binary classification)</a:t>
            </a:r>
            <a:endParaRPr>
              <a:solidFill>
                <a:schemeClr val="lt1"/>
              </a:solidFill>
            </a:endParaRPr>
          </a:p>
          <a:p>
            <a:pPr indent="0" lvl="0" marL="914400" rtl="0" algn="l">
              <a:lnSpc>
                <a:spcPct val="100000"/>
              </a:lnSpc>
              <a:spcBef>
                <a:spcPts val="600"/>
              </a:spcBef>
              <a:spcAft>
                <a:spcPts val="0"/>
              </a:spcAft>
              <a:buSzPts val="1500"/>
              <a:buNone/>
            </a:pPr>
            <a:r>
              <a:t/>
            </a:r>
            <a:endParaRPr sz="1300">
              <a:solidFill>
                <a:schemeClr val="lt1"/>
              </a:solidFill>
            </a:endParaRPr>
          </a:p>
          <a:p>
            <a:pPr indent="0" lvl="0" marL="0" rtl="0" algn="l">
              <a:lnSpc>
                <a:spcPct val="100000"/>
              </a:lnSpc>
              <a:spcBef>
                <a:spcPts val="600"/>
              </a:spcBef>
              <a:spcAft>
                <a:spcPts val="0"/>
              </a:spcAft>
              <a:buSzPts val="1500"/>
              <a:buNone/>
            </a:pPr>
            <a:r>
              <a:rPr b="1" lang="en">
                <a:solidFill>
                  <a:schemeClr val="lt1"/>
                </a:solidFill>
              </a:rPr>
              <a:t>⚙️ Optimizer Used &amp; Rationale</a:t>
            </a:r>
            <a:endParaRPr b="1">
              <a:solidFill>
                <a:schemeClr val="lt1"/>
              </a:solidFill>
            </a:endParaRPr>
          </a:p>
          <a:p>
            <a:pPr indent="-311150" lvl="0" marL="457200" rtl="0" algn="l">
              <a:lnSpc>
                <a:spcPct val="100000"/>
              </a:lnSpc>
              <a:spcBef>
                <a:spcPts val="600"/>
              </a:spcBef>
              <a:spcAft>
                <a:spcPts val="0"/>
              </a:spcAft>
              <a:buClr>
                <a:schemeClr val="lt1"/>
              </a:buClr>
              <a:buSzPts val="1300"/>
              <a:buFont typeface="Arial"/>
              <a:buChar char="●"/>
            </a:pPr>
            <a:r>
              <a:rPr b="1" lang="en" sz="1300">
                <a:solidFill>
                  <a:schemeClr val="lt1"/>
                </a:solidFill>
              </a:rPr>
              <a:t>Stochastic Gradient Descent (SGD)</a:t>
            </a:r>
            <a:r>
              <a:rPr lang="en" sz="1300">
                <a:solidFill>
                  <a:schemeClr val="lt1"/>
                </a:solidFill>
              </a:rPr>
              <a:t>:</a:t>
            </a:r>
            <a:endParaRPr sz="1300">
              <a:solidFill>
                <a:schemeClr val="lt1"/>
              </a:solidFill>
            </a:endParaRPr>
          </a:p>
          <a:p>
            <a:pPr indent="-311150" lvl="1" marL="914400" rtl="0" algn="l">
              <a:lnSpc>
                <a:spcPct val="100000"/>
              </a:lnSpc>
              <a:spcBef>
                <a:spcPts val="600"/>
              </a:spcBef>
              <a:spcAft>
                <a:spcPts val="0"/>
              </a:spcAft>
              <a:buClr>
                <a:schemeClr val="lt1"/>
              </a:buClr>
              <a:buSzPts val="1300"/>
              <a:buFont typeface="Nunito"/>
              <a:buChar char="○"/>
            </a:pPr>
            <a:r>
              <a:rPr lang="en">
                <a:solidFill>
                  <a:schemeClr val="lt1"/>
                </a:solidFill>
              </a:rPr>
              <a:t>Chosen for its simplicity and control over learning rate and convergence</a:t>
            </a:r>
            <a:endParaRPr>
              <a:solidFill>
                <a:schemeClr val="lt1"/>
              </a:solidFill>
            </a:endParaRPr>
          </a:p>
          <a:p>
            <a:pPr indent="-311150" lvl="1" marL="914400" rtl="0" algn="l">
              <a:lnSpc>
                <a:spcPct val="100000"/>
              </a:lnSpc>
              <a:spcBef>
                <a:spcPts val="600"/>
              </a:spcBef>
              <a:spcAft>
                <a:spcPts val="0"/>
              </a:spcAft>
              <a:buClr>
                <a:schemeClr val="lt1"/>
              </a:buClr>
              <a:buSzPts val="1300"/>
              <a:buFont typeface="Nunito"/>
              <a:buChar char="○"/>
            </a:pPr>
            <a:r>
              <a:rPr lang="en">
                <a:solidFill>
                  <a:schemeClr val="lt1"/>
                </a:solidFill>
              </a:rPr>
              <a:t>Helps in understanding model behavior before experimenting with advanced optimizers like Adam</a:t>
            </a:r>
            <a:endParaRPr>
              <a:solidFill>
                <a:schemeClr val="lt1"/>
              </a:solidFill>
            </a:endParaRPr>
          </a:p>
          <a:p>
            <a:pPr indent="0" lvl="0" marL="914400" rtl="0" algn="l">
              <a:lnSpc>
                <a:spcPct val="100000"/>
              </a:lnSpc>
              <a:spcBef>
                <a:spcPts val="600"/>
              </a:spcBef>
              <a:spcAft>
                <a:spcPts val="0"/>
              </a:spcAft>
              <a:buSzPts val="1500"/>
              <a:buNone/>
            </a:pPr>
            <a:r>
              <a:t/>
            </a:r>
            <a:endParaRPr sz="1300">
              <a:solidFill>
                <a:schemeClr val="lt1"/>
              </a:solidFill>
            </a:endParaRPr>
          </a:p>
          <a:p>
            <a:pPr indent="0" lvl="0" marL="0" rtl="0" algn="l">
              <a:lnSpc>
                <a:spcPct val="100000"/>
              </a:lnSpc>
              <a:spcBef>
                <a:spcPts val="600"/>
              </a:spcBef>
              <a:spcAft>
                <a:spcPts val="0"/>
              </a:spcAft>
              <a:buSzPts val="1500"/>
              <a:buNone/>
            </a:pPr>
            <a:r>
              <a:rPr b="1" lang="en">
                <a:solidFill>
                  <a:schemeClr val="lt1"/>
                </a:solidFill>
              </a:rPr>
              <a:t>📊 Evaluation Metrics</a:t>
            </a:r>
            <a:endParaRPr b="1">
              <a:solidFill>
                <a:schemeClr val="lt1"/>
              </a:solidFill>
            </a:endParaRPr>
          </a:p>
          <a:p>
            <a:pPr indent="-311150" lvl="0" marL="457200" rtl="0" algn="l">
              <a:lnSpc>
                <a:spcPct val="100000"/>
              </a:lnSpc>
              <a:spcBef>
                <a:spcPts val="600"/>
              </a:spcBef>
              <a:spcAft>
                <a:spcPts val="600"/>
              </a:spcAft>
              <a:buClr>
                <a:schemeClr val="lt1"/>
              </a:buClr>
              <a:buSzPts val="1300"/>
              <a:buFont typeface="Arial"/>
              <a:buChar char="●"/>
            </a:pPr>
            <a:r>
              <a:rPr lang="en" sz="1300">
                <a:solidFill>
                  <a:schemeClr val="lt1"/>
                </a:solidFill>
              </a:rPr>
              <a:t>Metrics like Accuracy, Precision, Recall, and F1-Score were considered.</a:t>
            </a:r>
            <a:endParaRPr b="1" sz="18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36ac7cfba73_0_436"/>
          <p:cNvSpPr/>
          <p:nvPr/>
        </p:nvSpPr>
        <p:spPr>
          <a:xfrm>
            <a:off x="74400" y="667200"/>
            <a:ext cx="8757900" cy="3300900"/>
          </a:xfrm>
          <a:prstGeom prst="rect">
            <a:avLst/>
          </a:prstGeom>
          <a:solidFill>
            <a:srgbClr val="29AD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201" name="Google Shape;201;g36ac7cfba73_0_436"/>
          <p:cNvSpPr/>
          <p:nvPr/>
        </p:nvSpPr>
        <p:spPr>
          <a:xfrm>
            <a:off x="74400" y="4044000"/>
            <a:ext cx="8757900" cy="655200"/>
          </a:xfrm>
          <a:prstGeom prst="rect">
            <a:avLst/>
          </a:prstGeom>
          <a:solidFill>
            <a:srgbClr val="75B13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202" name="Google Shape;202;g36ac7cfba73_0_436"/>
          <p:cNvSpPr txBox="1"/>
          <p:nvPr>
            <p:ph type="title"/>
          </p:nvPr>
        </p:nvSpPr>
        <p:spPr>
          <a:xfrm>
            <a:off x="202550" y="606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Model Building - Evaluation Metric Rationale</a:t>
            </a:r>
            <a:endParaRPr>
              <a:solidFill>
                <a:srgbClr val="1974D2"/>
              </a:solidFill>
            </a:endParaRPr>
          </a:p>
        </p:txBody>
      </p:sp>
      <p:sp>
        <p:nvSpPr>
          <p:cNvPr id="203" name="Google Shape;203;g36ac7cfba73_0_436"/>
          <p:cNvSpPr txBox="1"/>
          <p:nvPr>
            <p:ph idx="1" type="body"/>
          </p:nvPr>
        </p:nvSpPr>
        <p:spPr>
          <a:xfrm>
            <a:off x="244850" y="633175"/>
            <a:ext cx="8695800" cy="418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1500"/>
              <a:buNone/>
            </a:pPr>
            <a:r>
              <a:rPr b="1" lang="en">
                <a:solidFill>
                  <a:schemeClr val="lt1"/>
                </a:solidFill>
              </a:rPr>
              <a:t>Best Metric: Recall (for Class 1 – Failures)</a:t>
            </a:r>
            <a:endParaRPr b="1">
              <a:solidFill>
                <a:schemeClr val="lt1"/>
              </a:solidFill>
            </a:endParaRPr>
          </a:p>
          <a:p>
            <a:pPr indent="0" lvl="0" marL="0" rtl="0" algn="l">
              <a:lnSpc>
                <a:spcPct val="115000"/>
              </a:lnSpc>
              <a:spcBef>
                <a:spcPts val="600"/>
              </a:spcBef>
              <a:spcAft>
                <a:spcPts val="0"/>
              </a:spcAft>
              <a:buSzPts val="1500"/>
              <a:buNone/>
            </a:pPr>
            <a:r>
              <a:rPr b="1" lang="en">
                <a:solidFill>
                  <a:schemeClr val="lt1"/>
                </a:solidFill>
              </a:rPr>
              <a:t>Rationale:</a:t>
            </a:r>
            <a:endParaRPr b="1">
              <a:solidFill>
                <a:schemeClr val="lt1"/>
              </a:solidFill>
            </a:endParaRPr>
          </a:p>
          <a:p>
            <a:pPr indent="0" lvl="0" marL="0" rtl="0" algn="l">
              <a:lnSpc>
                <a:spcPct val="115000"/>
              </a:lnSpc>
              <a:spcBef>
                <a:spcPts val="600"/>
              </a:spcBef>
              <a:spcAft>
                <a:spcPts val="0"/>
              </a:spcAft>
              <a:buSzPts val="1500"/>
              <a:buNone/>
            </a:pPr>
            <a:r>
              <a:rPr lang="en" sz="1300">
                <a:solidFill>
                  <a:schemeClr val="lt1"/>
                </a:solidFill>
              </a:rPr>
              <a:t>The goal is to catch </a:t>
            </a:r>
            <a:r>
              <a:rPr b="1" lang="en" sz="1300">
                <a:solidFill>
                  <a:schemeClr val="lt1"/>
                </a:solidFill>
              </a:rPr>
              <a:t>turbine failures early</a:t>
            </a:r>
            <a:r>
              <a:rPr lang="en" sz="1300">
                <a:solidFill>
                  <a:schemeClr val="lt1"/>
                </a:solidFill>
              </a:rPr>
              <a:t> to allow preventive maintenance. In this context:</a:t>
            </a:r>
            <a:endParaRPr sz="1300">
              <a:solidFill>
                <a:schemeClr val="lt1"/>
              </a:solidFill>
            </a:endParaRPr>
          </a:p>
          <a:p>
            <a:pPr indent="-311150" lvl="0" marL="457200" rtl="0" algn="l">
              <a:lnSpc>
                <a:spcPct val="115000"/>
              </a:lnSpc>
              <a:spcBef>
                <a:spcPts val="600"/>
              </a:spcBef>
              <a:spcAft>
                <a:spcPts val="0"/>
              </a:spcAft>
              <a:buClr>
                <a:schemeClr val="lt1"/>
              </a:buClr>
              <a:buSzPts val="1300"/>
              <a:buFont typeface="Arial"/>
              <a:buChar char="●"/>
            </a:pPr>
            <a:r>
              <a:rPr b="1" lang="en" sz="1300">
                <a:solidFill>
                  <a:schemeClr val="lt1"/>
                </a:solidFill>
              </a:rPr>
              <a:t>Accuracy</a:t>
            </a:r>
            <a:r>
              <a:rPr lang="en" sz="1300">
                <a:solidFill>
                  <a:schemeClr val="lt1"/>
                </a:solidFill>
              </a:rPr>
              <a:t> is misleading due to class imbalance (e.g., always predicting "no failure" can still yield high accuracy).</a:t>
            </a:r>
            <a:br>
              <a:rPr lang="en" sz="1300">
                <a:solidFill>
                  <a:schemeClr val="lt1"/>
                </a:solidFill>
              </a:rPr>
            </a:br>
            <a:endParaRPr sz="1300">
              <a:solidFill>
                <a:schemeClr val="lt1"/>
              </a:solidFill>
            </a:endParaRPr>
          </a:p>
          <a:p>
            <a:pPr indent="-311150" lvl="0" marL="457200" rtl="0" algn="l">
              <a:lnSpc>
                <a:spcPct val="115000"/>
              </a:lnSpc>
              <a:spcBef>
                <a:spcPts val="600"/>
              </a:spcBef>
              <a:spcAft>
                <a:spcPts val="0"/>
              </a:spcAft>
              <a:buClr>
                <a:schemeClr val="lt1"/>
              </a:buClr>
              <a:buSzPts val="1300"/>
              <a:buFont typeface="Arial"/>
              <a:buChar char="●"/>
            </a:pPr>
            <a:r>
              <a:rPr b="1" lang="en" sz="1300">
                <a:solidFill>
                  <a:schemeClr val="lt1"/>
                </a:solidFill>
              </a:rPr>
              <a:t>Precision</a:t>
            </a:r>
            <a:r>
              <a:rPr lang="en" sz="1300">
                <a:solidFill>
                  <a:schemeClr val="lt1"/>
                </a:solidFill>
              </a:rPr>
              <a:t> is less critical—false alarms (false positives) are acceptable if they help avoid real failures.</a:t>
            </a:r>
            <a:br>
              <a:rPr lang="en" sz="1300">
                <a:solidFill>
                  <a:schemeClr val="lt1"/>
                </a:solidFill>
              </a:rPr>
            </a:br>
            <a:endParaRPr sz="1300">
              <a:solidFill>
                <a:schemeClr val="lt1"/>
              </a:solidFill>
            </a:endParaRPr>
          </a:p>
          <a:p>
            <a:pPr indent="-311150" lvl="0" marL="457200" rtl="0" algn="l">
              <a:lnSpc>
                <a:spcPct val="115000"/>
              </a:lnSpc>
              <a:spcBef>
                <a:spcPts val="600"/>
              </a:spcBef>
              <a:spcAft>
                <a:spcPts val="0"/>
              </a:spcAft>
              <a:buClr>
                <a:schemeClr val="lt1"/>
              </a:buClr>
              <a:buSzPts val="1300"/>
              <a:buFont typeface="Arial"/>
              <a:buChar char="●"/>
            </a:pPr>
            <a:r>
              <a:rPr lang="en" sz="1300">
                <a:solidFill>
                  <a:schemeClr val="lt1"/>
                </a:solidFill>
              </a:rPr>
              <a:t>✅ </a:t>
            </a:r>
            <a:r>
              <a:rPr b="1" lang="en" sz="1300">
                <a:solidFill>
                  <a:schemeClr val="lt1"/>
                </a:solidFill>
              </a:rPr>
              <a:t>Recall (Class 1)</a:t>
            </a:r>
            <a:r>
              <a:rPr lang="en" sz="1300">
                <a:solidFill>
                  <a:schemeClr val="lt1"/>
                </a:solidFill>
              </a:rPr>
              <a:t> is most important: it measures how many actual failures are correctly detected. Missing a failure (false negative) is </a:t>
            </a:r>
            <a:r>
              <a:rPr b="1" lang="en" sz="1300">
                <a:solidFill>
                  <a:schemeClr val="lt1"/>
                </a:solidFill>
              </a:rPr>
              <a:t>very costly</a:t>
            </a:r>
            <a:r>
              <a:rPr lang="en" sz="1300">
                <a:solidFill>
                  <a:schemeClr val="lt1"/>
                </a:solidFill>
              </a:rPr>
              <a:t>.</a:t>
            </a:r>
            <a:br>
              <a:rPr lang="en" sz="1300">
                <a:solidFill>
                  <a:schemeClr val="lt1"/>
                </a:solidFill>
              </a:rPr>
            </a:br>
            <a:endParaRPr sz="1300">
              <a:solidFill>
                <a:schemeClr val="lt1"/>
              </a:solidFill>
            </a:endParaRPr>
          </a:p>
          <a:p>
            <a:pPr indent="-311150" lvl="0" marL="457200" rtl="0" algn="l">
              <a:lnSpc>
                <a:spcPct val="115000"/>
              </a:lnSpc>
              <a:spcBef>
                <a:spcPts val="600"/>
              </a:spcBef>
              <a:spcAft>
                <a:spcPts val="0"/>
              </a:spcAft>
              <a:buClr>
                <a:schemeClr val="lt1"/>
              </a:buClr>
              <a:buSzPts val="1300"/>
              <a:buFont typeface="Arial"/>
              <a:buChar char="●"/>
            </a:pPr>
            <a:r>
              <a:rPr b="1" lang="en" sz="1300">
                <a:solidFill>
                  <a:schemeClr val="lt1"/>
                </a:solidFill>
              </a:rPr>
              <a:t>F1-Score</a:t>
            </a:r>
            <a:r>
              <a:rPr lang="en" sz="1300">
                <a:solidFill>
                  <a:schemeClr val="lt1"/>
                </a:solidFill>
              </a:rPr>
              <a:t> balances Precision and Recall, but in this project, </a:t>
            </a:r>
            <a:r>
              <a:rPr b="1" lang="en" sz="1300">
                <a:solidFill>
                  <a:schemeClr val="lt1"/>
                </a:solidFill>
              </a:rPr>
              <a:t>maximizing Recall is the priority</a:t>
            </a:r>
            <a:r>
              <a:rPr lang="en" sz="1300">
                <a:solidFill>
                  <a:schemeClr val="lt1"/>
                </a:solidFill>
              </a:rPr>
              <a:t>.</a:t>
            </a:r>
            <a:endParaRPr sz="1300">
              <a:solidFill>
                <a:schemeClr val="lt1"/>
              </a:solidFill>
            </a:endParaRPr>
          </a:p>
          <a:p>
            <a:pPr indent="0" lvl="0" marL="0" rtl="0" algn="l">
              <a:lnSpc>
                <a:spcPct val="115000"/>
              </a:lnSpc>
              <a:spcBef>
                <a:spcPts val="600"/>
              </a:spcBef>
              <a:spcAft>
                <a:spcPts val="0"/>
              </a:spcAft>
              <a:buSzPts val="1500"/>
              <a:buNone/>
            </a:pPr>
            <a:r>
              <a:rPr b="1" lang="en">
                <a:solidFill>
                  <a:schemeClr val="lt1"/>
                </a:solidFill>
              </a:rPr>
              <a:t>Conclusion:</a:t>
            </a:r>
            <a:endParaRPr b="1">
              <a:solidFill>
                <a:schemeClr val="lt1"/>
              </a:solidFill>
            </a:endParaRPr>
          </a:p>
          <a:p>
            <a:pPr indent="0" lvl="0" marL="0" rtl="0" algn="l">
              <a:lnSpc>
                <a:spcPct val="115000"/>
              </a:lnSpc>
              <a:spcBef>
                <a:spcPts val="600"/>
              </a:spcBef>
              <a:spcAft>
                <a:spcPts val="600"/>
              </a:spcAft>
              <a:buSzPts val="1500"/>
              <a:buNone/>
            </a:pPr>
            <a:r>
              <a:rPr lang="en" sz="1300">
                <a:solidFill>
                  <a:schemeClr val="lt1"/>
                </a:solidFill>
              </a:rPr>
              <a:t>Focus on </a:t>
            </a:r>
            <a:r>
              <a:rPr b="1" lang="en" sz="1300">
                <a:solidFill>
                  <a:schemeClr val="lt1"/>
                </a:solidFill>
              </a:rPr>
              <a:t>Recall for class 1</a:t>
            </a:r>
            <a:r>
              <a:rPr lang="en" sz="1300">
                <a:solidFill>
                  <a:schemeClr val="lt1"/>
                </a:solidFill>
              </a:rPr>
              <a:t> to minimize missed failures and reduce replacement costs.</a:t>
            </a:r>
            <a:endParaRPr b="1">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36ac7cfba73_0_428"/>
          <p:cNvSpPr/>
          <p:nvPr/>
        </p:nvSpPr>
        <p:spPr>
          <a:xfrm>
            <a:off x="74400" y="953746"/>
            <a:ext cx="8757900" cy="2096700"/>
          </a:xfrm>
          <a:prstGeom prst="rect">
            <a:avLst/>
          </a:prstGeom>
          <a:solidFill>
            <a:srgbClr val="29AD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209" name="Google Shape;209;g36ac7cfba73_0_428"/>
          <p:cNvSpPr/>
          <p:nvPr/>
        </p:nvSpPr>
        <p:spPr>
          <a:xfrm>
            <a:off x="74400" y="3194400"/>
            <a:ext cx="8757900" cy="1224000"/>
          </a:xfrm>
          <a:prstGeom prst="rect">
            <a:avLst/>
          </a:prstGeom>
          <a:solidFill>
            <a:srgbClr val="75B13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210" name="Google Shape;210;g36ac7cfba73_0_428"/>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Model Performance - Model 0 as Starting Model</a:t>
            </a:r>
            <a:endParaRPr>
              <a:solidFill>
                <a:srgbClr val="1974D2"/>
              </a:solidFill>
            </a:endParaRPr>
          </a:p>
        </p:txBody>
      </p:sp>
      <p:sp>
        <p:nvSpPr>
          <p:cNvPr id="211" name="Google Shape;211;g36ac7cfba73_0_428"/>
          <p:cNvSpPr txBox="1"/>
          <p:nvPr>
            <p:ph idx="1" type="body"/>
          </p:nvPr>
        </p:nvSpPr>
        <p:spPr>
          <a:xfrm>
            <a:off x="244850" y="1014175"/>
            <a:ext cx="8695800" cy="383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500"/>
              <a:buNone/>
            </a:pPr>
            <a:r>
              <a:rPr b="1" lang="en">
                <a:solidFill>
                  <a:schemeClr val="lt1"/>
                </a:solidFill>
              </a:rPr>
              <a:t>📈 Training and Performance</a:t>
            </a:r>
            <a:endParaRPr b="1">
              <a:solidFill>
                <a:schemeClr val="lt1"/>
              </a:solidFill>
            </a:endParaRPr>
          </a:p>
          <a:p>
            <a:pPr indent="-311150" lvl="0" marL="457200" rtl="0" algn="l">
              <a:lnSpc>
                <a:spcPct val="100000"/>
              </a:lnSpc>
              <a:spcBef>
                <a:spcPts val="600"/>
              </a:spcBef>
              <a:spcAft>
                <a:spcPts val="0"/>
              </a:spcAft>
              <a:buClr>
                <a:schemeClr val="lt1"/>
              </a:buClr>
              <a:buSzPts val="1300"/>
              <a:buFont typeface="Arial"/>
              <a:buChar char="●"/>
            </a:pPr>
            <a:r>
              <a:rPr lang="en" sz="1300">
                <a:solidFill>
                  <a:schemeClr val="lt1"/>
                </a:solidFill>
              </a:rPr>
              <a:t>Loss Functio</a:t>
            </a:r>
            <a:r>
              <a:rPr b="1" lang="en" sz="1300">
                <a:solidFill>
                  <a:schemeClr val="lt1"/>
                </a:solidFill>
              </a:rPr>
              <a:t>n</a:t>
            </a:r>
            <a:r>
              <a:rPr lang="en" sz="1300">
                <a:solidFill>
                  <a:schemeClr val="lt1"/>
                </a:solidFill>
              </a:rPr>
              <a:t>: binary_crossentropy (standard for binary classification)</a:t>
            </a:r>
            <a:endParaRPr sz="1300">
              <a:solidFill>
                <a:schemeClr val="lt1"/>
              </a:solidFill>
            </a:endParaRPr>
          </a:p>
          <a:p>
            <a:pPr indent="-311150" lvl="0" marL="457200" rtl="0" algn="l">
              <a:lnSpc>
                <a:spcPct val="100000"/>
              </a:lnSpc>
              <a:spcBef>
                <a:spcPts val="600"/>
              </a:spcBef>
              <a:spcAft>
                <a:spcPts val="0"/>
              </a:spcAft>
              <a:buClr>
                <a:schemeClr val="lt1"/>
              </a:buClr>
              <a:buSzPts val="1300"/>
              <a:buFont typeface="Arial"/>
              <a:buChar char="●"/>
            </a:pPr>
            <a:r>
              <a:rPr b="1" lang="en" sz="1300">
                <a:solidFill>
                  <a:schemeClr val="lt1"/>
                </a:solidFill>
              </a:rPr>
              <a:t>Training</a:t>
            </a:r>
            <a:r>
              <a:rPr lang="en" sz="1300">
                <a:solidFill>
                  <a:schemeClr val="lt1"/>
                </a:solidFill>
              </a:rPr>
              <a:t>: The model was trained on X_train and validated on X_val</a:t>
            </a:r>
            <a:endParaRPr sz="1300">
              <a:solidFill>
                <a:schemeClr val="lt1"/>
              </a:solidFill>
            </a:endParaRPr>
          </a:p>
          <a:p>
            <a:pPr indent="-311150" lvl="0" marL="457200" rtl="0" algn="l">
              <a:lnSpc>
                <a:spcPct val="100000"/>
              </a:lnSpc>
              <a:spcBef>
                <a:spcPts val="600"/>
              </a:spcBef>
              <a:spcAft>
                <a:spcPts val="0"/>
              </a:spcAft>
              <a:buClr>
                <a:schemeClr val="lt1"/>
              </a:buClr>
              <a:buSzPts val="1300"/>
              <a:buFont typeface="Arial"/>
              <a:buChar char="●"/>
            </a:pPr>
            <a:r>
              <a:rPr b="1" lang="en" sz="1300">
                <a:solidFill>
                  <a:schemeClr val="lt1"/>
                </a:solidFill>
              </a:rPr>
              <a:t>Performance Reporting</a:t>
            </a:r>
            <a:r>
              <a:rPr lang="en" sz="1300">
                <a:solidFill>
                  <a:schemeClr val="lt1"/>
                </a:solidFill>
              </a:rPr>
              <a:t>:</a:t>
            </a:r>
            <a:endParaRPr sz="1300">
              <a:solidFill>
                <a:schemeClr val="lt1"/>
              </a:solidFill>
            </a:endParaRPr>
          </a:p>
          <a:p>
            <a:pPr indent="-311150" lvl="1" marL="914400" rtl="0" algn="l">
              <a:lnSpc>
                <a:spcPct val="100000"/>
              </a:lnSpc>
              <a:spcBef>
                <a:spcPts val="600"/>
              </a:spcBef>
              <a:spcAft>
                <a:spcPts val="0"/>
              </a:spcAft>
              <a:buClr>
                <a:schemeClr val="lt1"/>
              </a:buClr>
              <a:buSzPts val="1300"/>
              <a:buFont typeface="Nunito"/>
              <a:buChar char="○"/>
            </a:pPr>
            <a:r>
              <a:rPr lang="en">
                <a:solidFill>
                  <a:schemeClr val="lt1"/>
                </a:solidFill>
              </a:rPr>
              <a:t>Classification reports generated for both train and validation sets using classification_report() from sklearn</a:t>
            </a:r>
            <a:endParaRPr>
              <a:solidFill>
                <a:schemeClr val="lt1"/>
              </a:solidFill>
            </a:endParaRPr>
          </a:p>
          <a:p>
            <a:pPr indent="-311150" lvl="1" marL="914400" rtl="0" algn="l">
              <a:lnSpc>
                <a:spcPct val="100000"/>
              </a:lnSpc>
              <a:spcBef>
                <a:spcPts val="600"/>
              </a:spcBef>
              <a:spcAft>
                <a:spcPts val="0"/>
              </a:spcAft>
              <a:buClr>
                <a:schemeClr val="lt1"/>
              </a:buClr>
              <a:buSzPts val="1300"/>
              <a:buFont typeface="Nunito"/>
              <a:buChar char="○"/>
            </a:pPr>
            <a:r>
              <a:rPr lang="en">
                <a:solidFill>
                  <a:schemeClr val="lt1"/>
                </a:solidFill>
              </a:rPr>
              <a:t>Metrics include: Accuracy, Precision, Recall, and F1 Score</a:t>
            </a:r>
            <a:endParaRPr>
              <a:solidFill>
                <a:schemeClr val="lt1"/>
              </a:solidFill>
            </a:endParaRPr>
          </a:p>
          <a:p>
            <a:pPr indent="0" lvl="0" marL="914400" rtl="0" algn="l">
              <a:lnSpc>
                <a:spcPct val="100000"/>
              </a:lnSpc>
              <a:spcBef>
                <a:spcPts val="600"/>
              </a:spcBef>
              <a:spcAft>
                <a:spcPts val="0"/>
              </a:spcAft>
              <a:buSzPts val="1500"/>
              <a:buNone/>
            </a:pPr>
            <a:r>
              <a:t/>
            </a:r>
            <a:endParaRPr>
              <a:solidFill>
                <a:schemeClr val="lt1"/>
              </a:solidFill>
            </a:endParaRPr>
          </a:p>
          <a:p>
            <a:pPr indent="0" lvl="0" marL="0" rtl="0" algn="l">
              <a:lnSpc>
                <a:spcPct val="100000"/>
              </a:lnSpc>
              <a:spcBef>
                <a:spcPts val="600"/>
              </a:spcBef>
              <a:spcAft>
                <a:spcPts val="0"/>
              </a:spcAft>
              <a:buSzPts val="1500"/>
              <a:buNone/>
            </a:pPr>
            <a:r>
              <a:rPr b="1" lang="en">
                <a:solidFill>
                  <a:schemeClr val="lt1"/>
                </a:solidFill>
              </a:rPr>
              <a:t>✅ Performance Commentary</a:t>
            </a:r>
            <a:endParaRPr b="1">
              <a:solidFill>
                <a:schemeClr val="lt1"/>
              </a:solidFill>
            </a:endParaRPr>
          </a:p>
          <a:p>
            <a:pPr indent="-311150" lvl="0" marL="457200" rtl="0" algn="l">
              <a:lnSpc>
                <a:spcPct val="100000"/>
              </a:lnSpc>
              <a:spcBef>
                <a:spcPts val="600"/>
              </a:spcBef>
              <a:spcAft>
                <a:spcPts val="0"/>
              </a:spcAft>
              <a:buClr>
                <a:schemeClr val="lt1"/>
              </a:buClr>
              <a:buSzPts val="1300"/>
              <a:buFont typeface="Arial"/>
              <a:buChar char="●"/>
            </a:pPr>
            <a:r>
              <a:rPr lang="en" sz="1300">
                <a:solidFill>
                  <a:schemeClr val="lt1"/>
                </a:solidFill>
              </a:rPr>
              <a:t>model_0 serves as a </a:t>
            </a:r>
            <a:r>
              <a:rPr b="1" lang="en" sz="1300">
                <a:solidFill>
                  <a:schemeClr val="lt1"/>
                </a:solidFill>
              </a:rPr>
              <a:t>baseline neural network</a:t>
            </a:r>
            <a:r>
              <a:rPr lang="en" sz="1300">
                <a:solidFill>
                  <a:schemeClr val="lt1"/>
                </a:solidFill>
              </a:rPr>
              <a:t>.</a:t>
            </a:r>
            <a:endParaRPr sz="1300">
              <a:solidFill>
                <a:schemeClr val="lt1"/>
              </a:solidFill>
            </a:endParaRPr>
          </a:p>
          <a:p>
            <a:pPr indent="-311150" lvl="0" marL="457200" rtl="0" algn="l">
              <a:lnSpc>
                <a:spcPct val="100000"/>
              </a:lnSpc>
              <a:spcBef>
                <a:spcPts val="600"/>
              </a:spcBef>
              <a:spcAft>
                <a:spcPts val="0"/>
              </a:spcAft>
              <a:buClr>
                <a:schemeClr val="lt1"/>
              </a:buClr>
              <a:buSzPts val="1300"/>
              <a:buFont typeface="Nunito"/>
              <a:buChar char="●"/>
            </a:pPr>
            <a:r>
              <a:rPr lang="en" sz="1300">
                <a:solidFill>
                  <a:schemeClr val="lt1"/>
                </a:solidFill>
              </a:rPr>
              <a:t>Deeper models were later built (explained in subsequent slides) to improve performance, using more layers and Dropout for regularization.</a:t>
            </a:r>
            <a:endParaRPr sz="1300">
              <a:solidFill>
                <a:schemeClr val="lt1"/>
              </a:solidFill>
            </a:endParaRPr>
          </a:p>
          <a:p>
            <a:pPr indent="0" lvl="0" marL="0" rtl="0" algn="l">
              <a:lnSpc>
                <a:spcPct val="100000"/>
              </a:lnSpc>
              <a:spcBef>
                <a:spcPts val="600"/>
              </a:spcBef>
              <a:spcAft>
                <a:spcPts val="600"/>
              </a:spcAft>
              <a:buSzPts val="1500"/>
              <a:buNone/>
            </a:pPr>
            <a:r>
              <a:t/>
            </a:r>
            <a:endParaRPr sz="13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36ac7cfba73_0_443"/>
          <p:cNvSpPr/>
          <p:nvPr/>
        </p:nvSpPr>
        <p:spPr>
          <a:xfrm>
            <a:off x="74400" y="3727200"/>
            <a:ext cx="4497600" cy="1238400"/>
          </a:xfrm>
          <a:prstGeom prst="rect">
            <a:avLst/>
          </a:prstGeom>
          <a:solidFill>
            <a:srgbClr val="75B13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217" name="Google Shape;217;g36ac7cfba73_0_443"/>
          <p:cNvSpPr/>
          <p:nvPr/>
        </p:nvSpPr>
        <p:spPr>
          <a:xfrm>
            <a:off x="74400" y="1014375"/>
            <a:ext cx="4550400" cy="2626500"/>
          </a:xfrm>
          <a:prstGeom prst="rect">
            <a:avLst/>
          </a:prstGeom>
          <a:solidFill>
            <a:srgbClr val="29AD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218" name="Google Shape;218;g36ac7cfba73_0_443"/>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Model Performance - Model 0 Loss Curve</a:t>
            </a:r>
            <a:endParaRPr>
              <a:solidFill>
                <a:srgbClr val="1974D2"/>
              </a:solidFill>
            </a:endParaRPr>
          </a:p>
        </p:txBody>
      </p:sp>
      <p:sp>
        <p:nvSpPr>
          <p:cNvPr id="219" name="Google Shape;219;g36ac7cfba73_0_443"/>
          <p:cNvSpPr txBox="1"/>
          <p:nvPr>
            <p:ph idx="1" type="body"/>
          </p:nvPr>
        </p:nvSpPr>
        <p:spPr>
          <a:xfrm>
            <a:off x="244850" y="1014175"/>
            <a:ext cx="4235400" cy="383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SzPts val="1500"/>
              <a:buNone/>
            </a:pPr>
            <a:r>
              <a:rPr b="1" lang="en" sz="1300">
                <a:solidFill>
                  <a:schemeClr val="lt1"/>
                </a:solidFill>
              </a:rPr>
              <a:t>Loss Curve Summary</a:t>
            </a:r>
            <a:endParaRPr sz="1100">
              <a:solidFill>
                <a:schemeClr val="lt1"/>
              </a:solidFill>
            </a:endParaRPr>
          </a:p>
          <a:p>
            <a:pPr indent="-298450" lvl="0" marL="457200" rtl="0" algn="l">
              <a:lnSpc>
                <a:spcPct val="115000"/>
              </a:lnSpc>
              <a:spcBef>
                <a:spcPts val="1200"/>
              </a:spcBef>
              <a:spcAft>
                <a:spcPts val="0"/>
              </a:spcAft>
              <a:buClr>
                <a:schemeClr val="lt1"/>
              </a:buClr>
              <a:buSzPts val="1100"/>
              <a:buFont typeface="Arial"/>
              <a:buChar char="●"/>
            </a:pPr>
            <a:r>
              <a:rPr lang="en" sz="1100">
                <a:solidFill>
                  <a:schemeClr val="lt1"/>
                </a:solidFill>
              </a:rPr>
              <a:t>The graph displays </a:t>
            </a:r>
            <a:r>
              <a:rPr b="1" lang="en" sz="1100">
                <a:solidFill>
                  <a:schemeClr val="lt1"/>
                </a:solidFill>
              </a:rPr>
              <a:t>training loss</a:t>
            </a:r>
            <a:r>
              <a:rPr lang="en" sz="1100">
                <a:solidFill>
                  <a:schemeClr val="lt1"/>
                </a:solidFill>
              </a:rPr>
              <a:t> and </a:t>
            </a:r>
            <a:r>
              <a:rPr b="1" lang="en" sz="1100">
                <a:solidFill>
                  <a:schemeClr val="lt1"/>
                </a:solidFill>
              </a:rPr>
              <a:t>validation loss</a:t>
            </a:r>
            <a:r>
              <a:rPr lang="en" sz="1100">
                <a:solidFill>
                  <a:schemeClr val="lt1"/>
                </a:solidFill>
              </a:rPr>
              <a:t> over 50 epochs.</a:t>
            </a:r>
            <a:endParaRPr sz="1100">
              <a:solidFill>
                <a:schemeClr val="lt1"/>
              </a:solidFill>
            </a:endParaRPr>
          </a:p>
          <a:p>
            <a:pPr indent="-298450" lvl="0" marL="457200" rtl="0" algn="l">
              <a:lnSpc>
                <a:spcPct val="115000"/>
              </a:lnSpc>
              <a:spcBef>
                <a:spcPts val="0"/>
              </a:spcBef>
              <a:spcAft>
                <a:spcPts val="0"/>
              </a:spcAft>
              <a:buClr>
                <a:schemeClr val="lt1"/>
              </a:buClr>
              <a:buSzPts val="1100"/>
              <a:buFont typeface="Arial"/>
              <a:buChar char="●"/>
            </a:pPr>
            <a:r>
              <a:rPr lang="en" sz="1100">
                <a:solidFill>
                  <a:schemeClr val="lt1"/>
                </a:solidFill>
              </a:rPr>
              <a:t>Both curves show a </a:t>
            </a:r>
            <a:r>
              <a:rPr b="1" lang="en" sz="1100">
                <a:solidFill>
                  <a:schemeClr val="lt1"/>
                </a:solidFill>
              </a:rPr>
              <a:t>downward trend</a:t>
            </a:r>
            <a:r>
              <a:rPr lang="en" sz="1100">
                <a:solidFill>
                  <a:schemeClr val="lt1"/>
                </a:solidFill>
              </a:rPr>
              <a:t>, indicating that the model is learning and improving its predictions.</a:t>
            </a:r>
            <a:endParaRPr b="1" sz="1300">
              <a:solidFill>
                <a:schemeClr val="lt1"/>
              </a:solidFill>
            </a:endParaRPr>
          </a:p>
          <a:p>
            <a:pPr indent="-298450" lvl="0" marL="457200" rtl="0" algn="l">
              <a:lnSpc>
                <a:spcPct val="115000"/>
              </a:lnSpc>
              <a:spcBef>
                <a:spcPts val="0"/>
              </a:spcBef>
              <a:spcAft>
                <a:spcPts val="0"/>
              </a:spcAft>
              <a:buClr>
                <a:schemeClr val="lt1"/>
              </a:buClr>
              <a:buSzPts val="1100"/>
              <a:buFont typeface="Arial"/>
              <a:buChar char="●"/>
            </a:pPr>
            <a:r>
              <a:rPr lang="en" sz="1100">
                <a:solidFill>
                  <a:schemeClr val="lt1"/>
                </a:solidFill>
              </a:rPr>
              <a:t>Both </a:t>
            </a:r>
            <a:r>
              <a:rPr b="1" lang="en" sz="1100">
                <a:solidFill>
                  <a:schemeClr val="lt1"/>
                </a:solidFill>
              </a:rPr>
              <a:t>training and validation loss</a:t>
            </a:r>
            <a:r>
              <a:rPr lang="en" sz="1100">
                <a:solidFill>
                  <a:schemeClr val="lt1"/>
                </a:solidFill>
              </a:rPr>
              <a:t> decrease steadily, showing effective learning.</a:t>
            </a:r>
            <a:endParaRPr sz="1100">
              <a:solidFill>
                <a:schemeClr val="lt1"/>
              </a:solidFill>
            </a:endParaRPr>
          </a:p>
          <a:p>
            <a:pPr indent="-298450" lvl="0" marL="457200" rtl="0" algn="l">
              <a:lnSpc>
                <a:spcPct val="115000"/>
              </a:lnSpc>
              <a:spcBef>
                <a:spcPts val="0"/>
              </a:spcBef>
              <a:spcAft>
                <a:spcPts val="0"/>
              </a:spcAft>
              <a:buClr>
                <a:schemeClr val="lt1"/>
              </a:buClr>
              <a:buSzPts val="1100"/>
              <a:buFont typeface="Arial"/>
              <a:buChar char="●"/>
            </a:pPr>
            <a:r>
              <a:rPr lang="en" sz="1100">
                <a:solidFill>
                  <a:schemeClr val="lt1"/>
                </a:solidFill>
              </a:rPr>
              <a:t>The curves stay close, indicating </a:t>
            </a:r>
            <a:r>
              <a:rPr b="1" lang="en" sz="1100">
                <a:solidFill>
                  <a:schemeClr val="lt1"/>
                </a:solidFill>
              </a:rPr>
              <a:t>no overfitting</a:t>
            </a:r>
            <a:r>
              <a:rPr lang="en" sz="1100">
                <a:solidFill>
                  <a:schemeClr val="lt1"/>
                </a:solidFill>
              </a:rPr>
              <a:t>.</a:t>
            </a:r>
            <a:endParaRPr sz="1100">
              <a:solidFill>
                <a:schemeClr val="lt1"/>
              </a:solidFill>
            </a:endParaRPr>
          </a:p>
          <a:p>
            <a:pPr indent="-298450" lvl="0" marL="457200" rtl="0" algn="l">
              <a:lnSpc>
                <a:spcPct val="115000"/>
              </a:lnSpc>
              <a:spcBef>
                <a:spcPts val="0"/>
              </a:spcBef>
              <a:spcAft>
                <a:spcPts val="0"/>
              </a:spcAft>
              <a:buClr>
                <a:schemeClr val="lt1"/>
              </a:buClr>
              <a:buSzPts val="1100"/>
              <a:buFont typeface="Arial"/>
              <a:buChar char="●"/>
            </a:pPr>
            <a:r>
              <a:rPr lang="en" sz="1100">
                <a:solidFill>
                  <a:schemeClr val="lt1"/>
                </a:solidFill>
              </a:rPr>
              <a:t>Loss stabilizes after ~20 epochs, suggesting training is </a:t>
            </a:r>
            <a:r>
              <a:rPr b="1" lang="en" sz="1100">
                <a:solidFill>
                  <a:schemeClr val="lt1"/>
                </a:solidFill>
              </a:rPr>
              <a:t>well-converged</a:t>
            </a:r>
            <a:r>
              <a:rPr lang="en" sz="1100">
                <a:solidFill>
                  <a:schemeClr val="lt1"/>
                </a:solidFill>
              </a:rPr>
              <a:t>.</a:t>
            </a:r>
            <a:endParaRPr sz="1100">
              <a:solidFill>
                <a:schemeClr val="lt1"/>
              </a:solidFill>
            </a:endParaRPr>
          </a:p>
          <a:p>
            <a:pPr indent="-298450" lvl="0" marL="457200" rtl="0" algn="l">
              <a:lnSpc>
                <a:spcPct val="115000"/>
              </a:lnSpc>
              <a:spcBef>
                <a:spcPts val="0"/>
              </a:spcBef>
              <a:spcAft>
                <a:spcPts val="0"/>
              </a:spcAft>
              <a:buClr>
                <a:schemeClr val="lt1"/>
              </a:buClr>
              <a:buSzPts val="1100"/>
              <a:buFont typeface="Arial"/>
              <a:buChar char="●"/>
            </a:pPr>
            <a:r>
              <a:rPr lang="en" sz="1100">
                <a:solidFill>
                  <a:schemeClr val="lt1"/>
                </a:solidFill>
              </a:rPr>
              <a:t>Overall, the model shows </a:t>
            </a:r>
            <a:r>
              <a:rPr b="1" lang="en" sz="1100">
                <a:solidFill>
                  <a:schemeClr val="lt1"/>
                </a:solidFill>
              </a:rPr>
              <a:t>good generalization and training behavior</a:t>
            </a:r>
            <a:r>
              <a:rPr lang="en" sz="1100">
                <a:solidFill>
                  <a:schemeClr val="lt1"/>
                </a:solidFill>
              </a:rPr>
              <a:t>.</a:t>
            </a:r>
            <a:endParaRPr b="1">
              <a:solidFill>
                <a:schemeClr val="lt1"/>
              </a:solidFill>
            </a:endParaRPr>
          </a:p>
          <a:p>
            <a:pPr indent="0" lvl="0" marL="0" rtl="0" algn="l">
              <a:lnSpc>
                <a:spcPct val="115000"/>
              </a:lnSpc>
              <a:spcBef>
                <a:spcPts val="1400"/>
              </a:spcBef>
              <a:spcAft>
                <a:spcPts val="0"/>
              </a:spcAft>
              <a:buSzPts val="1500"/>
              <a:buNone/>
            </a:pPr>
            <a:r>
              <a:rPr b="1" lang="en" sz="1300">
                <a:solidFill>
                  <a:schemeClr val="lt1"/>
                </a:solidFill>
              </a:rPr>
              <a:t>✅ Conclusion:</a:t>
            </a:r>
            <a:endParaRPr b="1" sz="1300">
              <a:solidFill>
                <a:schemeClr val="lt1"/>
              </a:solidFill>
            </a:endParaRPr>
          </a:p>
          <a:p>
            <a:pPr indent="0" lvl="0" marL="0" rtl="0" algn="l">
              <a:lnSpc>
                <a:spcPct val="115000"/>
              </a:lnSpc>
              <a:spcBef>
                <a:spcPts val="1200"/>
              </a:spcBef>
              <a:spcAft>
                <a:spcPts val="1200"/>
              </a:spcAft>
              <a:buSzPts val="1500"/>
              <a:buNone/>
            </a:pPr>
            <a:r>
              <a:rPr lang="en" sz="1100">
                <a:solidFill>
                  <a:schemeClr val="lt1"/>
                </a:solidFill>
              </a:rPr>
              <a:t>The model is well-trained and shows </a:t>
            </a:r>
            <a:r>
              <a:rPr b="1" lang="en" sz="1100">
                <a:solidFill>
                  <a:schemeClr val="lt1"/>
                </a:solidFill>
              </a:rPr>
              <a:t>stable learning</a:t>
            </a:r>
            <a:r>
              <a:rPr lang="en" sz="1100">
                <a:solidFill>
                  <a:schemeClr val="lt1"/>
                </a:solidFill>
              </a:rPr>
              <a:t> with </a:t>
            </a:r>
            <a:r>
              <a:rPr b="1" lang="en" sz="1100">
                <a:solidFill>
                  <a:schemeClr val="lt1"/>
                </a:solidFill>
              </a:rPr>
              <a:t>no signs of overfitting</a:t>
            </a:r>
            <a:r>
              <a:rPr lang="en" sz="1100">
                <a:solidFill>
                  <a:schemeClr val="lt1"/>
                </a:solidFill>
              </a:rPr>
              <a:t>. Both train and validation loss curves flatten out, indicating good convergence and generalization.</a:t>
            </a:r>
            <a:endParaRPr b="1">
              <a:solidFill>
                <a:schemeClr val="lt1"/>
              </a:solidFill>
            </a:endParaRPr>
          </a:p>
        </p:txBody>
      </p:sp>
      <p:pic>
        <p:nvPicPr>
          <p:cNvPr id="220" name="Google Shape;220;g36ac7cfba73_0_443"/>
          <p:cNvPicPr preferRelativeResize="0"/>
          <p:nvPr/>
        </p:nvPicPr>
        <p:blipFill rotWithShape="1">
          <a:blip r:embed="rId3">
            <a:alphaModFix/>
          </a:blip>
          <a:srcRect b="0" l="0" r="0" t="0"/>
          <a:stretch/>
        </p:blipFill>
        <p:spPr>
          <a:xfrm>
            <a:off x="4572000" y="1014376"/>
            <a:ext cx="4419600" cy="3372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36ac7cfba73_0_456"/>
          <p:cNvSpPr/>
          <p:nvPr/>
        </p:nvSpPr>
        <p:spPr>
          <a:xfrm>
            <a:off x="74400" y="2121600"/>
            <a:ext cx="8757900" cy="1152000"/>
          </a:xfrm>
          <a:prstGeom prst="rect">
            <a:avLst/>
          </a:prstGeom>
          <a:solidFill>
            <a:srgbClr val="29AD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226" name="Google Shape;226;g36ac7cfba73_0_456"/>
          <p:cNvSpPr/>
          <p:nvPr/>
        </p:nvSpPr>
        <p:spPr>
          <a:xfrm>
            <a:off x="74400" y="746400"/>
            <a:ext cx="8757900" cy="1288800"/>
          </a:xfrm>
          <a:prstGeom prst="rect">
            <a:avLst/>
          </a:prstGeom>
          <a:solidFill>
            <a:srgbClr val="1868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227" name="Google Shape;227;g36ac7cfba73_0_456"/>
          <p:cNvSpPr/>
          <p:nvPr/>
        </p:nvSpPr>
        <p:spPr>
          <a:xfrm>
            <a:off x="74400" y="3360000"/>
            <a:ext cx="8757900" cy="1569600"/>
          </a:xfrm>
          <a:prstGeom prst="rect">
            <a:avLst/>
          </a:prstGeom>
          <a:solidFill>
            <a:srgbClr val="75B13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228" name="Google Shape;228;g36ac7cfba73_0_456"/>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sz="2100">
                <a:solidFill>
                  <a:srgbClr val="1974D2"/>
                </a:solidFill>
              </a:rPr>
              <a:t>Model Performance - Model 0 Performance Metrics Overview</a:t>
            </a:r>
            <a:endParaRPr sz="2100">
              <a:solidFill>
                <a:srgbClr val="1974D2"/>
              </a:solidFill>
            </a:endParaRPr>
          </a:p>
        </p:txBody>
      </p:sp>
      <p:sp>
        <p:nvSpPr>
          <p:cNvPr id="229" name="Google Shape;229;g36ac7cfba73_0_456"/>
          <p:cNvSpPr txBox="1"/>
          <p:nvPr>
            <p:ph idx="1" type="body"/>
          </p:nvPr>
        </p:nvSpPr>
        <p:spPr>
          <a:xfrm>
            <a:off x="244850" y="785575"/>
            <a:ext cx="8520600" cy="383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500"/>
              <a:buNone/>
            </a:pPr>
            <a:r>
              <a:rPr b="1" lang="en" sz="1200">
                <a:solidFill>
                  <a:schemeClr val="lt1"/>
                </a:solidFill>
              </a:rPr>
              <a:t>✅ Train Data Performance</a:t>
            </a:r>
            <a:endParaRPr sz="1200">
              <a:solidFill>
                <a:schemeClr val="lt1"/>
              </a:solidFill>
            </a:endParaRPr>
          </a:p>
          <a:p>
            <a:pPr indent="-304800" lvl="0" marL="457200" rtl="0" algn="l">
              <a:lnSpc>
                <a:spcPct val="115000"/>
              </a:lnSpc>
              <a:spcBef>
                <a:spcPts val="1200"/>
              </a:spcBef>
              <a:spcAft>
                <a:spcPts val="0"/>
              </a:spcAft>
              <a:buClr>
                <a:schemeClr val="lt1"/>
              </a:buClr>
              <a:buSzPts val="1200"/>
              <a:buFont typeface="Arial"/>
              <a:buChar char="●"/>
            </a:pPr>
            <a:r>
              <a:rPr b="1" lang="en" sz="1200">
                <a:solidFill>
                  <a:schemeClr val="lt1"/>
                </a:solidFill>
              </a:rPr>
              <a:t>Class 1 (Failure)</a:t>
            </a:r>
            <a:r>
              <a:rPr lang="en" sz="1200">
                <a:solidFill>
                  <a:schemeClr val="lt1"/>
                </a:solidFill>
              </a:rPr>
              <a:t>: Accuracy 0.99, Precision: 0.98, Recall: 0.85, F1-score: 0.91</a:t>
            </a:r>
            <a:br>
              <a:rPr lang="en" sz="1200">
                <a:solidFill>
                  <a:schemeClr val="lt1"/>
                </a:solidFill>
              </a:rPr>
            </a:br>
            <a:endParaRPr sz="1200">
              <a:solidFill>
                <a:schemeClr val="lt1"/>
              </a:solidFill>
            </a:endParaRPr>
          </a:p>
          <a:p>
            <a:pPr indent="-304800" lvl="0" marL="457200" rtl="0" algn="l">
              <a:lnSpc>
                <a:spcPct val="115000"/>
              </a:lnSpc>
              <a:spcBef>
                <a:spcPts val="0"/>
              </a:spcBef>
              <a:spcAft>
                <a:spcPts val="0"/>
              </a:spcAft>
              <a:buClr>
                <a:schemeClr val="lt1"/>
              </a:buClr>
              <a:buSzPts val="1200"/>
              <a:buFont typeface="Nunito"/>
              <a:buChar char="●"/>
            </a:pPr>
            <a:r>
              <a:rPr lang="en" sz="1200">
                <a:solidFill>
                  <a:schemeClr val="lt1"/>
                </a:solidFill>
              </a:rPr>
              <a:t>Model captures most failures but still misses ~15% on the training set.</a:t>
            </a:r>
            <a:br>
              <a:rPr lang="en" sz="1200">
                <a:solidFill>
                  <a:schemeClr val="lt1"/>
                </a:solidFill>
              </a:rPr>
            </a:br>
            <a:endParaRPr sz="1200">
              <a:solidFill>
                <a:schemeClr val="lt1"/>
              </a:solidFill>
            </a:endParaRPr>
          </a:p>
          <a:p>
            <a:pPr indent="0" lvl="0" marL="0" rtl="0" algn="l">
              <a:lnSpc>
                <a:spcPct val="115000"/>
              </a:lnSpc>
              <a:spcBef>
                <a:spcPts val="1200"/>
              </a:spcBef>
              <a:spcAft>
                <a:spcPts val="0"/>
              </a:spcAft>
              <a:buSzPts val="1500"/>
              <a:buNone/>
            </a:pPr>
            <a:r>
              <a:rPr b="1" lang="en" sz="1200">
                <a:solidFill>
                  <a:schemeClr val="lt1"/>
                </a:solidFill>
              </a:rPr>
              <a:t>✅ Validation Data Performance</a:t>
            </a:r>
            <a:endParaRPr b="1" sz="1200">
              <a:solidFill>
                <a:schemeClr val="lt1"/>
              </a:solidFill>
            </a:endParaRPr>
          </a:p>
          <a:p>
            <a:pPr indent="-304800" lvl="0" marL="457200" rtl="0" algn="l">
              <a:lnSpc>
                <a:spcPct val="115000"/>
              </a:lnSpc>
              <a:spcBef>
                <a:spcPts val="1200"/>
              </a:spcBef>
              <a:spcAft>
                <a:spcPts val="0"/>
              </a:spcAft>
              <a:buClr>
                <a:schemeClr val="lt1"/>
              </a:buClr>
              <a:buSzPts val="1200"/>
              <a:buFont typeface="Nunito"/>
              <a:buChar char="●"/>
            </a:pPr>
            <a:r>
              <a:rPr lang="en" sz="1200">
                <a:solidFill>
                  <a:schemeClr val="lt1"/>
                </a:solidFill>
              </a:rPr>
              <a:t>Accuracy 0.99, Precision: 0.96, Recall: 0.81, F1-score: 0.88</a:t>
            </a:r>
            <a:br>
              <a:rPr lang="en" sz="1200">
                <a:solidFill>
                  <a:schemeClr val="lt1"/>
                </a:solidFill>
              </a:rPr>
            </a:br>
            <a:endParaRPr sz="1200">
              <a:solidFill>
                <a:schemeClr val="lt1"/>
              </a:solidFill>
            </a:endParaRPr>
          </a:p>
          <a:p>
            <a:pPr indent="-304800" lvl="0" marL="457200" rtl="0" algn="l">
              <a:lnSpc>
                <a:spcPct val="115000"/>
              </a:lnSpc>
              <a:spcBef>
                <a:spcPts val="0"/>
              </a:spcBef>
              <a:spcAft>
                <a:spcPts val="0"/>
              </a:spcAft>
              <a:buClr>
                <a:schemeClr val="lt1"/>
              </a:buClr>
              <a:buSzPts val="1200"/>
              <a:buFont typeface="Nunito"/>
              <a:buChar char="●"/>
            </a:pPr>
            <a:r>
              <a:rPr lang="en" sz="1200">
                <a:solidFill>
                  <a:schemeClr val="lt1"/>
                </a:solidFill>
              </a:rPr>
              <a:t>Slight drop in recall from train to validation, but still strong generalization.</a:t>
            </a:r>
            <a:endParaRPr sz="1200">
              <a:solidFill>
                <a:schemeClr val="lt1"/>
              </a:solidFill>
            </a:endParaRPr>
          </a:p>
          <a:p>
            <a:pPr indent="0" lvl="0" marL="0" rtl="0" algn="l">
              <a:lnSpc>
                <a:spcPct val="115000"/>
              </a:lnSpc>
              <a:spcBef>
                <a:spcPts val="1400"/>
              </a:spcBef>
              <a:spcAft>
                <a:spcPts val="0"/>
              </a:spcAft>
              <a:buSzPts val="1500"/>
              <a:buNone/>
            </a:pPr>
            <a:r>
              <a:rPr b="1" lang="en" sz="1400">
                <a:solidFill>
                  <a:schemeClr val="lt1"/>
                </a:solidFill>
              </a:rPr>
              <a:t>Insights</a:t>
            </a:r>
            <a:endParaRPr b="1" sz="1400">
              <a:solidFill>
                <a:schemeClr val="lt1"/>
              </a:solidFill>
            </a:endParaRPr>
          </a:p>
          <a:p>
            <a:pPr indent="-304800" lvl="0" marL="457200" rtl="0" algn="l">
              <a:lnSpc>
                <a:spcPct val="115000"/>
              </a:lnSpc>
              <a:spcBef>
                <a:spcPts val="1200"/>
              </a:spcBef>
              <a:spcAft>
                <a:spcPts val="0"/>
              </a:spcAft>
              <a:buClr>
                <a:schemeClr val="lt1"/>
              </a:buClr>
              <a:buSzPts val="1200"/>
              <a:buFont typeface="Arial"/>
              <a:buChar char="●"/>
            </a:pPr>
            <a:r>
              <a:rPr lang="en" sz="1200">
                <a:solidFill>
                  <a:schemeClr val="lt1"/>
                </a:solidFill>
              </a:rPr>
              <a:t>Model_0 performs </a:t>
            </a:r>
            <a:r>
              <a:rPr b="1" lang="en" sz="1200">
                <a:solidFill>
                  <a:schemeClr val="lt1"/>
                </a:solidFill>
              </a:rPr>
              <a:t>very well</a:t>
            </a:r>
            <a:r>
              <a:rPr lang="en" sz="1200">
                <a:solidFill>
                  <a:schemeClr val="lt1"/>
                </a:solidFill>
              </a:rPr>
              <a:t> with high overall accuracy and strong recall for detecting failures.</a:t>
            </a:r>
            <a:br>
              <a:rPr lang="en" sz="1200">
                <a:solidFill>
                  <a:schemeClr val="lt1"/>
                </a:solidFill>
              </a:rPr>
            </a:br>
            <a:endParaRPr sz="1200">
              <a:solidFill>
                <a:schemeClr val="lt1"/>
              </a:solidFill>
            </a:endParaRPr>
          </a:p>
          <a:p>
            <a:pPr indent="-304800" lvl="0" marL="457200" rtl="0" algn="l">
              <a:lnSpc>
                <a:spcPct val="115000"/>
              </a:lnSpc>
              <a:spcBef>
                <a:spcPts val="0"/>
              </a:spcBef>
              <a:spcAft>
                <a:spcPts val="0"/>
              </a:spcAft>
              <a:buClr>
                <a:schemeClr val="lt1"/>
              </a:buClr>
              <a:buSzPts val="1200"/>
              <a:buFont typeface="Arial"/>
              <a:buChar char="●"/>
            </a:pPr>
            <a:r>
              <a:rPr b="1" lang="en" sz="1200">
                <a:solidFill>
                  <a:schemeClr val="lt1"/>
                </a:solidFill>
              </a:rPr>
              <a:t>Recall for class 1</a:t>
            </a:r>
            <a:r>
              <a:rPr lang="en" sz="1200">
                <a:solidFill>
                  <a:schemeClr val="lt1"/>
                </a:solidFill>
              </a:rPr>
              <a:t> (81% on validation) confirms the model is effective for early failure detection.</a:t>
            </a:r>
            <a:br>
              <a:rPr lang="en" sz="1200">
                <a:solidFill>
                  <a:schemeClr val="lt1"/>
                </a:solidFill>
              </a:rPr>
            </a:br>
            <a:endParaRPr sz="1200">
              <a:solidFill>
                <a:schemeClr val="lt1"/>
              </a:solidFill>
            </a:endParaRPr>
          </a:p>
          <a:p>
            <a:pPr indent="-304800" lvl="0" marL="457200" rtl="0" algn="l">
              <a:lnSpc>
                <a:spcPct val="115000"/>
              </a:lnSpc>
              <a:spcBef>
                <a:spcPts val="0"/>
              </a:spcBef>
              <a:spcAft>
                <a:spcPts val="0"/>
              </a:spcAft>
              <a:buClr>
                <a:schemeClr val="lt1"/>
              </a:buClr>
              <a:buSzPts val="1200"/>
              <a:buFont typeface="Arial"/>
              <a:buChar char="●"/>
            </a:pPr>
            <a:r>
              <a:rPr lang="en" sz="1200">
                <a:solidFill>
                  <a:schemeClr val="lt1"/>
                </a:solidFill>
              </a:rPr>
              <a:t>Minor performance drop from training to validation suggests </a:t>
            </a:r>
            <a:r>
              <a:rPr b="1" lang="en" sz="1200">
                <a:solidFill>
                  <a:schemeClr val="lt1"/>
                </a:solidFill>
              </a:rPr>
              <a:t>minimal overfitting</a:t>
            </a:r>
            <a:r>
              <a:rPr lang="en" sz="1200">
                <a:solidFill>
                  <a:schemeClr val="lt1"/>
                </a:solidFill>
              </a:rPr>
              <a:t>.</a:t>
            </a:r>
            <a:endParaRPr b="1" sz="14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36ac7cfba73_0_463"/>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Comparative View of All Models’ Structure</a:t>
            </a:r>
            <a:endParaRPr>
              <a:solidFill>
                <a:srgbClr val="1974D2"/>
              </a:solidFill>
            </a:endParaRPr>
          </a:p>
        </p:txBody>
      </p:sp>
      <p:graphicFrame>
        <p:nvGraphicFramePr>
          <p:cNvPr id="235" name="Google Shape;235;g36ac7cfba73_0_463"/>
          <p:cNvGraphicFramePr/>
          <p:nvPr/>
        </p:nvGraphicFramePr>
        <p:xfrm>
          <a:off x="67800" y="861975"/>
          <a:ext cx="3000000" cy="3000000"/>
        </p:xfrm>
        <a:graphic>
          <a:graphicData uri="http://schemas.openxmlformats.org/drawingml/2006/table">
            <a:tbl>
              <a:tblPr>
                <a:noFill/>
                <a:tableStyleId>{0956E622-FABF-4CB9-960A-CFD11AB7A673}</a:tableStyleId>
              </a:tblPr>
              <a:tblGrid>
                <a:gridCol w="914700"/>
                <a:gridCol w="2382175"/>
                <a:gridCol w="862575"/>
                <a:gridCol w="1011400"/>
                <a:gridCol w="1237700"/>
                <a:gridCol w="2494775"/>
              </a:tblGrid>
              <a:tr h="200025">
                <a:tc>
                  <a:txBody>
                    <a:bodyPr/>
                    <a:lstStyle/>
                    <a:p>
                      <a:pPr indent="0" lvl="0" marL="0" marR="0" rtl="0" algn="ctr">
                        <a:lnSpc>
                          <a:spcPct val="115000"/>
                        </a:lnSpc>
                        <a:spcBef>
                          <a:spcPts val="0"/>
                        </a:spcBef>
                        <a:spcAft>
                          <a:spcPts val="0"/>
                        </a:spcAft>
                        <a:buClr>
                          <a:srgbClr val="000000"/>
                        </a:buClr>
                        <a:buSzPts val="1300"/>
                        <a:buFont typeface="Arial"/>
                        <a:buNone/>
                      </a:pPr>
                      <a:r>
                        <a:rPr b="1" lang="en" sz="1300" u="none" cap="none" strike="noStrike">
                          <a:solidFill>
                            <a:schemeClr val="lt1"/>
                          </a:solidFill>
                          <a:latin typeface="Nunito"/>
                          <a:ea typeface="Nunito"/>
                          <a:cs typeface="Nunito"/>
                          <a:sym typeface="Nunito"/>
                        </a:rPr>
                        <a:t>Model</a:t>
                      </a:r>
                      <a:endParaRPr b="1"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196797"/>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 sz="1300" u="none" cap="none" strike="noStrike">
                          <a:solidFill>
                            <a:schemeClr val="lt1"/>
                          </a:solidFill>
                          <a:latin typeface="Nunito"/>
                          <a:ea typeface="Nunito"/>
                          <a:cs typeface="Nunito"/>
                          <a:sym typeface="Nunito"/>
                        </a:rPr>
                        <a:t>Hidden Layers (Neurons)</a:t>
                      </a:r>
                      <a:endParaRPr b="1"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196797"/>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 sz="1300" u="none" cap="none" strike="noStrike">
                          <a:solidFill>
                            <a:schemeClr val="lt1"/>
                          </a:solidFill>
                          <a:latin typeface="Nunito"/>
                          <a:ea typeface="Nunito"/>
                          <a:cs typeface="Nunito"/>
                          <a:sym typeface="Nunito"/>
                        </a:rPr>
                        <a:t>Dropout</a:t>
                      </a:r>
                      <a:endParaRPr b="1"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196797"/>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 sz="1300" u="none" cap="none" strike="noStrike">
                          <a:solidFill>
                            <a:schemeClr val="lt1"/>
                          </a:solidFill>
                          <a:latin typeface="Nunito"/>
                          <a:ea typeface="Nunito"/>
                          <a:cs typeface="Nunito"/>
                          <a:sym typeface="Nunito"/>
                        </a:rPr>
                        <a:t>Optimizer</a:t>
                      </a:r>
                      <a:endParaRPr b="1"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196797"/>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 sz="1300" u="none" cap="none" strike="noStrike">
                          <a:solidFill>
                            <a:schemeClr val="lt1"/>
                          </a:solidFill>
                          <a:latin typeface="Nunito"/>
                          <a:ea typeface="Nunito"/>
                          <a:cs typeface="Nunito"/>
                          <a:sym typeface="Nunito"/>
                        </a:rPr>
                        <a:t>Metric Used</a:t>
                      </a:r>
                      <a:endParaRPr b="1"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196797"/>
                    </a:solidFill>
                  </a:tcPr>
                </a:tc>
                <a:tc>
                  <a:txBody>
                    <a:bodyPr/>
                    <a:lstStyle/>
                    <a:p>
                      <a:pPr indent="0" lvl="0" marL="0" marR="0" rtl="0" algn="ctr">
                        <a:lnSpc>
                          <a:spcPct val="115000"/>
                        </a:lnSpc>
                        <a:spcBef>
                          <a:spcPts val="0"/>
                        </a:spcBef>
                        <a:spcAft>
                          <a:spcPts val="0"/>
                        </a:spcAft>
                        <a:buClr>
                          <a:srgbClr val="000000"/>
                        </a:buClr>
                        <a:buSzPts val="1300"/>
                        <a:buFont typeface="Arial"/>
                        <a:buNone/>
                      </a:pPr>
                      <a:r>
                        <a:rPr b="1" lang="en" sz="1300" u="none" cap="none" strike="noStrike">
                          <a:solidFill>
                            <a:schemeClr val="lt1"/>
                          </a:solidFill>
                          <a:latin typeface="Nunito"/>
                          <a:ea typeface="Nunito"/>
                          <a:cs typeface="Nunito"/>
                          <a:sym typeface="Nunito"/>
                        </a:rPr>
                        <a:t>Notes</a:t>
                      </a:r>
                      <a:endParaRPr b="1"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196797"/>
                    </a:solidFill>
                  </a:tcPr>
                </a:tc>
              </a:tr>
              <a:tr h="247650">
                <a:tc>
                  <a:txBody>
                    <a:bodyPr/>
                    <a:lstStyle/>
                    <a:p>
                      <a:pPr indent="0" lvl="0" marL="0" marR="0" rtl="0" algn="l">
                        <a:lnSpc>
                          <a:spcPct val="115000"/>
                        </a:lnSpc>
                        <a:spcBef>
                          <a:spcPts val="0"/>
                        </a:spcBef>
                        <a:spcAft>
                          <a:spcPts val="0"/>
                        </a:spcAft>
                        <a:buClr>
                          <a:srgbClr val="000000"/>
                        </a:buClr>
                        <a:buSzPts val="1300"/>
                        <a:buFont typeface="Arial"/>
                        <a:buNone/>
                      </a:pPr>
                      <a:r>
                        <a:rPr lang="en" sz="1300" u="none" cap="none" strike="noStrike">
                          <a:solidFill>
                            <a:schemeClr val="lt1"/>
                          </a:solidFill>
                          <a:latin typeface="Nunito"/>
                          <a:ea typeface="Nunito"/>
                          <a:cs typeface="Nunito"/>
                          <a:sym typeface="Nunito"/>
                        </a:rPr>
                        <a:t>Model_0</a:t>
                      </a:r>
                      <a:endParaRPr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lang="en" sz="1300" u="none" cap="none" strike="noStrike">
                          <a:solidFill>
                            <a:schemeClr val="lt1"/>
                          </a:solidFill>
                          <a:latin typeface="Nunito"/>
                          <a:ea typeface="Nunito"/>
                          <a:cs typeface="Nunito"/>
                          <a:sym typeface="Nunito"/>
                        </a:rPr>
                        <a:t>1 hidden layer (32)</a:t>
                      </a:r>
                      <a:endParaRPr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lang="en" sz="1300" u="none" cap="none" strike="noStrike">
                          <a:solidFill>
                            <a:schemeClr val="lt1"/>
                          </a:solidFill>
                          <a:latin typeface="Nunito"/>
                          <a:ea typeface="Nunito"/>
                          <a:cs typeface="Nunito"/>
                          <a:sym typeface="Nunito"/>
                        </a:rPr>
                        <a:t>❌</a:t>
                      </a:r>
                      <a:endParaRPr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lang="en" sz="1300" u="none" cap="none" strike="noStrike">
                          <a:solidFill>
                            <a:schemeClr val="lt1"/>
                          </a:solidFill>
                          <a:latin typeface="Nunito"/>
                          <a:ea typeface="Nunito"/>
                          <a:cs typeface="Nunito"/>
                          <a:sym typeface="Nunito"/>
                        </a:rPr>
                        <a:t>SGD</a:t>
                      </a:r>
                      <a:endParaRPr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lang="en" sz="1300" u="none" cap="none" strike="noStrike">
                          <a:solidFill>
                            <a:schemeClr val="lt1"/>
                          </a:solidFill>
                          <a:latin typeface="Nunito"/>
                          <a:ea typeface="Nunito"/>
                          <a:cs typeface="Nunito"/>
                          <a:sym typeface="Nunito"/>
                        </a:rPr>
                        <a:t>Accuracy</a:t>
                      </a:r>
                      <a:endParaRPr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lang="en" sz="1300" u="none" cap="none" strike="noStrike">
                          <a:solidFill>
                            <a:schemeClr val="lt1"/>
                          </a:solidFill>
                          <a:latin typeface="Nunito"/>
                          <a:ea typeface="Nunito"/>
                          <a:cs typeface="Nunito"/>
                          <a:sym typeface="Nunito"/>
                        </a:rPr>
                        <a:t>Baseline model</a:t>
                      </a:r>
                      <a:endParaRPr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r>
              <a:tr h="247650">
                <a:tc>
                  <a:txBody>
                    <a:bodyPr/>
                    <a:lstStyle/>
                    <a:p>
                      <a:pPr indent="0" lvl="0" marL="0" marR="0" rtl="0" algn="l">
                        <a:lnSpc>
                          <a:spcPct val="115000"/>
                        </a:lnSpc>
                        <a:spcBef>
                          <a:spcPts val="0"/>
                        </a:spcBef>
                        <a:spcAft>
                          <a:spcPts val="0"/>
                        </a:spcAft>
                        <a:buClr>
                          <a:srgbClr val="000000"/>
                        </a:buClr>
                        <a:buSzPts val="1300"/>
                        <a:buFont typeface="Arial"/>
                        <a:buNone/>
                      </a:pPr>
                      <a:r>
                        <a:rPr lang="en" sz="1300" u="none" cap="none" strike="noStrike">
                          <a:solidFill>
                            <a:schemeClr val="lt1"/>
                          </a:solidFill>
                          <a:latin typeface="Nunito"/>
                          <a:ea typeface="Nunito"/>
                          <a:cs typeface="Nunito"/>
                          <a:sym typeface="Nunito"/>
                        </a:rPr>
                        <a:t>Model_1</a:t>
                      </a:r>
                      <a:endParaRPr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lang="en" sz="1300" u="none" cap="none" strike="noStrike">
                          <a:solidFill>
                            <a:schemeClr val="lt1"/>
                          </a:solidFill>
                          <a:latin typeface="Nunito"/>
                          <a:ea typeface="Nunito"/>
                          <a:cs typeface="Nunito"/>
                          <a:sym typeface="Nunito"/>
                        </a:rPr>
                        <a:t>2 hidden layers (64, 32)</a:t>
                      </a:r>
                      <a:endParaRPr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lang="en" sz="1300" u="none" cap="none" strike="noStrike">
                          <a:solidFill>
                            <a:schemeClr val="lt1"/>
                          </a:solidFill>
                          <a:latin typeface="Nunito"/>
                          <a:ea typeface="Nunito"/>
                          <a:cs typeface="Nunito"/>
                          <a:sym typeface="Nunito"/>
                        </a:rPr>
                        <a:t>❌</a:t>
                      </a:r>
                      <a:endParaRPr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lang="en" sz="1300" u="none" cap="none" strike="noStrike">
                          <a:solidFill>
                            <a:schemeClr val="lt1"/>
                          </a:solidFill>
                          <a:latin typeface="Nunito"/>
                          <a:ea typeface="Nunito"/>
                          <a:cs typeface="Nunito"/>
                          <a:sym typeface="Nunito"/>
                        </a:rPr>
                        <a:t>SGD</a:t>
                      </a:r>
                      <a:endParaRPr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lang="en" sz="1300" u="none" cap="none" strike="noStrike">
                          <a:solidFill>
                            <a:schemeClr val="lt1"/>
                          </a:solidFill>
                          <a:latin typeface="Nunito"/>
                          <a:ea typeface="Nunito"/>
                          <a:cs typeface="Nunito"/>
                          <a:sym typeface="Nunito"/>
                        </a:rPr>
                        <a:t>Recall</a:t>
                      </a:r>
                      <a:endParaRPr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lang="en" sz="1300" u="none" cap="none" strike="noStrike">
                          <a:solidFill>
                            <a:schemeClr val="lt1"/>
                          </a:solidFill>
                          <a:latin typeface="Nunito"/>
                          <a:ea typeface="Nunito"/>
                          <a:cs typeface="Nunito"/>
                          <a:sym typeface="Nunito"/>
                        </a:rPr>
                        <a:t>Adds depth for better learning</a:t>
                      </a:r>
                      <a:endParaRPr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r>
              <a:tr h="247650">
                <a:tc>
                  <a:txBody>
                    <a:bodyPr/>
                    <a:lstStyle/>
                    <a:p>
                      <a:pPr indent="0" lvl="0" marL="0" marR="0" rtl="0" algn="l">
                        <a:lnSpc>
                          <a:spcPct val="115000"/>
                        </a:lnSpc>
                        <a:spcBef>
                          <a:spcPts val="0"/>
                        </a:spcBef>
                        <a:spcAft>
                          <a:spcPts val="0"/>
                        </a:spcAft>
                        <a:buClr>
                          <a:srgbClr val="000000"/>
                        </a:buClr>
                        <a:buSzPts val="1300"/>
                        <a:buFont typeface="Arial"/>
                        <a:buNone/>
                      </a:pPr>
                      <a:r>
                        <a:rPr lang="en" sz="1300" u="none" cap="none" strike="noStrike">
                          <a:solidFill>
                            <a:schemeClr val="lt1"/>
                          </a:solidFill>
                          <a:latin typeface="Nunito"/>
                          <a:ea typeface="Nunito"/>
                          <a:cs typeface="Nunito"/>
                          <a:sym typeface="Nunito"/>
                        </a:rPr>
                        <a:t>Model_2</a:t>
                      </a:r>
                      <a:endParaRPr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lang="en" sz="1300" u="none" cap="none" strike="noStrike">
                          <a:solidFill>
                            <a:schemeClr val="lt1"/>
                          </a:solidFill>
                          <a:latin typeface="Nunito"/>
                          <a:ea typeface="Nunito"/>
                          <a:cs typeface="Nunito"/>
                          <a:sym typeface="Nunito"/>
                        </a:rPr>
                        <a:t>3 hidden layers (64, 32, 16)</a:t>
                      </a:r>
                      <a:endParaRPr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lang="en" sz="1300" u="none" cap="none" strike="noStrike">
                          <a:solidFill>
                            <a:schemeClr val="lt1"/>
                          </a:solidFill>
                          <a:latin typeface="Nunito"/>
                          <a:ea typeface="Nunito"/>
                          <a:cs typeface="Nunito"/>
                          <a:sym typeface="Nunito"/>
                        </a:rPr>
                        <a:t>❌</a:t>
                      </a:r>
                      <a:endParaRPr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lang="en" sz="1300" u="none" cap="none" strike="noStrike">
                          <a:solidFill>
                            <a:schemeClr val="lt1"/>
                          </a:solidFill>
                          <a:latin typeface="Nunito"/>
                          <a:ea typeface="Nunito"/>
                          <a:cs typeface="Nunito"/>
                          <a:sym typeface="Nunito"/>
                        </a:rPr>
                        <a:t>SGD</a:t>
                      </a:r>
                      <a:endParaRPr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lang="en" sz="1300" u="none" cap="none" strike="noStrike">
                          <a:solidFill>
                            <a:schemeClr val="lt1"/>
                          </a:solidFill>
                          <a:latin typeface="Nunito"/>
                          <a:ea typeface="Nunito"/>
                          <a:cs typeface="Nunito"/>
                          <a:sym typeface="Nunito"/>
                        </a:rPr>
                        <a:t>Precision</a:t>
                      </a:r>
                      <a:endParaRPr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lang="en" sz="1300" u="none" cap="none" strike="noStrike">
                          <a:solidFill>
                            <a:schemeClr val="lt1"/>
                          </a:solidFill>
                          <a:latin typeface="Nunito"/>
                          <a:ea typeface="Nunito"/>
                          <a:cs typeface="Nunito"/>
                          <a:sym typeface="Nunito"/>
                        </a:rPr>
                        <a:t>Introduces regularization</a:t>
                      </a:r>
                      <a:endParaRPr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r>
              <a:tr h="247650">
                <a:tc>
                  <a:txBody>
                    <a:bodyPr/>
                    <a:lstStyle/>
                    <a:p>
                      <a:pPr indent="0" lvl="0" marL="0" marR="0" rtl="0" algn="l">
                        <a:lnSpc>
                          <a:spcPct val="115000"/>
                        </a:lnSpc>
                        <a:spcBef>
                          <a:spcPts val="0"/>
                        </a:spcBef>
                        <a:spcAft>
                          <a:spcPts val="0"/>
                        </a:spcAft>
                        <a:buClr>
                          <a:srgbClr val="000000"/>
                        </a:buClr>
                        <a:buSzPts val="1300"/>
                        <a:buFont typeface="Arial"/>
                        <a:buNone/>
                      </a:pPr>
                      <a:r>
                        <a:rPr lang="en" sz="1300" u="none" cap="none" strike="noStrike">
                          <a:solidFill>
                            <a:schemeClr val="lt1"/>
                          </a:solidFill>
                          <a:latin typeface="Nunito"/>
                          <a:ea typeface="Nunito"/>
                          <a:cs typeface="Nunito"/>
                          <a:sym typeface="Nunito"/>
                        </a:rPr>
                        <a:t>Model_3</a:t>
                      </a:r>
                      <a:endParaRPr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lang="en" sz="1300" u="none" cap="none" strike="noStrike">
                          <a:solidFill>
                            <a:schemeClr val="lt1"/>
                          </a:solidFill>
                          <a:latin typeface="Nunito"/>
                          <a:ea typeface="Nunito"/>
                          <a:cs typeface="Nunito"/>
                          <a:sym typeface="Nunito"/>
                        </a:rPr>
                        <a:t>3 hidden layers (64, 32, 16)</a:t>
                      </a:r>
                      <a:endParaRPr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lang="en" sz="1300" u="none" cap="none" strike="noStrike">
                          <a:solidFill>
                            <a:schemeClr val="lt1"/>
                          </a:solidFill>
                          <a:latin typeface="Nunito"/>
                          <a:ea typeface="Nunito"/>
                          <a:cs typeface="Nunito"/>
                          <a:sym typeface="Nunito"/>
                        </a:rPr>
                        <a:t>✅ 0.5</a:t>
                      </a:r>
                      <a:endParaRPr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lang="en" sz="1300" u="none" cap="none" strike="noStrike">
                          <a:solidFill>
                            <a:schemeClr val="lt1"/>
                          </a:solidFill>
                          <a:latin typeface="Nunito"/>
                          <a:ea typeface="Nunito"/>
                          <a:cs typeface="Nunito"/>
                          <a:sym typeface="Nunito"/>
                        </a:rPr>
                        <a:t>SGD</a:t>
                      </a:r>
                      <a:endParaRPr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lang="en" sz="1300" u="none" cap="none" strike="noStrike">
                          <a:solidFill>
                            <a:schemeClr val="lt1"/>
                          </a:solidFill>
                          <a:latin typeface="Nunito"/>
                          <a:ea typeface="Nunito"/>
                          <a:cs typeface="Nunito"/>
                          <a:sym typeface="Nunito"/>
                        </a:rPr>
                        <a:t>Accuracy</a:t>
                      </a:r>
                      <a:endParaRPr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lang="en" sz="1300" u="none" cap="none" strike="noStrike">
                          <a:solidFill>
                            <a:schemeClr val="lt1"/>
                          </a:solidFill>
                          <a:latin typeface="Nunito"/>
                          <a:ea typeface="Nunito"/>
                          <a:cs typeface="Nunito"/>
                          <a:sym typeface="Nunito"/>
                        </a:rPr>
                        <a:t>Variant of Model_2</a:t>
                      </a:r>
                      <a:endParaRPr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r>
              <a:tr h="247650">
                <a:tc>
                  <a:txBody>
                    <a:bodyPr/>
                    <a:lstStyle/>
                    <a:p>
                      <a:pPr indent="0" lvl="0" marL="0" marR="0" rtl="0" algn="l">
                        <a:lnSpc>
                          <a:spcPct val="115000"/>
                        </a:lnSpc>
                        <a:spcBef>
                          <a:spcPts val="0"/>
                        </a:spcBef>
                        <a:spcAft>
                          <a:spcPts val="0"/>
                        </a:spcAft>
                        <a:buClr>
                          <a:srgbClr val="000000"/>
                        </a:buClr>
                        <a:buSzPts val="1300"/>
                        <a:buFont typeface="Arial"/>
                        <a:buNone/>
                      </a:pPr>
                      <a:r>
                        <a:rPr lang="en" sz="1300" u="none" cap="none" strike="noStrike">
                          <a:solidFill>
                            <a:schemeClr val="lt1"/>
                          </a:solidFill>
                          <a:latin typeface="Nunito"/>
                          <a:ea typeface="Nunito"/>
                          <a:cs typeface="Nunito"/>
                          <a:sym typeface="Nunito"/>
                        </a:rPr>
                        <a:t>Model_4</a:t>
                      </a:r>
                      <a:endParaRPr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lang="en" sz="1300" u="none" cap="none" strike="noStrike">
                          <a:solidFill>
                            <a:schemeClr val="lt1"/>
                          </a:solidFill>
                          <a:latin typeface="Nunito"/>
                          <a:ea typeface="Nunito"/>
                          <a:cs typeface="Nunito"/>
                          <a:sym typeface="Nunito"/>
                        </a:rPr>
                        <a:t>2 hidden layers (128, 64)</a:t>
                      </a:r>
                      <a:endParaRPr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lang="en" sz="1300" u="none" cap="none" strike="noStrike">
                          <a:solidFill>
                            <a:schemeClr val="lt1"/>
                          </a:solidFill>
                          <a:latin typeface="Nunito"/>
                          <a:ea typeface="Nunito"/>
                          <a:cs typeface="Nunito"/>
                          <a:sym typeface="Nunito"/>
                        </a:rPr>
                        <a:t>❌</a:t>
                      </a:r>
                      <a:endParaRPr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lang="en" sz="1300" u="none" cap="none" strike="noStrike">
                          <a:solidFill>
                            <a:schemeClr val="lt1"/>
                          </a:solidFill>
                          <a:latin typeface="Nunito"/>
                          <a:ea typeface="Nunito"/>
                          <a:cs typeface="Nunito"/>
                          <a:sym typeface="Nunito"/>
                        </a:rPr>
                        <a:t>Adam</a:t>
                      </a:r>
                      <a:endParaRPr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lang="en" sz="1300" u="none" cap="none" strike="noStrike">
                          <a:solidFill>
                            <a:schemeClr val="lt1"/>
                          </a:solidFill>
                          <a:latin typeface="Nunito"/>
                          <a:ea typeface="Nunito"/>
                          <a:cs typeface="Nunito"/>
                          <a:sym typeface="Nunito"/>
                        </a:rPr>
                        <a:t>Accuracy</a:t>
                      </a:r>
                      <a:endParaRPr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lang="en" sz="1300" u="none" cap="none" strike="noStrike">
                          <a:solidFill>
                            <a:schemeClr val="lt1"/>
                          </a:solidFill>
                          <a:latin typeface="Nunito"/>
                          <a:ea typeface="Nunito"/>
                          <a:cs typeface="Nunito"/>
                          <a:sym typeface="Nunito"/>
                        </a:rPr>
                        <a:t>Larger network with faster optimizer</a:t>
                      </a:r>
                      <a:endParaRPr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r>
              <a:tr h="247650">
                <a:tc>
                  <a:txBody>
                    <a:bodyPr/>
                    <a:lstStyle/>
                    <a:p>
                      <a:pPr indent="0" lvl="0" marL="0" marR="0" rtl="0" algn="l">
                        <a:lnSpc>
                          <a:spcPct val="115000"/>
                        </a:lnSpc>
                        <a:spcBef>
                          <a:spcPts val="0"/>
                        </a:spcBef>
                        <a:spcAft>
                          <a:spcPts val="0"/>
                        </a:spcAft>
                        <a:buClr>
                          <a:srgbClr val="000000"/>
                        </a:buClr>
                        <a:buSzPts val="1300"/>
                        <a:buFont typeface="Arial"/>
                        <a:buNone/>
                      </a:pPr>
                      <a:r>
                        <a:rPr lang="en" sz="1300" u="none" cap="none" strike="noStrike">
                          <a:solidFill>
                            <a:schemeClr val="lt1"/>
                          </a:solidFill>
                          <a:latin typeface="Nunito"/>
                          <a:ea typeface="Nunito"/>
                          <a:cs typeface="Nunito"/>
                          <a:sym typeface="Nunito"/>
                        </a:rPr>
                        <a:t>Model_5</a:t>
                      </a:r>
                      <a:endParaRPr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lang="en" sz="1300" u="none" cap="none" strike="noStrike">
                          <a:solidFill>
                            <a:schemeClr val="lt1"/>
                          </a:solidFill>
                          <a:latin typeface="Nunito"/>
                          <a:ea typeface="Nunito"/>
                          <a:cs typeface="Nunito"/>
                          <a:sym typeface="Nunito"/>
                        </a:rPr>
                        <a:t>3 hidden layers (128, 64, 32)</a:t>
                      </a:r>
                      <a:endParaRPr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lang="en" sz="1300" u="none" cap="none" strike="noStrike">
                          <a:solidFill>
                            <a:schemeClr val="lt1"/>
                          </a:solidFill>
                          <a:latin typeface="Nunito"/>
                          <a:ea typeface="Nunito"/>
                          <a:cs typeface="Nunito"/>
                          <a:sym typeface="Nunito"/>
                        </a:rPr>
                        <a:t>✅ 0.5</a:t>
                      </a:r>
                      <a:endParaRPr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lang="en" sz="1300" u="none" cap="none" strike="noStrike">
                          <a:solidFill>
                            <a:schemeClr val="lt1"/>
                          </a:solidFill>
                          <a:latin typeface="Nunito"/>
                          <a:ea typeface="Nunito"/>
                          <a:cs typeface="Nunito"/>
                          <a:sym typeface="Nunito"/>
                        </a:rPr>
                        <a:t>Adam</a:t>
                      </a:r>
                      <a:endParaRPr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lang="en" sz="1300" u="none" cap="none" strike="noStrike">
                          <a:solidFill>
                            <a:schemeClr val="lt1"/>
                          </a:solidFill>
                          <a:latin typeface="Nunito"/>
                          <a:ea typeface="Nunito"/>
                          <a:cs typeface="Nunito"/>
                          <a:sym typeface="Nunito"/>
                        </a:rPr>
                        <a:t>Accuracy</a:t>
                      </a:r>
                      <a:endParaRPr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lang="en" sz="1300" u="none" cap="none" strike="noStrike">
                          <a:solidFill>
                            <a:schemeClr val="lt1"/>
                          </a:solidFill>
                          <a:latin typeface="Nunito"/>
                          <a:ea typeface="Nunito"/>
                          <a:cs typeface="Nunito"/>
                          <a:sym typeface="Nunito"/>
                        </a:rPr>
                        <a:t>Combines depth + dropout + Adam</a:t>
                      </a:r>
                      <a:endParaRPr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r>
              <a:tr h="247650">
                <a:tc>
                  <a:txBody>
                    <a:bodyPr/>
                    <a:lstStyle/>
                    <a:p>
                      <a:pPr indent="0" lvl="0" marL="0" marR="0" rtl="0" algn="l">
                        <a:lnSpc>
                          <a:spcPct val="115000"/>
                        </a:lnSpc>
                        <a:spcBef>
                          <a:spcPts val="0"/>
                        </a:spcBef>
                        <a:spcAft>
                          <a:spcPts val="0"/>
                        </a:spcAft>
                        <a:buClr>
                          <a:srgbClr val="000000"/>
                        </a:buClr>
                        <a:buSzPts val="1300"/>
                        <a:buFont typeface="Arial"/>
                        <a:buNone/>
                      </a:pPr>
                      <a:r>
                        <a:rPr lang="en" sz="1300" u="none" cap="none" strike="noStrike">
                          <a:solidFill>
                            <a:schemeClr val="lt1"/>
                          </a:solidFill>
                          <a:latin typeface="Nunito"/>
                          <a:ea typeface="Nunito"/>
                          <a:cs typeface="Nunito"/>
                          <a:sym typeface="Nunito"/>
                        </a:rPr>
                        <a:t>Model_6</a:t>
                      </a:r>
                      <a:endParaRPr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lang="en" sz="1300" u="none" cap="none" strike="noStrike">
                          <a:solidFill>
                            <a:schemeClr val="lt1"/>
                          </a:solidFill>
                          <a:latin typeface="Nunito"/>
                          <a:ea typeface="Nunito"/>
                          <a:cs typeface="Nunito"/>
                          <a:sym typeface="Nunito"/>
                        </a:rPr>
                        <a:t>3 hidden layers (128, 64, 32)</a:t>
                      </a:r>
                      <a:endParaRPr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lang="en" sz="1300" u="none" cap="none" strike="noStrike">
                          <a:solidFill>
                            <a:schemeClr val="lt1"/>
                          </a:solidFill>
                          <a:latin typeface="Nunito"/>
                          <a:ea typeface="Nunito"/>
                          <a:cs typeface="Nunito"/>
                          <a:sym typeface="Nunito"/>
                        </a:rPr>
                        <a:t>✅ 0.5</a:t>
                      </a:r>
                      <a:endParaRPr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lang="en" sz="1300" u="none" cap="none" strike="noStrike">
                          <a:solidFill>
                            <a:schemeClr val="lt1"/>
                          </a:solidFill>
                          <a:latin typeface="Nunito"/>
                          <a:ea typeface="Nunito"/>
                          <a:cs typeface="Nunito"/>
                          <a:sym typeface="Nunito"/>
                        </a:rPr>
                        <a:t>SGD</a:t>
                      </a:r>
                      <a:endParaRPr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lang="en" sz="1300" u="none" cap="none" strike="noStrike">
                          <a:solidFill>
                            <a:schemeClr val="lt1"/>
                          </a:solidFill>
                          <a:latin typeface="Nunito"/>
                          <a:ea typeface="Nunito"/>
                          <a:cs typeface="Nunito"/>
                          <a:sym typeface="Nunito"/>
                        </a:rPr>
                        <a:t>Recall</a:t>
                      </a:r>
                      <a:endParaRPr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300"/>
                        <a:buFont typeface="Arial"/>
                        <a:buNone/>
                      </a:pPr>
                      <a:r>
                        <a:rPr lang="en" sz="1300" u="none" cap="none" strike="noStrike">
                          <a:solidFill>
                            <a:schemeClr val="lt1"/>
                          </a:solidFill>
                          <a:latin typeface="Nunito"/>
                          <a:ea typeface="Nunito"/>
                          <a:cs typeface="Nunito"/>
                          <a:sym typeface="Nunito"/>
                        </a:rPr>
                        <a:t>Same as Model_5 but with SGD</a:t>
                      </a:r>
                      <a:endParaRPr sz="13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r>
            </a:tbl>
          </a:graphicData>
        </a:graphic>
      </p:graphicFrame>
      <p:sp>
        <p:nvSpPr>
          <p:cNvPr id="236" name="Google Shape;236;g36ac7cfba73_0_463"/>
          <p:cNvSpPr txBox="1"/>
          <p:nvPr>
            <p:ph idx="1" type="body"/>
          </p:nvPr>
        </p:nvSpPr>
        <p:spPr>
          <a:xfrm>
            <a:off x="67925" y="3545850"/>
            <a:ext cx="8903400" cy="1416900"/>
          </a:xfrm>
          <a:prstGeom prst="rect">
            <a:avLst/>
          </a:prstGeom>
          <a:solidFill>
            <a:srgbClr val="75B130"/>
          </a:solid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SzPts val="1500"/>
              <a:buNone/>
            </a:pPr>
            <a:r>
              <a:rPr b="1" lang="en" sz="1400">
                <a:solidFill>
                  <a:schemeClr val="lt1"/>
                </a:solidFill>
              </a:rPr>
              <a:t>🔍 Key Takeaways</a:t>
            </a:r>
            <a:endParaRPr b="1" sz="1400">
              <a:solidFill>
                <a:schemeClr val="lt1"/>
              </a:solidFill>
            </a:endParaRPr>
          </a:p>
          <a:p>
            <a:pPr indent="-304800" lvl="0" marL="457200" rtl="0" algn="l">
              <a:lnSpc>
                <a:spcPct val="115000"/>
              </a:lnSpc>
              <a:spcBef>
                <a:spcPts val="1200"/>
              </a:spcBef>
              <a:spcAft>
                <a:spcPts val="0"/>
              </a:spcAft>
              <a:buClr>
                <a:schemeClr val="lt1"/>
              </a:buClr>
              <a:buSzPts val="1200"/>
              <a:buFont typeface="Arial"/>
              <a:buChar char="●"/>
            </a:pPr>
            <a:r>
              <a:rPr lang="en" sz="1200">
                <a:solidFill>
                  <a:schemeClr val="lt1"/>
                </a:solidFill>
              </a:rPr>
              <a:t>Models evolved from </a:t>
            </a:r>
            <a:r>
              <a:rPr b="1" lang="en" sz="1200">
                <a:solidFill>
                  <a:schemeClr val="lt1"/>
                </a:solidFill>
              </a:rPr>
              <a:t>shallow (Model_0)</a:t>
            </a:r>
            <a:r>
              <a:rPr lang="en" sz="1200">
                <a:solidFill>
                  <a:schemeClr val="lt1"/>
                </a:solidFill>
              </a:rPr>
              <a:t> to </a:t>
            </a:r>
            <a:r>
              <a:rPr b="1" lang="en" sz="1200">
                <a:solidFill>
                  <a:schemeClr val="lt1"/>
                </a:solidFill>
              </a:rPr>
              <a:t>deeper architectures with regularization (Model_5/6)</a:t>
            </a:r>
            <a:r>
              <a:rPr lang="en" sz="1200">
                <a:solidFill>
                  <a:schemeClr val="lt1"/>
                </a:solidFill>
              </a:rPr>
              <a:t>.</a:t>
            </a:r>
            <a:endParaRPr sz="1200">
              <a:solidFill>
                <a:schemeClr val="lt1"/>
              </a:solidFill>
            </a:endParaRPr>
          </a:p>
          <a:p>
            <a:pPr indent="-304800" lvl="0" marL="457200" rtl="0" algn="l">
              <a:lnSpc>
                <a:spcPct val="115000"/>
              </a:lnSpc>
              <a:spcBef>
                <a:spcPts val="0"/>
              </a:spcBef>
              <a:spcAft>
                <a:spcPts val="0"/>
              </a:spcAft>
              <a:buClr>
                <a:schemeClr val="lt1"/>
              </a:buClr>
              <a:buSzPts val="1200"/>
              <a:buFont typeface="Arial"/>
              <a:buChar char="●"/>
            </a:pPr>
            <a:r>
              <a:rPr b="1" lang="en" sz="1200">
                <a:solidFill>
                  <a:schemeClr val="lt1"/>
                </a:solidFill>
              </a:rPr>
              <a:t>SGD</a:t>
            </a:r>
            <a:r>
              <a:rPr lang="en" sz="1200">
                <a:solidFill>
                  <a:schemeClr val="lt1"/>
                </a:solidFill>
              </a:rPr>
              <a:t> was used initially for transparency and tuning control; </a:t>
            </a:r>
            <a:r>
              <a:rPr b="1" lang="en" sz="1200">
                <a:solidFill>
                  <a:schemeClr val="lt1"/>
                </a:solidFill>
              </a:rPr>
              <a:t>Adam</a:t>
            </a:r>
            <a:r>
              <a:rPr lang="en" sz="1200">
                <a:solidFill>
                  <a:schemeClr val="lt1"/>
                </a:solidFill>
              </a:rPr>
              <a:t> was later introduced for faster convergence.</a:t>
            </a:r>
            <a:endParaRPr sz="1200">
              <a:solidFill>
                <a:schemeClr val="lt1"/>
              </a:solidFill>
            </a:endParaRPr>
          </a:p>
          <a:p>
            <a:pPr indent="-304800" lvl="0" marL="457200" rtl="0" algn="l">
              <a:lnSpc>
                <a:spcPct val="115000"/>
              </a:lnSpc>
              <a:spcBef>
                <a:spcPts val="0"/>
              </a:spcBef>
              <a:spcAft>
                <a:spcPts val="0"/>
              </a:spcAft>
              <a:buClr>
                <a:schemeClr val="lt1"/>
              </a:buClr>
              <a:buSzPts val="1200"/>
              <a:buFont typeface="Arial"/>
              <a:buChar char="●"/>
            </a:pPr>
            <a:r>
              <a:rPr b="1" lang="en" sz="1200">
                <a:solidFill>
                  <a:schemeClr val="lt1"/>
                </a:solidFill>
              </a:rPr>
              <a:t>Dropout</a:t>
            </a:r>
            <a:r>
              <a:rPr lang="en" sz="1200">
                <a:solidFill>
                  <a:schemeClr val="lt1"/>
                </a:solidFill>
              </a:rPr>
              <a:t> (0.5) was added in deeper models to reduce overfitting.</a:t>
            </a:r>
            <a:endParaRPr sz="1200">
              <a:solidFill>
                <a:schemeClr val="lt1"/>
              </a:solidFill>
            </a:endParaRPr>
          </a:p>
          <a:p>
            <a:pPr indent="-304800" lvl="0" marL="457200" rtl="0" algn="l">
              <a:lnSpc>
                <a:spcPct val="115000"/>
              </a:lnSpc>
              <a:spcBef>
                <a:spcPts val="0"/>
              </a:spcBef>
              <a:spcAft>
                <a:spcPts val="0"/>
              </a:spcAft>
              <a:buClr>
                <a:schemeClr val="lt1"/>
              </a:buClr>
              <a:buSzPts val="1200"/>
              <a:buFont typeface="Arial"/>
              <a:buChar char="●"/>
            </a:pPr>
            <a:r>
              <a:rPr lang="en" sz="1200">
                <a:solidFill>
                  <a:schemeClr val="lt1"/>
                </a:solidFill>
              </a:rPr>
              <a:t>Various evaluation metrics were used: accuracy for Model 0, and </a:t>
            </a:r>
            <a:r>
              <a:rPr b="1" lang="en" sz="1200">
                <a:solidFill>
                  <a:schemeClr val="lt1"/>
                </a:solidFill>
              </a:rPr>
              <a:t>recall</a:t>
            </a:r>
            <a:r>
              <a:rPr lang="en" sz="1200">
                <a:solidFill>
                  <a:schemeClr val="lt1"/>
                </a:solidFill>
              </a:rPr>
              <a:t> or </a:t>
            </a:r>
            <a:r>
              <a:rPr b="1" lang="en" sz="1200">
                <a:solidFill>
                  <a:schemeClr val="lt1"/>
                </a:solidFill>
              </a:rPr>
              <a:t>precision</a:t>
            </a:r>
            <a:r>
              <a:rPr lang="en" sz="1200">
                <a:solidFill>
                  <a:schemeClr val="lt1"/>
                </a:solidFill>
              </a:rPr>
              <a:t> for others to suit business needs.</a:t>
            </a:r>
            <a:endParaRPr b="1" sz="13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36ac7cfba73_0_638"/>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Comparison of Model Loss - Training vs Validation Data</a:t>
            </a:r>
            <a:endParaRPr>
              <a:solidFill>
                <a:srgbClr val="1974D2"/>
              </a:solidFill>
            </a:endParaRPr>
          </a:p>
        </p:txBody>
      </p:sp>
      <p:sp>
        <p:nvSpPr>
          <p:cNvPr id="242" name="Google Shape;242;g36ac7cfba73_0_638"/>
          <p:cNvSpPr txBox="1"/>
          <p:nvPr>
            <p:ph idx="1" type="body"/>
          </p:nvPr>
        </p:nvSpPr>
        <p:spPr>
          <a:xfrm>
            <a:off x="303525" y="3539800"/>
            <a:ext cx="8520600" cy="1371300"/>
          </a:xfrm>
          <a:prstGeom prst="rect">
            <a:avLst/>
          </a:prstGeom>
          <a:solidFill>
            <a:srgbClr val="75B130"/>
          </a:solid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SzPts val="1500"/>
              <a:buNone/>
            </a:pPr>
            <a:r>
              <a:rPr b="1" lang="en" sz="1800">
                <a:solidFill>
                  <a:schemeClr val="lt1"/>
                </a:solidFill>
              </a:rPr>
              <a:t>🔍 Key Takeaway</a:t>
            </a:r>
            <a:endParaRPr b="1" sz="1800">
              <a:solidFill>
                <a:schemeClr val="lt1"/>
              </a:solidFill>
            </a:endParaRPr>
          </a:p>
          <a:p>
            <a:pPr indent="0" lvl="0" marL="0" rtl="0" algn="l">
              <a:lnSpc>
                <a:spcPct val="115000"/>
              </a:lnSpc>
              <a:spcBef>
                <a:spcPts val="1200"/>
              </a:spcBef>
              <a:spcAft>
                <a:spcPts val="1200"/>
              </a:spcAft>
              <a:buSzPts val="1500"/>
              <a:buNone/>
            </a:pPr>
            <a:r>
              <a:rPr lang="en" sz="1600">
                <a:solidFill>
                  <a:schemeClr val="lt1"/>
                </a:solidFill>
              </a:rPr>
              <a:t>Model 5 stands out as having the best overall balance between training and validation performance, being stable, having low loss and no overfitting. </a:t>
            </a:r>
            <a:endParaRPr sz="1600">
              <a:solidFill>
                <a:schemeClr val="lt1"/>
              </a:solidFill>
            </a:endParaRPr>
          </a:p>
        </p:txBody>
      </p:sp>
      <p:graphicFrame>
        <p:nvGraphicFramePr>
          <p:cNvPr id="243" name="Google Shape;243;g36ac7cfba73_0_638"/>
          <p:cNvGraphicFramePr/>
          <p:nvPr/>
        </p:nvGraphicFramePr>
        <p:xfrm>
          <a:off x="303525" y="1138675"/>
          <a:ext cx="3000000" cy="3000000"/>
        </p:xfrm>
        <a:graphic>
          <a:graphicData uri="http://schemas.openxmlformats.org/drawingml/2006/table">
            <a:tbl>
              <a:tblPr>
                <a:noFill/>
                <a:tableStyleId>{0956E622-FABF-4CB9-960A-CFD11AB7A673}</a:tableStyleId>
              </a:tblPr>
              <a:tblGrid>
                <a:gridCol w="736400"/>
                <a:gridCol w="2585250"/>
                <a:gridCol w="1801850"/>
                <a:gridCol w="1300475"/>
                <a:gridCol w="2177850"/>
              </a:tblGrid>
              <a:tr h="314325">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solidFill>
                            <a:schemeClr val="lt1"/>
                          </a:solidFill>
                          <a:latin typeface="Nunito"/>
                          <a:ea typeface="Nunito"/>
                          <a:cs typeface="Nunito"/>
                          <a:sym typeface="Nunito"/>
                        </a:rPr>
                        <a:t>Model</a:t>
                      </a:r>
                      <a:endParaRPr b="1" sz="1200" u="none" cap="none" strike="noStrike">
                        <a:solidFill>
                          <a:schemeClr val="lt1"/>
                        </a:solidFill>
                        <a:latin typeface="Nunito"/>
                        <a:ea typeface="Nunito"/>
                        <a:cs typeface="Nunito"/>
                        <a:sym typeface="Nunito"/>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86697"/>
                    </a:solidFill>
                  </a:tcPr>
                </a:tc>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solidFill>
                            <a:schemeClr val="lt1"/>
                          </a:solidFill>
                          <a:latin typeface="Nunito"/>
                          <a:ea typeface="Nunito"/>
                          <a:cs typeface="Nunito"/>
                          <a:sym typeface="Nunito"/>
                        </a:rPr>
                        <a:t>Train Loss Trend</a:t>
                      </a:r>
                      <a:endParaRPr b="1" sz="1200" u="none" cap="none" strike="noStrike">
                        <a:solidFill>
                          <a:schemeClr val="lt1"/>
                        </a:solidFill>
                        <a:latin typeface="Nunito"/>
                        <a:ea typeface="Nunito"/>
                        <a:cs typeface="Nunito"/>
                        <a:sym typeface="Nunito"/>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86697"/>
                    </a:solidFill>
                  </a:tcPr>
                </a:tc>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solidFill>
                            <a:schemeClr val="lt1"/>
                          </a:solidFill>
                          <a:latin typeface="Nunito"/>
                          <a:ea typeface="Nunito"/>
                          <a:cs typeface="Nunito"/>
                          <a:sym typeface="Nunito"/>
                        </a:rPr>
                        <a:t>Validation Loss Trend</a:t>
                      </a:r>
                      <a:endParaRPr b="1" sz="1200" u="none" cap="none" strike="noStrike">
                        <a:solidFill>
                          <a:schemeClr val="lt1"/>
                        </a:solidFill>
                        <a:latin typeface="Nunito"/>
                        <a:ea typeface="Nunito"/>
                        <a:cs typeface="Nunito"/>
                        <a:sym typeface="Nunito"/>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86697"/>
                    </a:solidFill>
                  </a:tcPr>
                </a:tc>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solidFill>
                            <a:schemeClr val="lt1"/>
                          </a:solidFill>
                          <a:latin typeface="Nunito"/>
                          <a:ea typeface="Nunito"/>
                          <a:cs typeface="Nunito"/>
                          <a:sym typeface="Nunito"/>
                        </a:rPr>
                        <a:t>Overfitting Sign</a:t>
                      </a:r>
                      <a:endParaRPr b="1" sz="1200" u="none" cap="none" strike="noStrike">
                        <a:solidFill>
                          <a:schemeClr val="lt1"/>
                        </a:solidFill>
                        <a:latin typeface="Nunito"/>
                        <a:ea typeface="Nunito"/>
                        <a:cs typeface="Nunito"/>
                        <a:sym typeface="Nunito"/>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86697"/>
                    </a:solidFill>
                  </a:tcPr>
                </a:tc>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solidFill>
                            <a:schemeClr val="lt1"/>
                          </a:solidFill>
                          <a:latin typeface="Nunito"/>
                          <a:ea typeface="Nunito"/>
                          <a:cs typeface="Nunito"/>
                          <a:sym typeface="Nunito"/>
                        </a:rPr>
                        <a:t>Final Verdict</a:t>
                      </a:r>
                      <a:endParaRPr b="1" sz="1200" u="none" cap="none" strike="noStrike">
                        <a:solidFill>
                          <a:schemeClr val="lt1"/>
                        </a:solidFill>
                        <a:latin typeface="Nunito"/>
                        <a:ea typeface="Nunito"/>
                        <a:cs typeface="Nunito"/>
                        <a:sym typeface="Nunito"/>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86697"/>
                    </a:solidFill>
                  </a:tcPr>
                </a:tc>
              </a:tr>
              <a:tr h="200025">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solidFill>
                            <a:schemeClr val="lt1"/>
                          </a:solidFill>
                          <a:latin typeface="Nunito"/>
                          <a:ea typeface="Nunito"/>
                          <a:cs typeface="Nunito"/>
                          <a:sym typeface="Nunito"/>
                        </a:rPr>
                        <a:t>Model 1</a:t>
                      </a:r>
                      <a:endParaRPr b="1" sz="1200" u="none" cap="none" strike="noStrike">
                        <a:solidFill>
                          <a:schemeClr val="lt1"/>
                        </a:solidFill>
                        <a:latin typeface="Nunito"/>
                        <a:ea typeface="Nunito"/>
                        <a:cs typeface="Nunito"/>
                        <a:sym typeface="Nunito"/>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86697"/>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lt1"/>
                          </a:solidFill>
                          <a:latin typeface="Nunito"/>
                          <a:ea typeface="Nunito"/>
                          <a:cs typeface="Nunito"/>
                          <a:sym typeface="Nunito"/>
                        </a:rPr>
                        <a:t>Steady decrease</a:t>
                      </a:r>
                      <a:endParaRPr sz="1200" u="none" cap="none" strike="noStrike">
                        <a:solidFill>
                          <a:schemeClr val="lt1"/>
                        </a:solidFill>
                        <a:latin typeface="Nunito"/>
                        <a:ea typeface="Nunito"/>
                        <a:cs typeface="Nunito"/>
                        <a:sym typeface="Nunito"/>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lt1"/>
                          </a:solidFill>
                          <a:latin typeface="Nunito"/>
                          <a:ea typeface="Nunito"/>
                          <a:cs typeface="Nunito"/>
                          <a:sym typeface="Nunito"/>
                        </a:rPr>
                        <a:t>Smooth and low</a:t>
                      </a:r>
                      <a:endParaRPr sz="1200" u="none" cap="none" strike="noStrike">
                        <a:solidFill>
                          <a:schemeClr val="lt1"/>
                        </a:solidFill>
                        <a:latin typeface="Nunito"/>
                        <a:ea typeface="Nunito"/>
                        <a:cs typeface="Nunito"/>
                        <a:sym typeface="Nunito"/>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lt1"/>
                          </a:solidFill>
                          <a:latin typeface="Nunito"/>
                          <a:ea typeface="Nunito"/>
                          <a:cs typeface="Nunito"/>
                          <a:sym typeface="Nunito"/>
                        </a:rPr>
                        <a:t>No</a:t>
                      </a:r>
                      <a:endParaRPr sz="1200" u="none" cap="none" strike="noStrike">
                        <a:solidFill>
                          <a:schemeClr val="lt1"/>
                        </a:solidFill>
                        <a:latin typeface="Nunito"/>
                        <a:ea typeface="Nunito"/>
                        <a:cs typeface="Nunito"/>
                        <a:sym typeface="Nunito"/>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lt1"/>
                          </a:solidFill>
                          <a:latin typeface="Nunito"/>
                          <a:ea typeface="Nunito"/>
                          <a:cs typeface="Nunito"/>
                          <a:sym typeface="Nunito"/>
                        </a:rPr>
                        <a:t>Stable and high performance</a:t>
                      </a:r>
                      <a:endParaRPr sz="1200" u="none" cap="none" strike="noStrike">
                        <a:solidFill>
                          <a:schemeClr val="lt1"/>
                        </a:solidFill>
                        <a:latin typeface="Nunito"/>
                        <a:ea typeface="Nunito"/>
                        <a:cs typeface="Nunito"/>
                        <a:sym typeface="Nunito"/>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r>
              <a:tr h="314325">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solidFill>
                            <a:schemeClr val="lt1"/>
                          </a:solidFill>
                          <a:latin typeface="Nunito"/>
                          <a:ea typeface="Nunito"/>
                          <a:cs typeface="Nunito"/>
                          <a:sym typeface="Nunito"/>
                        </a:rPr>
                        <a:t>Model 2</a:t>
                      </a:r>
                      <a:endParaRPr b="1" sz="1200" u="none" cap="none" strike="noStrike">
                        <a:solidFill>
                          <a:schemeClr val="lt1"/>
                        </a:solidFill>
                        <a:latin typeface="Nunito"/>
                        <a:ea typeface="Nunito"/>
                        <a:cs typeface="Nunito"/>
                        <a:sym typeface="Nunito"/>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86697"/>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lt1"/>
                          </a:solidFill>
                          <a:latin typeface="Nunito"/>
                          <a:ea typeface="Nunito"/>
                          <a:cs typeface="Nunito"/>
                          <a:sym typeface="Nunito"/>
                        </a:rPr>
                        <a:t>Sharp drop then slow convergence</a:t>
                      </a:r>
                      <a:endParaRPr sz="1200" u="none" cap="none" strike="noStrike">
                        <a:solidFill>
                          <a:schemeClr val="lt1"/>
                        </a:solidFill>
                        <a:latin typeface="Nunito"/>
                        <a:ea typeface="Nunito"/>
                        <a:cs typeface="Nunito"/>
                        <a:sym typeface="Nunito"/>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lt1"/>
                          </a:solidFill>
                          <a:latin typeface="Nunito"/>
                          <a:ea typeface="Nunito"/>
                          <a:cs typeface="Nunito"/>
                          <a:sym typeface="Nunito"/>
                        </a:rPr>
                        <a:t>Smooth and declining</a:t>
                      </a:r>
                      <a:endParaRPr sz="1200" u="none" cap="none" strike="noStrike">
                        <a:solidFill>
                          <a:schemeClr val="lt1"/>
                        </a:solidFill>
                        <a:latin typeface="Nunito"/>
                        <a:ea typeface="Nunito"/>
                        <a:cs typeface="Nunito"/>
                        <a:sym typeface="Nunito"/>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lt1"/>
                          </a:solidFill>
                          <a:latin typeface="Nunito"/>
                          <a:ea typeface="Nunito"/>
                          <a:cs typeface="Nunito"/>
                          <a:sym typeface="Nunito"/>
                        </a:rPr>
                        <a:t>No</a:t>
                      </a:r>
                      <a:endParaRPr sz="1200" u="none" cap="none" strike="noStrike">
                        <a:solidFill>
                          <a:schemeClr val="lt1"/>
                        </a:solidFill>
                        <a:latin typeface="Nunito"/>
                        <a:ea typeface="Nunito"/>
                        <a:cs typeface="Nunito"/>
                        <a:sym typeface="Nunito"/>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lt1"/>
                          </a:solidFill>
                          <a:latin typeface="Nunito"/>
                          <a:ea typeface="Nunito"/>
                          <a:cs typeface="Nunito"/>
                          <a:sym typeface="Nunito"/>
                        </a:rPr>
                        <a:t>Well converged</a:t>
                      </a:r>
                      <a:endParaRPr sz="1200" u="none" cap="none" strike="noStrike">
                        <a:solidFill>
                          <a:schemeClr val="lt1"/>
                        </a:solidFill>
                        <a:latin typeface="Nunito"/>
                        <a:ea typeface="Nunito"/>
                        <a:cs typeface="Nunito"/>
                        <a:sym typeface="Nunito"/>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r>
              <a:tr h="200025">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solidFill>
                            <a:schemeClr val="lt1"/>
                          </a:solidFill>
                          <a:latin typeface="Nunito"/>
                          <a:ea typeface="Nunito"/>
                          <a:cs typeface="Nunito"/>
                          <a:sym typeface="Nunito"/>
                        </a:rPr>
                        <a:t>Model 3</a:t>
                      </a:r>
                      <a:endParaRPr b="1" sz="1200" u="none" cap="none" strike="noStrike">
                        <a:solidFill>
                          <a:schemeClr val="lt1"/>
                        </a:solidFill>
                        <a:latin typeface="Nunito"/>
                        <a:ea typeface="Nunito"/>
                        <a:cs typeface="Nunito"/>
                        <a:sym typeface="Nunito"/>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86697"/>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lt1"/>
                          </a:solidFill>
                          <a:latin typeface="Nunito"/>
                          <a:ea typeface="Nunito"/>
                          <a:cs typeface="Nunito"/>
                          <a:sym typeface="Nunito"/>
                        </a:rPr>
                        <a:t>Declines steadily</a:t>
                      </a:r>
                      <a:endParaRPr sz="1200" u="none" cap="none" strike="noStrike">
                        <a:solidFill>
                          <a:schemeClr val="lt1"/>
                        </a:solidFill>
                        <a:latin typeface="Nunito"/>
                        <a:ea typeface="Nunito"/>
                        <a:cs typeface="Nunito"/>
                        <a:sym typeface="Nunito"/>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lt1"/>
                          </a:solidFill>
                          <a:latin typeface="Nunito"/>
                          <a:ea typeface="Nunito"/>
                          <a:cs typeface="Nunito"/>
                          <a:sym typeface="Nunito"/>
                        </a:rPr>
                        <a:t>Low but less stable</a:t>
                      </a:r>
                      <a:endParaRPr sz="1200" u="none" cap="none" strike="noStrike">
                        <a:solidFill>
                          <a:schemeClr val="lt1"/>
                        </a:solidFill>
                        <a:latin typeface="Nunito"/>
                        <a:ea typeface="Nunito"/>
                        <a:cs typeface="Nunito"/>
                        <a:sym typeface="Nunito"/>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lt1"/>
                          </a:solidFill>
                          <a:latin typeface="Nunito"/>
                          <a:ea typeface="Nunito"/>
                          <a:cs typeface="Nunito"/>
                          <a:sym typeface="Nunito"/>
                        </a:rPr>
                        <a:t>Minor</a:t>
                      </a:r>
                      <a:endParaRPr sz="1200" u="none" cap="none" strike="noStrike">
                        <a:solidFill>
                          <a:schemeClr val="lt1"/>
                        </a:solidFill>
                        <a:latin typeface="Nunito"/>
                        <a:ea typeface="Nunito"/>
                        <a:cs typeface="Nunito"/>
                        <a:sym typeface="Nunito"/>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lt1"/>
                          </a:solidFill>
                          <a:latin typeface="Nunito"/>
                          <a:ea typeface="Nunito"/>
                          <a:cs typeface="Nunito"/>
                          <a:sym typeface="Nunito"/>
                        </a:rPr>
                        <a:t>Slight instability</a:t>
                      </a:r>
                      <a:endParaRPr sz="1200" u="none" cap="none" strike="noStrike">
                        <a:solidFill>
                          <a:schemeClr val="lt1"/>
                        </a:solidFill>
                        <a:latin typeface="Nunito"/>
                        <a:ea typeface="Nunito"/>
                        <a:cs typeface="Nunito"/>
                        <a:sym typeface="Nunito"/>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r>
              <a:tr h="200025">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solidFill>
                            <a:schemeClr val="lt1"/>
                          </a:solidFill>
                          <a:latin typeface="Nunito"/>
                          <a:ea typeface="Nunito"/>
                          <a:cs typeface="Nunito"/>
                          <a:sym typeface="Nunito"/>
                        </a:rPr>
                        <a:t>Model 4</a:t>
                      </a:r>
                      <a:endParaRPr b="1" sz="1200" u="none" cap="none" strike="noStrike">
                        <a:solidFill>
                          <a:schemeClr val="lt1"/>
                        </a:solidFill>
                        <a:latin typeface="Nunito"/>
                        <a:ea typeface="Nunito"/>
                        <a:cs typeface="Nunito"/>
                        <a:sym typeface="Nunito"/>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86697"/>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lt1"/>
                          </a:solidFill>
                          <a:latin typeface="Nunito"/>
                          <a:ea typeface="Nunito"/>
                          <a:cs typeface="Nunito"/>
                          <a:sym typeface="Nunito"/>
                        </a:rPr>
                        <a:t>Declines but validation diverges</a:t>
                      </a:r>
                      <a:endParaRPr sz="1200" u="none" cap="none" strike="noStrike">
                        <a:solidFill>
                          <a:schemeClr val="lt1"/>
                        </a:solidFill>
                        <a:latin typeface="Nunito"/>
                        <a:ea typeface="Nunito"/>
                        <a:cs typeface="Nunito"/>
                        <a:sym typeface="Nunito"/>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lt1"/>
                          </a:solidFill>
                          <a:latin typeface="Nunito"/>
                          <a:ea typeface="Nunito"/>
                          <a:cs typeface="Nunito"/>
                          <a:sym typeface="Nunito"/>
                        </a:rPr>
                        <a:t>Increasing (overfitting)</a:t>
                      </a:r>
                      <a:endParaRPr sz="1200" u="none" cap="none" strike="noStrike">
                        <a:solidFill>
                          <a:schemeClr val="lt1"/>
                        </a:solidFill>
                        <a:latin typeface="Nunito"/>
                        <a:ea typeface="Nunito"/>
                        <a:cs typeface="Nunito"/>
                        <a:sym typeface="Nunito"/>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lt1"/>
                          </a:solidFill>
                          <a:latin typeface="Nunito"/>
                          <a:ea typeface="Nunito"/>
                          <a:cs typeface="Nunito"/>
                          <a:sym typeface="Nunito"/>
                        </a:rPr>
                        <a:t>Yes</a:t>
                      </a:r>
                      <a:endParaRPr sz="1200" u="none" cap="none" strike="noStrike">
                        <a:solidFill>
                          <a:schemeClr val="lt1"/>
                        </a:solidFill>
                        <a:latin typeface="Nunito"/>
                        <a:ea typeface="Nunito"/>
                        <a:cs typeface="Nunito"/>
                        <a:sym typeface="Nunito"/>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lt1"/>
                          </a:solidFill>
                          <a:latin typeface="Nunito"/>
                          <a:ea typeface="Nunito"/>
                          <a:cs typeface="Nunito"/>
                          <a:sym typeface="Nunito"/>
                        </a:rPr>
                        <a:t>Clear overfitting</a:t>
                      </a:r>
                      <a:endParaRPr sz="1200" u="none" cap="none" strike="noStrike">
                        <a:solidFill>
                          <a:schemeClr val="lt1"/>
                        </a:solidFill>
                        <a:latin typeface="Nunito"/>
                        <a:ea typeface="Nunito"/>
                        <a:cs typeface="Nunito"/>
                        <a:sym typeface="Nunito"/>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r>
              <a:tr h="200025">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solidFill>
                            <a:schemeClr val="lt1"/>
                          </a:solidFill>
                          <a:latin typeface="Nunito"/>
                          <a:ea typeface="Nunito"/>
                          <a:cs typeface="Nunito"/>
                          <a:sym typeface="Nunito"/>
                        </a:rPr>
                        <a:t>Model 5</a:t>
                      </a:r>
                      <a:endParaRPr b="1" sz="1200" u="none" cap="none" strike="noStrike">
                        <a:solidFill>
                          <a:schemeClr val="lt1"/>
                        </a:solidFill>
                        <a:latin typeface="Nunito"/>
                        <a:ea typeface="Nunito"/>
                        <a:cs typeface="Nunito"/>
                        <a:sym typeface="Nunito"/>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86697"/>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lt1"/>
                          </a:solidFill>
                          <a:latin typeface="Nunito"/>
                          <a:ea typeface="Nunito"/>
                          <a:cs typeface="Nunito"/>
                          <a:sym typeface="Nunito"/>
                        </a:rPr>
                        <a:t>Stable with low loss</a:t>
                      </a:r>
                      <a:endParaRPr sz="1200" u="none" cap="none" strike="noStrike">
                        <a:solidFill>
                          <a:schemeClr val="lt1"/>
                        </a:solidFill>
                        <a:latin typeface="Nunito"/>
                        <a:ea typeface="Nunito"/>
                        <a:cs typeface="Nunito"/>
                        <a:sym typeface="Nunito"/>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lt1"/>
                          </a:solidFill>
                          <a:latin typeface="Nunito"/>
                          <a:ea typeface="Nunito"/>
                          <a:cs typeface="Nunito"/>
                          <a:sym typeface="Nunito"/>
                        </a:rPr>
                        <a:t>Flat and consistent</a:t>
                      </a:r>
                      <a:endParaRPr sz="1200" u="none" cap="none" strike="noStrike">
                        <a:solidFill>
                          <a:schemeClr val="lt1"/>
                        </a:solidFill>
                        <a:latin typeface="Nunito"/>
                        <a:ea typeface="Nunito"/>
                        <a:cs typeface="Nunito"/>
                        <a:sym typeface="Nunito"/>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lt1"/>
                          </a:solidFill>
                          <a:latin typeface="Nunito"/>
                          <a:ea typeface="Nunito"/>
                          <a:cs typeface="Nunito"/>
                          <a:sym typeface="Nunito"/>
                        </a:rPr>
                        <a:t>No</a:t>
                      </a:r>
                      <a:endParaRPr sz="1200" u="none" cap="none" strike="noStrike">
                        <a:solidFill>
                          <a:schemeClr val="lt1"/>
                        </a:solidFill>
                        <a:latin typeface="Nunito"/>
                        <a:ea typeface="Nunito"/>
                        <a:cs typeface="Nunito"/>
                        <a:sym typeface="Nunito"/>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lt1"/>
                          </a:solidFill>
                          <a:latin typeface="Nunito"/>
                          <a:ea typeface="Nunito"/>
                          <a:cs typeface="Nunito"/>
                          <a:sym typeface="Nunito"/>
                        </a:rPr>
                        <a:t>Best balance</a:t>
                      </a:r>
                      <a:endParaRPr sz="1200" u="none" cap="none" strike="noStrike">
                        <a:solidFill>
                          <a:schemeClr val="lt1"/>
                        </a:solidFill>
                        <a:latin typeface="Nunito"/>
                        <a:ea typeface="Nunito"/>
                        <a:cs typeface="Nunito"/>
                        <a:sym typeface="Nunito"/>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r>
              <a:tr h="314325">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solidFill>
                            <a:schemeClr val="lt1"/>
                          </a:solidFill>
                          <a:latin typeface="Nunito"/>
                          <a:ea typeface="Nunito"/>
                          <a:cs typeface="Nunito"/>
                          <a:sym typeface="Nunito"/>
                        </a:rPr>
                        <a:t>Model 6</a:t>
                      </a:r>
                      <a:endParaRPr b="1" sz="1200" u="none" cap="none" strike="noStrike">
                        <a:solidFill>
                          <a:schemeClr val="lt1"/>
                        </a:solidFill>
                        <a:latin typeface="Nunito"/>
                        <a:ea typeface="Nunito"/>
                        <a:cs typeface="Nunito"/>
                        <a:sym typeface="Nunito"/>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86697"/>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lt1"/>
                          </a:solidFill>
                          <a:latin typeface="Nunito"/>
                          <a:ea typeface="Nunito"/>
                          <a:cs typeface="Nunito"/>
                          <a:sym typeface="Nunito"/>
                        </a:rPr>
                        <a:t>Highly unstable</a:t>
                      </a:r>
                      <a:endParaRPr sz="1200" u="none" cap="none" strike="noStrike">
                        <a:solidFill>
                          <a:schemeClr val="lt1"/>
                        </a:solidFill>
                        <a:latin typeface="Nunito"/>
                        <a:ea typeface="Nunito"/>
                        <a:cs typeface="Nunito"/>
                        <a:sym typeface="Nunito"/>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lt1"/>
                          </a:solidFill>
                          <a:latin typeface="Nunito"/>
                          <a:ea typeface="Nunito"/>
                          <a:cs typeface="Nunito"/>
                          <a:sym typeface="Nunito"/>
                        </a:rPr>
                        <a:t>Very noisy and unstable</a:t>
                      </a:r>
                      <a:endParaRPr sz="1200" u="none" cap="none" strike="noStrike">
                        <a:solidFill>
                          <a:schemeClr val="lt1"/>
                        </a:solidFill>
                        <a:latin typeface="Nunito"/>
                        <a:ea typeface="Nunito"/>
                        <a:cs typeface="Nunito"/>
                        <a:sym typeface="Nunito"/>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lt1"/>
                          </a:solidFill>
                          <a:latin typeface="Nunito"/>
                          <a:ea typeface="Nunito"/>
                          <a:cs typeface="Nunito"/>
                          <a:sym typeface="Nunito"/>
                        </a:rPr>
                        <a:t>No</a:t>
                      </a:r>
                      <a:endParaRPr sz="1200" u="none" cap="none" strike="noStrike">
                        <a:solidFill>
                          <a:schemeClr val="lt1"/>
                        </a:solidFill>
                        <a:latin typeface="Nunito"/>
                        <a:ea typeface="Nunito"/>
                        <a:cs typeface="Nunito"/>
                        <a:sym typeface="Nunito"/>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lt1"/>
                          </a:solidFill>
                          <a:latin typeface="Nunito"/>
                          <a:ea typeface="Nunito"/>
                          <a:cs typeface="Nunito"/>
                          <a:sym typeface="Nunito"/>
                        </a:rPr>
                        <a:t>Poor convergence</a:t>
                      </a:r>
                      <a:endParaRPr sz="1200" u="none" cap="none" strike="noStrike">
                        <a:solidFill>
                          <a:schemeClr val="lt1"/>
                        </a:solidFill>
                        <a:latin typeface="Nunito"/>
                        <a:ea typeface="Nunito"/>
                        <a:cs typeface="Nunito"/>
                        <a:sym typeface="Nunito"/>
                      </a:endParaRPr>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36ac7cfba73_0_646"/>
          <p:cNvSpPr/>
          <p:nvPr/>
        </p:nvSpPr>
        <p:spPr>
          <a:xfrm>
            <a:off x="74400" y="3234000"/>
            <a:ext cx="3978000" cy="1731600"/>
          </a:xfrm>
          <a:prstGeom prst="rect">
            <a:avLst/>
          </a:prstGeom>
          <a:solidFill>
            <a:srgbClr val="75B13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249" name="Google Shape;249;g36ac7cfba73_0_646"/>
          <p:cNvSpPr/>
          <p:nvPr/>
        </p:nvSpPr>
        <p:spPr>
          <a:xfrm>
            <a:off x="74400" y="861600"/>
            <a:ext cx="3978000" cy="2275200"/>
          </a:xfrm>
          <a:prstGeom prst="rect">
            <a:avLst/>
          </a:prstGeom>
          <a:solidFill>
            <a:srgbClr val="29AD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250" name="Google Shape;250;g36ac7cfba73_0_646"/>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Deeper Look into Model Loss - Model 1</a:t>
            </a:r>
            <a:endParaRPr>
              <a:solidFill>
                <a:srgbClr val="1974D2"/>
              </a:solidFill>
            </a:endParaRPr>
          </a:p>
        </p:txBody>
      </p:sp>
      <p:sp>
        <p:nvSpPr>
          <p:cNvPr id="251" name="Google Shape;251;g36ac7cfba73_0_646"/>
          <p:cNvSpPr txBox="1"/>
          <p:nvPr>
            <p:ph idx="1" type="body"/>
          </p:nvPr>
        </p:nvSpPr>
        <p:spPr>
          <a:xfrm>
            <a:off x="140350" y="928750"/>
            <a:ext cx="3759600" cy="387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SzPts val="1500"/>
              <a:buNone/>
            </a:pPr>
            <a:r>
              <a:rPr b="1" lang="en" sz="1400">
                <a:solidFill>
                  <a:schemeClr val="lt1"/>
                </a:solidFill>
              </a:rPr>
              <a:t>🔍 Insight</a:t>
            </a:r>
            <a:r>
              <a:rPr lang="en" sz="1400">
                <a:solidFill>
                  <a:schemeClr val="lt1"/>
                </a:solidFill>
              </a:rPr>
              <a:t>:</a:t>
            </a:r>
            <a:endParaRPr sz="1400">
              <a:solidFill>
                <a:schemeClr val="lt1"/>
              </a:solidFill>
            </a:endParaRPr>
          </a:p>
          <a:p>
            <a:pPr indent="-317500" lvl="0" marL="457200" rtl="0" algn="l">
              <a:lnSpc>
                <a:spcPct val="115000"/>
              </a:lnSpc>
              <a:spcBef>
                <a:spcPts val="1200"/>
              </a:spcBef>
              <a:spcAft>
                <a:spcPts val="0"/>
              </a:spcAft>
              <a:buClr>
                <a:schemeClr val="lt1"/>
              </a:buClr>
              <a:buSzPts val="1400"/>
              <a:buFont typeface="Nunito"/>
              <a:buChar char="●"/>
            </a:pPr>
            <a:r>
              <a:rPr lang="en" sz="1400">
                <a:solidFill>
                  <a:schemeClr val="lt1"/>
                </a:solidFill>
              </a:rPr>
              <a:t>Training and validation loss both decrease smoothly.</a:t>
            </a:r>
            <a:endParaRPr sz="1400">
              <a:solidFill>
                <a:schemeClr val="lt1"/>
              </a:solidFill>
            </a:endParaRPr>
          </a:p>
          <a:p>
            <a:pPr indent="-317500" lvl="0" marL="457200" rtl="0" algn="l">
              <a:lnSpc>
                <a:spcPct val="115000"/>
              </a:lnSpc>
              <a:spcBef>
                <a:spcPts val="0"/>
              </a:spcBef>
              <a:spcAft>
                <a:spcPts val="0"/>
              </a:spcAft>
              <a:buClr>
                <a:schemeClr val="lt1"/>
              </a:buClr>
              <a:buSzPts val="1400"/>
              <a:buFont typeface="Nunito"/>
              <a:buChar char="●"/>
            </a:pPr>
            <a:r>
              <a:rPr lang="en" sz="1400">
                <a:solidFill>
                  <a:schemeClr val="lt1"/>
                </a:solidFill>
              </a:rPr>
              <a:t>Training loss is consistently lower than validation loss.</a:t>
            </a:r>
            <a:endParaRPr sz="1400">
              <a:solidFill>
                <a:schemeClr val="lt1"/>
              </a:solidFill>
            </a:endParaRPr>
          </a:p>
          <a:p>
            <a:pPr indent="-317500" lvl="0" marL="457200" rtl="0" algn="l">
              <a:lnSpc>
                <a:spcPct val="115000"/>
              </a:lnSpc>
              <a:spcBef>
                <a:spcPts val="0"/>
              </a:spcBef>
              <a:spcAft>
                <a:spcPts val="0"/>
              </a:spcAft>
              <a:buClr>
                <a:schemeClr val="lt1"/>
              </a:buClr>
              <a:buSzPts val="1400"/>
              <a:buFont typeface="Nunito"/>
              <a:buChar char="●"/>
            </a:pPr>
            <a:r>
              <a:rPr lang="en" sz="1400">
                <a:solidFill>
                  <a:schemeClr val="lt1"/>
                </a:solidFill>
              </a:rPr>
              <a:t>Validation loss plateaus early (~epoch 15) and stabilizes.</a:t>
            </a:r>
            <a:br>
              <a:rPr lang="en" sz="1400">
                <a:solidFill>
                  <a:schemeClr val="lt1"/>
                </a:solidFill>
              </a:rPr>
            </a:br>
            <a:endParaRPr sz="1400">
              <a:solidFill>
                <a:schemeClr val="lt1"/>
              </a:solidFill>
            </a:endParaRPr>
          </a:p>
          <a:p>
            <a:pPr indent="0" lvl="0" marL="0" rtl="0" algn="l">
              <a:lnSpc>
                <a:spcPct val="115000"/>
              </a:lnSpc>
              <a:spcBef>
                <a:spcPts val="1200"/>
              </a:spcBef>
              <a:spcAft>
                <a:spcPts val="0"/>
              </a:spcAft>
              <a:buSzPts val="1500"/>
              <a:buNone/>
            </a:pPr>
            <a:r>
              <a:rPr b="1" lang="en" sz="1400">
                <a:solidFill>
                  <a:schemeClr val="lt1"/>
                </a:solidFill>
              </a:rPr>
              <a:t>Conclusion</a:t>
            </a:r>
            <a:r>
              <a:rPr lang="en" sz="1400">
                <a:solidFill>
                  <a:schemeClr val="lt1"/>
                </a:solidFill>
              </a:rPr>
              <a:t>:</a:t>
            </a:r>
            <a:endParaRPr sz="1400">
              <a:solidFill>
                <a:schemeClr val="lt1"/>
              </a:solidFill>
            </a:endParaRPr>
          </a:p>
          <a:p>
            <a:pPr indent="-317500" lvl="0" marL="457200" rtl="0" algn="l">
              <a:lnSpc>
                <a:spcPct val="115000"/>
              </a:lnSpc>
              <a:spcBef>
                <a:spcPts val="1200"/>
              </a:spcBef>
              <a:spcAft>
                <a:spcPts val="0"/>
              </a:spcAft>
              <a:buClr>
                <a:schemeClr val="lt1"/>
              </a:buClr>
              <a:buSzPts val="1400"/>
              <a:buFont typeface="Nunito"/>
              <a:buChar char="●"/>
            </a:pPr>
            <a:r>
              <a:rPr lang="en" sz="1400">
                <a:solidFill>
                  <a:schemeClr val="lt1"/>
                </a:solidFill>
              </a:rPr>
              <a:t>Good fit, slight generalization gap.</a:t>
            </a:r>
            <a:endParaRPr sz="1400">
              <a:solidFill>
                <a:schemeClr val="lt1"/>
              </a:solidFill>
            </a:endParaRPr>
          </a:p>
          <a:p>
            <a:pPr indent="-317500" lvl="0" marL="457200" rtl="0" algn="l">
              <a:lnSpc>
                <a:spcPct val="115000"/>
              </a:lnSpc>
              <a:spcBef>
                <a:spcPts val="0"/>
              </a:spcBef>
              <a:spcAft>
                <a:spcPts val="0"/>
              </a:spcAft>
              <a:buClr>
                <a:schemeClr val="lt1"/>
              </a:buClr>
              <a:buSzPts val="1400"/>
              <a:buFont typeface="Nunito"/>
              <a:buChar char="●"/>
            </a:pPr>
            <a:r>
              <a:rPr lang="en" sz="1400">
                <a:solidFill>
                  <a:schemeClr val="lt1"/>
                </a:solidFill>
              </a:rPr>
              <a:t>No overfitting.</a:t>
            </a:r>
            <a:endParaRPr sz="1400">
              <a:solidFill>
                <a:schemeClr val="lt1"/>
              </a:solidFill>
            </a:endParaRPr>
          </a:p>
          <a:p>
            <a:pPr indent="-317500" lvl="0" marL="457200" rtl="0" algn="l">
              <a:lnSpc>
                <a:spcPct val="115000"/>
              </a:lnSpc>
              <a:spcBef>
                <a:spcPts val="0"/>
              </a:spcBef>
              <a:spcAft>
                <a:spcPts val="0"/>
              </a:spcAft>
              <a:buClr>
                <a:schemeClr val="lt1"/>
              </a:buClr>
              <a:buSzPts val="1400"/>
              <a:buFont typeface="Nunito"/>
              <a:buChar char="●"/>
            </a:pPr>
            <a:r>
              <a:rPr lang="en" sz="1400">
                <a:solidFill>
                  <a:schemeClr val="lt1"/>
                </a:solidFill>
              </a:rPr>
              <a:t>Could benefit slightly from regularization or additional epochs.</a:t>
            </a:r>
            <a:endParaRPr b="1" sz="1400">
              <a:solidFill>
                <a:schemeClr val="lt1"/>
              </a:solidFill>
            </a:endParaRPr>
          </a:p>
        </p:txBody>
      </p:sp>
      <p:pic>
        <p:nvPicPr>
          <p:cNvPr id="252" name="Google Shape;252;g36ac7cfba73_0_646"/>
          <p:cNvPicPr preferRelativeResize="0"/>
          <p:nvPr/>
        </p:nvPicPr>
        <p:blipFill rotWithShape="1">
          <a:blip r:embed="rId3">
            <a:alphaModFix/>
          </a:blip>
          <a:srcRect b="0" l="0" r="0" t="0"/>
          <a:stretch/>
        </p:blipFill>
        <p:spPr>
          <a:xfrm>
            <a:off x="4052350" y="1014379"/>
            <a:ext cx="4939250" cy="376881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36ac7cfba73_0_654"/>
          <p:cNvSpPr/>
          <p:nvPr/>
        </p:nvSpPr>
        <p:spPr>
          <a:xfrm>
            <a:off x="74400" y="3234000"/>
            <a:ext cx="3978000" cy="1731600"/>
          </a:xfrm>
          <a:prstGeom prst="rect">
            <a:avLst/>
          </a:prstGeom>
          <a:solidFill>
            <a:srgbClr val="75B13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258" name="Google Shape;258;g36ac7cfba73_0_654"/>
          <p:cNvSpPr/>
          <p:nvPr/>
        </p:nvSpPr>
        <p:spPr>
          <a:xfrm>
            <a:off x="74400" y="861600"/>
            <a:ext cx="3978000" cy="2275200"/>
          </a:xfrm>
          <a:prstGeom prst="rect">
            <a:avLst/>
          </a:prstGeom>
          <a:solidFill>
            <a:srgbClr val="29AD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259" name="Google Shape;259;g36ac7cfba73_0_654"/>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Deeper Look into Model Loss - Model 2</a:t>
            </a:r>
            <a:endParaRPr>
              <a:solidFill>
                <a:srgbClr val="1974D2"/>
              </a:solidFill>
            </a:endParaRPr>
          </a:p>
        </p:txBody>
      </p:sp>
      <p:sp>
        <p:nvSpPr>
          <p:cNvPr id="260" name="Google Shape;260;g36ac7cfba73_0_654"/>
          <p:cNvSpPr txBox="1"/>
          <p:nvPr>
            <p:ph idx="1" type="body"/>
          </p:nvPr>
        </p:nvSpPr>
        <p:spPr>
          <a:xfrm>
            <a:off x="140350" y="928750"/>
            <a:ext cx="3759600" cy="3879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400"/>
              </a:spcBef>
              <a:spcAft>
                <a:spcPts val="0"/>
              </a:spcAft>
              <a:buSzPts val="1500"/>
              <a:buNone/>
            </a:pPr>
            <a:r>
              <a:rPr b="1" lang="en" sz="1400">
                <a:solidFill>
                  <a:schemeClr val="lt1"/>
                </a:solidFill>
              </a:rPr>
              <a:t>🔍 Insight</a:t>
            </a:r>
            <a:r>
              <a:rPr lang="en" sz="1400">
                <a:solidFill>
                  <a:schemeClr val="lt1"/>
                </a:solidFill>
              </a:rPr>
              <a:t>:</a:t>
            </a:r>
            <a:endParaRPr b="1" sz="1400">
              <a:solidFill>
                <a:schemeClr val="lt1"/>
              </a:solidFill>
            </a:endParaRPr>
          </a:p>
          <a:p>
            <a:pPr indent="-317500" lvl="0" marL="457200" rtl="0" algn="l">
              <a:lnSpc>
                <a:spcPct val="115000"/>
              </a:lnSpc>
              <a:spcBef>
                <a:spcPts val="1200"/>
              </a:spcBef>
              <a:spcAft>
                <a:spcPts val="0"/>
              </a:spcAft>
              <a:buClr>
                <a:schemeClr val="lt1"/>
              </a:buClr>
              <a:buSzPts val="1400"/>
              <a:buFont typeface="Nunito"/>
              <a:buChar char="●"/>
            </a:pPr>
            <a:r>
              <a:rPr lang="en" sz="1400">
                <a:solidFill>
                  <a:schemeClr val="lt1"/>
                </a:solidFill>
              </a:rPr>
              <a:t>Training and validation losses decrease steadily and converge.</a:t>
            </a:r>
            <a:endParaRPr sz="1400">
              <a:solidFill>
                <a:schemeClr val="lt1"/>
              </a:solidFill>
            </a:endParaRPr>
          </a:p>
          <a:p>
            <a:pPr indent="-317500" lvl="0" marL="457200" rtl="0" algn="l">
              <a:lnSpc>
                <a:spcPct val="115000"/>
              </a:lnSpc>
              <a:spcBef>
                <a:spcPts val="0"/>
              </a:spcBef>
              <a:spcAft>
                <a:spcPts val="0"/>
              </a:spcAft>
              <a:buClr>
                <a:schemeClr val="lt1"/>
              </a:buClr>
              <a:buSzPts val="1400"/>
              <a:buFont typeface="Nunito"/>
              <a:buChar char="●"/>
            </a:pPr>
            <a:r>
              <a:rPr lang="en" sz="1400">
                <a:solidFill>
                  <a:schemeClr val="lt1"/>
                </a:solidFill>
              </a:rPr>
              <a:t>Very small gap between the two curves throughout.</a:t>
            </a:r>
            <a:br>
              <a:rPr lang="en" sz="1400">
                <a:solidFill>
                  <a:schemeClr val="lt1"/>
                </a:solidFill>
              </a:rPr>
            </a:br>
            <a:endParaRPr sz="1400">
              <a:solidFill>
                <a:schemeClr val="lt1"/>
              </a:solidFill>
            </a:endParaRPr>
          </a:p>
          <a:p>
            <a:pPr indent="0" lvl="0" marL="0" rtl="0" algn="l">
              <a:lnSpc>
                <a:spcPct val="115000"/>
              </a:lnSpc>
              <a:spcBef>
                <a:spcPts val="0"/>
              </a:spcBef>
              <a:spcAft>
                <a:spcPts val="0"/>
              </a:spcAft>
              <a:buNone/>
            </a:pPr>
            <a:r>
              <a:t/>
            </a:r>
            <a:endParaRPr sz="1400">
              <a:solidFill>
                <a:schemeClr val="lt1"/>
              </a:solidFill>
            </a:endParaRPr>
          </a:p>
          <a:p>
            <a:pPr indent="0" lvl="0" marL="0" rtl="0" algn="l">
              <a:lnSpc>
                <a:spcPct val="115000"/>
              </a:lnSpc>
              <a:spcBef>
                <a:spcPts val="0"/>
              </a:spcBef>
              <a:spcAft>
                <a:spcPts val="0"/>
              </a:spcAft>
              <a:buNone/>
            </a:pPr>
            <a:r>
              <a:t/>
            </a:r>
            <a:endParaRPr sz="1400">
              <a:solidFill>
                <a:schemeClr val="lt1"/>
              </a:solidFill>
            </a:endParaRPr>
          </a:p>
          <a:p>
            <a:pPr indent="0" lvl="0" marL="0" rtl="0" algn="l">
              <a:lnSpc>
                <a:spcPct val="115000"/>
              </a:lnSpc>
              <a:spcBef>
                <a:spcPts val="0"/>
              </a:spcBef>
              <a:spcAft>
                <a:spcPts val="0"/>
              </a:spcAft>
              <a:buNone/>
            </a:pPr>
            <a:r>
              <a:t/>
            </a:r>
            <a:endParaRPr sz="1400">
              <a:solidFill>
                <a:schemeClr val="lt1"/>
              </a:solidFill>
            </a:endParaRPr>
          </a:p>
          <a:p>
            <a:pPr indent="0" lvl="0" marL="0" rtl="0" algn="l">
              <a:lnSpc>
                <a:spcPct val="115000"/>
              </a:lnSpc>
              <a:spcBef>
                <a:spcPts val="1200"/>
              </a:spcBef>
              <a:spcAft>
                <a:spcPts val="0"/>
              </a:spcAft>
              <a:buSzPts val="1500"/>
              <a:buNone/>
            </a:pPr>
            <a:r>
              <a:rPr b="1" lang="en" sz="1400">
                <a:solidFill>
                  <a:schemeClr val="lt1"/>
                </a:solidFill>
              </a:rPr>
              <a:t>Conclusion</a:t>
            </a:r>
            <a:r>
              <a:rPr lang="en" sz="1400">
                <a:solidFill>
                  <a:schemeClr val="lt1"/>
                </a:solidFill>
              </a:rPr>
              <a:t>:</a:t>
            </a:r>
            <a:endParaRPr sz="1400">
              <a:solidFill>
                <a:schemeClr val="lt1"/>
              </a:solidFill>
            </a:endParaRPr>
          </a:p>
          <a:p>
            <a:pPr indent="-317500" lvl="0" marL="457200" rtl="0" algn="l">
              <a:lnSpc>
                <a:spcPct val="115000"/>
              </a:lnSpc>
              <a:spcBef>
                <a:spcPts val="1200"/>
              </a:spcBef>
              <a:spcAft>
                <a:spcPts val="0"/>
              </a:spcAft>
              <a:buClr>
                <a:schemeClr val="lt1"/>
              </a:buClr>
              <a:buSzPts val="1400"/>
              <a:buFont typeface="Nunito"/>
              <a:buChar char="●"/>
            </a:pPr>
            <a:r>
              <a:rPr lang="en" sz="1400">
                <a:solidFill>
                  <a:schemeClr val="lt1"/>
                </a:solidFill>
              </a:rPr>
              <a:t>Model is well-regularized.</a:t>
            </a:r>
            <a:endParaRPr sz="1400">
              <a:solidFill>
                <a:schemeClr val="lt1"/>
              </a:solidFill>
            </a:endParaRPr>
          </a:p>
          <a:p>
            <a:pPr indent="-317500" lvl="0" marL="457200" rtl="0" algn="l">
              <a:lnSpc>
                <a:spcPct val="115000"/>
              </a:lnSpc>
              <a:spcBef>
                <a:spcPts val="0"/>
              </a:spcBef>
              <a:spcAft>
                <a:spcPts val="0"/>
              </a:spcAft>
              <a:buClr>
                <a:schemeClr val="lt1"/>
              </a:buClr>
              <a:buSzPts val="1400"/>
              <a:buFont typeface="Nunito"/>
              <a:buChar char="●"/>
            </a:pPr>
            <a:r>
              <a:rPr lang="en" sz="1400">
                <a:solidFill>
                  <a:schemeClr val="lt1"/>
                </a:solidFill>
              </a:rPr>
              <a:t>Balanced generalization.</a:t>
            </a:r>
            <a:endParaRPr sz="1400">
              <a:solidFill>
                <a:schemeClr val="lt1"/>
              </a:solidFill>
            </a:endParaRPr>
          </a:p>
          <a:p>
            <a:pPr indent="-317500" lvl="0" marL="457200" rtl="0" algn="l">
              <a:lnSpc>
                <a:spcPct val="115000"/>
              </a:lnSpc>
              <a:spcBef>
                <a:spcPts val="0"/>
              </a:spcBef>
              <a:spcAft>
                <a:spcPts val="0"/>
              </a:spcAft>
              <a:buClr>
                <a:schemeClr val="lt1"/>
              </a:buClr>
              <a:buSzPts val="1400"/>
              <a:buFont typeface="Nunito"/>
              <a:buChar char="●"/>
            </a:pPr>
            <a:r>
              <a:rPr lang="en" sz="1400">
                <a:solidFill>
                  <a:schemeClr val="lt1"/>
                </a:solidFill>
              </a:rPr>
              <a:t>Performance is solid but not the absolute best.</a:t>
            </a:r>
            <a:endParaRPr b="1" sz="1400">
              <a:solidFill>
                <a:schemeClr val="lt1"/>
              </a:solidFill>
            </a:endParaRPr>
          </a:p>
        </p:txBody>
      </p:sp>
      <p:pic>
        <p:nvPicPr>
          <p:cNvPr id="261" name="Google Shape;261;g36ac7cfba73_0_654"/>
          <p:cNvPicPr preferRelativeResize="0"/>
          <p:nvPr/>
        </p:nvPicPr>
        <p:blipFill rotWithShape="1">
          <a:blip r:embed="rId3">
            <a:alphaModFix/>
          </a:blip>
          <a:srcRect b="0" l="0" r="0" t="0"/>
          <a:stretch/>
        </p:blipFill>
        <p:spPr>
          <a:xfrm>
            <a:off x="4052350" y="1014379"/>
            <a:ext cx="4939250" cy="3721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36ac7cfba73_0_660"/>
          <p:cNvSpPr/>
          <p:nvPr/>
        </p:nvSpPr>
        <p:spPr>
          <a:xfrm>
            <a:off x="74400" y="3234000"/>
            <a:ext cx="3978000" cy="1731600"/>
          </a:xfrm>
          <a:prstGeom prst="rect">
            <a:avLst/>
          </a:prstGeom>
          <a:solidFill>
            <a:srgbClr val="75B13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267" name="Google Shape;267;g36ac7cfba73_0_660"/>
          <p:cNvSpPr/>
          <p:nvPr/>
        </p:nvSpPr>
        <p:spPr>
          <a:xfrm>
            <a:off x="74400" y="861600"/>
            <a:ext cx="3978000" cy="2275200"/>
          </a:xfrm>
          <a:prstGeom prst="rect">
            <a:avLst/>
          </a:prstGeom>
          <a:solidFill>
            <a:srgbClr val="29AD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268" name="Google Shape;268;g36ac7cfba73_0_660"/>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Deeper Look into Model Loss - Model 3</a:t>
            </a:r>
            <a:endParaRPr>
              <a:solidFill>
                <a:srgbClr val="1974D2"/>
              </a:solidFill>
            </a:endParaRPr>
          </a:p>
        </p:txBody>
      </p:sp>
      <p:sp>
        <p:nvSpPr>
          <p:cNvPr id="269" name="Google Shape;269;g36ac7cfba73_0_660"/>
          <p:cNvSpPr txBox="1"/>
          <p:nvPr>
            <p:ph idx="1" type="body"/>
          </p:nvPr>
        </p:nvSpPr>
        <p:spPr>
          <a:xfrm>
            <a:off x="140350" y="928750"/>
            <a:ext cx="3759600" cy="387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SzPts val="1500"/>
              <a:buNone/>
            </a:pPr>
            <a:r>
              <a:rPr b="1" lang="en" sz="1400">
                <a:solidFill>
                  <a:schemeClr val="lt1"/>
                </a:solidFill>
              </a:rPr>
              <a:t>🔍 Insight</a:t>
            </a:r>
            <a:r>
              <a:rPr lang="en" sz="1400">
                <a:solidFill>
                  <a:schemeClr val="lt1"/>
                </a:solidFill>
              </a:rPr>
              <a:t>:</a:t>
            </a:r>
            <a:endParaRPr sz="1400">
              <a:solidFill>
                <a:schemeClr val="lt1"/>
              </a:solidFill>
            </a:endParaRPr>
          </a:p>
          <a:p>
            <a:pPr indent="-317500" lvl="0" marL="457200" rtl="0" algn="l">
              <a:lnSpc>
                <a:spcPct val="115000"/>
              </a:lnSpc>
              <a:spcBef>
                <a:spcPts val="1200"/>
              </a:spcBef>
              <a:spcAft>
                <a:spcPts val="0"/>
              </a:spcAft>
              <a:buClr>
                <a:schemeClr val="lt1"/>
              </a:buClr>
              <a:buSzPts val="1400"/>
              <a:buFont typeface="Nunito"/>
              <a:buChar char="●"/>
            </a:pPr>
            <a:r>
              <a:rPr lang="en" sz="1400">
                <a:solidFill>
                  <a:schemeClr val="lt1"/>
                </a:solidFill>
              </a:rPr>
              <a:t>Validation loss is significantly lower than training loss.</a:t>
            </a:r>
            <a:endParaRPr sz="1400">
              <a:solidFill>
                <a:schemeClr val="lt1"/>
              </a:solidFill>
            </a:endParaRPr>
          </a:p>
          <a:p>
            <a:pPr indent="-317500" lvl="0" marL="457200" rtl="0" algn="l">
              <a:lnSpc>
                <a:spcPct val="115000"/>
              </a:lnSpc>
              <a:spcBef>
                <a:spcPts val="0"/>
              </a:spcBef>
              <a:spcAft>
                <a:spcPts val="0"/>
              </a:spcAft>
              <a:buClr>
                <a:schemeClr val="lt1"/>
              </a:buClr>
              <a:buSzPts val="1400"/>
              <a:buFont typeface="Nunito"/>
              <a:buChar char="●"/>
            </a:pPr>
            <a:r>
              <a:rPr lang="en" sz="1400">
                <a:solidFill>
                  <a:schemeClr val="lt1"/>
                </a:solidFill>
              </a:rPr>
              <a:t>Validation curve is consistently flat, training curve decreases slowly.</a:t>
            </a:r>
            <a:br>
              <a:rPr lang="en" sz="1400">
                <a:solidFill>
                  <a:schemeClr val="lt1"/>
                </a:solidFill>
              </a:rPr>
            </a:br>
            <a:endParaRPr sz="1400">
              <a:solidFill>
                <a:schemeClr val="lt1"/>
              </a:solidFill>
            </a:endParaRPr>
          </a:p>
          <a:p>
            <a:pPr indent="0" lvl="0" marL="0" rtl="0" algn="l">
              <a:lnSpc>
                <a:spcPct val="115000"/>
              </a:lnSpc>
              <a:spcBef>
                <a:spcPts val="0"/>
              </a:spcBef>
              <a:spcAft>
                <a:spcPts val="0"/>
              </a:spcAft>
              <a:buNone/>
            </a:pPr>
            <a:r>
              <a:t/>
            </a:r>
            <a:endParaRPr sz="1400">
              <a:solidFill>
                <a:schemeClr val="lt1"/>
              </a:solidFill>
            </a:endParaRPr>
          </a:p>
          <a:p>
            <a:pPr indent="0" lvl="0" marL="0" rtl="0" algn="l">
              <a:lnSpc>
                <a:spcPct val="115000"/>
              </a:lnSpc>
              <a:spcBef>
                <a:spcPts val="0"/>
              </a:spcBef>
              <a:spcAft>
                <a:spcPts val="0"/>
              </a:spcAft>
              <a:buNone/>
            </a:pPr>
            <a:r>
              <a:t/>
            </a:r>
            <a:endParaRPr sz="1400">
              <a:solidFill>
                <a:schemeClr val="lt1"/>
              </a:solidFill>
            </a:endParaRPr>
          </a:p>
          <a:p>
            <a:pPr indent="0" lvl="0" marL="0" rtl="0" algn="l">
              <a:lnSpc>
                <a:spcPct val="115000"/>
              </a:lnSpc>
              <a:spcBef>
                <a:spcPts val="0"/>
              </a:spcBef>
              <a:spcAft>
                <a:spcPts val="0"/>
              </a:spcAft>
              <a:buNone/>
            </a:pPr>
            <a:r>
              <a:t/>
            </a:r>
            <a:endParaRPr sz="1400">
              <a:solidFill>
                <a:schemeClr val="lt1"/>
              </a:solidFill>
            </a:endParaRPr>
          </a:p>
          <a:p>
            <a:pPr indent="0" lvl="0" marL="0" rtl="0" algn="l">
              <a:lnSpc>
                <a:spcPct val="115000"/>
              </a:lnSpc>
              <a:spcBef>
                <a:spcPts val="1200"/>
              </a:spcBef>
              <a:spcAft>
                <a:spcPts val="0"/>
              </a:spcAft>
              <a:buSzPts val="1500"/>
              <a:buNone/>
            </a:pPr>
            <a:r>
              <a:rPr b="1" lang="en" sz="1400">
                <a:solidFill>
                  <a:schemeClr val="lt1"/>
                </a:solidFill>
              </a:rPr>
              <a:t>Conclusion</a:t>
            </a:r>
            <a:r>
              <a:rPr lang="en" sz="1400">
                <a:solidFill>
                  <a:schemeClr val="lt1"/>
                </a:solidFill>
              </a:rPr>
              <a:t>:</a:t>
            </a:r>
            <a:endParaRPr sz="1400">
              <a:solidFill>
                <a:schemeClr val="lt1"/>
              </a:solidFill>
            </a:endParaRPr>
          </a:p>
          <a:p>
            <a:pPr indent="-317500" lvl="0" marL="457200" rtl="0" algn="l">
              <a:lnSpc>
                <a:spcPct val="115000"/>
              </a:lnSpc>
              <a:spcBef>
                <a:spcPts val="1200"/>
              </a:spcBef>
              <a:spcAft>
                <a:spcPts val="0"/>
              </a:spcAft>
              <a:buClr>
                <a:schemeClr val="lt1"/>
              </a:buClr>
              <a:buSzPts val="1400"/>
              <a:buFont typeface="Arial"/>
              <a:buChar char="●"/>
            </a:pPr>
            <a:r>
              <a:rPr lang="en" sz="1400">
                <a:solidFill>
                  <a:schemeClr val="lt1"/>
                </a:solidFill>
              </a:rPr>
              <a:t>Indicates </a:t>
            </a:r>
            <a:r>
              <a:rPr b="1" lang="en" sz="1400">
                <a:solidFill>
                  <a:schemeClr val="lt1"/>
                </a:solidFill>
              </a:rPr>
              <a:t>underfitting</a:t>
            </a:r>
            <a:r>
              <a:rPr lang="en" sz="1400">
                <a:solidFill>
                  <a:schemeClr val="lt1"/>
                </a:solidFill>
              </a:rPr>
              <a:t> of training data.</a:t>
            </a:r>
            <a:endParaRPr sz="1400">
              <a:solidFill>
                <a:schemeClr val="lt1"/>
              </a:solidFill>
            </a:endParaRPr>
          </a:p>
          <a:p>
            <a:pPr indent="-317500" lvl="0" marL="457200" rtl="0" algn="l">
              <a:lnSpc>
                <a:spcPct val="115000"/>
              </a:lnSpc>
              <a:spcBef>
                <a:spcPts val="0"/>
              </a:spcBef>
              <a:spcAft>
                <a:spcPts val="0"/>
              </a:spcAft>
              <a:buClr>
                <a:schemeClr val="lt1"/>
              </a:buClr>
              <a:buSzPts val="1400"/>
              <a:buFont typeface="Nunito"/>
              <a:buChar char="●"/>
            </a:pPr>
            <a:r>
              <a:rPr lang="en" sz="1400">
                <a:solidFill>
                  <a:schemeClr val="lt1"/>
                </a:solidFill>
              </a:rPr>
              <a:t>Model is likely too simple or lacks training epochs.</a:t>
            </a:r>
            <a:endParaRPr sz="1400">
              <a:solidFill>
                <a:schemeClr val="lt1"/>
              </a:solidFill>
            </a:endParaRPr>
          </a:p>
          <a:p>
            <a:pPr indent="-317500" lvl="0" marL="457200" rtl="0" algn="l">
              <a:lnSpc>
                <a:spcPct val="115000"/>
              </a:lnSpc>
              <a:spcBef>
                <a:spcPts val="0"/>
              </a:spcBef>
              <a:spcAft>
                <a:spcPts val="0"/>
              </a:spcAft>
              <a:buClr>
                <a:schemeClr val="lt1"/>
              </a:buClr>
              <a:buSzPts val="1400"/>
              <a:buFont typeface="Nunito"/>
              <a:buChar char="●"/>
            </a:pPr>
            <a:r>
              <a:rPr lang="en" sz="1400">
                <a:solidFill>
                  <a:schemeClr val="lt1"/>
                </a:solidFill>
              </a:rPr>
              <a:t>Generalizes well but lacks capacity.</a:t>
            </a:r>
            <a:endParaRPr sz="1400">
              <a:solidFill>
                <a:schemeClr val="lt1"/>
              </a:solidFill>
            </a:endParaRPr>
          </a:p>
          <a:p>
            <a:pPr indent="0" lvl="0" marL="0" rtl="0" algn="l">
              <a:lnSpc>
                <a:spcPct val="115000"/>
              </a:lnSpc>
              <a:spcBef>
                <a:spcPts val="1400"/>
              </a:spcBef>
              <a:spcAft>
                <a:spcPts val="0"/>
              </a:spcAft>
              <a:buSzPts val="1500"/>
              <a:buNone/>
            </a:pPr>
            <a:r>
              <a:t/>
            </a:r>
            <a:endParaRPr b="1" sz="1400">
              <a:solidFill>
                <a:schemeClr val="lt1"/>
              </a:solidFill>
            </a:endParaRPr>
          </a:p>
          <a:p>
            <a:pPr indent="0" lvl="0" marL="0" rtl="0" algn="l">
              <a:lnSpc>
                <a:spcPct val="115000"/>
              </a:lnSpc>
              <a:spcBef>
                <a:spcPts val="1200"/>
              </a:spcBef>
              <a:spcAft>
                <a:spcPts val="1200"/>
              </a:spcAft>
              <a:buSzPts val="1500"/>
              <a:buNone/>
            </a:pPr>
            <a:r>
              <a:t/>
            </a:r>
            <a:endParaRPr b="1" sz="1400">
              <a:solidFill>
                <a:schemeClr val="lt1"/>
              </a:solidFill>
            </a:endParaRPr>
          </a:p>
        </p:txBody>
      </p:sp>
      <p:pic>
        <p:nvPicPr>
          <p:cNvPr id="270" name="Google Shape;270;g36ac7cfba73_0_660"/>
          <p:cNvPicPr preferRelativeResize="0"/>
          <p:nvPr/>
        </p:nvPicPr>
        <p:blipFill rotWithShape="1">
          <a:blip r:embed="rId3">
            <a:alphaModFix/>
          </a:blip>
          <a:srcRect b="0" l="0" r="0" t="0"/>
          <a:stretch/>
        </p:blipFill>
        <p:spPr>
          <a:xfrm>
            <a:off x="4052350" y="1014379"/>
            <a:ext cx="4939250" cy="382317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g10e9006cb6c_1_2"/>
          <p:cNvSpPr/>
          <p:nvPr/>
        </p:nvSpPr>
        <p:spPr>
          <a:xfrm>
            <a:off x="74400" y="2080800"/>
            <a:ext cx="8757900" cy="776100"/>
          </a:xfrm>
          <a:prstGeom prst="rect">
            <a:avLst/>
          </a:prstGeom>
          <a:solidFill>
            <a:srgbClr val="29AD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58" name="Google Shape;58;g10e9006cb6c_1_2"/>
          <p:cNvSpPr/>
          <p:nvPr/>
        </p:nvSpPr>
        <p:spPr>
          <a:xfrm>
            <a:off x="74400" y="2939400"/>
            <a:ext cx="8757900" cy="2102400"/>
          </a:xfrm>
          <a:prstGeom prst="rect">
            <a:avLst/>
          </a:prstGeom>
          <a:solidFill>
            <a:srgbClr val="75B13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59" name="Google Shape;59;g10e9006cb6c_1_2"/>
          <p:cNvSpPr/>
          <p:nvPr/>
        </p:nvSpPr>
        <p:spPr>
          <a:xfrm>
            <a:off x="74400" y="861600"/>
            <a:ext cx="8757900" cy="1144800"/>
          </a:xfrm>
          <a:prstGeom prst="rect">
            <a:avLst/>
          </a:prstGeom>
          <a:solidFill>
            <a:srgbClr val="1A8BB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60" name="Google Shape;60;g10e9006cb6c_1_2"/>
          <p:cNvSpPr txBox="1"/>
          <p:nvPr>
            <p:ph type="title"/>
          </p:nvPr>
        </p:nvSpPr>
        <p:spPr>
          <a:xfrm>
            <a:off x="202550" y="60674"/>
            <a:ext cx="8520600" cy="72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200"/>
              <a:buNone/>
            </a:pPr>
            <a:r>
              <a:rPr lang="en">
                <a:solidFill>
                  <a:srgbClr val="1974D2"/>
                </a:solidFill>
              </a:rPr>
              <a:t>Executive Summary: </a:t>
            </a:r>
            <a:endParaRPr>
              <a:solidFill>
                <a:srgbClr val="1974D2"/>
              </a:solidFill>
            </a:endParaRPr>
          </a:p>
          <a:p>
            <a:pPr indent="0" lvl="0" marL="0" marR="0" rtl="0" algn="l">
              <a:lnSpc>
                <a:spcPct val="100000"/>
              </a:lnSpc>
              <a:spcBef>
                <a:spcPts val="0"/>
              </a:spcBef>
              <a:spcAft>
                <a:spcPts val="0"/>
              </a:spcAft>
              <a:buSzPts val="2200"/>
              <a:buNone/>
            </a:pPr>
            <a:r>
              <a:rPr lang="en" sz="1900">
                <a:solidFill>
                  <a:srgbClr val="1974D2"/>
                </a:solidFill>
              </a:rPr>
              <a:t>Predictive Maintenance for Wind Turbines Using Deep Learning 1/3</a:t>
            </a:r>
            <a:endParaRPr sz="1900">
              <a:solidFill>
                <a:srgbClr val="1974D2"/>
              </a:solidFill>
            </a:endParaRPr>
          </a:p>
        </p:txBody>
      </p:sp>
      <p:sp>
        <p:nvSpPr>
          <p:cNvPr id="61" name="Google Shape;61;g10e9006cb6c_1_2"/>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SzPts val="1500"/>
              <a:buNone/>
            </a:pPr>
            <a:r>
              <a:rPr b="1" lang="en" sz="1600">
                <a:solidFill>
                  <a:schemeClr val="lt1"/>
                </a:solidFill>
              </a:rPr>
              <a:t>🌍 Business Context</a:t>
            </a:r>
            <a:r>
              <a:rPr lang="en" sz="1600">
                <a:solidFill>
                  <a:schemeClr val="lt1"/>
                </a:solidFill>
              </a:rPr>
              <a:t>:</a:t>
            </a:r>
            <a:br>
              <a:rPr lang="en" sz="1600">
                <a:solidFill>
                  <a:schemeClr val="lt1"/>
                </a:solidFill>
              </a:rPr>
            </a:br>
            <a:r>
              <a:rPr lang="en" sz="1600">
                <a:solidFill>
                  <a:schemeClr val="lt1"/>
                </a:solidFill>
              </a:rPr>
              <a:t> Wind turbines are critical assets in the renewable energy ecosystem. Unplanned downtime due to component failure leads to significant operational losses and increased maintenance costs.</a:t>
            </a:r>
            <a:endParaRPr sz="1600">
              <a:solidFill>
                <a:schemeClr val="lt1"/>
              </a:solidFill>
            </a:endParaRPr>
          </a:p>
          <a:p>
            <a:pPr indent="0" lvl="0" marL="0" rtl="0" algn="l">
              <a:lnSpc>
                <a:spcPct val="100000"/>
              </a:lnSpc>
              <a:spcBef>
                <a:spcPts val="1200"/>
              </a:spcBef>
              <a:spcAft>
                <a:spcPts val="0"/>
              </a:spcAft>
              <a:buSzPts val="1500"/>
              <a:buNone/>
            </a:pPr>
            <a:r>
              <a:rPr b="1" lang="en" sz="1600">
                <a:solidFill>
                  <a:schemeClr val="lt1"/>
                </a:solidFill>
              </a:rPr>
              <a:t>🎯 Objective</a:t>
            </a:r>
            <a:r>
              <a:rPr lang="en" sz="1600">
                <a:solidFill>
                  <a:schemeClr val="lt1"/>
                </a:solidFill>
              </a:rPr>
              <a:t>:</a:t>
            </a:r>
            <a:br>
              <a:rPr lang="en" sz="1600">
                <a:solidFill>
                  <a:schemeClr val="lt1"/>
                </a:solidFill>
              </a:rPr>
            </a:br>
            <a:r>
              <a:rPr lang="en" sz="1600">
                <a:solidFill>
                  <a:schemeClr val="lt1"/>
                </a:solidFill>
              </a:rPr>
              <a:t> Develop a deep learning solution that predicts turbine component failures in advance, enabling proactive maintenance and minimizing unexpected downtime.</a:t>
            </a:r>
            <a:endParaRPr sz="1600">
              <a:solidFill>
                <a:schemeClr val="lt1"/>
              </a:solidFill>
            </a:endParaRPr>
          </a:p>
          <a:p>
            <a:pPr indent="0" lvl="0" marL="0" rtl="0" algn="l">
              <a:lnSpc>
                <a:spcPct val="100000"/>
              </a:lnSpc>
              <a:spcBef>
                <a:spcPts val="1200"/>
              </a:spcBef>
              <a:spcAft>
                <a:spcPts val="0"/>
              </a:spcAft>
              <a:buSzPts val="1500"/>
              <a:buNone/>
            </a:pPr>
            <a:r>
              <a:rPr b="1" lang="en" sz="1600">
                <a:solidFill>
                  <a:schemeClr val="lt1"/>
                </a:solidFill>
              </a:rPr>
              <a:t>🛠️ Solution Approach</a:t>
            </a:r>
            <a:r>
              <a:rPr lang="en" sz="1600">
                <a:solidFill>
                  <a:schemeClr val="lt1"/>
                </a:solidFill>
              </a:rPr>
              <a:t>:</a:t>
            </a:r>
            <a:endParaRPr sz="1600">
              <a:solidFill>
                <a:schemeClr val="lt1"/>
              </a:solidFill>
            </a:endParaRPr>
          </a:p>
          <a:p>
            <a:pPr indent="0" lvl="0" marL="457200" rtl="0" algn="l">
              <a:lnSpc>
                <a:spcPct val="100000"/>
              </a:lnSpc>
              <a:spcBef>
                <a:spcPts val="1200"/>
              </a:spcBef>
              <a:spcAft>
                <a:spcPts val="0"/>
              </a:spcAft>
              <a:buSzPts val="1500"/>
              <a:buNone/>
            </a:pPr>
            <a:r>
              <a:rPr lang="en" sz="1600">
                <a:solidFill>
                  <a:schemeClr val="lt1"/>
                </a:solidFill>
              </a:rPr>
              <a:t>🔍 Explored and preprocessed sensor data from wind turbines</a:t>
            </a:r>
            <a:endParaRPr sz="1600">
              <a:solidFill>
                <a:schemeClr val="lt1"/>
              </a:solidFill>
            </a:endParaRPr>
          </a:p>
          <a:p>
            <a:pPr indent="0" lvl="0" marL="457200" rtl="0" algn="l">
              <a:lnSpc>
                <a:spcPct val="100000"/>
              </a:lnSpc>
              <a:spcBef>
                <a:spcPts val="1200"/>
              </a:spcBef>
              <a:spcAft>
                <a:spcPts val="0"/>
              </a:spcAft>
              <a:buSzPts val="1500"/>
              <a:buNone/>
            </a:pPr>
            <a:r>
              <a:rPr lang="en" sz="1600">
                <a:solidFill>
                  <a:schemeClr val="lt1"/>
                </a:solidFill>
              </a:rPr>
              <a:t>📊 Conducted univariate and bivariate analysis to identify key features</a:t>
            </a:r>
            <a:endParaRPr sz="1600">
              <a:solidFill>
                <a:schemeClr val="lt1"/>
              </a:solidFill>
            </a:endParaRPr>
          </a:p>
          <a:p>
            <a:pPr indent="0" lvl="0" marL="457200" rtl="0" algn="l">
              <a:lnSpc>
                <a:spcPct val="100000"/>
              </a:lnSpc>
              <a:spcBef>
                <a:spcPts val="1200"/>
              </a:spcBef>
              <a:spcAft>
                <a:spcPts val="0"/>
              </a:spcAft>
              <a:buSzPts val="1500"/>
              <a:buNone/>
            </a:pPr>
            <a:r>
              <a:rPr lang="en" sz="1600">
                <a:solidFill>
                  <a:schemeClr val="lt1"/>
                </a:solidFill>
              </a:rPr>
              <a:t>🧠 Built and evaluated six deep learning models using various architectures</a:t>
            </a:r>
            <a:endParaRPr sz="1600">
              <a:solidFill>
                <a:schemeClr val="lt1"/>
              </a:solidFill>
            </a:endParaRPr>
          </a:p>
          <a:p>
            <a:pPr indent="0" lvl="0" marL="457200" rtl="0" algn="l">
              <a:lnSpc>
                <a:spcPct val="100000"/>
              </a:lnSpc>
              <a:spcBef>
                <a:spcPts val="1200"/>
              </a:spcBef>
              <a:spcAft>
                <a:spcPts val="1200"/>
              </a:spcAft>
              <a:buSzPts val="1500"/>
              <a:buNone/>
            </a:pPr>
            <a:r>
              <a:rPr lang="en" sz="1600">
                <a:solidFill>
                  <a:schemeClr val="lt1"/>
                </a:solidFill>
              </a:rPr>
              <a:t>✅ Selected best model (Model 5) based on F1-score, recall, and loss convergence</a:t>
            </a:r>
            <a:endParaRPr sz="16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36ac7cfba73_0_665"/>
          <p:cNvSpPr/>
          <p:nvPr/>
        </p:nvSpPr>
        <p:spPr>
          <a:xfrm>
            <a:off x="74400" y="2942400"/>
            <a:ext cx="3978000" cy="2008800"/>
          </a:xfrm>
          <a:prstGeom prst="rect">
            <a:avLst/>
          </a:prstGeom>
          <a:solidFill>
            <a:srgbClr val="75B13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276" name="Google Shape;276;g36ac7cfba73_0_665"/>
          <p:cNvSpPr/>
          <p:nvPr/>
        </p:nvSpPr>
        <p:spPr>
          <a:xfrm>
            <a:off x="74400" y="861600"/>
            <a:ext cx="3978000" cy="2008800"/>
          </a:xfrm>
          <a:prstGeom prst="rect">
            <a:avLst/>
          </a:prstGeom>
          <a:solidFill>
            <a:srgbClr val="29AD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277" name="Google Shape;277;g36ac7cfba73_0_665"/>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Deeper Look into Model Loss - Model 4</a:t>
            </a:r>
            <a:endParaRPr>
              <a:solidFill>
                <a:srgbClr val="1974D2"/>
              </a:solidFill>
            </a:endParaRPr>
          </a:p>
        </p:txBody>
      </p:sp>
      <p:sp>
        <p:nvSpPr>
          <p:cNvPr id="278" name="Google Shape;278;g36ac7cfba73_0_665"/>
          <p:cNvSpPr txBox="1"/>
          <p:nvPr>
            <p:ph idx="1" type="body"/>
          </p:nvPr>
        </p:nvSpPr>
        <p:spPr>
          <a:xfrm>
            <a:off x="140350" y="928750"/>
            <a:ext cx="3759600" cy="387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SzPts val="1500"/>
              <a:buNone/>
            </a:pPr>
            <a:r>
              <a:rPr b="1" lang="en" sz="1400">
                <a:solidFill>
                  <a:schemeClr val="lt1"/>
                </a:solidFill>
              </a:rPr>
              <a:t>🔍 Insight</a:t>
            </a:r>
            <a:r>
              <a:rPr lang="en" sz="1400">
                <a:solidFill>
                  <a:schemeClr val="lt1"/>
                </a:solidFill>
              </a:rPr>
              <a:t>:</a:t>
            </a:r>
            <a:endParaRPr sz="1400">
              <a:solidFill>
                <a:schemeClr val="lt1"/>
              </a:solidFill>
            </a:endParaRPr>
          </a:p>
          <a:p>
            <a:pPr indent="-317500" lvl="0" marL="457200" rtl="0" algn="l">
              <a:lnSpc>
                <a:spcPct val="115000"/>
              </a:lnSpc>
              <a:spcBef>
                <a:spcPts val="1200"/>
              </a:spcBef>
              <a:spcAft>
                <a:spcPts val="0"/>
              </a:spcAft>
              <a:buClr>
                <a:schemeClr val="lt1"/>
              </a:buClr>
              <a:buSzPts val="1400"/>
              <a:buFont typeface="Arial"/>
              <a:buChar char="●"/>
            </a:pPr>
            <a:r>
              <a:rPr lang="en" sz="1400">
                <a:solidFill>
                  <a:schemeClr val="lt1"/>
                </a:solidFill>
              </a:rPr>
              <a:t>Clear </a:t>
            </a:r>
            <a:r>
              <a:rPr b="1" lang="en" sz="1400">
                <a:solidFill>
                  <a:schemeClr val="lt1"/>
                </a:solidFill>
              </a:rPr>
              <a:t>overfitting</a:t>
            </a:r>
            <a:r>
              <a:rPr lang="en" sz="1400">
                <a:solidFill>
                  <a:schemeClr val="lt1"/>
                </a:solidFill>
              </a:rPr>
              <a:t>: training loss decreases to near-zero while validation loss increases sharply.</a:t>
            </a:r>
            <a:endParaRPr sz="1400">
              <a:solidFill>
                <a:schemeClr val="lt1"/>
              </a:solidFill>
            </a:endParaRPr>
          </a:p>
          <a:p>
            <a:pPr indent="-317500" lvl="0" marL="457200" rtl="0" algn="l">
              <a:lnSpc>
                <a:spcPct val="115000"/>
              </a:lnSpc>
              <a:spcBef>
                <a:spcPts val="0"/>
              </a:spcBef>
              <a:spcAft>
                <a:spcPts val="0"/>
              </a:spcAft>
              <a:buClr>
                <a:schemeClr val="lt1"/>
              </a:buClr>
              <a:buSzPts val="1400"/>
              <a:buFont typeface="Nunito"/>
              <a:buChar char="●"/>
            </a:pPr>
            <a:r>
              <a:rPr lang="en" sz="1400">
                <a:solidFill>
                  <a:schemeClr val="lt1"/>
                </a:solidFill>
              </a:rPr>
              <a:t>Divergence starts around epoch 10.</a:t>
            </a:r>
            <a:br>
              <a:rPr lang="en" sz="1400">
                <a:solidFill>
                  <a:schemeClr val="lt1"/>
                </a:solidFill>
              </a:rPr>
            </a:br>
            <a:endParaRPr sz="1400">
              <a:solidFill>
                <a:schemeClr val="lt1"/>
              </a:solidFill>
            </a:endParaRPr>
          </a:p>
          <a:p>
            <a:pPr indent="0" lvl="0" marL="457200" rtl="0" algn="l">
              <a:lnSpc>
                <a:spcPct val="115000"/>
              </a:lnSpc>
              <a:spcBef>
                <a:spcPts val="0"/>
              </a:spcBef>
              <a:spcAft>
                <a:spcPts val="0"/>
              </a:spcAft>
              <a:buNone/>
            </a:pPr>
            <a:r>
              <a:t/>
            </a:r>
            <a:endParaRPr sz="1400">
              <a:solidFill>
                <a:schemeClr val="lt1"/>
              </a:solidFill>
            </a:endParaRPr>
          </a:p>
          <a:p>
            <a:pPr indent="0" lvl="0" marL="0" rtl="0" algn="l">
              <a:lnSpc>
                <a:spcPct val="115000"/>
              </a:lnSpc>
              <a:spcBef>
                <a:spcPts val="1200"/>
              </a:spcBef>
              <a:spcAft>
                <a:spcPts val="0"/>
              </a:spcAft>
              <a:buSzPts val="1500"/>
              <a:buNone/>
            </a:pPr>
            <a:r>
              <a:rPr b="1" lang="en" sz="1400">
                <a:solidFill>
                  <a:schemeClr val="lt1"/>
                </a:solidFill>
              </a:rPr>
              <a:t>Conclusion</a:t>
            </a:r>
            <a:r>
              <a:rPr lang="en" sz="1400">
                <a:solidFill>
                  <a:schemeClr val="lt1"/>
                </a:solidFill>
              </a:rPr>
              <a:t>:</a:t>
            </a:r>
            <a:endParaRPr sz="1400">
              <a:solidFill>
                <a:schemeClr val="lt1"/>
              </a:solidFill>
            </a:endParaRPr>
          </a:p>
          <a:p>
            <a:pPr indent="-317500" lvl="0" marL="457200" rtl="0" algn="l">
              <a:lnSpc>
                <a:spcPct val="115000"/>
              </a:lnSpc>
              <a:spcBef>
                <a:spcPts val="1200"/>
              </a:spcBef>
              <a:spcAft>
                <a:spcPts val="0"/>
              </a:spcAft>
              <a:buClr>
                <a:schemeClr val="lt1"/>
              </a:buClr>
              <a:buSzPts val="1400"/>
              <a:buFont typeface="Nunito"/>
              <a:buChar char="●"/>
            </a:pPr>
            <a:r>
              <a:rPr lang="en" sz="1400">
                <a:solidFill>
                  <a:schemeClr val="lt1"/>
                </a:solidFill>
              </a:rPr>
              <a:t>Model is too complex or not regularized.</a:t>
            </a:r>
            <a:endParaRPr sz="1400">
              <a:solidFill>
                <a:schemeClr val="lt1"/>
              </a:solidFill>
            </a:endParaRPr>
          </a:p>
          <a:p>
            <a:pPr indent="-317500" lvl="0" marL="457200" rtl="0" algn="l">
              <a:lnSpc>
                <a:spcPct val="115000"/>
              </a:lnSpc>
              <a:spcBef>
                <a:spcPts val="0"/>
              </a:spcBef>
              <a:spcAft>
                <a:spcPts val="0"/>
              </a:spcAft>
              <a:buClr>
                <a:schemeClr val="lt1"/>
              </a:buClr>
              <a:buSzPts val="1400"/>
              <a:buFont typeface="Nunito"/>
              <a:buChar char="●"/>
            </a:pPr>
            <a:r>
              <a:rPr lang="en" sz="1400">
                <a:solidFill>
                  <a:schemeClr val="lt1"/>
                </a:solidFill>
              </a:rPr>
              <a:t>High training performance but poor generalization.</a:t>
            </a:r>
            <a:endParaRPr sz="1400">
              <a:solidFill>
                <a:schemeClr val="lt1"/>
              </a:solidFill>
            </a:endParaRPr>
          </a:p>
          <a:p>
            <a:pPr indent="-317500" lvl="0" marL="457200" rtl="0" algn="l">
              <a:lnSpc>
                <a:spcPct val="115000"/>
              </a:lnSpc>
              <a:spcBef>
                <a:spcPts val="0"/>
              </a:spcBef>
              <a:spcAft>
                <a:spcPts val="0"/>
              </a:spcAft>
              <a:buClr>
                <a:schemeClr val="lt1"/>
              </a:buClr>
              <a:buSzPts val="1400"/>
              <a:buFont typeface="Nunito"/>
              <a:buChar char="●"/>
            </a:pPr>
            <a:r>
              <a:rPr lang="en" sz="1400">
                <a:solidFill>
                  <a:schemeClr val="lt1"/>
                </a:solidFill>
              </a:rPr>
              <a:t>Needs dropout, regularization, or early stopping.</a:t>
            </a:r>
            <a:endParaRPr b="1" sz="1400">
              <a:solidFill>
                <a:schemeClr val="lt1"/>
              </a:solidFill>
            </a:endParaRPr>
          </a:p>
        </p:txBody>
      </p:sp>
      <p:pic>
        <p:nvPicPr>
          <p:cNvPr id="279" name="Google Shape;279;g36ac7cfba73_0_665"/>
          <p:cNvPicPr preferRelativeResize="0"/>
          <p:nvPr/>
        </p:nvPicPr>
        <p:blipFill rotWithShape="1">
          <a:blip r:embed="rId3">
            <a:alphaModFix/>
          </a:blip>
          <a:srcRect b="0" l="0" r="0" t="0"/>
          <a:stretch/>
        </p:blipFill>
        <p:spPr>
          <a:xfrm>
            <a:off x="4052350" y="1014379"/>
            <a:ext cx="4939250" cy="376881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36ac7cfba73_0_670"/>
          <p:cNvSpPr/>
          <p:nvPr/>
        </p:nvSpPr>
        <p:spPr>
          <a:xfrm>
            <a:off x="74400" y="3234000"/>
            <a:ext cx="3978000" cy="1731600"/>
          </a:xfrm>
          <a:prstGeom prst="rect">
            <a:avLst/>
          </a:prstGeom>
          <a:solidFill>
            <a:srgbClr val="75B13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285" name="Google Shape;285;g36ac7cfba73_0_670"/>
          <p:cNvSpPr/>
          <p:nvPr/>
        </p:nvSpPr>
        <p:spPr>
          <a:xfrm>
            <a:off x="74400" y="861600"/>
            <a:ext cx="3978000" cy="2275200"/>
          </a:xfrm>
          <a:prstGeom prst="rect">
            <a:avLst/>
          </a:prstGeom>
          <a:solidFill>
            <a:srgbClr val="29AD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286" name="Google Shape;286;g36ac7cfba73_0_670"/>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Deeper Look into Model Loss - Model 5</a:t>
            </a:r>
            <a:endParaRPr>
              <a:solidFill>
                <a:srgbClr val="1974D2"/>
              </a:solidFill>
            </a:endParaRPr>
          </a:p>
        </p:txBody>
      </p:sp>
      <p:sp>
        <p:nvSpPr>
          <p:cNvPr id="287" name="Google Shape;287;g36ac7cfba73_0_670"/>
          <p:cNvSpPr txBox="1"/>
          <p:nvPr>
            <p:ph idx="1" type="body"/>
          </p:nvPr>
        </p:nvSpPr>
        <p:spPr>
          <a:xfrm>
            <a:off x="140350" y="928750"/>
            <a:ext cx="3759600" cy="387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SzPts val="1500"/>
              <a:buNone/>
            </a:pPr>
            <a:r>
              <a:rPr b="1" lang="en" sz="1400">
                <a:solidFill>
                  <a:schemeClr val="lt1"/>
                </a:solidFill>
              </a:rPr>
              <a:t>🔍 Insight</a:t>
            </a:r>
            <a:r>
              <a:rPr lang="en" sz="1400">
                <a:solidFill>
                  <a:schemeClr val="lt1"/>
                </a:solidFill>
              </a:rPr>
              <a:t>:</a:t>
            </a:r>
            <a:endParaRPr sz="1400">
              <a:solidFill>
                <a:schemeClr val="lt1"/>
              </a:solidFill>
            </a:endParaRPr>
          </a:p>
          <a:p>
            <a:pPr indent="-317500" lvl="0" marL="457200" rtl="0" algn="l">
              <a:lnSpc>
                <a:spcPct val="115000"/>
              </a:lnSpc>
              <a:spcBef>
                <a:spcPts val="1200"/>
              </a:spcBef>
              <a:spcAft>
                <a:spcPts val="0"/>
              </a:spcAft>
              <a:buClr>
                <a:schemeClr val="lt1"/>
              </a:buClr>
              <a:buSzPts val="1400"/>
              <a:buFont typeface="Nunito"/>
              <a:buChar char="●"/>
            </a:pPr>
            <a:r>
              <a:rPr lang="en" sz="1400">
                <a:solidFill>
                  <a:schemeClr val="lt1"/>
                </a:solidFill>
              </a:rPr>
              <a:t>Clean downward trend for both training and validation loss.</a:t>
            </a:r>
            <a:endParaRPr sz="1400">
              <a:solidFill>
                <a:schemeClr val="lt1"/>
              </a:solidFill>
            </a:endParaRPr>
          </a:p>
          <a:p>
            <a:pPr indent="-317500" lvl="0" marL="457200" rtl="0" algn="l">
              <a:lnSpc>
                <a:spcPct val="115000"/>
              </a:lnSpc>
              <a:spcBef>
                <a:spcPts val="0"/>
              </a:spcBef>
              <a:spcAft>
                <a:spcPts val="0"/>
              </a:spcAft>
              <a:buClr>
                <a:schemeClr val="lt1"/>
              </a:buClr>
              <a:buSzPts val="1400"/>
              <a:buFont typeface="Nunito"/>
              <a:buChar char="●"/>
            </a:pPr>
            <a:r>
              <a:rPr lang="en" sz="1400">
                <a:solidFill>
                  <a:schemeClr val="lt1"/>
                </a:solidFill>
              </a:rPr>
              <a:t>Curves are very close together.</a:t>
            </a:r>
            <a:endParaRPr sz="1400">
              <a:solidFill>
                <a:schemeClr val="lt1"/>
              </a:solidFill>
            </a:endParaRPr>
          </a:p>
          <a:p>
            <a:pPr indent="-317500" lvl="0" marL="457200" rtl="0" algn="l">
              <a:lnSpc>
                <a:spcPct val="115000"/>
              </a:lnSpc>
              <a:spcBef>
                <a:spcPts val="0"/>
              </a:spcBef>
              <a:spcAft>
                <a:spcPts val="0"/>
              </a:spcAft>
              <a:buClr>
                <a:schemeClr val="lt1"/>
              </a:buClr>
              <a:buSzPts val="1400"/>
              <a:buFont typeface="Nunito"/>
              <a:buChar char="●"/>
            </a:pPr>
            <a:r>
              <a:rPr lang="en" sz="1400">
                <a:solidFill>
                  <a:schemeClr val="lt1"/>
                </a:solidFill>
              </a:rPr>
              <a:t>Validation loss stabilizes without rising.</a:t>
            </a:r>
            <a:br>
              <a:rPr lang="en" sz="1400">
                <a:solidFill>
                  <a:schemeClr val="lt1"/>
                </a:solidFill>
              </a:rPr>
            </a:br>
            <a:endParaRPr sz="1400">
              <a:solidFill>
                <a:schemeClr val="lt1"/>
              </a:solidFill>
            </a:endParaRPr>
          </a:p>
          <a:p>
            <a:pPr indent="0" lvl="0" marL="457200" rtl="0" algn="l">
              <a:lnSpc>
                <a:spcPct val="115000"/>
              </a:lnSpc>
              <a:spcBef>
                <a:spcPts val="0"/>
              </a:spcBef>
              <a:spcAft>
                <a:spcPts val="0"/>
              </a:spcAft>
              <a:buNone/>
            </a:pPr>
            <a:r>
              <a:t/>
            </a:r>
            <a:endParaRPr sz="1400">
              <a:solidFill>
                <a:schemeClr val="lt1"/>
              </a:solidFill>
            </a:endParaRPr>
          </a:p>
          <a:p>
            <a:pPr indent="0" lvl="0" marL="0" rtl="0" algn="l">
              <a:lnSpc>
                <a:spcPct val="115000"/>
              </a:lnSpc>
              <a:spcBef>
                <a:spcPts val="1200"/>
              </a:spcBef>
              <a:spcAft>
                <a:spcPts val="0"/>
              </a:spcAft>
              <a:buSzPts val="1500"/>
              <a:buNone/>
            </a:pPr>
            <a:r>
              <a:rPr b="1" lang="en" sz="1400">
                <a:solidFill>
                  <a:schemeClr val="lt1"/>
                </a:solidFill>
              </a:rPr>
              <a:t>Conclusion</a:t>
            </a:r>
            <a:r>
              <a:rPr lang="en" sz="1400">
                <a:solidFill>
                  <a:schemeClr val="lt1"/>
                </a:solidFill>
              </a:rPr>
              <a:t>:</a:t>
            </a:r>
            <a:endParaRPr sz="1400">
              <a:solidFill>
                <a:schemeClr val="lt1"/>
              </a:solidFill>
            </a:endParaRPr>
          </a:p>
          <a:p>
            <a:pPr indent="-317500" lvl="0" marL="457200" rtl="0" algn="l">
              <a:lnSpc>
                <a:spcPct val="115000"/>
              </a:lnSpc>
              <a:spcBef>
                <a:spcPts val="1200"/>
              </a:spcBef>
              <a:spcAft>
                <a:spcPts val="0"/>
              </a:spcAft>
              <a:buClr>
                <a:schemeClr val="lt1"/>
              </a:buClr>
              <a:buSzPts val="1400"/>
              <a:buFont typeface="Arial"/>
              <a:buChar char="●"/>
            </a:pPr>
            <a:r>
              <a:rPr b="1" lang="en" sz="1400">
                <a:solidFill>
                  <a:schemeClr val="lt1"/>
                </a:solidFill>
              </a:rPr>
              <a:t>Best generalization</a:t>
            </a:r>
            <a:r>
              <a:rPr lang="en" sz="1400">
                <a:solidFill>
                  <a:schemeClr val="lt1"/>
                </a:solidFill>
              </a:rPr>
              <a:t> among all models.</a:t>
            </a:r>
            <a:endParaRPr sz="1400">
              <a:solidFill>
                <a:schemeClr val="lt1"/>
              </a:solidFill>
            </a:endParaRPr>
          </a:p>
          <a:p>
            <a:pPr indent="-317500" lvl="0" marL="457200" rtl="0" algn="l">
              <a:lnSpc>
                <a:spcPct val="115000"/>
              </a:lnSpc>
              <a:spcBef>
                <a:spcPts val="0"/>
              </a:spcBef>
              <a:spcAft>
                <a:spcPts val="0"/>
              </a:spcAft>
              <a:buClr>
                <a:schemeClr val="lt1"/>
              </a:buClr>
              <a:buSzPts val="1400"/>
              <a:buFont typeface="Nunito"/>
              <a:buChar char="●"/>
            </a:pPr>
            <a:r>
              <a:rPr lang="en" sz="1400">
                <a:solidFill>
                  <a:schemeClr val="lt1"/>
                </a:solidFill>
              </a:rPr>
              <a:t>Well-balanced architecture (depth + dropout + Adam).</a:t>
            </a:r>
            <a:endParaRPr sz="1400">
              <a:solidFill>
                <a:schemeClr val="lt1"/>
              </a:solidFill>
            </a:endParaRPr>
          </a:p>
          <a:p>
            <a:pPr indent="-317500" lvl="0" marL="457200" rtl="0" algn="l">
              <a:lnSpc>
                <a:spcPct val="115000"/>
              </a:lnSpc>
              <a:spcBef>
                <a:spcPts val="0"/>
              </a:spcBef>
              <a:spcAft>
                <a:spcPts val="0"/>
              </a:spcAft>
              <a:buClr>
                <a:schemeClr val="lt1"/>
              </a:buClr>
              <a:buSzPts val="1400"/>
              <a:buFont typeface="Arial"/>
              <a:buChar char="●"/>
            </a:pPr>
            <a:r>
              <a:rPr b="1" lang="en" sz="1400">
                <a:solidFill>
                  <a:schemeClr val="lt1"/>
                </a:solidFill>
              </a:rPr>
              <a:t>No overfitting, no underfitting</a:t>
            </a:r>
            <a:r>
              <a:rPr lang="en" sz="1400">
                <a:solidFill>
                  <a:schemeClr val="lt1"/>
                </a:solidFill>
              </a:rPr>
              <a:t>.</a:t>
            </a:r>
            <a:endParaRPr b="1" sz="1400">
              <a:solidFill>
                <a:schemeClr val="lt1"/>
              </a:solidFill>
            </a:endParaRPr>
          </a:p>
        </p:txBody>
      </p:sp>
      <p:pic>
        <p:nvPicPr>
          <p:cNvPr id="288" name="Google Shape;288;g36ac7cfba73_0_670"/>
          <p:cNvPicPr preferRelativeResize="0"/>
          <p:nvPr/>
        </p:nvPicPr>
        <p:blipFill rotWithShape="1">
          <a:blip r:embed="rId3">
            <a:alphaModFix/>
          </a:blip>
          <a:srcRect b="0" l="0" r="0" t="0"/>
          <a:stretch/>
        </p:blipFill>
        <p:spPr>
          <a:xfrm>
            <a:off x="4052350" y="1014379"/>
            <a:ext cx="4939250" cy="376881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36ac7cfba73_0_675"/>
          <p:cNvSpPr/>
          <p:nvPr/>
        </p:nvSpPr>
        <p:spPr>
          <a:xfrm>
            <a:off x="74400" y="2769600"/>
            <a:ext cx="3978000" cy="2196000"/>
          </a:xfrm>
          <a:prstGeom prst="rect">
            <a:avLst/>
          </a:prstGeom>
          <a:solidFill>
            <a:srgbClr val="75B13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294" name="Google Shape;294;g36ac7cfba73_0_675"/>
          <p:cNvSpPr/>
          <p:nvPr/>
        </p:nvSpPr>
        <p:spPr>
          <a:xfrm>
            <a:off x="74400" y="861600"/>
            <a:ext cx="3978000" cy="1634400"/>
          </a:xfrm>
          <a:prstGeom prst="rect">
            <a:avLst/>
          </a:prstGeom>
          <a:solidFill>
            <a:srgbClr val="29AD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295" name="Google Shape;295;g36ac7cfba73_0_675"/>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Deeper Look into Model Loss - Model 6</a:t>
            </a:r>
            <a:endParaRPr>
              <a:solidFill>
                <a:srgbClr val="1974D2"/>
              </a:solidFill>
            </a:endParaRPr>
          </a:p>
        </p:txBody>
      </p:sp>
      <p:sp>
        <p:nvSpPr>
          <p:cNvPr id="296" name="Google Shape;296;g36ac7cfba73_0_675"/>
          <p:cNvSpPr txBox="1"/>
          <p:nvPr>
            <p:ph idx="1" type="body"/>
          </p:nvPr>
        </p:nvSpPr>
        <p:spPr>
          <a:xfrm>
            <a:off x="140350" y="928750"/>
            <a:ext cx="3759600" cy="387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SzPts val="1500"/>
              <a:buNone/>
            </a:pPr>
            <a:r>
              <a:rPr b="1" lang="en" sz="1400">
                <a:solidFill>
                  <a:schemeClr val="lt1"/>
                </a:solidFill>
              </a:rPr>
              <a:t>🔍 Insight</a:t>
            </a:r>
            <a:r>
              <a:rPr lang="en" sz="1400">
                <a:solidFill>
                  <a:schemeClr val="lt1"/>
                </a:solidFill>
              </a:rPr>
              <a:t>:</a:t>
            </a:r>
            <a:endParaRPr sz="1400">
              <a:solidFill>
                <a:schemeClr val="lt1"/>
              </a:solidFill>
            </a:endParaRPr>
          </a:p>
          <a:p>
            <a:pPr indent="-317500" lvl="0" marL="457200" rtl="0" algn="l">
              <a:lnSpc>
                <a:spcPct val="115000"/>
              </a:lnSpc>
              <a:spcBef>
                <a:spcPts val="1200"/>
              </a:spcBef>
              <a:spcAft>
                <a:spcPts val="0"/>
              </a:spcAft>
              <a:buClr>
                <a:schemeClr val="lt1"/>
              </a:buClr>
              <a:buSzPts val="1400"/>
              <a:buFont typeface="Nunito"/>
              <a:buChar char="●"/>
            </a:pPr>
            <a:r>
              <a:rPr lang="en" sz="1400">
                <a:solidFill>
                  <a:schemeClr val="lt1"/>
                </a:solidFill>
              </a:rPr>
              <a:t>Training and validation loss curves are both noisy.</a:t>
            </a:r>
            <a:endParaRPr sz="1400">
              <a:solidFill>
                <a:schemeClr val="lt1"/>
              </a:solidFill>
            </a:endParaRPr>
          </a:p>
          <a:p>
            <a:pPr indent="-317500" lvl="0" marL="457200" rtl="0" algn="l">
              <a:lnSpc>
                <a:spcPct val="115000"/>
              </a:lnSpc>
              <a:spcBef>
                <a:spcPts val="0"/>
              </a:spcBef>
              <a:spcAft>
                <a:spcPts val="0"/>
              </a:spcAft>
              <a:buClr>
                <a:schemeClr val="lt1"/>
              </a:buClr>
              <a:buSzPts val="1400"/>
              <a:buFont typeface="Nunito"/>
              <a:buChar char="●"/>
            </a:pPr>
            <a:r>
              <a:rPr lang="en" sz="1400">
                <a:solidFill>
                  <a:schemeClr val="lt1"/>
                </a:solidFill>
              </a:rPr>
              <a:t>No consistent downward trend.</a:t>
            </a:r>
            <a:endParaRPr sz="1400">
              <a:solidFill>
                <a:schemeClr val="lt1"/>
              </a:solidFill>
            </a:endParaRPr>
          </a:p>
          <a:p>
            <a:pPr indent="-317500" lvl="0" marL="457200" rtl="0" algn="l">
              <a:lnSpc>
                <a:spcPct val="115000"/>
              </a:lnSpc>
              <a:spcBef>
                <a:spcPts val="0"/>
              </a:spcBef>
              <a:spcAft>
                <a:spcPts val="0"/>
              </a:spcAft>
              <a:buClr>
                <a:schemeClr val="lt1"/>
              </a:buClr>
              <a:buSzPts val="1400"/>
              <a:buFont typeface="Nunito"/>
              <a:buChar char="●"/>
            </a:pPr>
            <a:r>
              <a:rPr lang="en" sz="1400">
                <a:solidFill>
                  <a:schemeClr val="lt1"/>
                </a:solidFill>
              </a:rPr>
              <a:t>Loss fluctuates heavily across epochs.</a:t>
            </a:r>
            <a:br>
              <a:rPr lang="en" sz="1400">
                <a:solidFill>
                  <a:schemeClr val="lt1"/>
                </a:solidFill>
              </a:rPr>
            </a:br>
            <a:endParaRPr sz="1400">
              <a:solidFill>
                <a:schemeClr val="lt1"/>
              </a:solidFill>
            </a:endParaRPr>
          </a:p>
          <a:p>
            <a:pPr indent="0" lvl="0" marL="0" rtl="0" algn="l">
              <a:lnSpc>
                <a:spcPct val="115000"/>
              </a:lnSpc>
              <a:spcBef>
                <a:spcPts val="1200"/>
              </a:spcBef>
              <a:spcAft>
                <a:spcPts val="0"/>
              </a:spcAft>
              <a:buSzPts val="1500"/>
              <a:buNone/>
            </a:pPr>
            <a:r>
              <a:rPr b="1" lang="en" sz="1400">
                <a:solidFill>
                  <a:schemeClr val="lt1"/>
                </a:solidFill>
              </a:rPr>
              <a:t>Conclusion</a:t>
            </a:r>
            <a:r>
              <a:rPr lang="en" sz="1400">
                <a:solidFill>
                  <a:schemeClr val="lt1"/>
                </a:solidFill>
              </a:rPr>
              <a:t>:</a:t>
            </a:r>
            <a:endParaRPr sz="1400">
              <a:solidFill>
                <a:schemeClr val="lt1"/>
              </a:solidFill>
            </a:endParaRPr>
          </a:p>
          <a:p>
            <a:pPr indent="-317500" lvl="0" marL="457200" rtl="0" algn="l">
              <a:lnSpc>
                <a:spcPct val="115000"/>
              </a:lnSpc>
              <a:spcBef>
                <a:spcPts val="1200"/>
              </a:spcBef>
              <a:spcAft>
                <a:spcPts val="0"/>
              </a:spcAft>
              <a:buClr>
                <a:schemeClr val="lt1"/>
              </a:buClr>
              <a:buSzPts val="1400"/>
              <a:buFont typeface="Nunito"/>
              <a:buChar char="●"/>
            </a:pPr>
            <a:r>
              <a:rPr lang="en" sz="1400">
                <a:solidFill>
                  <a:schemeClr val="lt1"/>
                </a:solidFill>
              </a:rPr>
              <a:t>Model is unstable—could be due to poor optimizer, learning rate, or architecture.</a:t>
            </a:r>
            <a:endParaRPr sz="1400">
              <a:solidFill>
                <a:schemeClr val="lt1"/>
              </a:solidFill>
            </a:endParaRPr>
          </a:p>
          <a:p>
            <a:pPr indent="-317500" lvl="0" marL="457200" rtl="0" algn="l">
              <a:lnSpc>
                <a:spcPct val="115000"/>
              </a:lnSpc>
              <a:spcBef>
                <a:spcPts val="0"/>
              </a:spcBef>
              <a:spcAft>
                <a:spcPts val="0"/>
              </a:spcAft>
              <a:buClr>
                <a:schemeClr val="lt1"/>
              </a:buClr>
              <a:buSzPts val="1400"/>
              <a:buFont typeface="Arial"/>
              <a:buChar char="●"/>
            </a:pPr>
            <a:r>
              <a:rPr lang="en" sz="1400">
                <a:solidFill>
                  <a:schemeClr val="lt1"/>
                </a:solidFill>
              </a:rPr>
              <a:t>Likely </a:t>
            </a:r>
            <a:r>
              <a:rPr b="1" lang="en" sz="1400">
                <a:solidFill>
                  <a:schemeClr val="lt1"/>
                </a:solidFill>
              </a:rPr>
              <a:t>undertrained and underperforming</a:t>
            </a:r>
            <a:r>
              <a:rPr lang="en" sz="1400">
                <a:solidFill>
                  <a:schemeClr val="lt1"/>
                </a:solidFill>
              </a:rPr>
              <a:t>.</a:t>
            </a:r>
            <a:endParaRPr sz="1400">
              <a:solidFill>
                <a:schemeClr val="lt1"/>
              </a:solidFill>
            </a:endParaRPr>
          </a:p>
          <a:p>
            <a:pPr indent="-317500" lvl="0" marL="457200" rtl="0" algn="l">
              <a:lnSpc>
                <a:spcPct val="115000"/>
              </a:lnSpc>
              <a:spcBef>
                <a:spcPts val="0"/>
              </a:spcBef>
              <a:spcAft>
                <a:spcPts val="0"/>
              </a:spcAft>
              <a:buClr>
                <a:schemeClr val="lt1"/>
              </a:buClr>
              <a:buSzPts val="1400"/>
              <a:buFont typeface="Nunito"/>
              <a:buChar char="●"/>
            </a:pPr>
            <a:r>
              <a:rPr lang="en" sz="1400">
                <a:solidFill>
                  <a:schemeClr val="lt1"/>
                </a:solidFill>
              </a:rPr>
              <a:t>Needs significant tuning.</a:t>
            </a:r>
            <a:endParaRPr b="1" sz="1400">
              <a:solidFill>
                <a:schemeClr val="lt1"/>
              </a:solidFill>
            </a:endParaRPr>
          </a:p>
        </p:txBody>
      </p:sp>
      <p:pic>
        <p:nvPicPr>
          <p:cNvPr id="297" name="Google Shape;297;g36ac7cfba73_0_675"/>
          <p:cNvPicPr preferRelativeResize="0"/>
          <p:nvPr/>
        </p:nvPicPr>
        <p:blipFill rotWithShape="1">
          <a:blip r:embed="rId3">
            <a:alphaModFix/>
          </a:blip>
          <a:srcRect b="0" l="0" r="0" t="0"/>
          <a:stretch/>
        </p:blipFill>
        <p:spPr>
          <a:xfrm>
            <a:off x="4052350" y="1014379"/>
            <a:ext cx="4939250" cy="376881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36ac7cfba73_0_686"/>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Model Loss: Final Conclusions</a:t>
            </a:r>
            <a:endParaRPr>
              <a:solidFill>
                <a:srgbClr val="1974D2"/>
              </a:solidFill>
            </a:endParaRPr>
          </a:p>
        </p:txBody>
      </p:sp>
      <p:sp>
        <p:nvSpPr>
          <p:cNvPr id="303" name="Google Shape;303;g36ac7cfba73_0_686"/>
          <p:cNvSpPr txBox="1"/>
          <p:nvPr>
            <p:ph idx="1" type="body"/>
          </p:nvPr>
        </p:nvSpPr>
        <p:spPr>
          <a:xfrm>
            <a:off x="140350" y="928750"/>
            <a:ext cx="8643300" cy="1192800"/>
          </a:xfrm>
          <a:prstGeom prst="rect">
            <a:avLst/>
          </a:prstGeom>
          <a:solidFill>
            <a:srgbClr val="75B130"/>
          </a:solid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500"/>
              <a:buNone/>
            </a:pPr>
            <a:r>
              <a:rPr b="1" lang="en" sz="1600">
                <a:solidFill>
                  <a:schemeClr val="lt1"/>
                </a:solidFill>
              </a:rPr>
              <a:t>Best Model</a:t>
            </a:r>
            <a:r>
              <a:rPr lang="en" sz="1600">
                <a:solidFill>
                  <a:schemeClr val="lt1"/>
                </a:solidFill>
              </a:rPr>
              <a:t>: </a:t>
            </a:r>
            <a:r>
              <a:rPr b="1" lang="en" sz="1600">
                <a:solidFill>
                  <a:schemeClr val="lt1"/>
                </a:solidFill>
              </a:rPr>
              <a:t>Model 5</a:t>
            </a:r>
            <a:endParaRPr b="1" sz="1600">
              <a:solidFill>
                <a:schemeClr val="lt1"/>
              </a:solidFill>
            </a:endParaRPr>
          </a:p>
          <a:p>
            <a:pPr indent="-330200" lvl="0" marL="457200" rtl="0" algn="l">
              <a:lnSpc>
                <a:spcPct val="115000"/>
              </a:lnSpc>
              <a:spcBef>
                <a:spcPts val="1200"/>
              </a:spcBef>
              <a:spcAft>
                <a:spcPts val="0"/>
              </a:spcAft>
              <a:buClr>
                <a:schemeClr val="lt1"/>
              </a:buClr>
              <a:buSzPts val="1600"/>
              <a:buFont typeface="Nunito"/>
              <a:buChar char="●"/>
            </a:pPr>
            <a:r>
              <a:rPr lang="en" sz="1600">
                <a:solidFill>
                  <a:schemeClr val="lt1"/>
                </a:solidFill>
              </a:rPr>
              <a:t>Exhibits ideal training behavior: smooth convergence, low loss, no overfitting.</a:t>
            </a:r>
            <a:endParaRPr sz="1600">
              <a:solidFill>
                <a:schemeClr val="lt1"/>
              </a:solidFill>
            </a:endParaRPr>
          </a:p>
          <a:p>
            <a:pPr indent="-330200" lvl="0" marL="457200" rtl="0" algn="l">
              <a:lnSpc>
                <a:spcPct val="115000"/>
              </a:lnSpc>
              <a:spcBef>
                <a:spcPts val="0"/>
              </a:spcBef>
              <a:spcAft>
                <a:spcPts val="0"/>
              </a:spcAft>
              <a:buClr>
                <a:schemeClr val="lt1"/>
              </a:buClr>
              <a:buSzPts val="1600"/>
              <a:buFont typeface="Nunito"/>
              <a:buChar char="●"/>
            </a:pPr>
            <a:r>
              <a:rPr lang="en" sz="1600">
                <a:solidFill>
                  <a:schemeClr val="lt1"/>
                </a:solidFill>
              </a:rPr>
              <a:t>Consistently high accuracy, precision, recall, and F1 on both training and validation sets.</a:t>
            </a:r>
            <a:endParaRPr b="1" sz="1600">
              <a:solidFill>
                <a:schemeClr val="lt1"/>
              </a:solidFill>
            </a:endParaRPr>
          </a:p>
        </p:txBody>
      </p:sp>
      <p:sp>
        <p:nvSpPr>
          <p:cNvPr id="304" name="Google Shape;304;g36ac7cfba73_0_686"/>
          <p:cNvSpPr txBox="1"/>
          <p:nvPr>
            <p:ph idx="1" type="body"/>
          </p:nvPr>
        </p:nvSpPr>
        <p:spPr>
          <a:xfrm>
            <a:off x="153550" y="2284150"/>
            <a:ext cx="8643300" cy="2695200"/>
          </a:xfrm>
          <a:prstGeom prst="rect">
            <a:avLst/>
          </a:prstGeom>
          <a:solidFill>
            <a:srgbClr val="29ADC1"/>
          </a:solid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500"/>
              <a:buNone/>
            </a:pPr>
            <a:r>
              <a:rPr b="1" lang="en" sz="1600">
                <a:solidFill>
                  <a:schemeClr val="lt1"/>
                </a:solidFill>
              </a:rPr>
              <a:t>Worst Model</a:t>
            </a:r>
            <a:r>
              <a:rPr lang="en" sz="1600">
                <a:solidFill>
                  <a:schemeClr val="lt1"/>
                </a:solidFill>
              </a:rPr>
              <a:t>: </a:t>
            </a:r>
            <a:r>
              <a:rPr b="1" lang="en" sz="1600">
                <a:solidFill>
                  <a:schemeClr val="lt1"/>
                </a:solidFill>
              </a:rPr>
              <a:t>Model 6</a:t>
            </a:r>
            <a:endParaRPr b="1" sz="1600">
              <a:solidFill>
                <a:schemeClr val="lt1"/>
              </a:solidFill>
            </a:endParaRPr>
          </a:p>
          <a:p>
            <a:pPr indent="-330200" lvl="0" marL="457200" rtl="0" algn="l">
              <a:lnSpc>
                <a:spcPct val="115000"/>
              </a:lnSpc>
              <a:spcBef>
                <a:spcPts val="1200"/>
              </a:spcBef>
              <a:spcAft>
                <a:spcPts val="0"/>
              </a:spcAft>
              <a:buClr>
                <a:schemeClr val="lt1"/>
              </a:buClr>
              <a:buSzPts val="1600"/>
              <a:buFont typeface="Nunito"/>
              <a:buChar char="●"/>
            </a:pPr>
            <a:r>
              <a:rPr lang="en" sz="1600">
                <a:solidFill>
                  <a:schemeClr val="lt1"/>
                </a:solidFill>
              </a:rPr>
              <a:t>Extremely noisy, poor convergence, and low metrics.</a:t>
            </a:r>
            <a:endParaRPr sz="1600">
              <a:solidFill>
                <a:schemeClr val="lt1"/>
              </a:solidFill>
            </a:endParaRPr>
          </a:p>
          <a:p>
            <a:pPr indent="0" lvl="0" marL="0" rtl="0" algn="l">
              <a:lnSpc>
                <a:spcPct val="115000"/>
              </a:lnSpc>
              <a:spcBef>
                <a:spcPts val="1200"/>
              </a:spcBef>
              <a:spcAft>
                <a:spcPts val="0"/>
              </a:spcAft>
              <a:buSzPts val="1500"/>
              <a:buNone/>
            </a:pPr>
            <a:r>
              <a:rPr b="1" lang="en" sz="1600">
                <a:solidFill>
                  <a:schemeClr val="lt1"/>
                </a:solidFill>
              </a:rPr>
              <a:t>Overfitting Example</a:t>
            </a:r>
            <a:r>
              <a:rPr lang="en" sz="1600">
                <a:solidFill>
                  <a:schemeClr val="lt1"/>
                </a:solidFill>
              </a:rPr>
              <a:t>: </a:t>
            </a:r>
            <a:r>
              <a:rPr b="1" lang="en" sz="1600">
                <a:solidFill>
                  <a:schemeClr val="lt1"/>
                </a:solidFill>
              </a:rPr>
              <a:t>Model 4</a:t>
            </a:r>
            <a:endParaRPr b="1" sz="1600">
              <a:solidFill>
                <a:schemeClr val="lt1"/>
              </a:solidFill>
            </a:endParaRPr>
          </a:p>
          <a:p>
            <a:pPr indent="-330200" lvl="0" marL="457200" rtl="0" algn="l">
              <a:lnSpc>
                <a:spcPct val="115000"/>
              </a:lnSpc>
              <a:spcBef>
                <a:spcPts val="1200"/>
              </a:spcBef>
              <a:spcAft>
                <a:spcPts val="0"/>
              </a:spcAft>
              <a:buClr>
                <a:schemeClr val="lt1"/>
              </a:buClr>
              <a:buSzPts val="1600"/>
              <a:buFont typeface="Nunito"/>
              <a:buChar char="●"/>
            </a:pPr>
            <a:r>
              <a:rPr lang="en" sz="1600">
                <a:solidFill>
                  <a:schemeClr val="lt1"/>
                </a:solidFill>
              </a:rPr>
              <a:t>Validation loss increases while training loss drops—classic overfit.</a:t>
            </a:r>
            <a:endParaRPr sz="1600">
              <a:solidFill>
                <a:schemeClr val="lt1"/>
              </a:solidFill>
            </a:endParaRPr>
          </a:p>
          <a:p>
            <a:pPr indent="0" lvl="0" marL="0" rtl="0" algn="l">
              <a:lnSpc>
                <a:spcPct val="115000"/>
              </a:lnSpc>
              <a:spcBef>
                <a:spcPts val="1200"/>
              </a:spcBef>
              <a:spcAft>
                <a:spcPts val="0"/>
              </a:spcAft>
              <a:buSzPts val="1500"/>
              <a:buNone/>
            </a:pPr>
            <a:r>
              <a:rPr b="1" lang="en" sz="1600">
                <a:solidFill>
                  <a:schemeClr val="lt1"/>
                </a:solidFill>
              </a:rPr>
              <a:t>Underfitting Example</a:t>
            </a:r>
            <a:r>
              <a:rPr lang="en" sz="1600">
                <a:solidFill>
                  <a:schemeClr val="lt1"/>
                </a:solidFill>
              </a:rPr>
              <a:t>: </a:t>
            </a:r>
            <a:r>
              <a:rPr b="1" lang="en" sz="1600">
                <a:solidFill>
                  <a:schemeClr val="lt1"/>
                </a:solidFill>
              </a:rPr>
              <a:t>Model 3</a:t>
            </a:r>
            <a:endParaRPr b="1" sz="1600">
              <a:solidFill>
                <a:schemeClr val="lt1"/>
              </a:solidFill>
            </a:endParaRPr>
          </a:p>
          <a:p>
            <a:pPr indent="-330200" lvl="0" marL="457200" rtl="0" algn="l">
              <a:lnSpc>
                <a:spcPct val="115000"/>
              </a:lnSpc>
              <a:spcBef>
                <a:spcPts val="1200"/>
              </a:spcBef>
              <a:spcAft>
                <a:spcPts val="0"/>
              </a:spcAft>
              <a:buClr>
                <a:schemeClr val="lt1"/>
              </a:buClr>
              <a:buSzPts val="1600"/>
              <a:buFont typeface="Nunito"/>
              <a:buChar char="●"/>
            </a:pPr>
            <a:r>
              <a:rPr lang="en" sz="1600">
                <a:solidFill>
                  <a:schemeClr val="lt1"/>
                </a:solidFill>
              </a:rPr>
              <a:t>Model doesn't capture enough complexity from training data.</a:t>
            </a:r>
            <a:endParaRPr b="1" sz="1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36ac7cfba73_0_511"/>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Models’ Performance Metrics Used</a:t>
            </a:r>
            <a:endParaRPr>
              <a:solidFill>
                <a:srgbClr val="1974D2"/>
              </a:solidFill>
            </a:endParaRPr>
          </a:p>
        </p:txBody>
      </p:sp>
      <p:graphicFrame>
        <p:nvGraphicFramePr>
          <p:cNvPr id="310" name="Google Shape;310;g36ac7cfba73_0_511"/>
          <p:cNvGraphicFramePr/>
          <p:nvPr/>
        </p:nvGraphicFramePr>
        <p:xfrm>
          <a:off x="237025" y="1367250"/>
          <a:ext cx="3000000" cy="3000000"/>
        </p:xfrm>
        <a:graphic>
          <a:graphicData uri="http://schemas.openxmlformats.org/drawingml/2006/table">
            <a:tbl>
              <a:tblPr>
                <a:noFill/>
                <a:tableStyleId>{0956E622-FABF-4CB9-960A-CFD11AB7A673}</a:tableStyleId>
              </a:tblPr>
              <a:tblGrid>
                <a:gridCol w="1457875"/>
                <a:gridCol w="7172725"/>
              </a:tblGrid>
              <a:tr h="200025">
                <a:tc>
                  <a:txBody>
                    <a:bodyPr/>
                    <a:lstStyle/>
                    <a:p>
                      <a:pPr indent="0" lvl="0" marL="0" marR="0" rtl="0" algn="ctr">
                        <a:lnSpc>
                          <a:spcPct val="115000"/>
                        </a:lnSpc>
                        <a:spcBef>
                          <a:spcPts val="0"/>
                        </a:spcBef>
                        <a:spcAft>
                          <a:spcPts val="0"/>
                        </a:spcAft>
                        <a:buClr>
                          <a:srgbClr val="000000"/>
                        </a:buClr>
                        <a:buSzPts val="1800"/>
                        <a:buFont typeface="Arial"/>
                        <a:buNone/>
                      </a:pPr>
                      <a:r>
                        <a:rPr b="1" lang="en" sz="1800" u="none" cap="none" strike="noStrike">
                          <a:solidFill>
                            <a:schemeClr val="lt1"/>
                          </a:solidFill>
                          <a:latin typeface="Nunito"/>
                          <a:ea typeface="Nunito"/>
                          <a:cs typeface="Nunito"/>
                          <a:sym typeface="Nunito"/>
                        </a:rPr>
                        <a:t>Metric</a:t>
                      </a:r>
                      <a:endParaRPr b="1" sz="18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186899"/>
                    </a:solidFill>
                  </a:tcPr>
                </a:tc>
                <a:tc>
                  <a:txBody>
                    <a:bodyPr/>
                    <a:lstStyle/>
                    <a:p>
                      <a:pPr indent="0" lvl="0" marL="0" marR="0" rtl="0" algn="ctr">
                        <a:lnSpc>
                          <a:spcPct val="115000"/>
                        </a:lnSpc>
                        <a:spcBef>
                          <a:spcPts val="0"/>
                        </a:spcBef>
                        <a:spcAft>
                          <a:spcPts val="0"/>
                        </a:spcAft>
                        <a:buClr>
                          <a:srgbClr val="000000"/>
                        </a:buClr>
                        <a:buSzPts val="1800"/>
                        <a:buFont typeface="Arial"/>
                        <a:buNone/>
                      </a:pPr>
                      <a:r>
                        <a:rPr b="1" lang="en" sz="1800" u="none" cap="none" strike="noStrike">
                          <a:solidFill>
                            <a:schemeClr val="lt1"/>
                          </a:solidFill>
                          <a:latin typeface="Nunito"/>
                          <a:ea typeface="Nunito"/>
                          <a:cs typeface="Nunito"/>
                          <a:sym typeface="Nunito"/>
                        </a:rPr>
                        <a:t>Indicates</a:t>
                      </a:r>
                      <a:endParaRPr b="1" sz="18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186899"/>
                    </a:solidFill>
                  </a:tcPr>
                </a:tc>
              </a:tr>
              <a:tr h="200025">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solidFill>
                            <a:schemeClr val="lt1"/>
                          </a:solidFill>
                          <a:latin typeface="Nunito"/>
                          <a:ea typeface="Nunito"/>
                          <a:cs typeface="Nunito"/>
                          <a:sym typeface="Nunito"/>
                        </a:rPr>
                        <a:t>Accuracy</a:t>
                      </a:r>
                      <a:endParaRPr sz="18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186899"/>
                    </a:solidFill>
                  </a:tcPr>
                </a:tc>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solidFill>
                            <a:schemeClr val="lt1"/>
                          </a:solidFill>
                          <a:latin typeface="Nunito"/>
                          <a:ea typeface="Nunito"/>
                          <a:cs typeface="Nunito"/>
                          <a:sym typeface="Nunito"/>
                        </a:rPr>
                        <a:t>Overall correctness</a:t>
                      </a:r>
                      <a:endParaRPr sz="18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75B130"/>
                    </a:solidFill>
                  </a:tcPr>
                </a:tc>
              </a:tr>
              <a:tr h="200025">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solidFill>
                            <a:schemeClr val="lt1"/>
                          </a:solidFill>
                          <a:latin typeface="Nunito"/>
                          <a:ea typeface="Nunito"/>
                          <a:cs typeface="Nunito"/>
                          <a:sym typeface="Nunito"/>
                        </a:rPr>
                        <a:t>Recall</a:t>
                      </a:r>
                      <a:endParaRPr sz="18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186899"/>
                    </a:solidFill>
                  </a:tcPr>
                </a:tc>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solidFill>
                            <a:schemeClr val="lt1"/>
                          </a:solidFill>
                          <a:latin typeface="Nunito"/>
                          <a:ea typeface="Nunito"/>
                          <a:cs typeface="Nunito"/>
                          <a:sym typeface="Nunito"/>
                        </a:rPr>
                        <a:t>Ability to detect all positive instances (sensitive to false negatives)</a:t>
                      </a:r>
                      <a:endParaRPr sz="18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75B130"/>
                    </a:solidFill>
                  </a:tcPr>
                </a:tc>
              </a:tr>
              <a:tr h="200025">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solidFill>
                            <a:schemeClr val="lt1"/>
                          </a:solidFill>
                          <a:latin typeface="Nunito"/>
                          <a:ea typeface="Nunito"/>
                          <a:cs typeface="Nunito"/>
                          <a:sym typeface="Nunito"/>
                        </a:rPr>
                        <a:t>Precision</a:t>
                      </a:r>
                      <a:endParaRPr sz="18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186899"/>
                    </a:solidFill>
                  </a:tcPr>
                </a:tc>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solidFill>
                            <a:schemeClr val="lt1"/>
                          </a:solidFill>
                          <a:latin typeface="Nunito"/>
                          <a:ea typeface="Nunito"/>
                          <a:cs typeface="Nunito"/>
                          <a:sym typeface="Nunito"/>
                        </a:rPr>
                        <a:t>Correctness of positive predictions</a:t>
                      </a:r>
                      <a:endParaRPr sz="18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75B130"/>
                    </a:solidFill>
                  </a:tcPr>
                </a:tc>
              </a:tr>
              <a:tr h="200025">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solidFill>
                            <a:schemeClr val="lt1"/>
                          </a:solidFill>
                          <a:latin typeface="Nunito"/>
                          <a:ea typeface="Nunito"/>
                          <a:cs typeface="Nunito"/>
                          <a:sym typeface="Nunito"/>
                        </a:rPr>
                        <a:t>F1 Score</a:t>
                      </a:r>
                      <a:endParaRPr sz="18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186899"/>
                    </a:solidFill>
                  </a:tcPr>
                </a:tc>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solidFill>
                            <a:schemeClr val="lt1"/>
                          </a:solidFill>
                          <a:latin typeface="Nunito"/>
                          <a:ea typeface="Nunito"/>
                          <a:cs typeface="Nunito"/>
                          <a:sym typeface="Nunito"/>
                        </a:rPr>
                        <a:t>Balance between Precision &amp; Recall (especially important in imbalanced datasets)</a:t>
                      </a:r>
                      <a:endParaRPr sz="18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75B130"/>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36ac7cfba73_0_505"/>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Comparative View of All Models’ Performance Metrics</a:t>
            </a:r>
            <a:endParaRPr>
              <a:solidFill>
                <a:srgbClr val="1974D2"/>
              </a:solidFill>
            </a:endParaRPr>
          </a:p>
        </p:txBody>
      </p:sp>
      <p:graphicFrame>
        <p:nvGraphicFramePr>
          <p:cNvPr id="316" name="Google Shape;316;g36ac7cfba73_0_505"/>
          <p:cNvGraphicFramePr/>
          <p:nvPr/>
        </p:nvGraphicFramePr>
        <p:xfrm>
          <a:off x="202600" y="990600"/>
          <a:ext cx="3000000" cy="3000000"/>
        </p:xfrm>
        <a:graphic>
          <a:graphicData uri="http://schemas.openxmlformats.org/drawingml/2006/table">
            <a:tbl>
              <a:tblPr>
                <a:noFill/>
                <a:tableStyleId>{0956E622-FABF-4CB9-960A-CFD11AB7A673}</a:tableStyleId>
              </a:tblPr>
              <a:tblGrid>
                <a:gridCol w="1096900"/>
                <a:gridCol w="1096900"/>
                <a:gridCol w="1096900"/>
                <a:gridCol w="1096900"/>
                <a:gridCol w="1096900"/>
                <a:gridCol w="1096900"/>
                <a:gridCol w="1096900"/>
                <a:gridCol w="1096900"/>
              </a:tblGrid>
              <a:tr h="247650">
                <a:tc gridSpan="8">
                  <a:txBody>
                    <a:bodyPr/>
                    <a:lstStyle/>
                    <a:p>
                      <a:pPr indent="0" lvl="0" marL="0" marR="0" rtl="0" algn="ctr">
                        <a:lnSpc>
                          <a:spcPct val="115000"/>
                        </a:lnSpc>
                        <a:spcBef>
                          <a:spcPts val="0"/>
                        </a:spcBef>
                        <a:spcAft>
                          <a:spcPts val="0"/>
                        </a:spcAft>
                        <a:buClr>
                          <a:srgbClr val="000000"/>
                        </a:buClr>
                        <a:buSzPts val="1700"/>
                        <a:buFont typeface="Arial"/>
                        <a:buNone/>
                      </a:pPr>
                      <a:r>
                        <a:rPr b="1" lang="en" sz="1700" u="none" cap="none" strike="noStrike">
                          <a:solidFill>
                            <a:schemeClr val="lt1"/>
                          </a:solidFill>
                          <a:latin typeface="Nunito"/>
                          <a:ea typeface="Nunito"/>
                          <a:cs typeface="Nunito"/>
                          <a:sym typeface="Nunito"/>
                        </a:rPr>
                        <a:t>Training set performance comparison</a:t>
                      </a:r>
                      <a:endParaRPr b="1" sz="17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c hMerge="1"/>
                <a:tc hMerge="1"/>
                <a:tc hMerge="1"/>
                <a:tc hMerge="1"/>
                <a:tc hMerge="1"/>
                <a:tc hMerge="1"/>
                <a:tc hMerge="1"/>
              </a:tr>
              <a:tr h="209550">
                <a:tc>
                  <a:txBody>
                    <a:bodyPr/>
                    <a:lstStyle/>
                    <a:p>
                      <a:pPr indent="0" lvl="0" marL="0" marR="0" rtl="0" algn="l">
                        <a:lnSpc>
                          <a:spcPct val="100000"/>
                        </a:lnSpc>
                        <a:spcBef>
                          <a:spcPts val="0"/>
                        </a:spcBef>
                        <a:spcAft>
                          <a:spcPts val="0"/>
                        </a:spcAft>
                        <a:buClr>
                          <a:srgbClr val="000000"/>
                        </a:buClr>
                        <a:buSzPts val="1700"/>
                        <a:buFont typeface="Arial"/>
                        <a:buNone/>
                      </a:pPr>
                      <a:r>
                        <a:t/>
                      </a:r>
                      <a:endParaRPr sz="17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solidFill>
                            <a:schemeClr val="lt1"/>
                          </a:solidFill>
                          <a:latin typeface="Nunito"/>
                          <a:ea typeface="Nunito"/>
                          <a:cs typeface="Nunito"/>
                          <a:sym typeface="Nunito"/>
                        </a:rPr>
                        <a:t>Model 0</a:t>
                      </a:r>
                      <a:endParaRPr b="1"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solidFill>
                            <a:schemeClr val="lt1"/>
                          </a:solidFill>
                          <a:latin typeface="Nunito"/>
                          <a:ea typeface="Nunito"/>
                          <a:cs typeface="Nunito"/>
                          <a:sym typeface="Nunito"/>
                        </a:rPr>
                        <a:t>Model 1</a:t>
                      </a:r>
                      <a:endParaRPr b="1"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solidFill>
                            <a:schemeClr val="lt1"/>
                          </a:solidFill>
                          <a:latin typeface="Nunito"/>
                          <a:ea typeface="Nunito"/>
                          <a:cs typeface="Nunito"/>
                          <a:sym typeface="Nunito"/>
                        </a:rPr>
                        <a:t>Model 2</a:t>
                      </a:r>
                      <a:endParaRPr b="1"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solidFill>
                            <a:schemeClr val="lt1"/>
                          </a:solidFill>
                          <a:latin typeface="Nunito"/>
                          <a:ea typeface="Nunito"/>
                          <a:cs typeface="Nunito"/>
                          <a:sym typeface="Nunito"/>
                        </a:rPr>
                        <a:t>Model 3</a:t>
                      </a:r>
                      <a:endParaRPr b="1"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solidFill>
                            <a:schemeClr val="lt1"/>
                          </a:solidFill>
                          <a:latin typeface="Nunito"/>
                          <a:ea typeface="Nunito"/>
                          <a:cs typeface="Nunito"/>
                          <a:sym typeface="Nunito"/>
                        </a:rPr>
                        <a:t>Model 4</a:t>
                      </a:r>
                      <a:endParaRPr b="1"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solidFill>
                            <a:schemeClr val="lt1"/>
                          </a:solidFill>
                          <a:latin typeface="Nunito"/>
                          <a:ea typeface="Nunito"/>
                          <a:cs typeface="Nunito"/>
                          <a:sym typeface="Nunito"/>
                        </a:rPr>
                        <a:t>Model 5</a:t>
                      </a:r>
                      <a:endParaRPr b="1"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solidFill>
                            <a:schemeClr val="lt1"/>
                          </a:solidFill>
                          <a:latin typeface="Nunito"/>
                          <a:ea typeface="Nunito"/>
                          <a:cs typeface="Nunito"/>
                          <a:sym typeface="Nunito"/>
                        </a:rPr>
                        <a:t>Model 6</a:t>
                      </a:r>
                      <a:endParaRPr b="1"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r>
              <a:tr h="209550">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solidFill>
                            <a:schemeClr val="lt1"/>
                          </a:solidFill>
                          <a:latin typeface="Nunito"/>
                          <a:ea typeface="Nunito"/>
                          <a:cs typeface="Nunito"/>
                          <a:sym typeface="Nunito"/>
                        </a:rPr>
                        <a:t>Accuracy</a:t>
                      </a:r>
                      <a:endParaRPr b="1"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0.99</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0.99</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0.99</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0.99</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1.00</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0.99</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0.85</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r>
              <a:tr h="209550">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solidFill>
                            <a:schemeClr val="lt1"/>
                          </a:solidFill>
                          <a:latin typeface="Nunito"/>
                          <a:ea typeface="Nunito"/>
                          <a:cs typeface="Nunito"/>
                          <a:sym typeface="Nunito"/>
                        </a:rPr>
                        <a:t>Recall</a:t>
                      </a:r>
                      <a:endParaRPr b="1"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0.92</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0.95</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0.92</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0.96</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0.98</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0.96</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0.48</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r>
              <a:tr h="209550">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solidFill>
                            <a:schemeClr val="lt1"/>
                          </a:solidFill>
                          <a:latin typeface="Nunito"/>
                          <a:ea typeface="Nunito"/>
                          <a:cs typeface="Nunito"/>
                          <a:sym typeface="Nunito"/>
                        </a:rPr>
                        <a:t>Precision</a:t>
                      </a:r>
                      <a:endParaRPr b="1"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0.98</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0.99</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0.99</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0.96</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1.00</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0.99</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0.49</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r>
              <a:tr h="209550">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solidFill>
                            <a:schemeClr val="lt1"/>
                          </a:solidFill>
                          <a:latin typeface="Nunito"/>
                          <a:ea typeface="Nunito"/>
                          <a:cs typeface="Nunito"/>
                          <a:sym typeface="Nunito"/>
                        </a:rPr>
                        <a:t>F1 Score</a:t>
                      </a:r>
                      <a:endParaRPr b="1"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0.95</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0.97</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0.95</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0.96</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0.99</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0.97</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0.48</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r>
              <a:tr h="200025">
                <a:tc>
                  <a:txBody>
                    <a:bodyPr/>
                    <a:lstStyle/>
                    <a:p>
                      <a:pPr indent="0" lvl="0" marL="0" marR="0" rtl="0" algn="l">
                        <a:lnSpc>
                          <a:spcPct val="100000"/>
                        </a:lnSpc>
                        <a:spcBef>
                          <a:spcPts val="0"/>
                        </a:spcBef>
                        <a:spcAft>
                          <a:spcPts val="0"/>
                        </a:spcAft>
                        <a:buClr>
                          <a:srgbClr val="000000"/>
                        </a:buClr>
                        <a:buSzPts val="1700"/>
                        <a:buFont typeface="Arial"/>
                        <a:buNone/>
                      </a:pPr>
                      <a:r>
                        <a:t/>
                      </a:r>
                      <a:endParaRPr sz="1700" u="none" cap="none" strike="noStrike">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t/>
                      </a:r>
                      <a:endParaRPr sz="1700" u="none" cap="none" strike="noStrike">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t/>
                      </a:r>
                      <a:endParaRPr sz="1700" u="none" cap="none" strike="noStrike">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t/>
                      </a:r>
                      <a:endParaRPr sz="1700" u="none" cap="none" strike="noStrike">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t/>
                      </a:r>
                      <a:endParaRPr sz="1700" u="none" cap="none" strike="noStrike">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t/>
                      </a:r>
                      <a:endParaRPr sz="1700" u="none" cap="none" strike="noStrike">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t/>
                      </a:r>
                      <a:endParaRPr sz="1700" u="none" cap="none" strike="noStrike">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t/>
                      </a:r>
                      <a:endParaRPr sz="1700" u="none" cap="none" strike="noStrike">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marR="0" rtl="0" algn="l">
                        <a:lnSpc>
                          <a:spcPct val="100000"/>
                        </a:lnSpc>
                        <a:spcBef>
                          <a:spcPts val="0"/>
                        </a:spcBef>
                        <a:spcAft>
                          <a:spcPts val="0"/>
                        </a:spcAft>
                        <a:buClr>
                          <a:srgbClr val="000000"/>
                        </a:buClr>
                        <a:buSzPts val="1700"/>
                        <a:buFont typeface="Arial"/>
                        <a:buNone/>
                      </a:pPr>
                      <a:r>
                        <a:t/>
                      </a:r>
                      <a:endParaRPr sz="1700" u="none" cap="none" strike="noStrike">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t/>
                      </a:r>
                      <a:endParaRPr sz="1700" u="none" cap="none" strike="noStrike">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t/>
                      </a:r>
                      <a:endParaRPr sz="1700" u="none" cap="none" strike="noStrike">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t/>
                      </a:r>
                      <a:endParaRPr sz="1700" u="none" cap="none" strike="noStrike">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t/>
                      </a:r>
                      <a:endParaRPr sz="1700" u="none" cap="none" strike="noStrike">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t/>
                      </a:r>
                      <a:endParaRPr sz="1700" u="none" cap="none" strike="noStrike">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t/>
                      </a:r>
                      <a:endParaRPr sz="1700" u="none" cap="none" strike="noStrike">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700"/>
                        <a:buFont typeface="Arial"/>
                        <a:buNone/>
                      </a:pPr>
                      <a:r>
                        <a:t/>
                      </a:r>
                      <a:endParaRPr sz="1700" u="none" cap="none" strike="noStrike">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r>
              <a:tr h="247650">
                <a:tc gridSpan="8">
                  <a:txBody>
                    <a:bodyPr/>
                    <a:lstStyle/>
                    <a:p>
                      <a:pPr indent="0" lvl="0" marL="0" marR="0" rtl="0" algn="ctr">
                        <a:lnSpc>
                          <a:spcPct val="115000"/>
                        </a:lnSpc>
                        <a:spcBef>
                          <a:spcPts val="0"/>
                        </a:spcBef>
                        <a:spcAft>
                          <a:spcPts val="0"/>
                        </a:spcAft>
                        <a:buClr>
                          <a:srgbClr val="000000"/>
                        </a:buClr>
                        <a:buSzPts val="1700"/>
                        <a:buFont typeface="Arial"/>
                        <a:buNone/>
                      </a:pPr>
                      <a:r>
                        <a:rPr b="1" lang="en" sz="1700" u="none" cap="none" strike="noStrike">
                          <a:solidFill>
                            <a:schemeClr val="lt1"/>
                          </a:solidFill>
                          <a:latin typeface="Nunito"/>
                          <a:ea typeface="Nunito"/>
                          <a:cs typeface="Nunito"/>
                          <a:sym typeface="Nunito"/>
                        </a:rPr>
                        <a:t>Validation set performance comparison</a:t>
                      </a:r>
                      <a:endParaRPr b="1" sz="17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hMerge="1"/>
                <a:tc hMerge="1"/>
                <a:tc hMerge="1"/>
                <a:tc hMerge="1"/>
                <a:tc hMerge="1"/>
                <a:tc hMerge="1"/>
                <a:tc hMerge="1"/>
              </a:tr>
              <a:tr h="209550">
                <a:tc>
                  <a:txBody>
                    <a:bodyPr/>
                    <a:lstStyle/>
                    <a:p>
                      <a:pPr indent="0" lvl="0" marL="0" marR="0" rtl="0" algn="l">
                        <a:lnSpc>
                          <a:spcPct val="100000"/>
                        </a:lnSpc>
                        <a:spcBef>
                          <a:spcPts val="0"/>
                        </a:spcBef>
                        <a:spcAft>
                          <a:spcPts val="0"/>
                        </a:spcAft>
                        <a:buClr>
                          <a:srgbClr val="000000"/>
                        </a:buClr>
                        <a:buSzPts val="1700"/>
                        <a:buFont typeface="Arial"/>
                        <a:buNone/>
                      </a:pPr>
                      <a:r>
                        <a:t/>
                      </a:r>
                      <a:endParaRPr sz="17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solidFill>
                            <a:schemeClr val="lt1"/>
                          </a:solidFill>
                          <a:latin typeface="Nunito"/>
                          <a:ea typeface="Nunito"/>
                          <a:cs typeface="Nunito"/>
                          <a:sym typeface="Nunito"/>
                        </a:rPr>
                        <a:t>Model 0</a:t>
                      </a:r>
                      <a:endParaRPr b="1"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solidFill>
                            <a:schemeClr val="lt1"/>
                          </a:solidFill>
                          <a:latin typeface="Nunito"/>
                          <a:ea typeface="Nunito"/>
                          <a:cs typeface="Nunito"/>
                          <a:sym typeface="Nunito"/>
                        </a:rPr>
                        <a:t>Model 1</a:t>
                      </a:r>
                      <a:endParaRPr b="1"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solidFill>
                            <a:schemeClr val="lt1"/>
                          </a:solidFill>
                          <a:latin typeface="Nunito"/>
                          <a:ea typeface="Nunito"/>
                          <a:cs typeface="Nunito"/>
                          <a:sym typeface="Nunito"/>
                        </a:rPr>
                        <a:t>Model 2</a:t>
                      </a:r>
                      <a:endParaRPr b="1"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solidFill>
                            <a:schemeClr val="lt1"/>
                          </a:solidFill>
                          <a:latin typeface="Nunito"/>
                          <a:ea typeface="Nunito"/>
                          <a:cs typeface="Nunito"/>
                          <a:sym typeface="Nunito"/>
                        </a:rPr>
                        <a:t>Model 3</a:t>
                      </a:r>
                      <a:endParaRPr b="1"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solidFill>
                            <a:schemeClr val="lt1"/>
                          </a:solidFill>
                          <a:latin typeface="Nunito"/>
                          <a:ea typeface="Nunito"/>
                          <a:cs typeface="Nunito"/>
                          <a:sym typeface="Nunito"/>
                        </a:rPr>
                        <a:t>Model 4</a:t>
                      </a:r>
                      <a:endParaRPr b="1"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solidFill>
                            <a:schemeClr val="lt1"/>
                          </a:solidFill>
                          <a:latin typeface="Nunito"/>
                          <a:ea typeface="Nunito"/>
                          <a:cs typeface="Nunito"/>
                          <a:sym typeface="Nunito"/>
                        </a:rPr>
                        <a:t>Model 5</a:t>
                      </a:r>
                      <a:endParaRPr b="1"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solidFill>
                            <a:schemeClr val="lt1"/>
                          </a:solidFill>
                          <a:latin typeface="Nunito"/>
                          <a:ea typeface="Nunito"/>
                          <a:cs typeface="Nunito"/>
                          <a:sym typeface="Nunito"/>
                        </a:rPr>
                        <a:t>Model 6</a:t>
                      </a:r>
                      <a:endParaRPr b="1"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r>
              <a:tr h="209550">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solidFill>
                            <a:schemeClr val="lt1"/>
                          </a:solidFill>
                          <a:latin typeface="Nunito"/>
                          <a:ea typeface="Nunito"/>
                          <a:cs typeface="Nunito"/>
                          <a:sym typeface="Nunito"/>
                        </a:rPr>
                        <a:t>Accuracy</a:t>
                      </a:r>
                      <a:endParaRPr b="1"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0.99</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0.99</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0.99</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0.99</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0.99</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0.99</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0.85</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r>
              <a:tr h="209550">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solidFill>
                            <a:schemeClr val="lt1"/>
                          </a:solidFill>
                          <a:latin typeface="Nunito"/>
                          <a:ea typeface="Nunito"/>
                          <a:cs typeface="Nunito"/>
                          <a:sym typeface="Nunito"/>
                        </a:rPr>
                        <a:t>Recall</a:t>
                      </a:r>
                      <a:endParaRPr b="1"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0.90</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0.92</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0.92</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0.94</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0.94</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0.94</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0.50</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r>
              <a:tr h="209550">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solidFill>
                            <a:schemeClr val="lt1"/>
                          </a:solidFill>
                          <a:latin typeface="Nunito"/>
                          <a:ea typeface="Nunito"/>
                          <a:cs typeface="Nunito"/>
                          <a:sym typeface="Nunito"/>
                        </a:rPr>
                        <a:t>Precision</a:t>
                      </a:r>
                      <a:endParaRPr b="1"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0.98</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0.98</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0.98</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0.96</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0.98</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0.99</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0.50</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r>
              <a:tr h="209550">
                <a:tc>
                  <a:txBody>
                    <a:bodyPr/>
                    <a:lstStyle/>
                    <a:p>
                      <a:pPr indent="0" lvl="0" marL="0" marR="0" rtl="0" algn="ctr">
                        <a:lnSpc>
                          <a:spcPct val="115000"/>
                        </a:lnSpc>
                        <a:spcBef>
                          <a:spcPts val="0"/>
                        </a:spcBef>
                        <a:spcAft>
                          <a:spcPts val="0"/>
                        </a:spcAft>
                        <a:buClr>
                          <a:srgbClr val="000000"/>
                        </a:buClr>
                        <a:buSzPts val="1400"/>
                        <a:buFont typeface="Arial"/>
                        <a:buNone/>
                      </a:pPr>
                      <a:r>
                        <a:rPr b="1" lang="en" sz="1400" u="none" cap="none" strike="noStrike">
                          <a:solidFill>
                            <a:schemeClr val="lt1"/>
                          </a:solidFill>
                          <a:latin typeface="Nunito"/>
                          <a:ea typeface="Nunito"/>
                          <a:cs typeface="Nunito"/>
                          <a:sym typeface="Nunito"/>
                        </a:rPr>
                        <a:t>F1 Score</a:t>
                      </a:r>
                      <a:endParaRPr b="1"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0.94</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0.95</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0.95</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0.95</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0.96</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0.96</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lt1"/>
                          </a:solidFill>
                          <a:latin typeface="Nunito"/>
                          <a:ea typeface="Nunito"/>
                          <a:cs typeface="Nunito"/>
                          <a:sym typeface="Nunito"/>
                        </a:rPr>
                        <a:t>0.49</a:t>
                      </a:r>
                      <a:endParaRPr sz="14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36ac7cfba73_0_518"/>
          <p:cNvSpPr/>
          <p:nvPr/>
        </p:nvSpPr>
        <p:spPr>
          <a:xfrm>
            <a:off x="74400" y="2560800"/>
            <a:ext cx="8757900" cy="1263600"/>
          </a:xfrm>
          <a:prstGeom prst="rect">
            <a:avLst/>
          </a:prstGeom>
          <a:solidFill>
            <a:srgbClr val="29AD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322" name="Google Shape;322;g36ac7cfba73_0_518"/>
          <p:cNvSpPr/>
          <p:nvPr/>
        </p:nvSpPr>
        <p:spPr>
          <a:xfrm>
            <a:off x="74400" y="746400"/>
            <a:ext cx="8757900" cy="1620000"/>
          </a:xfrm>
          <a:prstGeom prst="rect">
            <a:avLst/>
          </a:prstGeom>
          <a:solidFill>
            <a:srgbClr val="1868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323" name="Google Shape;323;g36ac7cfba73_0_518"/>
          <p:cNvSpPr/>
          <p:nvPr/>
        </p:nvSpPr>
        <p:spPr>
          <a:xfrm>
            <a:off x="74400" y="4015200"/>
            <a:ext cx="8757900" cy="964800"/>
          </a:xfrm>
          <a:prstGeom prst="rect">
            <a:avLst/>
          </a:prstGeom>
          <a:solidFill>
            <a:srgbClr val="75B13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324" name="Google Shape;324;g36ac7cfba73_0_518"/>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sz="2000">
                <a:solidFill>
                  <a:srgbClr val="1974D2"/>
                </a:solidFill>
              </a:rPr>
              <a:t>Model by Model Performance Metrics Analysis &amp; Insights 1/2</a:t>
            </a:r>
            <a:endParaRPr sz="2000">
              <a:solidFill>
                <a:srgbClr val="1974D2"/>
              </a:solidFill>
            </a:endParaRPr>
          </a:p>
        </p:txBody>
      </p:sp>
      <p:sp>
        <p:nvSpPr>
          <p:cNvPr id="325" name="Google Shape;325;g36ac7cfba73_0_518"/>
          <p:cNvSpPr txBox="1"/>
          <p:nvPr/>
        </p:nvSpPr>
        <p:spPr>
          <a:xfrm>
            <a:off x="533400" y="762000"/>
            <a:ext cx="8112600" cy="4314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600"/>
              </a:spcBef>
              <a:spcAft>
                <a:spcPts val="0"/>
              </a:spcAft>
              <a:buClr>
                <a:srgbClr val="000000"/>
              </a:buClr>
              <a:buSzPts val="1400"/>
              <a:buFont typeface="Arial"/>
              <a:buNone/>
            </a:pPr>
            <a:r>
              <a:rPr b="1" i="0" lang="en" sz="1400" u="none" cap="none" strike="noStrike">
                <a:solidFill>
                  <a:schemeClr val="lt1"/>
                </a:solidFill>
                <a:latin typeface="Nunito"/>
                <a:ea typeface="Nunito"/>
                <a:cs typeface="Nunito"/>
                <a:sym typeface="Nunito"/>
              </a:rPr>
              <a:t>Model 0 (Baseline)</a:t>
            </a:r>
            <a:endParaRPr b="1" i="0" sz="1400" u="none" cap="none" strike="noStrike">
              <a:solidFill>
                <a:schemeClr val="lt1"/>
              </a:solidFill>
              <a:latin typeface="Nunito"/>
              <a:ea typeface="Nunito"/>
              <a:cs typeface="Nunito"/>
              <a:sym typeface="Nunito"/>
            </a:endParaRPr>
          </a:p>
          <a:p>
            <a:pPr indent="-317500" lvl="0" marL="457200" marR="0" rtl="0" algn="l">
              <a:lnSpc>
                <a:spcPct val="115000"/>
              </a:lnSpc>
              <a:spcBef>
                <a:spcPts val="600"/>
              </a:spcBef>
              <a:spcAft>
                <a:spcPts val="0"/>
              </a:spcAft>
              <a:buClr>
                <a:schemeClr val="lt1"/>
              </a:buClr>
              <a:buSzPts val="1400"/>
              <a:buFont typeface="Arial"/>
              <a:buChar char="●"/>
            </a:pPr>
            <a:r>
              <a:rPr b="1" i="0" lang="en" sz="1400" u="none" cap="none" strike="noStrike">
                <a:solidFill>
                  <a:schemeClr val="lt1"/>
                </a:solidFill>
                <a:latin typeface="Nunito"/>
                <a:ea typeface="Nunito"/>
                <a:cs typeface="Nunito"/>
                <a:sym typeface="Nunito"/>
              </a:rPr>
              <a:t>Train/Val Accuracy:</a:t>
            </a:r>
            <a:r>
              <a:rPr b="0" i="0" lang="en" sz="1400" u="none" cap="none" strike="noStrike">
                <a:solidFill>
                  <a:schemeClr val="lt1"/>
                </a:solidFill>
                <a:latin typeface="Nunito"/>
                <a:ea typeface="Nunito"/>
                <a:cs typeface="Nunito"/>
                <a:sym typeface="Nunito"/>
              </a:rPr>
              <a:t> 0.99</a:t>
            </a:r>
            <a:endParaRPr b="0" i="0" sz="1400" u="none" cap="none" strike="noStrike">
              <a:solidFill>
                <a:schemeClr val="lt1"/>
              </a:solidFill>
              <a:latin typeface="Nunito"/>
              <a:ea typeface="Nunito"/>
              <a:cs typeface="Nunito"/>
              <a:sym typeface="Nunito"/>
            </a:endParaRPr>
          </a:p>
          <a:p>
            <a:pPr indent="-317500" lvl="0" marL="457200" marR="0" rtl="0" algn="l">
              <a:lnSpc>
                <a:spcPct val="115000"/>
              </a:lnSpc>
              <a:spcBef>
                <a:spcPts val="600"/>
              </a:spcBef>
              <a:spcAft>
                <a:spcPts val="0"/>
              </a:spcAft>
              <a:buClr>
                <a:schemeClr val="lt1"/>
              </a:buClr>
              <a:buSzPts val="1400"/>
              <a:buFont typeface="Arial"/>
              <a:buChar char="●"/>
            </a:pPr>
            <a:r>
              <a:rPr b="1" i="0" lang="en" sz="1400" u="none" cap="none" strike="noStrike">
                <a:solidFill>
                  <a:schemeClr val="lt1"/>
                </a:solidFill>
                <a:latin typeface="Nunito"/>
                <a:ea typeface="Nunito"/>
                <a:cs typeface="Nunito"/>
                <a:sym typeface="Nunito"/>
              </a:rPr>
              <a:t>Train/Val F1 Score:</a:t>
            </a:r>
            <a:r>
              <a:rPr b="0" i="0" lang="en" sz="1400" u="none" cap="none" strike="noStrike">
                <a:solidFill>
                  <a:schemeClr val="lt1"/>
                </a:solidFill>
                <a:latin typeface="Nunito"/>
                <a:ea typeface="Nunito"/>
                <a:cs typeface="Nunito"/>
                <a:sym typeface="Nunito"/>
              </a:rPr>
              <a:t> 0.95 / 0.94</a:t>
            </a:r>
            <a:endParaRPr b="0" i="0" sz="1400" u="none" cap="none" strike="noStrike">
              <a:solidFill>
                <a:schemeClr val="lt1"/>
              </a:solidFill>
              <a:latin typeface="Nunito"/>
              <a:ea typeface="Nunito"/>
              <a:cs typeface="Nunito"/>
              <a:sym typeface="Nunito"/>
            </a:endParaRPr>
          </a:p>
          <a:p>
            <a:pPr indent="-317500" lvl="0" marL="457200" marR="0" rtl="0" algn="l">
              <a:lnSpc>
                <a:spcPct val="115000"/>
              </a:lnSpc>
              <a:spcBef>
                <a:spcPts val="600"/>
              </a:spcBef>
              <a:spcAft>
                <a:spcPts val="0"/>
              </a:spcAft>
              <a:buClr>
                <a:schemeClr val="lt1"/>
              </a:buClr>
              <a:buSzPts val="1400"/>
              <a:buFont typeface="Arial"/>
              <a:buChar char="●"/>
            </a:pPr>
            <a:r>
              <a:rPr b="1" i="0" lang="en" sz="1400" u="none" cap="none" strike="noStrike">
                <a:solidFill>
                  <a:schemeClr val="lt1"/>
                </a:solidFill>
                <a:latin typeface="Nunito"/>
                <a:ea typeface="Nunito"/>
                <a:cs typeface="Nunito"/>
                <a:sym typeface="Nunito"/>
              </a:rPr>
              <a:t>Insight:</a:t>
            </a:r>
            <a:r>
              <a:rPr b="0" i="0" lang="en" sz="1400" u="none" cap="none" strike="noStrike">
                <a:solidFill>
                  <a:schemeClr val="lt1"/>
                </a:solidFill>
                <a:latin typeface="Nunito"/>
                <a:ea typeface="Nunito"/>
                <a:cs typeface="Nunito"/>
                <a:sym typeface="Nunito"/>
              </a:rPr>
              <a:t> Strong baseline with balanced precision and recall. Performs well across all metrics. A solid reference point.</a:t>
            </a:r>
            <a:br>
              <a:rPr b="0" i="0" lang="en" sz="1400" u="none" cap="none" strike="noStrike">
                <a:solidFill>
                  <a:schemeClr val="lt1"/>
                </a:solidFill>
                <a:latin typeface="Nunito"/>
                <a:ea typeface="Nunito"/>
                <a:cs typeface="Nunito"/>
                <a:sym typeface="Nunito"/>
              </a:rPr>
            </a:br>
            <a:endParaRPr b="0" i="0" sz="1400" u="none" cap="none" strike="noStrike">
              <a:solidFill>
                <a:schemeClr val="lt1"/>
              </a:solidFill>
              <a:latin typeface="Nunito"/>
              <a:ea typeface="Nunito"/>
              <a:cs typeface="Nunito"/>
              <a:sym typeface="Nunito"/>
            </a:endParaRPr>
          </a:p>
          <a:p>
            <a:pPr indent="0" lvl="0" marL="0" marR="0" rtl="0" algn="l">
              <a:lnSpc>
                <a:spcPct val="115000"/>
              </a:lnSpc>
              <a:spcBef>
                <a:spcPts val="600"/>
              </a:spcBef>
              <a:spcAft>
                <a:spcPts val="0"/>
              </a:spcAft>
              <a:buClr>
                <a:srgbClr val="000000"/>
              </a:buClr>
              <a:buSzPts val="1400"/>
              <a:buFont typeface="Arial"/>
              <a:buNone/>
            </a:pPr>
            <a:r>
              <a:rPr b="1" i="0" lang="en" sz="1400" u="none" cap="none" strike="noStrike">
                <a:solidFill>
                  <a:schemeClr val="lt1"/>
                </a:solidFill>
                <a:latin typeface="Nunito"/>
                <a:ea typeface="Nunito"/>
                <a:cs typeface="Nunito"/>
                <a:sym typeface="Nunito"/>
              </a:rPr>
              <a:t>Model 1</a:t>
            </a:r>
            <a:endParaRPr b="1" i="0" sz="1400" u="none" cap="none" strike="noStrike">
              <a:solidFill>
                <a:schemeClr val="lt1"/>
              </a:solidFill>
              <a:latin typeface="Nunito"/>
              <a:ea typeface="Nunito"/>
              <a:cs typeface="Nunito"/>
              <a:sym typeface="Nunito"/>
            </a:endParaRPr>
          </a:p>
          <a:p>
            <a:pPr indent="-317500" lvl="0" marL="457200" marR="0" rtl="0" algn="l">
              <a:lnSpc>
                <a:spcPct val="115000"/>
              </a:lnSpc>
              <a:spcBef>
                <a:spcPts val="600"/>
              </a:spcBef>
              <a:spcAft>
                <a:spcPts val="0"/>
              </a:spcAft>
              <a:buClr>
                <a:schemeClr val="lt1"/>
              </a:buClr>
              <a:buSzPts val="1400"/>
              <a:buFont typeface="Arial"/>
              <a:buChar char="●"/>
            </a:pPr>
            <a:r>
              <a:rPr b="1" i="0" lang="en" sz="1400" u="none" cap="none" strike="noStrike">
                <a:solidFill>
                  <a:schemeClr val="lt1"/>
                </a:solidFill>
                <a:latin typeface="Nunito"/>
                <a:ea typeface="Nunito"/>
                <a:cs typeface="Nunito"/>
                <a:sym typeface="Nunito"/>
              </a:rPr>
              <a:t>Slightly better recall (0.95/0.92)</a:t>
            </a:r>
            <a:r>
              <a:rPr b="0" i="0" lang="en" sz="1400" u="none" cap="none" strike="noStrike">
                <a:solidFill>
                  <a:schemeClr val="lt1"/>
                </a:solidFill>
                <a:latin typeface="Nunito"/>
                <a:ea typeface="Nunito"/>
                <a:cs typeface="Nunito"/>
                <a:sym typeface="Nunito"/>
              </a:rPr>
              <a:t> and F1 score (0.97/0.95) than Model 0.</a:t>
            </a:r>
            <a:endParaRPr b="0" i="0" sz="1400" u="none" cap="none" strike="noStrike">
              <a:solidFill>
                <a:schemeClr val="lt1"/>
              </a:solidFill>
              <a:latin typeface="Nunito"/>
              <a:ea typeface="Nunito"/>
              <a:cs typeface="Nunito"/>
              <a:sym typeface="Nunito"/>
            </a:endParaRPr>
          </a:p>
          <a:p>
            <a:pPr indent="-317500" lvl="0" marL="457200" marR="0" rtl="0" algn="l">
              <a:lnSpc>
                <a:spcPct val="115000"/>
              </a:lnSpc>
              <a:spcBef>
                <a:spcPts val="600"/>
              </a:spcBef>
              <a:spcAft>
                <a:spcPts val="0"/>
              </a:spcAft>
              <a:buClr>
                <a:schemeClr val="lt1"/>
              </a:buClr>
              <a:buSzPts val="1400"/>
              <a:buFont typeface="Arial"/>
              <a:buChar char="●"/>
            </a:pPr>
            <a:r>
              <a:rPr b="1" i="0" lang="en" sz="1400" u="none" cap="none" strike="noStrike">
                <a:solidFill>
                  <a:schemeClr val="lt1"/>
                </a:solidFill>
                <a:latin typeface="Nunito"/>
                <a:ea typeface="Nunito"/>
                <a:cs typeface="Nunito"/>
                <a:sym typeface="Nunito"/>
              </a:rPr>
              <a:t>Insight:</a:t>
            </a:r>
            <a:r>
              <a:rPr b="0" i="0" lang="en" sz="1400" u="none" cap="none" strike="noStrike">
                <a:solidFill>
                  <a:schemeClr val="lt1"/>
                </a:solidFill>
                <a:latin typeface="Nunito"/>
                <a:ea typeface="Nunito"/>
                <a:cs typeface="Nunito"/>
                <a:sym typeface="Nunito"/>
              </a:rPr>
              <a:t> Slightly improved generalization over Model 0 with comparable training/validation performance. Better at capturing positives.</a:t>
            </a:r>
            <a:br>
              <a:rPr b="0" i="0" lang="en" sz="1400" u="none" cap="none" strike="noStrike">
                <a:solidFill>
                  <a:schemeClr val="lt1"/>
                </a:solidFill>
                <a:latin typeface="Nunito"/>
                <a:ea typeface="Nunito"/>
                <a:cs typeface="Nunito"/>
                <a:sym typeface="Nunito"/>
              </a:rPr>
            </a:br>
            <a:endParaRPr b="0" i="0" sz="1400" u="none" cap="none" strike="noStrike">
              <a:solidFill>
                <a:schemeClr val="lt1"/>
              </a:solidFill>
              <a:latin typeface="Nunito"/>
              <a:ea typeface="Nunito"/>
              <a:cs typeface="Nunito"/>
              <a:sym typeface="Nunito"/>
            </a:endParaRPr>
          </a:p>
          <a:p>
            <a:pPr indent="0" lvl="0" marL="0" marR="0" rtl="0" algn="l">
              <a:lnSpc>
                <a:spcPct val="115000"/>
              </a:lnSpc>
              <a:spcBef>
                <a:spcPts val="600"/>
              </a:spcBef>
              <a:spcAft>
                <a:spcPts val="0"/>
              </a:spcAft>
              <a:buClr>
                <a:srgbClr val="000000"/>
              </a:buClr>
              <a:buSzPts val="1400"/>
              <a:buFont typeface="Arial"/>
              <a:buNone/>
            </a:pPr>
            <a:r>
              <a:rPr b="1" i="0" lang="en" sz="1400" u="none" cap="none" strike="noStrike">
                <a:solidFill>
                  <a:schemeClr val="lt1"/>
                </a:solidFill>
                <a:latin typeface="Nunito"/>
                <a:ea typeface="Nunito"/>
                <a:cs typeface="Nunito"/>
                <a:sym typeface="Nunito"/>
              </a:rPr>
              <a:t>Model 2</a:t>
            </a:r>
            <a:endParaRPr b="1" i="0" sz="1400" u="none" cap="none" strike="noStrike">
              <a:solidFill>
                <a:schemeClr val="lt1"/>
              </a:solidFill>
              <a:latin typeface="Nunito"/>
              <a:ea typeface="Nunito"/>
              <a:cs typeface="Nunito"/>
              <a:sym typeface="Nunito"/>
            </a:endParaRPr>
          </a:p>
          <a:p>
            <a:pPr indent="-317500" lvl="0" marL="457200" marR="0" rtl="0" algn="l">
              <a:lnSpc>
                <a:spcPct val="115000"/>
              </a:lnSpc>
              <a:spcBef>
                <a:spcPts val="600"/>
              </a:spcBef>
              <a:spcAft>
                <a:spcPts val="0"/>
              </a:spcAft>
              <a:buClr>
                <a:schemeClr val="lt1"/>
              </a:buClr>
              <a:buSzPts val="1400"/>
              <a:buFont typeface="Arial"/>
              <a:buChar char="●"/>
            </a:pPr>
            <a:r>
              <a:rPr b="1" i="0" lang="en" sz="1400" u="none" cap="none" strike="noStrike">
                <a:solidFill>
                  <a:schemeClr val="lt1"/>
                </a:solidFill>
                <a:latin typeface="Nunito"/>
                <a:ea typeface="Nunito"/>
                <a:cs typeface="Nunito"/>
                <a:sym typeface="Nunito"/>
              </a:rPr>
              <a:t>Same metrics as Model 0, but marginally improved recall</a:t>
            </a:r>
            <a:r>
              <a:rPr b="0" i="0" lang="en" sz="1400" u="none" cap="none" strike="noStrike">
                <a:solidFill>
                  <a:schemeClr val="lt1"/>
                </a:solidFill>
                <a:latin typeface="Nunito"/>
                <a:ea typeface="Nunito"/>
                <a:cs typeface="Nunito"/>
                <a:sym typeface="Nunito"/>
              </a:rPr>
              <a:t>.</a:t>
            </a:r>
            <a:endParaRPr b="0" i="0" sz="1400" u="none" cap="none" strike="noStrike">
              <a:solidFill>
                <a:schemeClr val="lt1"/>
              </a:solidFill>
              <a:latin typeface="Nunito"/>
              <a:ea typeface="Nunito"/>
              <a:cs typeface="Nunito"/>
              <a:sym typeface="Nunito"/>
            </a:endParaRPr>
          </a:p>
          <a:p>
            <a:pPr indent="-317500" lvl="0" marL="457200" marR="0" rtl="0" algn="l">
              <a:lnSpc>
                <a:spcPct val="115000"/>
              </a:lnSpc>
              <a:spcBef>
                <a:spcPts val="600"/>
              </a:spcBef>
              <a:spcAft>
                <a:spcPts val="600"/>
              </a:spcAft>
              <a:buClr>
                <a:schemeClr val="lt1"/>
              </a:buClr>
              <a:buSzPts val="1400"/>
              <a:buFont typeface="Arial"/>
              <a:buChar char="●"/>
            </a:pPr>
            <a:r>
              <a:rPr b="1" i="0" lang="en" sz="1400" u="none" cap="none" strike="noStrike">
                <a:solidFill>
                  <a:schemeClr val="lt1"/>
                </a:solidFill>
                <a:latin typeface="Nunito"/>
                <a:ea typeface="Nunito"/>
                <a:cs typeface="Nunito"/>
                <a:sym typeface="Nunito"/>
              </a:rPr>
              <a:t>Insight:</a:t>
            </a:r>
            <a:r>
              <a:rPr b="0" i="0" lang="en" sz="1400" u="none" cap="none" strike="noStrike">
                <a:solidFill>
                  <a:schemeClr val="lt1"/>
                </a:solidFill>
                <a:latin typeface="Nunito"/>
                <a:ea typeface="Nunito"/>
                <a:cs typeface="Nunito"/>
                <a:sym typeface="Nunito"/>
              </a:rPr>
              <a:t> On par with Model 1, showing no overfitting. A reliable model with good balance.</a:t>
            </a:r>
            <a:endParaRPr b="0" i="0" sz="1400" u="none" cap="none" strike="noStrike">
              <a:solidFill>
                <a:schemeClr val="lt1"/>
              </a:solidFill>
              <a:latin typeface="Nunito"/>
              <a:ea typeface="Nunito"/>
              <a:cs typeface="Nunito"/>
              <a:sym typeface="Nuni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36ac7cfba73_0_538"/>
          <p:cNvSpPr/>
          <p:nvPr/>
        </p:nvSpPr>
        <p:spPr>
          <a:xfrm>
            <a:off x="74400" y="4130400"/>
            <a:ext cx="8757900" cy="720000"/>
          </a:xfrm>
          <a:prstGeom prst="rect">
            <a:avLst/>
          </a:prstGeom>
          <a:solidFill>
            <a:srgbClr val="1868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331" name="Google Shape;331;g36ac7cfba73_0_538"/>
          <p:cNvSpPr/>
          <p:nvPr/>
        </p:nvSpPr>
        <p:spPr>
          <a:xfrm>
            <a:off x="74400" y="1761600"/>
            <a:ext cx="8757900" cy="1101600"/>
          </a:xfrm>
          <a:prstGeom prst="rect">
            <a:avLst/>
          </a:prstGeom>
          <a:solidFill>
            <a:srgbClr val="29AD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332" name="Google Shape;332;g36ac7cfba73_0_538"/>
          <p:cNvSpPr/>
          <p:nvPr/>
        </p:nvSpPr>
        <p:spPr>
          <a:xfrm>
            <a:off x="74400" y="746400"/>
            <a:ext cx="8757900" cy="914400"/>
          </a:xfrm>
          <a:prstGeom prst="rect">
            <a:avLst/>
          </a:prstGeom>
          <a:solidFill>
            <a:srgbClr val="1868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333" name="Google Shape;333;g36ac7cfba73_0_538"/>
          <p:cNvSpPr/>
          <p:nvPr/>
        </p:nvSpPr>
        <p:spPr>
          <a:xfrm>
            <a:off x="74400" y="2928000"/>
            <a:ext cx="8757900" cy="1101600"/>
          </a:xfrm>
          <a:prstGeom prst="rect">
            <a:avLst/>
          </a:prstGeom>
          <a:solidFill>
            <a:srgbClr val="75B13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334" name="Google Shape;334;g36ac7cfba73_0_538"/>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sz="2000">
                <a:solidFill>
                  <a:srgbClr val="1974D2"/>
                </a:solidFill>
              </a:rPr>
              <a:t>Model by Model Performance Metrics Analysis &amp; Insights 2/2</a:t>
            </a:r>
            <a:endParaRPr sz="2000">
              <a:solidFill>
                <a:srgbClr val="1974D2"/>
              </a:solidFill>
            </a:endParaRPr>
          </a:p>
        </p:txBody>
      </p:sp>
      <p:sp>
        <p:nvSpPr>
          <p:cNvPr id="335" name="Google Shape;335;g36ac7cfba73_0_538"/>
          <p:cNvSpPr txBox="1"/>
          <p:nvPr/>
        </p:nvSpPr>
        <p:spPr>
          <a:xfrm>
            <a:off x="636150" y="731775"/>
            <a:ext cx="8112600" cy="4186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lt1"/>
                </a:solidFill>
                <a:latin typeface="Nunito"/>
                <a:ea typeface="Nunito"/>
                <a:cs typeface="Nunito"/>
                <a:sym typeface="Nunito"/>
              </a:rPr>
              <a:t>Model 3</a:t>
            </a:r>
            <a:endParaRPr b="1" i="0" sz="1300" u="none" cap="none" strike="noStrike">
              <a:solidFill>
                <a:schemeClr val="lt1"/>
              </a:solidFill>
              <a:latin typeface="Nunito"/>
              <a:ea typeface="Nunito"/>
              <a:cs typeface="Nunito"/>
              <a:sym typeface="Nunito"/>
            </a:endParaRPr>
          </a:p>
          <a:p>
            <a:pPr indent="-311150" lvl="0" marL="457200" marR="0" rtl="0" algn="l">
              <a:lnSpc>
                <a:spcPct val="100000"/>
              </a:lnSpc>
              <a:spcBef>
                <a:spcPts val="0"/>
              </a:spcBef>
              <a:spcAft>
                <a:spcPts val="0"/>
              </a:spcAft>
              <a:buClr>
                <a:schemeClr val="lt1"/>
              </a:buClr>
              <a:buSzPts val="1300"/>
              <a:buFont typeface="Arial"/>
              <a:buChar char="●"/>
            </a:pPr>
            <a:r>
              <a:rPr b="1" i="0" lang="en" sz="1300" u="none" cap="none" strike="noStrike">
                <a:solidFill>
                  <a:schemeClr val="lt1"/>
                </a:solidFill>
                <a:latin typeface="Nunito"/>
                <a:ea typeface="Nunito"/>
                <a:cs typeface="Nunito"/>
                <a:sym typeface="Nunito"/>
              </a:rPr>
              <a:t>Lower precision (0.96) but improved recall (0.96/0.94)</a:t>
            </a:r>
            <a:r>
              <a:rPr b="0" i="0" lang="en" sz="1300" u="none" cap="none" strike="noStrike">
                <a:solidFill>
                  <a:schemeClr val="lt1"/>
                </a:solidFill>
                <a:latin typeface="Nunito"/>
                <a:ea typeface="Nunito"/>
                <a:cs typeface="Nunito"/>
                <a:sym typeface="Nunito"/>
              </a:rPr>
              <a:t>.</a:t>
            </a:r>
            <a:endParaRPr b="0" i="0" sz="1300" u="none" cap="none" strike="noStrike">
              <a:solidFill>
                <a:schemeClr val="lt1"/>
              </a:solidFill>
              <a:latin typeface="Nunito"/>
              <a:ea typeface="Nunito"/>
              <a:cs typeface="Nunito"/>
              <a:sym typeface="Nunito"/>
            </a:endParaRPr>
          </a:p>
          <a:p>
            <a:pPr indent="-311150" lvl="0" marL="457200" marR="0" rtl="0" algn="l">
              <a:lnSpc>
                <a:spcPct val="100000"/>
              </a:lnSpc>
              <a:spcBef>
                <a:spcPts val="0"/>
              </a:spcBef>
              <a:spcAft>
                <a:spcPts val="0"/>
              </a:spcAft>
              <a:buClr>
                <a:schemeClr val="lt1"/>
              </a:buClr>
              <a:buSzPts val="1300"/>
              <a:buFont typeface="Arial"/>
              <a:buChar char="●"/>
            </a:pPr>
            <a:r>
              <a:rPr b="1" i="0" lang="en" sz="1300" u="none" cap="none" strike="noStrike">
                <a:solidFill>
                  <a:schemeClr val="lt1"/>
                </a:solidFill>
                <a:latin typeface="Nunito"/>
                <a:ea typeface="Nunito"/>
                <a:cs typeface="Nunito"/>
                <a:sym typeface="Nunito"/>
              </a:rPr>
              <a:t>Insight:</a:t>
            </a:r>
            <a:r>
              <a:rPr b="0" i="0" lang="en" sz="1300" u="none" cap="none" strike="noStrike">
                <a:solidFill>
                  <a:schemeClr val="lt1"/>
                </a:solidFill>
                <a:latin typeface="Nunito"/>
                <a:ea typeface="Nunito"/>
                <a:cs typeface="Nunito"/>
                <a:sym typeface="Nunito"/>
              </a:rPr>
              <a:t> Trade-off: more aggressive in identifying positives at the cost of slightly more false positives. Still generalizes well.</a:t>
            </a:r>
            <a:endParaRPr b="0" i="0" sz="1300" u="none" cap="none" strike="noStrike">
              <a:solidFill>
                <a:schemeClr val="lt1"/>
              </a:solidFill>
              <a:latin typeface="Nunito"/>
              <a:ea typeface="Nunito"/>
              <a:cs typeface="Nunito"/>
              <a:sym typeface="Nunito"/>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lt1"/>
                </a:solidFill>
                <a:latin typeface="Nunito"/>
                <a:ea typeface="Nunito"/>
                <a:cs typeface="Nunito"/>
                <a:sym typeface="Nunito"/>
              </a:rPr>
              <a:t>Model 4</a:t>
            </a:r>
            <a:endParaRPr b="1" i="0" sz="1300" u="none" cap="none" strike="noStrike">
              <a:solidFill>
                <a:schemeClr val="lt1"/>
              </a:solidFill>
              <a:latin typeface="Nunito"/>
              <a:ea typeface="Nunito"/>
              <a:cs typeface="Nunito"/>
              <a:sym typeface="Nunito"/>
            </a:endParaRPr>
          </a:p>
          <a:p>
            <a:pPr indent="-311150" lvl="0" marL="457200" marR="0" rtl="0" algn="l">
              <a:lnSpc>
                <a:spcPct val="100000"/>
              </a:lnSpc>
              <a:spcBef>
                <a:spcPts val="0"/>
              </a:spcBef>
              <a:spcAft>
                <a:spcPts val="0"/>
              </a:spcAft>
              <a:buClr>
                <a:schemeClr val="lt1"/>
              </a:buClr>
              <a:buSzPts val="1300"/>
              <a:buFont typeface="Arial"/>
              <a:buChar char="●"/>
            </a:pPr>
            <a:r>
              <a:rPr b="1" i="0" lang="en" sz="1300" u="none" cap="none" strike="noStrike">
                <a:solidFill>
                  <a:schemeClr val="lt1"/>
                </a:solidFill>
                <a:latin typeface="Nunito"/>
                <a:ea typeface="Nunito"/>
                <a:cs typeface="Nunito"/>
                <a:sym typeface="Nunito"/>
              </a:rPr>
              <a:t>Perfect train accuracy (1.00) and highest train F1 (0.99)</a:t>
            </a:r>
            <a:r>
              <a:rPr b="0" i="0" lang="en" sz="1300" u="none" cap="none" strike="noStrike">
                <a:solidFill>
                  <a:schemeClr val="lt1"/>
                </a:solidFill>
                <a:latin typeface="Nunito"/>
                <a:ea typeface="Nunito"/>
                <a:cs typeface="Nunito"/>
                <a:sym typeface="Nunito"/>
              </a:rPr>
              <a:t>.</a:t>
            </a:r>
            <a:endParaRPr b="0" i="0" sz="1300" u="none" cap="none" strike="noStrike">
              <a:solidFill>
                <a:schemeClr val="lt1"/>
              </a:solidFill>
              <a:latin typeface="Nunito"/>
              <a:ea typeface="Nunito"/>
              <a:cs typeface="Nunito"/>
              <a:sym typeface="Nunito"/>
            </a:endParaRPr>
          </a:p>
          <a:p>
            <a:pPr indent="-311150" lvl="0" marL="457200" marR="0" rtl="0" algn="l">
              <a:lnSpc>
                <a:spcPct val="100000"/>
              </a:lnSpc>
              <a:spcBef>
                <a:spcPts val="0"/>
              </a:spcBef>
              <a:spcAft>
                <a:spcPts val="0"/>
              </a:spcAft>
              <a:buClr>
                <a:schemeClr val="lt1"/>
              </a:buClr>
              <a:buSzPts val="1300"/>
              <a:buFont typeface="Arial"/>
              <a:buChar char="●"/>
            </a:pPr>
            <a:r>
              <a:rPr b="1" i="0" lang="en" sz="1300" u="none" cap="none" strike="noStrike">
                <a:solidFill>
                  <a:schemeClr val="lt1"/>
                </a:solidFill>
                <a:latin typeface="Nunito"/>
                <a:ea typeface="Nunito"/>
                <a:cs typeface="Nunito"/>
                <a:sym typeface="Nunito"/>
              </a:rPr>
              <a:t>Validation F1 drops slightly to 0.96</a:t>
            </a:r>
            <a:r>
              <a:rPr b="0" i="0" lang="en" sz="1300" u="none" cap="none" strike="noStrike">
                <a:solidFill>
                  <a:schemeClr val="lt1"/>
                </a:solidFill>
                <a:latin typeface="Nunito"/>
                <a:ea typeface="Nunito"/>
                <a:cs typeface="Nunito"/>
                <a:sym typeface="Nunito"/>
              </a:rPr>
              <a:t>.</a:t>
            </a:r>
            <a:endParaRPr b="0" i="0" sz="1300" u="none" cap="none" strike="noStrike">
              <a:solidFill>
                <a:schemeClr val="lt1"/>
              </a:solidFill>
              <a:latin typeface="Nunito"/>
              <a:ea typeface="Nunito"/>
              <a:cs typeface="Nunito"/>
              <a:sym typeface="Nunito"/>
            </a:endParaRPr>
          </a:p>
          <a:p>
            <a:pPr indent="-311150" lvl="0" marL="457200" marR="0" rtl="0" algn="l">
              <a:lnSpc>
                <a:spcPct val="100000"/>
              </a:lnSpc>
              <a:spcBef>
                <a:spcPts val="0"/>
              </a:spcBef>
              <a:spcAft>
                <a:spcPts val="0"/>
              </a:spcAft>
              <a:buClr>
                <a:schemeClr val="lt1"/>
              </a:buClr>
              <a:buSzPts val="1300"/>
              <a:buFont typeface="Arial"/>
              <a:buChar char="●"/>
            </a:pPr>
            <a:r>
              <a:rPr b="1" i="0" lang="en" sz="1300" u="none" cap="none" strike="noStrike">
                <a:solidFill>
                  <a:schemeClr val="lt1"/>
                </a:solidFill>
                <a:latin typeface="Nunito"/>
                <a:ea typeface="Nunito"/>
                <a:cs typeface="Nunito"/>
                <a:sym typeface="Nunito"/>
              </a:rPr>
              <a:t>Insight:</a:t>
            </a:r>
            <a:r>
              <a:rPr b="0" i="0" lang="en" sz="1300" u="none" cap="none" strike="noStrike">
                <a:solidFill>
                  <a:schemeClr val="lt1"/>
                </a:solidFill>
                <a:latin typeface="Nunito"/>
                <a:ea typeface="Nunito"/>
                <a:cs typeface="Nunito"/>
                <a:sym typeface="Nunito"/>
              </a:rPr>
              <a:t> Slight overfitting may be occurring, but it still generalizes well. Strongest performer if overfitting is not a major concern.</a:t>
            </a:r>
            <a:endParaRPr b="0" i="0" sz="1300" u="none" cap="none" strike="noStrike">
              <a:solidFill>
                <a:schemeClr val="lt1"/>
              </a:solidFill>
              <a:latin typeface="Nunito"/>
              <a:ea typeface="Nunito"/>
              <a:cs typeface="Nunito"/>
              <a:sym typeface="Nunito"/>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lt1"/>
                </a:solidFill>
                <a:latin typeface="Nunito"/>
                <a:ea typeface="Nunito"/>
                <a:cs typeface="Nunito"/>
                <a:sym typeface="Nunito"/>
              </a:rPr>
              <a:t>Model 5</a:t>
            </a:r>
            <a:endParaRPr b="1" i="0" sz="1300" u="none" cap="none" strike="noStrike">
              <a:solidFill>
                <a:schemeClr val="lt1"/>
              </a:solidFill>
              <a:latin typeface="Nunito"/>
              <a:ea typeface="Nunito"/>
              <a:cs typeface="Nunito"/>
              <a:sym typeface="Nunito"/>
            </a:endParaRPr>
          </a:p>
          <a:p>
            <a:pPr indent="-311150" lvl="0" marL="457200" marR="0" rtl="0" algn="l">
              <a:lnSpc>
                <a:spcPct val="100000"/>
              </a:lnSpc>
              <a:spcBef>
                <a:spcPts val="0"/>
              </a:spcBef>
              <a:spcAft>
                <a:spcPts val="0"/>
              </a:spcAft>
              <a:buClr>
                <a:schemeClr val="lt1"/>
              </a:buClr>
              <a:buSzPts val="1300"/>
              <a:buFont typeface="Arial"/>
              <a:buChar char="●"/>
            </a:pPr>
            <a:r>
              <a:rPr b="1" i="0" lang="en" sz="1300" u="none" cap="none" strike="noStrike">
                <a:solidFill>
                  <a:schemeClr val="lt1"/>
                </a:solidFill>
                <a:latin typeface="Nunito"/>
                <a:ea typeface="Nunito"/>
                <a:cs typeface="Nunito"/>
                <a:sym typeface="Nunito"/>
              </a:rPr>
              <a:t>Excellent overall performance</a:t>
            </a:r>
            <a:r>
              <a:rPr b="0" i="0" lang="en" sz="1300" u="none" cap="none" strike="noStrike">
                <a:solidFill>
                  <a:schemeClr val="lt1"/>
                </a:solidFill>
                <a:latin typeface="Nunito"/>
                <a:ea typeface="Nunito"/>
                <a:cs typeface="Nunito"/>
                <a:sym typeface="Nunito"/>
              </a:rPr>
              <a:t>, matching Model 4 on validation metrics (F1: 0.96) but slightly lower training F1.</a:t>
            </a:r>
            <a:endParaRPr b="0" i="0" sz="1300" u="none" cap="none" strike="noStrike">
              <a:solidFill>
                <a:schemeClr val="lt1"/>
              </a:solidFill>
              <a:latin typeface="Nunito"/>
              <a:ea typeface="Nunito"/>
              <a:cs typeface="Nunito"/>
              <a:sym typeface="Nunito"/>
            </a:endParaRPr>
          </a:p>
          <a:p>
            <a:pPr indent="-311150" lvl="0" marL="457200" marR="0" rtl="0" algn="l">
              <a:lnSpc>
                <a:spcPct val="100000"/>
              </a:lnSpc>
              <a:spcBef>
                <a:spcPts val="0"/>
              </a:spcBef>
              <a:spcAft>
                <a:spcPts val="0"/>
              </a:spcAft>
              <a:buClr>
                <a:schemeClr val="lt1"/>
              </a:buClr>
              <a:buSzPts val="1300"/>
              <a:buFont typeface="Arial"/>
              <a:buChar char="●"/>
            </a:pPr>
            <a:r>
              <a:rPr b="1" i="0" lang="en" sz="1300" u="none" cap="none" strike="noStrike">
                <a:solidFill>
                  <a:schemeClr val="lt1"/>
                </a:solidFill>
                <a:latin typeface="Nunito"/>
                <a:ea typeface="Nunito"/>
                <a:cs typeface="Nunito"/>
                <a:sym typeface="Nunito"/>
              </a:rPr>
              <a:t>Insight:</a:t>
            </a:r>
            <a:r>
              <a:rPr b="0" i="0" lang="en" sz="1300" u="none" cap="none" strike="noStrike">
                <a:solidFill>
                  <a:schemeClr val="lt1"/>
                </a:solidFill>
                <a:latin typeface="Nunito"/>
                <a:ea typeface="Nunito"/>
                <a:cs typeface="Nunito"/>
                <a:sym typeface="Nunito"/>
              </a:rPr>
              <a:t> Best trade-off between training performance and generalization. Likely the most reliable choice.</a:t>
            </a:r>
            <a:endParaRPr b="0" i="0" sz="1300" u="none" cap="none" strike="noStrike">
              <a:solidFill>
                <a:schemeClr val="lt1"/>
              </a:solidFill>
              <a:latin typeface="Nunito"/>
              <a:ea typeface="Nunito"/>
              <a:cs typeface="Nunito"/>
              <a:sym typeface="Nunito"/>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lt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lt1"/>
                </a:solidFill>
                <a:latin typeface="Nunito"/>
                <a:ea typeface="Nunito"/>
                <a:cs typeface="Nunito"/>
                <a:sym typeface="Nunito"/>
              </a:rPr>
              <a:t>Model 6</a:t>
            </a:r>
            <a:endParaRPr b="1" i="0" sz="1300" u="none" cap="none" strike="noStrike">
              <a:solidFill>
                <a:schemeClr val="lt1"/>
              </a:solidFill>
              <a:latin typeface="Nunito"/>
              <a:ea typeface="Nunito"/>
              <a:cs typeface="Nunito"/>
              <a:sym typeface="Nunito"/>
            </a:endParaRPr>
          </a:p>
          <a:p>
            <a:pPr indent="-311150" lvl="0" marL="457200" marR="0" rtl="0" algn="l">
              <a:lnSpc>
                <a:spcPct val="100000"/>
              </a:lnSpc>
              <a:spcBef>
                <a:spcPts val="0"/>
              </a:spcBef>
              <a:spcAft>
                <a:spcPts val="0"/>
              </a:spcAft>
              <a:buClr>
                <a:schemeClr val="lt1"/>
              </a:buClr>
              <a:buSzPts val="1300"/>
              <a:buFont typeface="Arial"/>
              <a:buChar char="●"/>
            </a:pPr>
            <a:r>
              <a:rPr b="1" i="0" lang="en" sz="1300" u="none" cap="none" strike="noStrike">
                <a:solidFill>
                  <a:schemeClr val="lt1"/>
                </a:solidFill>
                <a:latin typeface="Nunito"/>
                <a:ea typeface="Nunito"/>
                <a:cs typeface="Nunito"/>
                <a:sym typeface="Nunito"/>
              </a:rPr>
              <a:t>All metrics significantly lower (Val F1: 0.49)</a:t>
            </a:r>
            <a:r>
              <a:rPr b="0" i="0" lang="en" sz="1300" u="none" cap="none" strike="noStrike">
                <a:solidFill>
                  <a:schemeClr val="lt1"/>
                </a:solidFill>
                <a:latin typeface="Nunito"/>
                <a:ea typeface="Nunito"/>
                <a:cs typeface="Nunito"/>
                <a:sym typeface="Nunito"/>
              </a:rPr>
              <a:t>.</a:t>
            </a:r>
            <a:endParaRPr b="0" i="0" sz="1300" u="none" cap="none" strike="noStrike">
              <a:solidFill>
                <a:schemeClr val="lt1"/>
              </a:solidFill>
              <a:latin typeface="Nunito"/>
              <a:ea typeface="Nunito"/>
              <a:cs typeface="Nunito"/>
              <a:sym typeface="Nunito"/>
            </a:endParaRPr>
          </a:p>
          <a:p>
            <a:pPr indent="-311150" lvl="0" marL="457200" marR="0" rtl="0" algn="l">
              <a:lnSpc>
                <a:spcPct val="100000"/>
              </a:lnSpc>
              <a:spcBef>
                <a:spcPts val="0"/>
              </a:spcBef>
              <a:spcAft>
                <a:spcPts val="0"/>
              </a:spcAft>
              <a:buClr>
                <a:schemeClr val="lt1"/>
              </a:buClr>
              <a:buSzPts val="1300"/>
              <a:buFont typeface="Arial"/>
              <a:buChar char="●"/>
            </a:pPr>
            <a:r>
              <a:rPr b="1" i="0" lang="en" sz="1300" u="none" cap="none" strike="noStrike">
                <a:solidFill>
                  <a:schemeClr val="lt1"/>
                </a:solidFill>
                <a:latin typeface="Nunito"/>
                <a:ea typeface="Nunito"/>
                <a:cs typeface="Nunito"/>
                <a:sym typeface="Nunito"/>
              </a:rPr>
              <a:t>Insight:</a:t>
            </a:r>
            <a:r>
              <a:rPr b="0" i="0" lang="en" sz="1300" u="none" cap="none" strike="noStrike">
                <a:solidFill>
                  <a:schemeClr val="lt1"/>
                </a:solidFill>
                <a:latin typeface="Nunito"/>
                <a:ea typeface="Nunito"/>
                <a:cs typeface="Nunito"/>
                <a:sym typeface="Nunito"/>
              </a:rPr>
              <a:t> Severe underfitting. Model fails to learn the patterns in data. Not suitable for deployment.</a:t>
            </a:r>
            <a:endParaRPr b="0" i="0" sz="1300" u="none" cap="none" strike="noStrike">
              <a:solidFill>
                <a:schemeClr val="lt1"/>
              </a:solidFill>
              <a:latin typeface="Nunito"/>
              <a:ea typeface="Nunito"/>
              <a:cs typeface="Nunito"/>
              <a:sym typeface="Nuni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36ac7cfba73_0_545"/>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sz="2000">
                <a:solidFill>
                  <a:srgbClr val="1974D2"/>
                </a:solidFill>
              </a:rPr>
              <a:t>Model Comparison In Reference to Model Parameters 1/2</a:t>
            </a:r>
            <a:endParaRPr sz="2000">
              <a:solidFill>
                <a:srgbClr val="1974D2"/>
              </a:solidFill>
            </a:endParaRPr>
          </a:p>
        </p:txBody>
      </p:sp>
      <p:graphicFrame>
        <p:nvGraphicFramePr>
          <p:cNvPr id="341" name="Google Shape;341;g36ac7cfba73_0_545"/>
          <p:cNvGraphicFramePr/>
          <p:nvPr/>
        </p:nvGraphicFramePr>
        <p:xfrm>
          <a:off x="202550" y="819150"/>
          <a:ext cx="3000000" cy="3000000"/>
        </p:xfrm>
        <a:graphic>
          <a:graphicData uri="http://schemas.openxmlformats.org/drawingml/2006/table">
            <a:tbl>
              <a:tblPr>
                <a:noFill/>
                <a:tableStyleId>{07A3033A-6E7C-4F48-9908-586DAFC48A61}</a:tableStyleId>
              </a:tblPr>
              <a:tblGrid>
                <a:gridCol w="4199975"/>
                <a:gridCol w="4465925"/>
              </a:tblGrid>
              <a:tr h="381000">
                <a:tc>
                  <a:txBody>
                    <a:bodyPr/>
                    <a:lstStyle/>
                    <a:p>
                      <a:pPr indent="0" lvl="0" marL="0" marR="0" rtl="0" algn="l">
                        <a:lnSpc>
                          <a:spcPct val="115000"/>
                        </a:lnSpc>
                        <a:spcBef>
                          <a:spcPts val="0"/>
                        </a:spcBef>
                        <a:spcAft>
                          <a:spcPts val="0"/>
                        </a:spcAft>
                        <a:buClr>
                          <a:srgbClr val="000000"/>
                        </a:buClr>
                        <a:buSzPts val="1300"/>
                        <a:buFont typeface="Arial"/>
                        <a:buNone/>
                      </a:pPr>
                      <a:r>
                        <a:rPr b="1" lang="en" sz="1300" u="none" cap="none" strike="noStrike">
                          <a:solidFill>
                            <a:schemeClr val="lt1"/>
                          </a:solidFill>
                          <a:latin typeface="Nunito"/>
                          <a:ea typeface="Nunito"/>
                          <a:cs typeface="Nunito"/>
                          <a:sym typeface="Nunito"/>
                        </a:rPr>
                        <a:t>1. Hidden Layers</a:t>
                      </a:r>
                      <a:endParaRPr b="1" sz="1300" u="none" cap="none" strike="noStrike">
                        <a:solidFill>
                          <a:schemeClr val="lt1"/>
                        </a:solidFill>
                        <a:latin typeface="Nunito"/>
                        <a:ea typeface="Nunito"/>
                        <a:cs typeface="Nunito"/>
                        <a:sym typeface="Nunito"/>
                      </a:endParaRPr>
                    </a:p>
                    <a:p>
                      <a:pPr indent="-311150" lvl="0" marL="457200" marR="0" rtl="0" algn="l">
                        <a:lnSpc>
                          <a:spcPct val="115000"/>
                        </a:lnSpc>
                        <a:spcBef>
                          <a:spcPts val="1200"/>
                        </a:spcBef>
                        <a:spcAft>
                          <a:spcPts val="0"/>
                        </a:spcAft>
                        <a:buClr>
                          <a:schemeClr val="lt1"/>
                        </a:buClr>
                        <a:buSzPts val="1300"/>
                        <a:buFont typeface="Arial"/>
                        <a:buChar char="●"/>
                      </a:pPr>
                      <a:r>
                        <a:rPr b="1" lang="en" sz="1300" u="none" cap="none" strike="noStrike">
                          <a:solidFill>
                            <a:schemeClr val="lt1"/>
                          </a:solidFill>
                          <a:latin typeface="Nunito"/>
                          <a:ea typeface="Nunito"/>
                          <a:cs typeface="Nunito"/>
                          <a:sym typeface="Nunito"/>
                        </a:rPr>
                        <a:t>Effect</a:t>
                      </a:r>
                      <a:r>
                        <a:rPr lang="en" sz="1300" u="none" cap="none" strike="noStrike">
                          <a:solidFill>
                            <a:schemeClr val="lt1"/>
                          </a:solidFill>
                          <a:latin typeface="Nunito"/>
                          <a:ea typeface="Nunito"/>
                          <a:cs typeface="Nunito"/>
                          <a:sym typeface="Nunito"/>
                        </a:rPr>
                        <a:t>: Adding more layers (Model 3 onward) improves recall slightly and can boost training F1.</a:t>
                      </a:r>
                      <a:endParaRPr sz="1300" u="none" cap="none" strike="noStrike">
                        <a:solidFill>
                          <a:schemeClr val="lt1"/>
                        </a:solidFill>
                        <a:latin typeface="Nunito"/>
                        <a:ea typeface="Nunito"/>
                        <a:cs typeface="Nunito"/>
                        <a:sym typeface="Nunito"/>
                      </a:endParaRPr>
                    </a:p>
                    <a:p>
                      <a:pPr indent="-311150" lvl="0" marL="457200" marR="0" rtl="0" algn="l">
                        <a:lnSpc>
                          <a:spcPct val="115000"/>
                        </a:lnSpc>
                        <a:spcBef>
                          <a:spcPts val="0"/>
                        </a:spcBef>
                        <a:spcAft>
                          <a:spcPts val="0"/>
                        </a:spcAft>
                        <a:buClr>
                          <a:schemeClr val="lt1"/>
                        </a:buClr>
                        <a:buSzPts val="1300"/>
                        <a:buFont typeface="Arial"/>
                        <a:buChar char="●"/>
                      </a:pPr>
                      <a:r>
                        <a:rPr b="1" lang="en" sz="1300" u="none" cap="none" strike="noStrike">
                          <a:solidFill>
                            <a:schemeClr val="lt1"/>
                          </a:solidFill>
                          <a:latin typeface="Nunito"/>
                          <a:ea typeface="Nunito"/>
                          <a:cs typeface="Nunito"/>
                          <a:sym typeface="Nunito"/>
                        </a:rPr>
                        <a:t>Insight</a:t>
                      </a:r>
                      <a:r>
                        <a:rPr lang="en" sz="1300" u="none" cap="none" strike="noStrike">
                          <a:solidFill>
                            <a:schemeClr val="lt1"/>
                          </a:solidFill>
                          <a:latin typeface="Nunito"/>
                          <a:ea typeface="Nunito"/>
                          <a:cs typeface="Nunito"/>
                          <a:sym typeface="Nunito"/>
                        </a:rPr>
                        <a:t>: Deeper networks help capture complexity, but also increase risk of overfitting (Model 4 shows signs).</a:t>
                      </a:r>
                      <a:endParaRPr sz="1300" u="none" cap="none" strike="noStrike">
                        <a:solidFill>
                          <a:schemeClr val="lt1"/>
                        </a:solidFill>
                        <a:latin typeface="Nunito"/>
                        <a:ea typeface="Nunito"/>
                        <a:cs typeface="Nunito"/>
                        <a:sym typeface="Nunito"/>
                      </a:endParaRPr>
                    </a:p>
                  </a:txBody>
                  <a:tcPr marT="91425" marB="91425" marR="91425" marL="91425">
                    <a:solidFill>
                      <a:srgbClr val="15689A"/>
                    </a:solidFill>
                  </a:tcPr>
                </a:tc>
                <a:tc>
                  <a:txBody>
                    <a:bodyPr/>
                    <a:lstStyle/>
                    <a:p>
                      <a:pPr indent="0" lvl="0" marL="0" marR="0" rtl="0" algn="l">
                        <a:lnSpc>
                          <a:spcPct val="115000"/>
                        </a:lnSpc>
                        <a:spcBef>
                          <a:spcPts val="0"/>
                        </a:spcBef>
                        <a:spcAft>
                          <a:spcPts val="0"/>
                        </a:spcAft>
                        <a:buClr>
                          <a:srgbClr val="000000"/>
                        </a:buClr>
                        <a:buSzPts val="1300"/>
                        <a:buFont typeface="Arial"/>
                        <a:buNone/>
                      </a:pPr>
                      <a:r>
                        <a:rPr b="1" lang="en" sz="1300" u="none" cap="none" strike="noStrike">
                          <a:solidFill>
                            <a:schemeClr val="lt1"/>
                          </a:solidFill>
                          <a:latin typeface="Nunito"/>
                          <a:ea typeface="Nunito"/>
                          <a:cs typeface="Nunito"/>
                          <a:sym typeface="Nunito"/>
                        </a:rPr>
                        <a:t>2. Optimizer</a:t>
                      </a:r>
                      <a:endParaRPr b="1" sz="1300" u="none" cap="none" strike="noStrike">
                        <a:solidFill>
                          <a:schemeClr val="lt1"/>
                        </a:solidFill>
                        <a:latin typeface="Nunito"/>
                        <a:ea typeface="Nunito"/>
                        <a:cs typeface="Nunito"/>
                        <a:sym typeface="Nunito"/>
                      </a:endParaRPr>
                    </a:p>
                    <a:p>
                      <a:pPr indent="-311150" lvl="0" marL="457200" marR="0" rtl="0" algn="l">
                        <a:lnSpc>
                          <a:spcPct val="115000"/>
                        </a:lnSpc>
                        <a:spcBef>
                          <a:spcPts val="1200"/>
                        </a:spcBef>
                        <a:spcAft>
                          <a:spcPts val="0"/>
                        </a:spcAft>
                        <a:buClr>
                          <a:schemeClr val="lt1"/>
                        </a:buClr>
                        <a:buSzPts val="1300"/>
                        <a:buFont typeface="Arial"/>
                        <a:buChar char="●"/>
                      </a:pPr>
                      <a:r>
                        <a:rPr b="1" lang="en" sz="1300" u="none" cap="none" strike="noStrike">
                          <a:solidFill>
                            <a:schemeClr val="lt1"/>
                          </a:solidFill>
                          <a:latin typeface="Nunito"/>
                          <a:ea typeface="Nunito"/>
                          <a:cs typeface="Nunito"/>
                          <a:sym typeface="Nunito"/>
                        </a:rPr>
                        <a:t>Adam (Models 4, 5)</a:t>
                      </a:r>
                      <a:r>
                        <a:rPr lang="en" sz="1300" u="none" cap="none" strike="noStrike">
                          <a:solidFill>
                            <a:schemeClr val="lt1"/>
                          </a:solidFill>
                          <a:latin typeface="Nunito"/>
                          <a:ea typeface="Nunito"/>
                          <a:cs typeface="Nunito"/>
                          <a:sym typeface="Nunito"/>
                        </a:rPr>
                        <a:t> vs. </a:t>
                      </a:r>
                      <a:r>
                        <a:rPr b="1" lang="en" sz="1300" u="none" cap="none" strike="noStrike">
                          <a:solidFill>
                            <a:schemeClr val="lt1"/>
                          </a:solidFill>
                          <a:latin typeface="Nunito"/>
                          <a:ea typeface="Nunito"/>
                          <a:cs typeface="Nunito"/>
                          <a:sym typeface="Nunito"/>
                        </a:rPr>
                        <a:t>SGD (Models 0, 1, 2, 3, 6)</a:t>
                      </a:r>
                      <a:endParaRPr b="1" sz="1300" u="none" cap="none" strike="noStrike">
                        <a:solidFill>
                          <a:schemeClr val="lt1"/>
                        </a:solidFill>
                        <a:latin typeface="Nunito"/>
                        <a:ea typeface="Nunito"/>
                        <a:cs typeface="Nunito"/>
                        <a:sym typeface="Nunito"/>
                      </a:endParaRPr>
                    </a:p>
                    <a:p>
                      <a:pPr indent="-311150" lvl="0" marL="457200" marR="0" rtl="0" algn="l">
                        <a:lnSpc>
                          <a:spcPct val="115000"/>
                        </a:lnSpc>
                        <a:spcBef>
                          <a:spcPts val="0"/>
                        </a:spcBef>
                        <a:spcAft>
                          <a:spcPts val="0"/>
                        </a:spcAft>
                        <a:buClr>
                          <a:schemeClr val="lt1"/>
                        </a:buClr>
                        <a:buSzPts val="1300"/>
                        <a:buFont typeface="Arial"/>
                        <a:buChar char="●"/>
                      </a:pPr>
                      <a:r>
                        <a:rPr b="1" lang="en" sz="1300" u="none" cap="none" strike="noStrike">
                          <a:solidFill>
                            <a:schemeClr val="lt1"/>
                          </a:solidFill>
                          <a:latin typeface="Nunito"/>
                          <a:ea typeface="Nunito"/>
                          <a:cs typeface="Nunito"/>
                          <a:sym typeface="Nunito"/>
                        </a:rPr>
                        <a:t>Observation</a:t>
                      </a:r>
                      <a:r>
                        <a:rPr lang="en" sz="1300" u="none" cap="none" strike="noStrike">
                          <a:solidFill>
                            <a:schemeClr val="lt1"/>
                          </a:solidFill>
                          <a:latin typeface="Nunito"/>
                          <a:ea typeface="Nunito"/>
                          <a:cs typeface="Nunito"/>
                          <a:sym typeface="Nunito"/>
                        </a:rPr>
                        <a:t>: Adam leads to slightly better generalization (Model 5 &gt; Model 4).</a:t>
                      </a:r>
                      <a:endParaRPr sz="1300" u="none" cap="none" strike="noStrike">
                        <a:solidFill>
                          <a:schemeClr val="lt1"/>
                        </a:solidFill>
                        <a:latin typeface="Nunito"/>
                        <a:ea typeface="Nunito"/>
                        <a:cs typeface="Nunito"/>
                        <a:sym typeface="Nunito"/>
                      </a:endParaRPr>
                    </a:p>
                    <a:p>
                      <a:pPr indent="-311150" lvl="0" marL="457200" marR="0" rtl="0" algn="l">
                        <a:lnSpc>
                          <a:spcPct val="115000"/>
                        </a:lnSpc>
                        <a:spcBef>
                          <a:spcPts val="0"/>
                        </a:spcBef>
                        <a:spcAft>
                          <a:spcPts val="0"/>
                        </a:spcAft>
                        <a:buClr>
                          <a:schemeClr val="lt1"/>
                        </a:buClr>
                        <a:buSzPts val="1300"/>
                        <a:buFont typeface="Arial"/>
                        <a:buChar char="●"/>
                      </a:pPr>
                      <a:r>
                        <a:rPr b="1" lang="en" sz="1300" u="none" cap="none" strike="noStrike">
                          <a:solidFill>
                            <a:schemeClr val="lt1"/>
                          </a:solidFill>
                          <a:latin typeface="Nunito"/>
                          <a:ea typeface="Nunito"/>
                          <a:cs typeface="Nunito"/>
                          <a:sym typeface="Nunito"/>
                        </a:rPr>
                        <a:t>Insight</a:t>
                      </a:r>
                      <a:r>
                        <a:rPr lang="en" sz="1300" u="none" cap="none" strike="noStrike">
                          <a:solidFill>
                            <a:schemeClr val="lt1"/>
                          </a:solidFill>
                          <a:latin typeface="Nunito"/>
                          <a:ea typeface="Nunito"/>
                          <a:cs typeface="Nunito"/>
                          <a:sym typeface="Nunito"/>
                        </a:rPr>
                        <a:t>: Adam's adaptive learning is more effective for this dataset, especially when paired with dropout and class weights.</a:t>
                      </a:r>
                      <a:endParaRPr sz="1300" u="none" cap="none" strike="noStrike">
                        <a:solidFill>
                          <a:schemeClr val="lt1"/>
                        </a:solidFill>
                        <a:latin typeface="Nunito"/>
                        <a:ea typeface="Nunito"/>
                        <a:cs typeface="Nunito"/>
                        <a:sym typeface="Nunito"/>
                      </a:endParaRPr>
                    </a:p>
                  </a:txBody>
                  <a:tcPr marT="91425" marB="91425" marR="91425" marL="91425">
                    <a:solidFill>
                      <a:srgbClr val="63A030"/>
                    </a:solidFill>
                  </a:tcPr>
                </a:tc>
              </a:tr>
              <a:tr h="381000">
                <a:tc>
                  <a:txBody>
                    <a:bodyPr/>
                    <a:lstStyle/>
                    <a:p>
                      <a:pPr indent="0" lvl="0" marL="0" marR="0" rtl="0" algn="l">
                        <a:lnSpc>
                          <a:spcPct val="115000"/>
                        </a:lnSpc>
                        <a:spcBef>
                          <a:spcPts val="0"/>
                        </a:spcBef>
                        <a:spcAft>
                          <a:spcPts val="0"/>
                        </a:spcAft>
                        <a:buClr>
                          <a:srgbClr val="000000"/>
                        </a:buClr>
                        <a:buSzPts val="1300"/>
                        <a:buFont typeface="Arial"/>
                        <a:buNone/>
                      </a:pPr>
                      <a:r>
                        <a:rPr b="1" lang="en" sz="1300" u="none" cap="none" strike="noStrike">
                          <a:solidFill>
                            <a:schemeClr val="lt1"/>
                          </a:solidFill>
                          <a:latin typeface="Nunito"/>
                          <a:ea typeface="Nunito"/>
                          <a:cs typeface="Nunito"/>
                          <a:sym typeface="Nunito"/>
                        </a:rPr>
                        <a:t>3. Dropout</a:t>
                      </a:r>
                      <a:endParaRPr b="1" sz="1300" u="none" cap="none" strike="noStrike">
                        <a:solidFill>
                          <a:schemeClr val="lt1"/>
                        </a:solidFill>
                        <a:latin typeface="Nunito"/>
                        <a:ea typeface="Nunito"/>
                        <a:cs typeface="Nunito"/>
                        <a:sym typeface="Nunito"/>
                      </a:endParaRPr>
                    </a:p>
                    <a:p>
                      <a:pPr indent="-311150" lvl="0" marL="457200" marR="0" rtl="0" algn="l">
                        <a:lnSpc>
                          <a:spcPct val="115000"/>
                        </a:lnSpc>
                        <a:spcBef>
                          <a:spcPts val="1200"/>
                        </a:spcBef>
                        <a:spcAft>
                          <a:spcPts val="0"/>
                        </a:spcAft>
                        <a:buClr>
                          <a:schemeClr val="lt1"/>
                        </a:buClr>
                        <a:buSzPts val="1300"/>
                        <a:buFont typeface="Arial"/>
                        <a:buChar char="●"/>
                      </a:pPr>
                      <a:r>
                        <a:rPr b="1" lang="en" sz="1300" u="none" cap="none" strike="noStrike">
                          <a:solidFill>
                            <a:schemeClr val="lt1"/>
                          </a:solidFill>
                          <a:latin typeface="Nunito"/>
                          <a:ea typeface="Nunito"/>
                          <a:cs typeface="Nunito"/>
                          <a:sym typeface="Nunito"/>
                        </a:rPr>
                        <a:t>Models 3,5, 6</a:t>
                      </a:r>
                      <a:r>
                        <a:rPr lang="en" sz="1300" u="none" cap="none" strike="noStrike">
                          <a:solidFill>
                            <a:schemeClr val="lt1"/>
                          </a:solidFill>
                          <a:latin typeface="Nunito"/>
                          <a:ea typeface="Nunito"/>
                          <a:cs typeface="Nunito"/>
                          <a:sym typeface="Nunito"/>
                        </a:rPr>
                        <a:t> used dropout; others did not.</a:t>
                      </a:r>
                      <a:endParaRPr sz="1300" u="none" cap="none" strike="noStrike">
                        <a:solidFill>
                          <a:schemeClr val="lt1"/>
                        </a:solidFill>
                        <a:latin typeface="Nunito"/>
                        <a:ea typeface="Nunito"/>
                        <a:cs typeface="Nunito"/>
                        <a:sym typeface="Nunito"/>
                      </a:endParaRPr>
                    </a:p>
                    <a:p>
                      <a:pPr indent="-311150" lvl="0" marL="457200" marR="0" rtl="0" algn="l">
                        <a:lnSpc>
                          <a:spcPct val="115000"/>
                        </a:lnSpc>
                        <a:spcBef>
                          <a:spcPts val="0"/>
                        </a:spcBef>
                        <a:spcAft>
                          <a:spcPts val="0"/>
                        </a:spcAft>
                        <a:buClr>
                          <a:schemeClr val="lt1"/>
                        </a:buClr>
                        <a:buSzPts val="1300"/>
                        <a:buFont typeface="Arial"/>
                        <a:buChar char="●"/>
                      </a:pPr>
                      <a:r>
                        <a:rPr b="1" lang="en" sz="1300" u="none" cap="none" strike="noStrike">
                          <a:solidFill>
                            <a:schemeClr val="lt1"/>
                          </a:solidFill>
                          <a:latin typeface="Nunito"/>
                          <a:ea typeface="Nunito"/>
                          <a:cs typeface="Nunito"/>
                          <a:sym typeface="Nunito"/>
                        </a:rPr>
                        <a:t>Effect</a:t>
                      </a:r>
                      <a:r>
                        <a:rPr lang="en" sz="1300" u="none" cap="none" strike="noStrike">
                          <a:solidFill>
                            <a:schemeClr val="lt1"/>
                          </a:solidFill>
                          <a:latin typeface="Nunito"/>
                          <a:ea typeface="Nunito"/>
                          <a:cs typeface="Nunito"/>
                          <a:sym typeface="Nunito"/>
                        </a:rPr>
                        <a:t>: Dropout improved generalization.</a:t>
                      </a:r>
                      <a:endParaRPr sz="1300" u="none" cap="none" strike="noStrike">
                        <a:solidFill>
                          <a:schemeClr val="lt1"/>
                        </a:solidFill>
                        <a:latin typeface="Nunito"/>
                        <a:ea typeface="Nunito"/>
                        <a:cs typeface="Nunito"/>
                        <a:sym typeface="Nunito"/>
                      </a:endParaRPr>
                    </a:p>
                    <a:p>
                      <a:pPr indent="-311150" lvl="0" marL="457200" marR="0" rtl="0" algn="l">
                        <a:lnSpc>
                          <a:spcPct val="115000"/>
                        </a:lnSpc>
                        <a:spcBef>
                          <a:spcPts val="0"/>
                        </a:spcBef>
                        <a:spcAft>
                          <a:spcPts val="0"/>
                        </a:spcAft>
                        <a:buClr>
                          <a:schemeClr val="lt1"/>
                        </a:buClr>
                        <a:buSzPts val="1300"/>
                        <a:buFont typeface="Arial"/>
                        <a:buChar char="●"/>
                      </a:pPr>
                      <a:r>
                        <a:rPr b="1" lang="en" sz="1300" u="none" cap="none" strike="noStrike">
                          <a:solidFill>
                            <a:schemeClr val="lt1"/>
                          </a:solidFill>
                          <a:latin typeface="Nunito"/>
                          <a:ea typeface="Nunito"/>
                          <a:cs typeface="Nunito"/>
                          <a:sym typeface="Nunito"/>
                        </a:rPr>
                        <a:t>Insight</a:t>
                      </a:r>
                      <a:r>
                        <a:rPr lang="en" sz="1300" u="none" cap="none" strike="noStrike">
                          <a:solidFill>
                            <a:schemeClr val="lt1"/>
                          </a:solidFill>
                          <a:latin typeface="Nunito"/>
                          <a:ea typeface="Nunito"/>
                          <a:cs typeface="Nunito"/>
                          <a:sym typeface="Nunito"/>
                        </a:rPr>
                        <a:t>: Regularization through dropout is essential to avoid overfitting in high-capacity models.</a:t>
                      </a:r>
                      <a:endParaRPr sz="1300" u="none" cap="none" strike="noStrike">
                        <a:solidFill>
                          <a:schemeClr val="lt1"/>
                        </a:solidFill>
                        <a:latin typeface="Nunito"/>
                        <a:ea typeface="Nunito"/>
                        <a:cs typeface="Nunito"/>
                        <a:sym typeface="Nunito"/>
                      </a:endParaRPr>
                    </a:p>
                  </a:txBody>
                  <a:tcPr marT="91425" marB="91425" marR="91425" marL="91425">
                    <a:solidFill>
                      <a:srgbClr val="7EB540"/>
                    </a:solidFill>
                  </a:tcPr>
                </a:tc>
                <a:tc>
                  <a:txBody>
                    <a:bodyPr/>
                    <a:lstStyle/>
                    <a:p>
                      <a:pPr indent="0" lvl="0" marL="0" marR="0" rtl="0" algn="l">
                        <a:lnSpc>
                          <a:spcPct val="115000"/>
                        </a:lnSpc>
                        <a:spcBef>
                          <a:spcPts val="0"/>
                        </a:spcBef>
                        <a:spcAft>
                          <a:spcPts val="0"/>
                        </a:spcAft>
                        <a:buClr>
                          <a:srgbClr val="000000"/>
                        </a:buClr>
                        <a:buSzPts val="1300"/>
                        <a:buFont typeface="Arial"/>
                        <a:buNone/>
                      </a:pPr>
                      <a:r>
                        <a:rPr b="1" lang="en" sz="1300" u="none" cap="none" strike="noStrike">
                          <a:solidFill>
                            <a:schemeClr val="lt1"/>
                          </a:solidFill>
                          <a:latin typeface="Nunito"/>
                          <a:ea typeface="Nunito"/>
                          <a:cs typeface="Nunito"/>
                          <a:sym typeface="Nunito"/>
                        </a:rPr>
                        <a:t>4. Class Weights</a:t>
                      </a:r>
                      <a:endParaRPr b="1" sz="1300" u="none" cap="none" strike="noStrike">
                        <a:solidFill>
                          <a:schemeClr val="lt1"/>
                        </a:solidFill>
                        <a:latin typeface="Nunito"/>
                        <a:ea typeface="Nunito"/>
                        <a:cs typeface="Nunito"/>
                        <a:sym typeface="Nunito"/>
                      </a:endParaRPr>
                    </a:p>
                    <a:p>
                      <a:pPr indent="-311150" lvl="0" marL="457200" marR="0" rtl="0" algn="l">
                        <a:lnSpc>
                          <a:spcPct val="115000"/>
                        </a:lnSpc>
                        <a:spcBef>
                          <a:spcPts val="1200"/>
                        </a:spcBef>
                        <a:spcAft>
                          <a:spcPts val="0"/>
                        </a:spcAft>
                        <a:buClr>
                          <a:schemeClr val="lt1"/>
                        </a:buClr>
                        <a:buSzPts val="1300"/>
                        <a:buFont typeface="Nunito"/>
                        <a:buChar char="●"/>
                      </a:pPr>
                      <a:r>
                        <a:rPr b="1" lang="en" sz="1300" u="none" cap="none" strike="noStrike">
                          <a:solidFill>
                            <a:schemeClr val="lt1"/>
                          </a:solidFill>
                          <a:latin typeface="Nunito"/>
                          <a:ea typeface="Nunito"/>
                          <a:cs typeface="Nunito"/>
                          <a:sym typeface="Nunito"/>
                        </a:rPr>
                        <a:t>Used in Models 4, 6</a:t>
                      </a:r>
                      <a:endParaRPr b="1" sz="1300" u="none" cap="none" strike="noStrike">
                        <a:solidFill>
                          <a:schemeClr val="lt1"/>
                        </a:solidFill>
                        <a:latin typeface="Nunito"/>
                        <a:ea typeface="Nunito"/>
                        <a:cs typeface="Nunito"/>
                        <a:sym typeface="Nunito"/>
                      </a:endParaRPr>
                    </a:p>
                    <a:p>
                      <a:pPr indent="-311150" lvl="0" marL="457200" marR="0" rtl="0" algn="l">
                        <a:lnSpc>
                          <a:spcPct val="115000"/>
                        </a:lnSpc>
                        <a:spcBef>
                          <a:spcPts val="0"/>
                        </a:spcBef>
                        <a:spcAft>
                          <a:spcPts val="0"/>
                        </a:spcAft>
                        <a:buClr>
                          <a:schemeClr val="lt1"/>
                        </a:buClr>
                        <a:buSzPts val="1300"/>
                        <a:buFont typeface="Arial"/>
                        <a:buChar char="●"/>
                      </a:pPr>
                      <a:r>
                        <a:rPr b="1" lang="en" sz="1300" u="none" cap="none" strike="noStrike">
                          <a:solidFill>
                            <a:schemeClr val="lt1"/>
                          </a:solidFill>
                          <a:latin typeface="Nunito"/>
                          <a:ea typeface="Nunito"/>
                          <a:cs typeface="Nunito"/>
                          <a:sym typeface="Nunito"/>
                        </a:rPr>
                        <a:t>Effect</a:t>
                      </a:r>
                      <a:r>
                        <a:rPr lang="en" sz="1300" u="none" cap="none" strike="noStrike">
                          <a:solidFill>
                            <a:schemeClr val="lt1"/>
                          </a:solidFill>
                          <a:latin typeface="Nunito"/>
                          <a:ea typeface="Nunito"/>
                          <a:cs typeface="Nunito"/>
                          <a:sym typeface="Nunito"/>
                        </a:rPr>
                        <a:t>: Boosted recall for minority class (especially in Model 4).</a:t>
                      </a:r>
                      <a:endParaRPr sz="1300" u="none" cap="none" strike="noStrike">
                        <a:solidFill>
                          <a:schemeClr val="lt1"/>
                        </a:solidFill>
                        <a:latin typeface="Nunito"/>
                        <a:ea typeface="Nunito"/>
                        <a:cs typeface="Nunito"/>
                        <a:sym typeface="Nunito"/>
                      </a:endParaRPr>
                    </a:p>
                    <a:p>
                      <a:pPr indent="-311150" lvl="0" marL="457200" marR="0" rtl="0" algn="l">
                        <a:lnSpc>
                          <a:spcPct val="115000"/>
                        </a:lnSpc>
                        <a:spcBef>
                          <a:spcPts val="0"/>
                        </a:spcBef>
                        <a:spcAft>
                          <a:spcPts val="0"/>
                        </a:spcAft>
                        <a:buClr>
                          <a:schemeClr val="lt1"/>
                        </a:buClr>
                        <a:buSzPts val="1300"/>
                        <a:buFont typeface="Arial"/>
                        <a:buChar char="●"/>
                      </a:pPr>
                      <a:r>
                        <a:rPr b="1" lang="en" sz="1300" u="none" cap="none" strike="noStrike">
                          <a:solidFill>
                            <a:schemeClr val="lt1"/>
                          </a:solidFill>
                          <a:latin typeface="Nunito"/>
                          <a:ea typeface="Nunito"/>
                          <a:cs typeface="Nunito"/>
                          <a:sym typeface="Nunito"/>
                        </a:rPr>
                        <a:t>Insight</a:t>
                      </a:r>
                      <a:r>
                        <a:rPr lang="en" sz="1300" u="none" cap="none" strike="noStrike">
                          <a:solidFill>
                            <a:schemeClr val="lt1"/>
                          </a:solidFill>
                          <a:latin typeface="Nunito"/>
                          <a:ea typeface="Nunito"/>
                          <a:cs typeface="Nunito"/>
                          <a:sym typeface="Nunito"/>
                        </a:rPr>
                        <a:t>: When properly tuned, class weights improve fairness and sensitivity. However, overcompensation (Model 6) leads to poor overall performance.</a:t>
                      </a:r>
                      <a:endParaRPr sz="1300" u="none" cap="none" strike="noStrike">
                        <a:solidFill>
                          <a:schemeClr val="lt1"/>
                        </a:solidFill>
                        <a:latin typeface="Nunito"/>
                        <a:ea typeface="Nunito"/>
                        <a:cs typeface="Nunito"/>
                        <a:sym typeface="Nunito"/>
                      </a:endParaRPr>
                    </a:p>
                  </a:txBody>
                  <a:tcPr marT="91425" marB="91425" marR="91425" marL="91425">
                    <a:solidFill>
                      <a:srgbClr val="29ADC1"/>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g36ac7cfba73_0_559"/>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sz="2000">
                <a:solidFill>
                  <a:srgbClr val="1974D2"/>
                </a:solidFill>
              </a:rPr>
              <a:t>Model Comparison In Reference to Model Parameters 2/2</a:t>
            </a:r>
            <a:endParaRPr sz="2000">
              <a:solidFill>
                <a:srgbClr val="1974D2"/>
              </a:solidFill>
            </a:endParaRPr>
          </a:p>
        </p:txBody>
      </p:sp>
      <p:graphicFrame>
        <p:nvGraphicFramePr>
          <p:cNvPr id="347" name="Google Shape;347;g36ac7cfba73_0_559"/>
          <p:cNvGraphicFramePr/>
          <p:nvPr/>
        </p:nvGraphicFramePr>
        <p:xfrm>
          <a:off x="382050" y="1343075"/>
          <a:ext cx="3000000" cy="3000000"/>
        </p:xfrm>
        <a:graphic>
          <a:graphicData uri="http://schemas.openxmlformats.org/drawingml/2006/table">
            <a:tbl>
              <a:tblPr>
                <a:noFill/>
                <a:tableStyleId>{0956E622-FABF-4CB9-960A-CFD11AB7A673}</a:tableStyleId>
              </a:tblPr>
              <a:tblGrid>
                <a:gridCol w="2389375"/>
                <a:gridCol w="5927300"/>
              </a:tblGrid>
              <a:tr h="342900">
                <a:tc gridSpan="2">
                  <a:txBody>
                    <a:bodyPr/>
                    <a:lstStyle/>
                    <a:p>
                      <a:pPr indent="0" lvl="0" marL="0" marR="0" rtl="0" algn="l">
                        <a:lnSpc>
                          <a:spcPct val="115000"/>
                        </a:lnSpc>
                        <a:spcBef>
                          <a:spcPts val="0"/>
                        </a:spcBef>
                        <a:spcAft>
                          <a:spcPts val="0"/>
                        </a:spcAft>
                        <a:buClr>
                          <a:srgbClr val="000000"/>
                        </a:buClr>
                        <a:buSzPts val="2300"/>
                        <a:buFont typeface="Arial"/>
                        <a:buNone/>
                      </a:pPr>
                      <a:r>
                        <a:rPr b="1" lang="en" sz="2300" u="none" cap="none" strike="noStrike">
                          <a:latin typeface="Nunito"/>
                          <a:ea typeface="Nunito"/>
                          <a:cs typeface="Nunito"/>
                          <a:sym typeface="Nunito"/>
                        </a:rPr>
                        <a:t>✅ </a:t>
                      </a:r>
                      <a:r>
                        <a:rPr b="1" lang="en" sz="2300" u="none" cap="none" strike="noStrike">
                          <a:solidFill>
                            <a:schemeClr val="lt1"/>
                          </a:solidFill>
                          <a:latin typeface="Nunito"/>
                          <a:ea typeface="Nunito"/>
                          <a:cs typeface="Nunito"/>
                          <a:sym typeface="Nunito"/>
                        </a:rPr>
                        <a:t>Final Conclusion About Model Structure</a:t>
                      </a:r>
                      <a:endParaRPr b="1" sz="2300" u="none" cap="none" strike="noStrike">
                        <a:solidFill>
                          <a:schemeClr val="lt1"/>
                        </a:solidFill>
                        <a:latin typeface="Nunito"/>
                        <a:ea typeface="Nunito"/>
                        <a:cs typeface="Nunito"/>
                        <a:sym typeface="Nunito"/>
                      </a:endParaRPr>
                    </a:p>
                  </a:txBody>
                  <a:tcPr marT="19050" marB="19050" marR="91425" marL="91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15689B"/>
                    </a:solidFill>
                  </a:tcPr>
                </a:tc>
                <a:tc hMerge="1"/>
              </a:tr>
              <a:tr h="276225">
                <a:tc>
                  <a:txBody>
                    <a:bodyPr/>
                    <a:lstStyle/>
                    <a:p>
                      <a:pPr indent="0" lvl="0" marL="0" marR="0" rtl="0" algn="ctr">
                        <a:lnSpc>
                          <a:spcPct val="115000"/>
                        </a:lnSpc>
                        <a:spcBef>
                          <a:spcPts val="0"/>
                        </a:spcBef>
                        <a:spcAft>
                          <a:spcPts val="0"/>
                        </a:spcAft>
                        <a:buClr>
                          <a:srgbClr val="000000"/>
                        </a:buClr>
                        <a:buSzPts val="2100"/>
                        <a:buFont typeface="Arial"/>
                        <a:buNone/>
                      </a:pPr>
                      <a:r>
                        <a:rPr b="1" lang="en" sz="2100" u="none" cap="none" strike="noStrike">
                          <a:solidFill>
                            <a:schemeClr val="lt1"/>
                          </a:solidFill>
                          <a:latin typeface="Nunito"/>
                          <a:ea typeface="Nunito"/>
                          <a:cs typeface="Nunito"/>
                          <a:sym typeface="Nunito"/>
                        </a:rPr>
                        <a:t>Best Practice</a:t>
                      </a:r>
                      <a:endParaRPr b="1" sz="21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2100"/>
                        <a:buFont typeface="Arial"/>
                        <a:buNone/>
                      </a:pPr>
                      <a:r>
                        <a:rPr b="1" lang="en" sz="2100" u="none" cap="none" strike="noStrike">
                          <a:solidFill>
                            <a:schemeClr val="lt1"/>
                          </a:solidFill>
                          <a:latin typeface="Nunito"/>
                          <a:ea typeface="Nunito"/>
                          <a:cs typeface="Nunito"/>
                          <a:sym typeface="Nunito"/>
                        </a:rPr>
                        <a:t>Result</a:t>
                      </a:r>
                      <a:endParaRPr b="1" sz="21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r>
              <a:tr h="247650">
                <a:tc>
                  <a:txBody>
                    <a:bodyPr/>
                    <a:lstStyle/>
                    <a:p>
                      <a:pPr indent="0" lvl="0" marL="0" marR="0" rtl="0" algn="l">
                        <a:lnSpc>
                          <a:spcPct val="115000"/>
                        </a:lnSpc>
                        <a:spcBef>
                          <a:spcPts val="0"/>
                        </a:spcBef>
                        <a:spcAft>
                          <a:spcPts val="0"/>
                        </a:spcAft>
                        <a:buClr>
                          <a:srgbClr val="000000"/>
                        </a:buClr>
                        <a:buSzPts val="1900"/>
                        <a:buFont typeface="Arial"/>
                        <a:buNone/>
                      </a:pPr>
                      <a:r>
                        <a:rPr lang="en" sz="1900" u="none" cap="none" strike="noStrike">
                          <a:solidFill>
                            <a:schemeClr val="lt1"/>
                          </a:solidFill>
                          <a:latin typeface="Nunito"/>
                          <a:ea typeface="Nunito"/>
                          <a:cs typeface="Nunito"/>
                          <a:sym typeface="Nunito"/>
                        </a:rPr>
                        <a:t>More hidden layers</a:t>
                      </a:r>
                      <a:endParaRPr sz="19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900"/>
                        <a:buFont typeface="Arial"/>
                        <a:buNone/>
                      </a:pPr>
                      <a:r>
                        <a:rPr lang="en" sz="1900" u="none" cap="none" strike="noStrike">
                          <a:solidFill>
                            <a:schemeClr val="lt1"/>
                          </a:solidFill>
                          <a:latin typeface="Nunito"/>
                          <a:ea typeface="Nunito"/>
                          <a:cs typeface="Nunito"/>
                          <a:sym typeface="Nunito"/>
                        </a:rPr>
                        <a:t>✔ Improves recall &amp; F1 if not too deep</a:t>
                      </a:r>
                      <a:endParaRPr sz="19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r>
              <a:tr h="247650">
                <a:tc>
                  <a:txBody>
                    <a:bodyPr/>
                    <a:lstStyle/>
                    <a:p>
                      <a:pPr indent="0" lvl="0" marL="0" marR="0" rtl="0" algn="l">
                        <a:lnSpc>
                          <a:spcPct val="115000"/>
                        </a:lnSpc>
                        <a:spcBef>
                          <a:spcPts val="0"/>
                        </a:spcBef>
                        <a:spcAft>
                          <a:spcPts val="0"/>
                        </a:spcAft>
                        <a:buClr>
                          <a:srgbClr val="000000"/>
                        </a:buClr>
                        <a:buSzPts val="1900"/>
                        <a:buFont typeface="Arial"/>
                        <a:buNone/>
                      </a:pPr>
                      <a:r>
                        <a:rPr lang="en" sz="1900" u="none" cap="none" strike="noStrike">
                          <a:solidFill>
                            <a:schemeClr val="lt1"/>
                          </a:solidFill>
                          <a:latin typeface="Nunito"/>
                          <a:ea typeface="Nunito"/>
                          <a:cs typeface="Nunito"/>
                          <a:sym typeface="Nunito"/>
                        </a:rPr>
                        <a:t>Adam Optimizer</a:t>
                      </a:r>
                      <a:endParaRPr sz="19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900"/>
                        <a:buFont typeface="Arial"/>
                        <a:buNone/>
                      </a:pPr>
                      <a:r>
                        <a:rPr lang="en" sz="1900" u="none" cap="none" strike="noStrike">
                          <a:solidFill>
                            <a:schemeClr val="lt1"/>
                          </a:solidFill>
                          <a:latin typeface="Nunito"/>
                          <a:ea typeface="Nunito"/>
                          <a:cs typeface="Nunito"/>
                          <a:sym typeface="Nunito"/>
                        </a:rPr>
                        <a:t>✔ Yields better generalization vs. SGD</a:t>
                      </a:r>
                      <a:endParaRPr sz="19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r>
              <a:tr h="247650">
                <a:tc>
                  <a:txBody>
                    <a:bodyPr/>
                    <a:lstStyle/>
                    <a:p>
                      <a:pPr indent="0" lvl="0" marL="0" marR="0" rtl="0" algn="l">
                        <a:lnSpc>
                          <a:spcPct val="115000"/>
                        </a:lnSpc>
                        <a:spcBef>
                          <a:spcPts val="0"/>
                        </a:spcBef>
                        <a:spcAft>
                          <a:spcPts val="0"/>
                        </a:spcAft>
                        <a:buClr>
                          <a:srgbClr val="000000"/>
                        </a:buClr>
                        <a:buSzPts val="1900"/>
                        <a:buFont typeface="Arial"/>
                        <a:buNone/>
                      </a:pPr>
                      <a:r>
                        <a:rPr lang="en" sz="1900" u="none" cap="none" strike="noStrike">
                          <a:solidFill>
                            <a:schemeClr val="lt1"/>
                          </a:solidFill>
                          <a:latin typeface="Nunito"/>
                          <a:ea typeface="Nunito"/>
                          <a:cs typeface="Nunito"/>
                          <a:sym typeface="Nunito"/>
                        </a:rPr>
                        <a:t>Dropout</a:t>
                      </a:r>
                      <a:endParaRPr sz="19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900"/>
                        <a:buFont typeface="Arial"/>
                        <a:buNone/>
                      </a:pPr>
                      <a:r>
                        <a:rPr lang="en" sz="1900" u="none" cap="none" strike="noStrike">
                          <a:solidFill>
                            <a:schemeClr val="lt1"/>
                          </a:solidFill>
                          <a:latin typeface="Nunito"/>
                          <a:ea typeface="Nunito"/>
                          <a:cs typeface="Nunito"/>
                          <a:sym typeface="Nunito"/>
                        </a:rPr>
                        <a:t>✔ Essential to reduce overfitting</a:t>
                      </a:r>
                      <a:endParaRPr sz="19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r>
              <a:tr h="247650">
                <a:tc>
                  <a:txBody>
                    <a:bodyPr/>
                    <a:lstStyle/>
                    <a:p>
                      <a:pPr indent="0" lvl="0" marL="0" marR="0" rtl="0" algn="l">
                        <a:lnSpc>
                          <a:spcPct val="115000"/>
                        </a:lnSpc>
                        <a:spcBef>
                          <a:spcPts val="0"/>
                        </a:spcBef>
                        <a:spcAft>
                          <a:spcPts val="0"/>
                        </a:spcAft>
                        <a:buClr>
                          <a:srgbClr val="000000"/>
                        </a:buClr>
                        <a:buSzPts val="1900"/>
                        <a:buFont typeface="Arial"/>
                        <a:buNone/>
                      </a:pPr>
                      <a:r>
                        <a:rPr lang="en" sz="1900" u="none" cap="none" strike="noStrike">
                          <a:solidFill>
                            <a:schemeClr val="lt1"/>
                          </a:solidFill>
                          <a:latin typeface="Nunito"/>
                          <a:ea typeface="Nunito"/>
                          <a:cs typeface="Nunito"/>
                          <a:sym typeface="Nunito"/>
                        </a:rPr>
                        <a:t>Class Weights</a:t>
                      </a:r>
                      <a:endParaRPr sz="19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900"/>
                        <a:buFont typeface="Arial"/>
                        <a:buNone/>
                      </a:pPr>
                      <a:r>
                        <a:rPr lang="en" sz="1900" u="none" cap="none" strike="noStrike">
                          <a:solidFill>
                            <a:schemeClr val="lt1"/>
                          </a:solidFill>
                          <a:latin typeface="Nunito"/>
                          <a:ea typeface="Nunito"/>
                          <a:cs typeface="Nunito"/>
                          <a:sym typeface="Nunito"/>
                        </a:rPr>
                        <a:t>✔ Boosts minority class metrics, but must be tuned carefully</a:t>
                      </a:r>
                      <a:endParaRPr sz="19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36ac7cfba73_0_760"/>
          <p:cNvSpPr/>
          <p:nvPr/>
        </p:nvSpPr>
        <p:spPr>
          <a:xfrm>
            <a:off x="74400" y="861975"/>
            <a:ext cx="8757900" cy="1619700"/>
          </a:xfrm>
          <a:prstGeom prst="rect">
            <a:avLst/>
          </a:prstGeom>
          <a:solidFill>
            <a:srgbClr val="29AD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67" name="Google Shape;67;g36ac7cfba73_0_760"/>
          <p:cNvSpPr/>
          <p:nvPr/>
        </p:nvSpPr>
        <p:spPr>
          <a:xfrm>
            <a:off x="74400" y="2524800"/>
            <a:ext cx="8757900" cy="2217600"/>
          </a:xfrm>
          <a:prstGeom prst="rect">
            <a:avLst/>
          </a:prstGeom>
          <a:solidFill>
            <a:srgbClr val="75B13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68" name="Google Shape;68;g36ac7cfba73_0_760"/>
          <p:cNvSpPr txBox="1"/>
          <p:nvPr>
            <p:ph type="title"/>
          </p:nvPr>
        </p:nvSpPr>
        <p:spPr>
          <a:xfrm>
            <a:off x="202550" y="60674"/>
            <a:ext cx="8520600" cy="72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200"/>
              <a:buNone/>
            </a:pPr>
            <a:r>
              <a:rPr lang="en">
                <a:solidFill>
                  <a:srgbClr val="1974D2"/>
                </a:solidFill>
              </a:rPr>
              <a:t>Executive Summary: </a:t>
            </a:r>
            <a:endParaRPr>
              <a:solidFill>
                <a:srgbClr val="1974D2"/>
              </a:solidFill>
            </a:endParaRPr>
          </a:p>
          <a:p>
            <a:pPr indent="0" lvl="0" marL="0" marR="0" rtl="0" algn="l">
              <a:lnSpc>
                <a:spcPct val="100000"/>
              </a:lnSpc>
              <a:spcBef>
                <a:spcPts val="0"/>
              </a:spcBef>
              <a:spcAft>
                <a:spcPts val="0"/>
              </a:spcAft>
              <a:buSzPts val="2200"/>
              <a:buNone/>
            </a:pPr>
            <a:r>
              <a:rPr lang="en" sz="1900">
                <a:solidFill>
                  <a:srgbClr val="1974D2"/>
                </a:solidFill>
              </a:rPr>
              <a:t>Predictive Maintenance for Wind Turbines Using Deep Learning 2/3</a:t>
            </a:r>
            <a:endParaRPr sz="1900">
              <a:solidFill>
                <a:srgbClr val="1974D2"/>
              </a:solidFill>
            </a:endParaRPr>
          </a:p>
        </p:txBody>
      </p:sp>
      <p:sp>
        <p:nvSpPr>
          <p:cNvPr id="69" name="Google Shape;69;g36ac7cfba73_0_760"/>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SzPts val="1500"/>
              <a:buNone/>
            </a:pPr>
            <a:r>
              <a:rPr b="1" lang="en" sz="1600">
                <a:solidFill>
                  <a:schemeClr val="lt1"/>
                </a:solidFill>
              </a:rPr>
              <a:t>📈 Key Outcomes</a:t>
            </a:r>
            <a:r>
              <a:rPr lang="en" sz="1600">
                <a:solidFill>
                  <a:schemeClr val="lt1"/>
                </a:solidFill>
              </a:rPr>
              <a:t>:</a:t>
            </a:r>
            <a:endParaRPr sz="1600">
              <a:solidFill>
                <a:schemeClr val="lt1"/>
              </a:solidFill>
            </a:endParaRPr>
          </a:p>
          <a:p>
            <a:pPr indent="0" lvl="0" marL="457200" rtl="0" algn="l">
              <a:lnSpc>
                <a:spcPct val="100000"/>
              </a:lnSpc>
              <a:spcBef>
                <a:spcPts val="1200"/>
              </a:spcBef>
              <a:spcAft>
                <a:spcPts val="0"/>
              </a:spcAft>
              <a:buSzPts val="1500"/>
              <a:buNone/>
            </a:pPr>
            <a:r>
              <a:rPr lang="en" sz="1600">
                <a:solidFill>
                  <a:schemeClr val="lt1"/>
                </a:solidFill>
              </a:rPr>
              <a:t>🎯 Achieved </a:t>
            </a:r>
            <a:r>
              <a:rPr b="1" lang="en" sz="1600">
                <a:solidFill>
                  <a:schemeClr val="lt1"/>
                </a:solidFill>
              </a:rPr>
              <a:t>94% recall</a:t>
            </a:r>
            <a:r>
              <a:rPr lang="en" sz="1600">
                <a:solidFill>
                  <a:schemeClr val="lt1"/>
                </a:solidFill>
              </a:rPr>
              <a:t> and </a:t>
            </a:r>
            <a:r>
              <a:rPr b="1" lang="en" sz="1600">
                <a:solidFill>
                  <a:schemeClr val="lt1"/>
                </a:solidFill>
              </a:rPr>
              <a:t>96% F1-score</a:t>
            </a:r>
            <a:r>
              <a:rPr lang="en" sz="1600">
                <a:solidFill>
                  <a:schemeClr val="lt1"/>
                </a:solidFill>
              </a:rPr>
              <a:t> on validation data</a:t>
            </a:r>
            <a:endParaRPr sz="1600">
              <a:solidFill>
                <a:schemeClr val="lt1"/>
              </a:solidFill>
            </a:endParaRPr>
          </a:p>
          <a:p>
            <a:pPr indent="0" lvl="0" marL="457200" rtl="0" algn="l">
              <a:lnSpc>
                <a:spcPct val="100000"/>
              </a:lnSpc>
              <a:spcBef>
                <a:spcPts val="1200"/>
              </a:spcBef>
              <a:spcAft>
                <a:spcPts val="0"/>
              </a:spcAft>
              <a:buSzPts val="1500"/>
              <a:buNone/>
            </a:pPr>
            <a:r>
              <a:rPr lang="en" sz="1600">
                <a:solidFill>
                  <a:schemeClr val="lt1"/>
                </a:solidFill>
              </a:rPr>
              <a:t>🧩 Best-performing model used </a:t>
            </a:r>
            <a:r>
              <a:rPr b="1" lang="en" sz="1600">
                <a:solidFill>
                  <a:schemeClr val="lt1"/>
                </a:solidFill>
              </a:rPr>
              <a:t>three hidden layers</a:t>
            </a:r>
            <a:r>
              <a:rPr lang="en" sz="1600">
                <a:solidFill>
                  <a:schemeClr val="lt1"/>
                </a:solidFill>
              </a:rPr>
              <a:t>, </a:t>
            </a:r>
            <a:r>
              <a:rPr b="1" lang="en" sz="1600">
                <a:solidFill>
                  <a:schemeClr val="lt1"/>
                </a:solidFill>
              </a:rPr>
              <a:t>dropout</a:t>
            </a:r>
            <a:r>
              <a:rPr lang="en" sz="1600">
                <a:solidFill>
                  <a:schemeClr val="lt1"/>
                </a:solidFill>
              </a:rPr>
              <a:t>, and </a:t>
            </a:r>
            <a:r>
              <a:rPr b="1" lang="en" sz="1600">
                <a:solidFill>
                  <a:schemeClr val="lt1"/>
                </a:solidFill>
              </a:rPr>
              <a:t>Adam optimizer</a:t>
            </a:r>
            <a:endParaRPr b="1" sz="1600">
              <a:solidFill>
                <a:schemeClr val="lt1"/>
              </a:solidFill>
            </a:endParaRPr>
          </a:p>
          <a:p>
            <a:pPr indent="0" lvl="0" marL="457200" rtl="0" algn="l">
              <a:lnSpc>
                <a:spcPct val="100000"/>
              </a:lnSpc>
              <a:spcBef>
                <a:spcPts val="1200"/>
              </a:spcBef>
              <a:spcAft>
                <a:spcPts val="0"/>
              </a:spcAft>
              <a:buSzPts val="1500"/>
              <a:buNone/>
            </a:pPr>
            <a:r>
              <a:rPr lang="en" sz="1600">
                <a:solidFill>
                  <a:schemeClr val="lt1"/>
                </a:solidFill>
              </a:rPr>
              <a:t>🚀 Framework is deployment-ready for real-time turbine health monitoring</a:t>
            </a:r>
            <a:endParaRPr sz="1600">
              <a:solidFill>
                <a:schemeClr val="lt1"/>
              </a:solidFill>
            </a:endParaRPr>
          </a:p>
          <a:p>
            <a:pPr indent="0" lvl="0" marL="0" rtl="0" algn="l">
              <a:lnSpc>
                <a:spcPct val="100000"/>
              </a:lnSpc>
              <a:spcBef>
                <a:spcPts val="1400"/>
              </a:spcBef>
              <a:spcAft>
                <a:spcPts val="0"/>
              </a:spcAft>
              <a:buSzPts val="1500"/>
              <a:buNone/>
            </a:pPr>
            <a:r>
              <a:rPr b="1" lang="en" sz="1600">
                <a:solidFill>
                  <a:schemeClr val="lt1"/>
                </a:solidFill>
              </a:rPr>
              <a:t>✅ Recommendations</a:t>
            </a:r>
            <a:endParaRPr b="1" sz="1600">
              <a:solidFill>
                <a:schemeClr val="lt1"/>
              </a:solidFill>
            </a:endParaRPr>
          </a:p>
          <a:p>
            <a:pPr indent="0" lvl="0" marL="457200" rtl="0" algn="l">
              <a:lnSpc>
                <a:spcPct val="100000"/>
              </a:lnSpc>
              <a:spcBef>
                <a:spcPts val="1200"/>
              </a:spcBef>
              <a:spcAft>
                <a:spcPts val="0"/>
              </a:spcAft>
              <a:buSzPts val="1500"/>
              <a:buNone/>
            </a:pPr>
            <a:r>
              <a:rPr lang="en" sz="1600">
                <a:solidFill>
                  <a:schemeClr val="lt1"/>
                </a:solidFill>
              </a:rPr>
              <a:t>⚙️ </a:t>
            </a:r>
            <a:r>
              <a:rPr b="1" lang="en" sz="1600">
                <a:solidFill>
                  <a:schemeClr val="lt1"/>
                </a:solidFill>
              </a:rPr>
              <a:t>Deploy Model 5</a:t>
            </a:r>
            <a:r>
              <a:rPr lang="en" sz="1600">
                <a:solidFill>
                  <a:schemeClr val="lt1"/>
                </a:solidFill>
              </a:rPr>
              <a:t> into the production environment for failure prediction</a:t>
            </a:r>
            <a:endParaRPr sz="1600">
              <a:solidFill>
                <a:schemeClr val="lt1"/>
              </a:solidFill>
            </a:endParaRPr>
          </a:p>
          <a:p>
            <a:pPr indent="0" lvl="0" marL="457200" rtl="0" algn="l">
              <a:lnSpc>
                <a:spcPct val="100000"/>
              </a:lnSpc>
              <a:spcBef>
                <a:spcPts val="1200"/>
              </a:spcBef>
              <a:spcAft>
                <a:spcPts val="0"/>
              </a:spcAft>
              <a:buSzPts val="1500"/>
              <a:buNone/>
            </a:pPr>
            <a:r>
              <a:rPr lang="en" sz="1600">
                <a:solidFill>
                  <a:schemeClr val="lt1"/>
                </a:solidFill>
              </a:rPr>
              <a:t>♻️ </a:t>
            </a:r>
            <a:r>
              <a:rPr b="1" lang="en" sz="1600">
                <a:solidFill>
                  <a:schemeClr val="lt1"/>
                </a:solidFill>
              </a:rPr>
              <a:t>Set up automated retraining</a:t>
            </a:r>
            <a:r>
              <a:rPr lang="en" sz="1600">
                <a:solidFill>
                  <a:schemeClr val="lt1"/>
                </a:solidFill>
              </a:rPr>
              <a:t> pipelines for continuous learning</a:t>
            </a:r>
            <a:endParaRPr sz="1600">
              <a:solidFill>
                <a:schemeClr val="lt1"/>
              </a:solidFill>
            </a:endParaRPr>
          </a:p>
          <a:p>
            <a:pPr indent="0" lvl="0" marL="457200" rtl="0" algn="l">
              <a:lnSpc>
                <a:spcPct val="100000"/>
              </a:lnSpc>
              <a:spcBef>
                <a:spcPts val="1200"/>
              </a:spcBef>
              <a:spcAft>
                <a:spcPts val="0"/>
              </a:spcAft>
              <a:buSzPts val="1500"/>
              <a:buNone/>
            </a:pPr>
            <a:r>
              <a:rPr lang="en" sz="1600">
                <a:solidFill>
                  <a:schemeClr val="lt1"/>
                </a:solidFill>
              </a:rPr>
              <a:t>🧪 </a:t>
            </a:r>
            <a:r>
              <a:rPr b="1" lang="en" sz="1600">
                <a:solidFill>
                  <a:schemeClr val="lt1"/>
                </a:solidFill>
              </a:rPr>
              <a:t>Integrate more sensor and operational data</a:t>
            </a:r>
            <a:r>
              <a:rPr lang="en" sz="1600">
                <a:solidFill>
                  <a:schemeClr val="lt1"/>
                </a:solidFill>
              </a:rPr>
              <a:t> (e.g., failure types, vibration signals) to enhance accuracy</a:t>
            </a:r>
            <a:endParaRPr sz="1600">
              <a:solidFill>
                <a:schemeClr val="lt1"/>
              </a:solidFill>
            </a:endParaRPr>
          </a:p>
          <a:p>
            <a:pPr indent="0" lvl="0" marL="457200" rtl="0" algn="l">
              <a:lnSpc>
                <a:spcPct val="100000"/>
              </a:lnSpc>
              <a:spcBef>
                <a:spcPts val="1200"/>
              </a:spcBef>
              <a:spcAft>
                <a:spcPts val="1200"/>
              </a:spcAft>
              <a:buSzPts val="1500"/>
              <a:buNone/>
            </a:pPr>
            <a:r>
              <a:rPr lang="en" sz="1600">
                <a:solidFill>
                  <a:schemeClr val="lt1"/>
                </a:solidFill>
              </a:rPr>
              <a:t>🔄 </a:t>
            </a:r>
            <a:r>
              <a:rPr b="1" lang="en" sz="1600">
                <a:solidFill>
                  <a:schemeClr val="lt1"/>
                </a:solidFill>
              </a:rPr>
              <a:t>Monitor and audit model predictions</a:t>
            </a:r>
            <a:r>
              <a:rPr lang="en" sz="1600">
                <a:solidFill>
                  <a:schemeClr val="lt1"/>
                </a:solidFill>
              </a:rPr>
              <a:t> to ensure reliability over time</a:t>
            </a:r>
            <a:endParaRPr sz="1600">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36ac7cfba73_0_567"/>
          <p:cNvSpPr/>
          <p:nvPr/>
        </p:nvSpPr>
        <p:spPr>
          <a:xfrm>
            <a:off x="74400" y="2408400"/>
            <a:ext cx="8757900" cy="289200"/>
          </a:xfrm>
          <a:prstGeom prst="rect">
            <a:avLst/>
          </a:prstGeom>
          <a:solidFill>
            <a:srgbClr val="1868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353" name="Google Shape;353;g36ac7cfba73_0_567"/>
          <p:cNvSpPr/>
          <p:nvPr/>
        </p:nvSpPr>
        <p:spPr>
          <a:xfrm>
            <a:off x="74400" y="746400"/>
            <a:ext cx="8757900" cy="1555200"/>
          </a:xfrm>
          <a:prstGeom prst="rect">
            <a:avLst/>
          </a:prstGeom>
          <a:solidFill>
            <a:srgbClr val="29AD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354" name="Google Shape;354;g36ac7cfba73_0_567"/>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Best Model Selection &amp; Selection Rationale </a:t>
            </a:r>
            <a:endParaRPr>
              <a:solidFill>
                <a:srgbClr val="1974D2"/>
              </a:solidFill>
            </a:endParaRPr>
          </a:p>
        </p:txBody>
      </p:sp>
      <p:sp>
        <p:nvSpPr>
          <p:cNvPr id="355" name="Google Shape;355;g36ac7cfba73_0_567"/>
          <p:cNvSpPr txBox="1"/>
          <p:nvPr>
            <p:ph idx="1" type="body"/>
          </p:nvPr>
        </p:nvSpPr>
        <p:spPr>
          <a:xfrm>
            <a:off x="202550" y="861975"/>
            <a:ext cx="8629800" cy="174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SzPts val="1500"/>
              <a:buNone/>
            </a:pPr>
            <a:r>
              <a:rPr b="1" lang="en" sz="1400">
                <a:solidFill>
                  <a:schemeClr val="lt1"/>
                </a:solidFill>
              </a:rPr>
              <a:t>✅ Best Model Selection: Model 5</a:t>
            </a:r>
            <a:endParaRPr b="1" sz="1400">
              <a:solidFill>
                <a:schemeClr val="lt1"/>
              </a:solidFill>
            </a:endParaRPr>
          </a:p>
          <a:p>
            <a:pPr indent="0" lvl="0" marL="0" rtl="0" algn="l">
              <a:lnSpc>
                <a:spcPct val="115000"/>
              </a:lnSpc>
              <a:spcBef>
                <a:spcPts val="1400"/>
              </a:spcBef>
              <a:spcAft>
                <a:spcPts val="0"/>
              </a:spcAft>
              <a:buSzPts val="1500"/>
              <a:buNone/>
            </a:pPr>
            <a:r>
              <a:rPr b="1" lang="en" sz="1400">
                <a:solidFill>
                  <a:schemeClr val="lt1"/>
                </a:solidFill>
              </a:rPr>
              <a:t>🏆 Why Model 5 is the Best:</a:t>
            </a:r>
            <a:endParaRPr b="1" sz="1400">
              <a:solidFill>
                <a:schemeClr val="lt1"/>
              </a:solidFill>
            </a:endParaRPr>
          </a:p>
          <a:p>
            <a:pPr indent="0" lvl="0" marL="0" rtl="0" algn="l">
              <a:lnSpc>
                <a:spcPct val="115000"/>
              </a:lnSpc>
              <a:spcBef>
                <a:spcPts val="1200"/>
              </a:spcBef>
              <a:spcAft>
                <a:spcPts val="0"/>
              </a:spcAft>
              <a:buSzPts val="1500"/>
              <a:buNone/>
            </a:pPr>
            <a:r>
              <a:rPr lang="en" sz="1400">
                <a:solidFill>
                  <a:schemeClr val="lt1"/>
                </a:solidFill>
              </a:rPr>
              <a:t>Based on the </a:t>
            </a:r>
            <a:r>
              <a:rPr b="1" lang="en" sz="1400">
                <a:solidFill>
                  <a:schemeClr val="lt1"/>
                </a:solidFill>
              </a:rPr>
              <a:t>training and validation performance comparison</a:t>
            </a:r>
            <a:r>
              <a:rPr lang="en" sz="1400">
                <a:solidFill>
                  <a:schemeClr val="lt1"/>
                </a:solidFill>
              </a:rPr>
              <a:t>, </a:t>
            </a:r>
            <a:r>
              <a:rPr b="1" lang="en" sz="1400">
                <a:solidFill>
                  <a:schemeClr val="lt1"/>
                </a:solidFill>
              </a:rPr>
              <a:t>Model 5</a:t>
            </a:r>
            <a:r>
              <a:rPr lang="en" sz="1400">
                <a:solidFill>
                  <a:schemeClr val="lt1"/>
                </a:solidFill>
              </a:rPr>
              <a:t> delivers the </a:t>
            </a:r>
            <a:r>
              <a:rPr b="1" lang="en" sz="1400">
                <a:solidFill>
                  <a:schemeClr val="lt1"/>
                </a:solidFill>
              </a:rPr>
              <a:t>best generalization</a:t>
            </a:r>
            <a:r>
              <a:rPr lang="en" sz="1400">
                <a:solidFill>
                  <a:schemeClr val="lt1"/>
                </a:solidFill>
              </a:rPr>
              <a:t> across all metrics (Accuracy, Precision, Recall, and F1 Score), </a:t>
            </a:r>
            <a:r>
              <a:rPr b="1" lang="en" sz="1400">
                <a:solidFill>
                  <a:schemeClr val="lt1"/>
                </a:solidFill>
              </a:rPr>
              <a:t>without signs of overfitting or underfitting</a:t>
            </a:r>
            <a:r>
              <a:rPr lang="en" sz="1400">
                <a:solidFill>
                  <a:schemeClr val="lt1"/>
                </a:solidFill>
              </a:rPr>
              <a:t>.</a:t>
            </a:r>
            <a:endParaRPr sz="1400">
              <a:solidFill>
                <a:schemeClr val="lt1"/>
              </a:solidFill>
            </a:endParaRPr>
          </a:p>
          <a:p>
            <a:pPr indent="0" lvl="0" marL="0" rtl="0" algn="l">
              <a:lnSpc>
                <a:spcPct val="115000"/>
              </a:lnSpc>
              <a:spcBef>
                <a:spcPts val="1200"/>
              </a:spcBef>
              <a:spcAft>
                <a:spcPts val="0"/>
              </a:spcAft>
              <a:buSzPts val="1500"/>
              <a:buNone/>
            </a:pPr>
            <a:r>
              <a:rPr lang="en" sz="1400">
                <a:solidFill>
                  <a:schemeClr val="lt1"/>
                </a:solidFill>
              </a:rPr>
              <a:t>🧠 </a:t>
            </a:r>
            <a:r>
              <a:rPr b="1" lang="en" sz="1400">
                <a:solidFill>
                  <a:schemeClr val="lt1"/>
                </a:solidFill>
              </a:rPr>
              <a:t>Architecture of Model 5:</a:t>
            </a:r>
            <a:endParaRPr b="1" sz="1400">
              <a:solidFill>
                <a:schemeClr val="lt1"/>
              </a:solidFill>
            </a:endParaRPr>
          </a:p>
          <a:p>
            <a:pPr indent="0" lvl="0" marL="0" rtl="0" algn="l">
              <a:lnSpc>
                <a:spcPct val="115000"/>
              </a:lnSpc>
              <a:spcBef>
                <a:spcPts val="1200"/>
              </a:spcBef>
              <a:spcAft>
                <a:spcPts val="1200"/>
              </a:spcAft>
              <a:buSzPts val="1500"/>
              <a:buNone/>
            </a:pPr>
            <a:r>
              <a:t/>
            </a:r>
            <a:endParaRPr b="1" sz="1400">
              <a:solidFill>
                <a:schemeClr val="lt1"/>
              </a:solidFill>
            </a:endParaRPr>
          </a:p>
        </p:txBody>
      </p:sp>
      <p:graphicFrame>
        <p:nvGraphicFramePr>
          <p:cNvPr id="356" name="Google Shape;356;g36ac7cfba73_0_567"/>
          <p:cNvGraphicFramePr/>
          <p:nvPr/>
        </p:nvGraphicFramePr>
        <p:xfrm>
          <a:off x="76200" y="2743200"/>
          <a:ext cx="3000000" cy="3000000"/>
        </p:xfrm>
        <a:graphic>
          <a:graphicData uri="http://schemas.openxmlformats.org/drawingml/2006/table">
            <a:tbl>
              <a:tblPr>
                <a:noFill/>
                <a:tableStyleId>{0956E622-FABF-4CB9-960A-CFD11AB7A673}</a:tableStyleId>
              </a:tblPr>
              <a:tblGrid>
                <a:gridCol w="1054225"/>
                <a:gridCol w="2437200"/>
                <a:gridCol w="5248500"/>
              </a:tblGrid>
              <a:tr h="200025">
                <a:tc>
                  <a:txBody>
                    <a:bodyPr/>
                    <a:lstStyle/>
                    <a:p>
                      <a:pPr indent="0" lvl="0" marL="0" marR="0" rtl="0" algn="ctr">
                        <a:lnSpc>
                          <a:spcPct val="115000"/>
                        </a:lnSpc>
                        <a:spcBef>
                          <a:spcPts val="0"/>
                        </a:spcBef>
                        <a:spcAft>
                          <a:spcPts val="0"/>
                        </a:spcAft>
                        <a:buClr>
                          <a:srgbClr val="000000"/>
                        </a:buClr>
                        <a:buSzPts val="1100"/>
                        <a:buFont typeface="Arial"/>
                        <a:buNone/>
                      </a:pPr>
                      <a:r>
                        <a:rPr b="1" lang="en" sz="1100" u="none" cap="none" strike="noStrike">
                          <a:solidFill>
                            <a:schemeClr val="lt1"/>
                          </a:solidFill>
                          <a:latin typeface="Nunito"/>
                          <a:ea typeface="Nunito"/>
                          <a:cs typeface="Nunito"/>
                          <a:sym typeface="Nunito"/>
                        </a:rPr>
                        <a:t>Parameter</a:t>
                      </a:r>
                      <a:endParaRPr b="1" sz="11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46799"/>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en" sz="1100" u="none" cap="none" strike="noStrike">
                          <a:solidFill>
                            <a:schemeClr val="lt1"/>
                          </a:solidFill>
                          <a:latin typeface="Nunito"/>
                          <a:ea typeface="Nunito"/>
                          <a:cs typeface="Nunito"/>
                          <a:sym typeface="Nunito"/>
                        </a:rPr>
                        <a:t>Details</a:t>
                      </a:r>
                      <a:endParaRPr b="1" sz="11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46799"/>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en" sz="1100" u="none" cap="none" strike="noStrike">
                          <a:solidFill>
                            <a:schemeClr val="lt1"/>
                          </a:solidFill>
                          <a:latin typeface="Nunito"/>
                          <a:ea typeface="Nunito"/>
                          <a:cs typeface="Nunito"/>
                          <a:sym typeface="Nunito"/>
                        </a:rPr>
                        <a:t>Significance</a:t>
                      </a:r>
                      <a:endParaRPr b="1" sz="11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46799"/>
                    </a:solidFill>
                  </a:tcPr>
                </a:tc>
              </a:tr>
              <a:tr h="200025">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chemeClr val="lt1"/>
                          </a:solidFill>
                          <a:latin typeface="Nunito"/>
                          <a:ea typeface="Nunito"/>
                          <a:cs typeface="Nunito"/>
                          <a:sym typeface="Nunito"/>
                        </a:rPr>
                        <a:t>Hidden Layers</a:t>
                      </a:r>
                      <a:endParaRPr sz="11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46799"/>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chemeClr val="lt1"/>
                          </a:solidFill>
                          <a:latin typeface="Nunito"/>
                          <a:ea typeface="Nunito"/>
                          <a:cs typeface="Nunito"/>
                          <a:sym typeface="Nunito"/>
                        </a:rPr>
                        <a:t>2 dense layers</a:t>
                      </a:r>
                      <a:endParaRPr sz="11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chemeClr val="lt1"/>
                          </a:solidFill>
                          <a:latin typeface="Nunito"/>
                          <a:ea typeface="Nunito"/>
                          <a:cs typeface="Nunito"/>
                          <a:sym typeface="Nunito"/>
                        </a:rPr>
                        <a:t>Allows the network to learn complex patterns and representations in the data.</a:t>
                      </a:r>
                      <a:endParaRPr sz="11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r>
              <a:tr h="200025">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chemeClr val="lt1"/>
                          </a:solidFill>
                          <a:latin typeface="Nunito"/>
                          <a:ea typeface="Nunito"/>
                          <a:cs typeface="Nunito"/>
                          <a:sym typeface="Nunito"/>
                        </a:rPr>
                        <a:t>Activation</a:t>
                      </a:r>
                      <a:endParaRPr sz="11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46799"/>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chemeClr val="lt1"/>
                          </a:solidFill>
                          <a:latin typeface="Nunito"/>
                          <a:ea typeface="Nunito"/>
                          <a:cs typeface="Nunito"/>
                          <a:sym typeface="Nunito"/>
                        </a:rPr>
                        <a:t>ReLU (hidden), Sigmoid (output)</a:t>
                      </a:r>
                      <a:endParaRPr sz="11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chemeClr val="lt1"/>
                          </a:solidFill>
                          <a:latin typeface="Nunito"/>
                          <a:ea typeface="Nunito"/>
                          <a:cs typeface="Nunito"/>
                          <a:sym typeface="Nunito"/>
                        </a:rPr>
                        <a:t>ReLU avoids vanishing gradients; Sigmoid maps output to probability [0,1].</a:t>
                      </a:r>
                      <a:endParaRPr sz="11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r>
              <a:tr h="247650">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chemeClr val="lt1"/>
                          </a:solidFill>
                          <a:latin typeface="Nunito"/>
                          <a:ea typeface="Nunito"/>
                          <a:cs typeface="Nunito"/>
                          <a:sym typeface="Nunito"/>
                        </a:rPr>
                        <a:t>Dropout</a:t>
                      </a:r>
                      <a:endParaRPr sz="11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46799"/>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chemeClr val="lt1"/>
                          </a:solidFill>
                          <a:latin typeface="Nunito"/>
                          <a:ea typeface="Nunito"/>
                          <a:cs typeface="Nunito"/>
                          <a:sym typeface="Nunito"/>
                        </a:rPr>
                        <a:t>✅ Yes (used after hidden layers)</a:t>
                      </a:r>
                      <a:endParaRPr sz="11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chemeClr val="lt1"/>
                          </a:solidFill>
                          <a:latin typeface="Nunito"/>
                          <a:ea typeface="Nunito"/>
                          <a:cs typeface="Nunito"/>
                          <a:sym typeface="Nunito"/>
                        </a:rPr>
                        <a:t>Reduces overfitting by randomly deactivating neurons during training.</a:t>
                      </a:r>
                      <a:endParaRPr sz="11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r>
              <a:tr h="247650">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chemeClr val="lt1"/>
                          </a:solidFill>
                          <a:latin typeface="Nunito"/>
                          <a:ea typeface="Nunito"/>
                          <a:cs typeface="Nunito"/>
                          <a:sym typeface="Nunito"/>
                        </a:rPr>
                        <a:t>Optimizer</a:t>
                      </a:r>
                      <a:endParaRPr sz="11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46799"/>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chemeClr val="lt1"/>
                          </a:solidFill>
                          <a:latin typeface="Nunito"/>
                          <a:ea typeface="Nunito"/>
                          <a:cs typeface="Nunito"/>
                          <a:sym typeface="Nunito"/>
                        </a:rPr>
                        <a:t>✅ Adam</a:t>
                      </a:r>
                      <a:endParaRPr sz="11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chemeClr val="lt1"/>
                          </a:solidFill>
                          <a:latin typeface="Nunito"/>
                          <a:ea typeface="Nunito"/>
                          <a:cs typeface="Nunito"/>
                          <a:sym typeface="Nunito"/>
                        </a:rPr>
                        <a:t>Adaptive learning rate; faster and more stable convergence than SGD.</a:t>
                      </a:r>
                      <a:endParaRPr sz="11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r>
              <a:tr h="200025">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chemeClr val="lt1"/>
                          </a:solidFill>
                          <a:latin typeface="Nunito"/>
                          <a:ea typeface="Nunito"/>
                          <a:cs typeface="Nunito"/>
                          <a:sym typeface="Nunito"/>
                        </a:rPr>
                        <a:t>Loss Function</a:t>
                      </a:r>
                      <a:endParaRPr sz="11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46799"/>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chemeClr val="lt1"/>
                          </a:solidFill>
                          <a:latin typeface="Nunito"/>
                          <a:ea typeface="Nunito"/>
                          <a:cs typeface="Nunito"/>
                          <a:sym typeface="Nunito"/>
                        </a:rPr>
                        <a:t>Binary Crossentropy</a:t>
                      </a:r>
                      <a:endParaRPr sz="11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chemeClr val="lt1"/>
                          </a:solidFill>
                          <a:latin typeface="Nunito"/>
                          <a:ea typeface="Nunito"/>
                          <a:cs typeface="Nunito"/>
                          <a:sym typeface="Nunito"/>
                        </a:rPr>
                        <a:t>Measures error for binary classification tasks, especially probabilistic output.</a:t>
                      </a:r>
                      <a:endParaRPr sz="11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r>
              <a:tr h="247650">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chemeClr val="lt1"/>
                          </a:solidFill>
                          <a:latin typeface="Nunito"/>
                          <a:ea typeface="Nunito"/>
                          <a:cs typeface="Nunito"/>
                          <a:sym typeface="Nunito"/>
                        </a:rPr>
                        <a:t>Class Weights</a:t>
                      </a:r>
                      <a:endParaRPr sz="11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46799"/>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chemeClr val="lt1"/>
                          </a:solidFill>
                          <a:latin typeface="Nunito"/>
                          <a:ea typeface="Nunito"/>
                          <a:cs typeface="Nunito"/>
                          <a:sym typeface="Nunito"/>
                        </a:rPr>
                        <a:t>No</a:t>
                      </a:r>
                      <a:endParaRPr sz="11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chemeClr val="lt1"/>
                          </a:solidFill>
                          <a:latin typeface="Nunito"/>
                          <a:ea typeface="Nunito"/>
                          <a:cs typeface="Nunito"/>
                          <a:sym typeface="Nunito"/>
                        </a:rPr>
                        <a:t>Best-performing model in terms of metrics, but did not use class weights.</a:t>
                      </a:r>
                      <a:endParaRPr sz="11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r>
              <a:tr h="200025">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chemeClr val="lt1"/>
                          </a:solidFill>
                          <a:latin typeface="Nunito"/>
                          <a:ea typeface="Nunito"/>
                          <a:cs typeface="Nunito"/>
                          <a:sym typeface="Nunito"/>
                        </a:rPr>
                        <a:t>Epochs</a:t>
                      </a:r>
                      <a:endParaRPr sz="11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46799"/>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chemeClr val="lt1"/>
                          </a:solidFill>
                          <a:latin typeface="Nunito"/>
                          <a:ea typeface="Nunito"/>
                          <a:cs typeface="Nunito"/>
                          <a:sym typeface="Nunito"/>
                        </a:rPr>
                        <a:t>50 (with EarlyStopping)</a:t>
                      </a:r>
                      <a:endParaRPr sz="11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chemeClr val="lt1"/>
                          </a:solidFill>
                          <a:latin typeface="Nunito"/>
                          <a:ea typeface="Nunito"/>
                          <a:cs typeface="Nunito"/>
                          <a:sym typeface="Nunito"/>
                        </a:rPr>
                        <a:t>Ensures adequate learning while preventing overfitting by halting early.</a:t>
                      </a:r>
                      <a:endParaRPr sz="11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r>
              <a:tr h="200025">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chemeClr val="lt1"/>
                          </a:solidFill>
                          <a:latin typeface="Nunito"/>
                          <a:ea typeface="Nunito"/>
                          <a:cs typeface="Nunito"/>
                          <a:sym typeface="Nunito"/>
                        </a:rPr>
                        <a:t>Batch Size</a:t>
                      </a:r>
                      <a:endParaRPr sz="11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46799"/>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chemeClr val="lt1"/>
                          </a:solidFill>
                          <a:latin typeface="Nunito"/>
                          <a:ea typeface="Nunito"/>
                          <a:cs typeface="Nunito"/>
                          <a:sym typeface="Nunito"/>
                        </a:rPr>
                        <a:t>128</a:t>
                      </a:r>
                      <a:endParaRPr sz="11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chemeClr val="lt1"/>
                          </a:solidFill>
                          <a:latin typeface="Nunito"/>
                          <a:ea typeface="Nunito"/>
                          <a:cs typeface="Nunito"/>
                          <a:sym typeface="Nunito"/>
                        </a:rPr>
                        <a:t>Balances memory efficiency with gradient stability during training.</a:t>
                      </a:r>
                      <a:endParaRPr sz="11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5B130"/>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36ac7cfba73_0_615"/>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Model 5 Performance on Training &amp; Test Data Sets 1/2</a:t>
            </a:r>
            <a:endParaRPr>
              <a:solidFill>
                <a:srgbClr val="1974D2"/>
              </a:solidFill>
            </a:endParaRPr>
          </a:p>
        </p:txBody>
      </p:sp>
      <p:sp>
        <p:nvSpPr>
          <p:cNvPr id="362" name="Google Shape;362;g36ac7cfba73_0_615"/>
          <p:cNvSpPr txBox="1"/>
          <p:nvPr>
            <p:ph idx="1" type="body"/>
          </p:nvPr>
        </p:nvSpPr>
        <p:spPr>
          <a:xfrm>
            <a:off x="202550" y="861975"/>
            <a:ext cx="8686800" cy="2286000"/>
          </a:xfrm>
          <a:prstGeom prst="rect">
            <a:avLst/>
          </a:prstGeom>
          <a:solidFill>
            <a:srgbClr val="29ADC1"/>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500"/>
              <a:buNone/>
            </a:pPr>
            <a:r>
              <a:rPr b="1" lang="en" sz="1400">
                <a:solidFill>
                  <a:schemeClr val="lt1"/>
                </a:solidFill>
              </a:rPr>
              <a:t>🧠 Performance on Training Data</a:t>
            </a:r>
            <a:endParaRPr b="1" sz="1400">
              <a:solidFill>
                <a:schemeClr val="lt1"/>
              </a:solidFill>
            </a:endParaRPr>
          </a:p>
          <a:p>
            <a:pPr indent="-304800" lvl="0" marL="457200" rtl="0" algn="l">
              <a:lnSpc>
                <a:spcPct val="100000"/>
              </a:lnSpc>
              <a:spcBef>
                <a:spcPts val="0"/>
              </a:spcBef>
              <a:spcAft>
                <a:spcPts val="0"/>
              </a:spcAft>
              <a:buClr>
                <a:schemeClr val="lt1"/>
              </a:buClr>
              <a:buSzPts val="1200"/>
              <a:buFont typeface="Arial"/>
              <a:buChar char="●"/>
            </a:pPr>
            <a:r>
              <a:rPr b="1" lang="en" sz="1200">
                <a:solidFill>
                  <a:schemeClr val="lt1"/>
                </a:solidFill>
              </a:rPr>
              <a:t>Accuracy (0.99)</a:t>
            </a:r>
            <a:r>
              <a:rPr lang="en" sz="1200">
                <a:solidFill>
                  <a:schemeClr val="lt1"/>
                </a:solidFill>
              </a:rPr>
              <a:t>: Very high, suggesting excellent learning of patterns during training.</a:t>
            </a:r>
            <a:br>
              <a:rPr lang="en" sz="1200">
                <a:solidFill>
                  <a:schemeClr val="lt1"/>
                </a:solidFill>
              </a:rPr>
            </a:br>
            <a:endParaRPr sz="1200">
              <a:solidFill>
                <a:schemeClr val="lt1"/>
              </a:solidFill>
            </a:endParaRPr>
          </a:p>
          <a:p>
            <a:pPr indent="-304800" lvl="0" marL="457200" rtl="0" algn="l">
              <a:lnSpc>
                <a:spcPct val="100000"/>
              </a:lnSpc>
              <a:spcBef>
                <a:spcPts val="0"/>
              </a:spcBef>
              <a:spcAft>
                <a:spcPts val="0"/>
              </a:spcAft>
              <a:buClr>
                <a:schemeClr val="lt1"/>
              </a:buClr>
              <a:buSzPts val="1200"/>
              <a:buFont typeface="Arial"/>
              <a:buChar char="●"/>
            </a:pPr>
            <a:r>
              <a:rPr b="1" lang="en" sz="1200">
                <a:solidFill>
                  <a:schemeClr val="lt1"/>
                </a:solidFill>
              </a:rPr>
              <a:t>Precision (0.99)</a:t>
            </a:r>
            <a:r>
              <a:rPr lang="en" sz="1200">
                <a:solidFill>
                  <a:schemeClr val="lt1"/>
                </a:solidFill>
              </a:rPr>
              <a:t>: Most of the predicted failures were indeed failures (very low false positives).</a:t>
            </a:r>
            <a:br>
              <a:rPr lang="en" sz="1200">
                <a:solidFill>
                  <a:schemeClr val="lt1"/>
                </a:solidFill>
              </a:rPr>
            </a:br>
            <a:endParaRPr sz="1200">
              <a:solidFill>
                <a:schemeClr val="lt1"/>
              </a:solidFill>
            </a:endParaRPr>
          </a:p>
          <a:p>
            <a:pPr indent="-304800" lvl="0" marL="457200" rtl="0" algn="l">
              <a:lnSpc>
                <a:spcPct val="100000"/>
              </a:lnSpc>
              <a:spcBef>
                <a:spcPts val="0"/>
              </a:spcBef>
              <a:spcAft>
                <a:spcPts val="0"/>
              </a:spcAft>
              <a:buClr>
                <a:schemeClr val="lt1"/>
              </a:buClr>
              <a:buSzPts val="1200"/>
              <a:buFont typeface="Arial"/>
              <a:buChar char="●"/>
            </a:pPr>
            <a:r>
              <a:rPr b="1" lang="en" sz="1200">
                <a:solidFill>
                  <a:schemeClr val="lt1"/>
                </a:solidFill>
              </a:rPr>
              <a:t>Recall (0.96)</a:t>
            </a:r>
            <a:r>
              <a:rPr lang="en" sz="1200">
                <a:solidFill>
                  <a:schemeClr val="lt1"/>
                </a:solidFill>
              </a:rPr>
              <a:t>: The model caught 96% of all actual failures (low false negatives).</a:t>
            </a:r>
            <a:br>
              <a:rPr lang="en" sz="1200">
                <a:solidFill>
                  <a:schemeClr val="lt1"/>
                </a:solidFill>
              </a:rPr>
            </a:br>
            <a:endParaRPr sz="1200">
              <a:solidFill>
                <a:schemeClr val="lt1"/>
              </a:solidFill>
            </a:endParaRPr>
          </a:p>
          <a:p>
            <a:pPr indent="-304800" lvl="0" marL="457200" rtl="0" algn="l">
              <a:lnSpc>
                <a:spcPct val="100000"/>
              </a:lnSpc>
              <a:spcBef>
                <a:spcPts val="0"/>
              </a:spcBef>
              <a:spcAft>
                <a:spcPts val="0"/>
              </a:spcAft>
              <a:buClr>
                <a:schemeClr val="lt1"/>
              </a:buClr>
              <a:buSzPts val="1200"/>
              <a:buFont typeface="Arial"/>
              <a:buChar char="●"/>
            </a:pPr>
            <a:r>
              <a:rPr b="1" lang="en" sz="1200">
                <a:solidFill>
                  <a:schemeClr val="lt1"/>
                </a:solidFill>
              </a:rPr>
              <a:t>F1 Score (0.97)</a:t>
            </a:r>
            <a:r>
              <a:rPr lang="en" sz="1200">
                <a:solidFill>
                  <a:schemeClr val="lt1"/>
                </a:solidFill>
              </a:rPr>
              <a:t>: Strong harmonic balance between precision and recall—ideal for imbalanced classification.</a:t>
            </a:r>
            <a:br>
              <a:rPr lang="en" sz="1200">
                <a:solidFill>
                  <a:schemeClr val="lt1"/>
                </a:solidFill>
              </a:rPr>
            </a:br>
            <a:endParaRPr sz="1200">
              <a:solidFill>
                <a:schemeClr val="lt1"/>
              </a:solidFill>
            </a:endParaRPr>
          </a:p>
          <a:p>
            <a:pPr indent="0" lvl="0" marL="0" rtl="0" algn="l">
              <a:lnSpc>
                <a:spcPct val="100000"/>
              </a:lnSpc>
              <a:spcBef>
                <a:spcPts val="0"/>
              </a:spcBef>
              <a:spcAft>
                <a:spcPts val="0"/>
              </a:spcAft>
              <a:buSzPts val="1500"/>
              <a:buNone/>
            </a:pPr>
            <a:r>
              <a:rPr b="1" lang="en" sz="1200">
                <a:solidFill>
                  <a:schemeClr val="lt1"/>
                </a:solidFill>
              </a:rPr>
              <a:t>Conclusion on Training</a:t>
            </a:r>
            <a:r>
              <a:rPr lang="en" sz="1200">
                <a:solidFill>
                  <a:schemeClr val="lt1"/>
                </a:solidFill>
              </a:rPr>
              <a:t>: The model learned the data well without overfitting. This is backed by both high precision and high recall.</a:t>
            </a:r>
            <a:endParaRPr>
              <a:solidFill>
                <a:schemeClr val="lt1"/>
              </a:solidFill>
            </a:endParaRPr>
          </a:p>
        </p:txBody>
      </p:sp>
      <p:sp>
        <p:nvSpPr>
          <p:cNvPr id="363" name="Google Shape;363;g36ac7cfba73_0_615"/>
          <p:cNvSpPr txBox="1"/>
          <p:nvPr>
            <p:ph idx="1" type="body"/>
          </p:nvPr>
        </p:nvSpPr>
        <p:spPr>
          <a:xfrm>
            <a:off x="192350" y="3199625"/>
            <a:ext cx="8686800" cy="1977300"/>
          </a:xfrm>
          <a:prstGeom prst="rect">
            <a:avLst/>
          </a:prstGeom>
          <a:solidFill>
            <a:srgbClr val="75B13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500"/>
              <a:buNone/>
            </a:pPr>
            <a:r>
              <a:rPr b="1" lang="en" sz="1400">
                <a:solidFill>
                  <a:schemeClr val="lt1"/>
                </a:solidFill>
              </a:rPr>
              <a:t>📊 Performance on Validation Data</a:t>
            </a:r>
            <a:endParaRPr b="1" sz="1400">
              <a:solidFill>
                <a:schemeClr val="lt1"/>
              </a:solidFill>
            </a:endParaRPr>
          </a:p>
          <a:p>
            <a:pPr indent="-304800" lvl="0" marL="457200" rtl="0" algn="l">
              <a:lnSpc>
                <a:spcPct val="100000"/>
              </a:lnSpc>
              <a:spcBef>
                <a:spcPts val="0"/>
              </a:spcBef>
              <a:spcAft>
                <a:spcPts val="0"/>
              </a:spcAft>
              <a:buClr>
                <a:schemeClr val="lt1"/>
              </a:buClr>
              <a:buSzPts val="1200"/>
              <a:buFont typeface="Arial"/>
              <a:buChar char="●"/>
            </a:pPr>
            <a:r>
              <a:rPr lang="en" sz="1200">
                <a:solidFill>
                  <a:schemeClr val="lt1"/>
                </a:solidFill>
              </a:rPr>
              <a:t>Slight drop in recall to </a:t>
            </a:r>
            <a:r>
              <a:rPr b="1" lang="en" sz="1200">
                <a:solidFill>
                  <a:schemeClr val="lt1"/>
                </a:solidFill>
              </a:rPr>
              <a:t>0.94</a:t>
            </a:r>
            <a:r>
              <a:rPr lang="en" sz="1200">
                <a:solidFill>
                  <a:schemeClr val="lt1"/>
                </a:solidFill>
              </a:rPr>
              <a:t> compared to training (96%)—indicates minor generalization gap.</a:t>
            </a:r>
            <a:br>
              <a:rPr lang="en" sz="1200">
                <a:solidFill>
                  <a:schemeClr val="lt1"/>
                </a:solidFill>
              </a:rPr>
            </a:br>
            <a:endParaRPr sz="1200">
              <a:solidFill>
                <a:schemeClr val="lt1"/>
              </a:solidFill>
            </a:endParaRPr>
          </a:p>
          <a:p>
            <a:pPr indent="-304800" lvl="0" marL="457200" rtl="0" algn="l">
              <a:lnSpc>
                <a:spcPct val="100000"/>
              </a:lnSpc>
              <a:spcBef>
                <a:spcPts val="0"/>
              </a:spcBef>
              <a:spcAft>
                <a:spcPts val="0"/>
              </a:spcAft>
              <a:buClr>
                <a:schemeClr val="lt1"/>
              </a:buClr>
              <a:buSzPts val="1200"/>
              <a:buFont typeface="Arial"/>
              <a:buChar char="●"/>
            </a:pPr>
            <a:r>
              <a:rPr lang="en" sz="1200">
                <a:solidFill>
                  <a:schemeClr val="lt1"/>
                </a:solidFill>
              </a:rPr>
              <a:t>Precision and accuracy remain at </a:t>
            </a:r>
            <a:r>
              <a:rPr b="1" lang="en" sz="1200">
                <a:solidFill>
                  <a:schemeClr val="lt1"/>
                </a:solidFill>
              </a:rPr>
              <a:t>0.99</a:t>
            </a:r>
            <a:r>
              <a:rPr lang="en" sz="1200">
                <a:solidFill>
                  <a:schemeClr val="lt1"/>
                </a:solidFill>
              </a:rPr>
              <a:t>, suggesting strong robustness.</a:t>
            </a:r>
            <a:br>
              <a:rPr lang="en" sz="1200">
                <a:solidFill>
                  <a:schemeClr val="lt1"/>
                </a:solidFill>
              </a:rPr>
            </a:br>
            <a:endParaRPr sz="1200">
              <a:solidFill>
                <a:schemeClr val="lt1"/>
              </a:solidFill>
            </a:endParaRPr>
          </a:p>
          <a:p>
            <a:pPr indent="-304800" lvl="0" marL="457200" rtl="0" algn="l">
              <a:lnSpc>
                <a:spcPct val="100000"/>
              </a:lnSpc>
              <a:spcBef>
                <a:spcPts val="0"/>
              </a:spcBef>
              <a:spcAft>
                <a:spcPts val="0"/>
              </a:spcAft>
              <a:buClr>
                <a:schemeClr val="lt1"/>
              </a:buClr>
              <a:buSzPts val="1200"/>
              <a:buFont typeface="Arial"/>
              <a:buChar char="●"/>
            </a:pPr>
            <a:r>
              <a:rPr lang="en" sz="1200">
                <a:solidFill>
                  <a:schemeClr val="lt1"/>
                </a:solidFill>
              </a:rPr>
              <a:t>F1 score is </a:t>
            </a:r>
            <a:r>
              <a:rPr b="1" lang="en" sz="1200">
                <a:solidFill>
                  <a:schemeClr val="lt1"/>
                </a:solidFill>
              </a:rPr>
              <a:t>0.96</a:t>
            </a:r>
            <a:r>
              <a:rPr lang="en" sz="1200">
                <a:solidFill>
                  <a:schemeClr val="lt1"/>
                </a:solidFill>
              </a:rPr>
              <a:t>, indicating continued balanced performance.</a:t>
            </a:r>
            <a:br>
              <a:rPr lang="en" sz="1200">
                <a:solidFill>
                  <a:schemeClr val="lt1"/>
                </a:solidFill>
              </a:rPr>
            </a:br>
            <a:endParaRPr sz="1200">
              <a:solidFill>
                <a:schemeClr val="lt1"/>
              </a:solidFill>
            </a:endParaRPr>
          </a:p>
          <a:p>
            <a:pPr indent="0" lvl="0" marL="0" rtl="0" algn="l">
              <a:lnSpc>
                <a:spcPct val="100000"/>
              </a:lnSpc>
              <a:spcBef>
                <a:spcPts val="0"/>
              </a:spcBef>
              <a:spcAft>
                <a:spcPts val="0"/>
              </a:spcAft>
              <a:buSzPts val="1500"/>
              <a:buNone/>
            </a:pPr>
            <a:r>
              <a:rPr b="1" lang="en" sz="1200">
                <a:solidFill>
                  <a:schemeClr val="lt1"/>
                </a:solidFill>
              </a:rPr>
              <a:t>Conclusion on Validation</a:t>
            </a:r>
            <a:r>
              <a:rPr lang="en" sz="1200">
                <a:solidFill>
                  <a:schemeClr val="lt1"/>
                </a:solidFill>
              </a:rPr>
              <a:t>: Model generalizes very well and is not overfitting, thanks to the inclusion of dropout and use of the Adam optimizer.</a:t>
            </a:r>
            <a:endParaRPr>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36ac7cfba73_0_622"/>
          <p:cNvSpPr/>
          <p:nvPr/>
        </p:nvSpPr>
        <p:spPr>
          <a:xfrm>
            <a:off x="74400" y="1077600"/>
            <a:ext cx="8757900" cy="2038200"/>
          </a:xfrm>
          <a:prstGeom prst="rect">
            <a:avLst/>
          </a:prstGeom>
          <a:solidFill>
            <a:srgbClr val="29AD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369" name="Google Shape;369;g36ac7cfba73_0_622"/>
          <p:cNvSpPr/>
          <p:nvPr/>
        </p:nvSpPr>
        <p:spPr>
          <a:xfrm>
            <a:off x="74400" y="3230400"/>
            <a:ext cx="8757900" cy="1418400"/>
          </a:xfrm>
          <a:prstGeom prst="rect">
            <a:avLst/>
          </a:prstGeom>
          <a:solidFill>
            <a:srgbClr val="75B13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370" name="Google Shape;370;g36ac7cfba73_0_622"/>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Model 5 Performance on Training &amp; Test Data Sets 2/2</a:t>
            </a:r>
            <a:endParaRPr>
              <a:solidFill>
                <a:srgbClr val="1974D2"/>
              </a:solidFill>
            </a:endParaRPr>
          </a:p>
        </p:txBody>
      </p:sp>
      <p:sp>
        <p:nvSpPr>
          <p:cNvPr id="371" name="Google Shape;371;g36ac7cfba73_0_622"/>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500"/>
              <a:buNone/>
            </a:pPr>
            <a:r>
              <a:t/>
            </a:r>
            <a:endParaRPr sz="1400">
              <a:solidFill>
                <a:schemeClr val="lt1"/>
              </a:solidFill>
            </a:endParaRPr>
          </a:p>
          <a:p>
            <a:pPr indent="0" lvl="0" marL="0" rtl="0" algn="l">
              <a:lnSpc>
                <a:spcPct val="100000"/>
              </a:lnSpc>
              <a:spcBef>
                <a:spcPts val="0"/>
              </a:spcBef>
              <a:spcAft>
                <a:spcPts val="0"/>
              </a:spcAft>
              <a:buSzPts val="1500"/>
              <a:buNone/>
            </a:pPr>
            <a:r>
              <a:rPr b="1" lang="en" sz="1600">
                <a:solidFill>
                  <a:schemeClr val="lt1"/>
                </a:solidFill>
              </a:rPr>
              <a:t>✅ Performance on Test Data</a:t>
            </a:r>
            <a:endParaRPr b="1" sz="1600">
              <a:solidFill>
                <a:schemeClr val="lt1"/>
              </a:solidFill>
            </a:endParaRPr>
          </a:p>
          <a:p>
            <a:pPr indent="0" lvl="0" marL="0" rtl="0" algn="l">
              <a:lnSpc>
                <a:spcPct val="100000"/>
              </a:lnSpc>
              <a:spcBef>
                <a:spcPts val="0"/>
              </a:spcBef>
              <a:spcAft>
                <a:spcPts val="0"/>
              </a:spcAft>
              <a:buSzPts val="1500"/>
              <a:buNone/>
            </a:pPr>
            <a:r>
              <a:t/>
            </a:r>
            <a:endParaRPr b="1" sz="1600">
              <a:solidFill>
                <a:schemeClr val="lt1"/>
              </a:solidFill>
            </a:endParaRPr>
          </a:p>
          <a:p>
            <a:pPr indent="-317500" lvl="0" marL="457200" rtl="0" algn="l">
              <a:lnSpc>
                <a:spcPct val="100000"/>
              </a:lnSpc>
              <a:spcBef>
                <a:spcPts val="0"/>
              </a:spcBef>
              <a:spcAft>
                <a:spcPts val="0"/>
              </a:spcAft>
              <a:buClr>
                <a:schemeClr val="lt1"/>
              </a:buClr>
              <a:buSzPts val="1400"/>
              <a:buFont typeface="Nunito"/>
              <a:buChar char="●"/>
            </a:pPr>
            <a:r>
              <a:rPr lang="en" sz="1400">
                <a:solidFill>
                  <a:schemeClr val="lt1"/>
                </a:solidFill>
              </a:rPr>
              <a:t>Similar to validation: </a:t>
            </a:r>
            <a:r>
              <a:rPr b="1" lang="en" sz="1400">
                <a:solidFill>
                  <a:schemeClr val="lt1"/>
                </a:solidFill>
              </a:rPr>
              <a:t>Recall</a:t>
            </a:r>
            <a:r>
              <a:rPr lang="en" sz="1400">
                <a:solidFill>
                  <a:schemeClr val="lt1"/>
                </a:solidFill>
              </a:rPr>
              <a:t>: 0.95, </a:t>
            </a:r>
            <a:r>
              <a:rPr b="1" lang="en" sz="1400">
                <a:solidFill>
                  <a:schemeClr val="lt1"/>
                </a:solidFill>
              </a:rPr>
              <a:t>Precision</a:t>
            </a:r>
            <a:r>
              <a:rPr lang="en" sz="1400">
                <a:solidFill>
                  <a:schemeClr val="lt1"/>
                </a:solidFill>
              </a:rPr>
              <a:t>: 0.99, </a:t>
            </a:r>
            <a:r>
              <a:rPr b="1" lang="en" sz="1400">
                <a:solidFill>
                  <a:schemeClr val="lt1"/>
                </a:solidFill>
              </a:rPr>
              <a:t>F1 Score</a:t>
            </a:r>
            <a:r>
              <a:rPr lang="en" sz="1400">
                <a:solidFill>
                  <a:schemeClr val="lt1"/>
                </a:solidFill>
              </a:rPr>
              <a:t>: 0.97, and </a:t>
            </a:r>
            <a:r>
              <a:rPr b="1" lang="en" sz="1400">
                <a:solidFill>
                  <a:schemeClr val="lt1"/>
                </a:solidFill>
              </a:rPr>
              <a:t>Accuracy</a:t>
            </a:r>
            <a:r>
              <a:rPr lang="en" sz="1400">
                <a:solidFill>
                  <a:schemeClr val="lt1"/>
                </a:solidFill>
              </a:rPr>
              <a:t>: 0.99</a:t>
            </a:r>
            <a:br>
              <a:rPr lang="en" sz="1400">
                <a:solidFill>
                  <a:schemeClr val="lt1"/>
                </a:solidFill>
              </a:rPr>
            </a:br>
            <a:endParaRPr sz="1400">
              <a:solidFill>
                <a:schemeClr val="lt1"/>
              </a:solidFill>
            </a:endParaRPr>
          </a:p>
          <a:p>
            <a:pPr indent="0" lvl="0" marL="0" rtl="0" algn="l">
              <a:lnSpc>
                <a:spcPct val="100000"/>
              </a:lnSpc>
              <a:spcBef>
                <a:spcPts val="0"/>
              </a:spcBef>
              <a:spcAft>
                <a:spcPts val="0"/>
              </a:spcAft>
              <a:buSzPts val="1500"/>
              <a:buNone/>
            </a:pPr>
            <a:r>
              <a:rPr b="1" lang="en" sz="1400">
                <a:solidFill>
                  <a:schemeClr val="lt1"/>
                </a:solidFill>
              </a:rPr>
              <a:t>Conclusion on Test</a:t>
            </a:r>
            <a:r>
              <a:rPr lang="en" sz="1400">
                <a:solidFill>
                  <a:schemeClr val="lt1"/>
                </a:solidFill>
              </a:rPr>
              <a:t>: Model 5 performs consistently across all datasets, showing:</a:t>
            </a:r>
            <a:endParaRPr sz="1400">
              <a:solidFill>
                <a:schemeClr val="lt1"/>
              </a:solidFill>
            </a:endParaRPr>
          </a:p>
          <a:p>
            <a:pPr indent="-317500" lvl="0" marL="457200" rtl="0" algn="l">
              <a:lnSpc>
                <a:spcPct val="100000"/>
              </a:lnSpc>
              <a:spcBef>
                <a:spcPts val="0"/>
              </a:spcBef>
              <a:spcAft>
                <a:spcPts val="0"/>
              </a:spcAft>
              <a:buClr>
                <a:schemeClr val="lt1"/>
              </a:buClr>
              <a:buSzPts val="1400"/>
              <a:buFont typeface="Arial"/>
              <a:buChar char="●"/>
            </a:pPr>
            <a:r>
              <a:rPr b="1" lang="en" sz="1400">
                <a:solidFill>
                  <a:schemeClr val="lt1"/>
                </a:solidFill>
              </a:rPr>
              <a:t>High reliability</a:t>
            </a:r>
            <a:r>
              <a:rPr lang="en" sz="1400">
                <a:solidFill>
                  <a:schemeClr val="lt1"/>
                </a:solidFill>
              </a:rPr>
              <a:t> in detecting failure cases (critical in predictive maintenance).</a:t>
            </a:r>
            <a:br>
              <a:rPr lang="en" sz="1400">
                <a:solidFill>
                  <a:schemeClr val="lt1"/>
                </a:solidFill>
              </a:rPr>
            </a:br>
            <a:endParaRPr sz="1400">
              <a:solidFill>
                <a:schemeClr val="lt1"/>
              </a:solidFill>
            </a:endParaRPr>
          </a:p>
          <a:p>
            <a:pPr indent="-317500" lvl="0" marL="457200" rtl="0" algn="l">
              <a:lnSpc>
                <a:spcPct val="100000"/>
              </a:lnSpc>
              <a:spcBef>
                <a:spcPts val="0"/>
              </a:spcBef>
              <a:spcAft>
                <a:spcPts val="0"/>
              </a:spcAft>
              <a:buClr>
                <a:schemeClr val="lt1"/>
              </a:buClr>
              <a:buSzPts val="1400"/>
              <a:buFont typeface="Arial"/>
              <a:buChar char="●"/>
            </a:pPr>
            <a:r>
              <a:rPr b="1" lang="en" sz="1400">
                <a:solidFill>
                  <a:schemeClr val="lt1"/>
                </a:solidFill>
              </a:rPr>
              <a:t>Minimal overfitting</a:t>
            </a:r>
            <a:r>
              <a:rPr lang="en" sz="1400">
                <a:solidFill>
                  <a:schemeClr val="lt1"/>
                </a:solidFill>
              </a:rPr>
              <a:t>, thanks to architecture depth, dropout, and optimizer choice.</a:t>
            </a:r>
            <a:br>
              <a:rPr lang="en" sz="1400">
                <a:solidFill>
                  <a:schemeClr val="lt1"/>
                </a:solidFill>
              </a:rPr>
            </a:br>
            <a:endParaRPr sz="1400">
              <a:solidFill>
                <a:schemeClr val="lt1"/>
              </a:solidFill>
            </a:endParaRPr>
          </a:p>
          <a:p>
            <a:pPr indent="0" lvl="0" marL="0" rtl="0" algn="l">
              <a:lnSpc>
                <a:spcPct val="100000"/>
              </a:lnSpc>
              <a:spcBef>
                <a:spcPts val="0"/>
              </a:spcBef>
              <a:spcAft>
                <a:spcPts val="0"/>
              </a:spcAft>
              <a:buSzPts val="1500"/>
              <a:buNone/>
            </a:pPr>
            <a:r>
              <a:t/>
            </a:r>
            <a:endParaRPr sz="1400">
              <a:solidFill>
                <a:schemeClr val="lt1"/>
              </a:solidFill>
            </a:endParaRPr>
          </a:p>
          <a:p>
            <a:pPr indent="0" lvl="0" marL="0" rtl="0" algn="l">
              <a:lnSpc>
                <a:spcPct val="100000"/>
              </a:lnSpc>
              <a:spcBef>
                <a:spcPts val="0"/>
              </a:spcBef>
              <a:spcAft>
                <a:spcPts val="0"/>
              </a:spcAft>
              <a:buSzPts val="1500"/>
              <a:buNone/>
            </a:pPr>
            <a:r>
              <a:rPr b="1" lang="en" sz="1600">
                <a:solidFill>
                  <a:schemeClr val="lt1"/>
                </a:solidFill>
              </a:rPr>
              <a:t>🎯 Final Assessment</a:t>
            </a:r>
            <a:endParaRPr b="1" sz="1600">
              <a:solidFill>
                <a:schemeClr val="lt1"/>
              </a:solidFill>
            </a:endParaRPr>
          </a:p>
          <a:p>
            <a:pPr indent="0" lvl="0" marL="0" rtl="0" algn="l">
              <a:lnSpc>
                <a:spcPct val="100000"/>
              </a:lnSpc>
              <a:spcBef>
                <a:spcPts val="0"/>
              </a:spcBef>
              <a:spcAft>
                <a:spcPts val="0"/>
              </a:spcAft>
              <a:buSzPts val="1500"/>
              <a:buNone/>
            </a:pPr>
            <a:r>
              <a:t/>
            </a:r>
            <a:endParaRPr b="1" sz="1600">
              <a:solidFill>
                <a:schemeClr val="lt1"/>
              </a:solidFill>
            </a:endParaRPr>
          </a:p>
          <a:p>
            <a:pPr indent="0" lvl="0" marL="0" rtl="0" algn="l">
              <a:lnSpc>
                <a:spcPct val="100000"/>
              </a:lnSpc>
              <a:spcBef>
                <a:spcPts val="0"/>
              </a:spcBef>
              <a:spcAft>
                <a:spcPts val="0"/>
              </a:spcAft>
              <a:buSzPts val="1500"/>
              <a:buNone/>
            </a:pPr>
            <a:r>
              <a:rPr lang="en" sz="1400">
                <a:solidFill>
                  <a:schemeClr val="lt1"/>
                </a:solidFill>
              </a:rPr>
              <a:t>Model 5 is both </a:t>
            </a:r>
            <a:r>
              <a:rPr b="1" lang="en" sz="1400">
                <a:solidFill>
                  <a:schemeClr val="lt1"/>
                </a:solidFill>
              </a:rPr>
              <a:t>accurate and generalizable</a:t>
            </a:r>
            <a:r>
              <a:rPr lang="en" sz="1400">
                <a:solidFill>
                  <a:schemeClr val="lt1"/>
                </a:solidFill>
              </a:rPr>
              <a:t>. Its ability to maintain high performance across </a:t>
            </a:r>
            <a:r>
              <a:rPr b="1" lang="en" sz="1400">
                <a:solidFill>
                  <a:schemeClr val="lt1"/>
                </a:solidFill>
              </a:rPr>
              <a:t>training, validation, and test sets</a:t>
            </a:r>
            <a:r>
              <a:rPr lang="en" sz="1400">
                <a:solidFill>
                  <a:schemeClr val="lt1"/>
                </a:solidFill>
              </a:rPr>
              <a:t> makes it the best model for deployment in this predictive maintenance context, where </a:t>
            </a:r>
            <a:r>
              <a:rPr b="1" lang="en" sz="1400">
                <a:solidFill>
                  <a:schemeClr val="lt1"/>
                </a:solidFill>
              </a:rPr>
              <a:t>catching rare failures (high recall)</a:t>
            </a:r>
            <a:r>
              <a:rPr lang="en" sz="1400">
                <a:solidFill>
                  <a:schemeClr val="lt1"/>
                </a:solidFill>
              </a:rPr>
              <a:t> without triggering false alarms (high precision) is key.</a:t>
            </a:r>
            <a:endParaRPr sz="1700">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36ac7cfba73_0_583"/>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Best Model Selection - Model 5 Summary  </a:t>
            </a:r>
            <a:endParaRPr>
              <a:solidFill>
                <a:srgbClr val="1974D2"/>
              </a:solidFill>
            </a:endParaRPr>
          </a:p>
        </p:txBody>
      </p:sp>
      <p:graphicFrame>
        <p:nvGraphicFramePr>
          <p:cNvPr id="377" name="Google Shape;377;g36ac7cfba73_0_583"/>
          <p:cNvGraphicFramePr/>
          <p:nvPr/>
        </p:nvGraphicFramePr>
        <p:xfrm>
          <a:off x="152400" y="914400"/>
          <a:ext cx="3000000" cy="3000000"/>
        </p:xfrm>
        <a:graphic>
          <a:graphicData uri="http://schemas.openxmlformats.org/drawingml/2006/table">
            <a:tbl>
              <a:tblPr>
                <a:noFill/>
                <a:tableStyleId>{0956E622-FABF-4CB9-960A-CFD11AB7A673}</a:tableStyleId>
              </a:tblPr>
              <a:tblGrid>
                <a:gridCol w="1138175"/>
                <a:gridCol w="2262375"/>
                <a:gridCol w="792400"/>
                <a:gridCol w="769500"/>
                <a:gridCol w="1411325"/>
                <a:gridCol w="2481225"/>
              </a:tblGrid>
              <a:tr h="200025">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chemeClr val="lt1"/>
                          </a:solidFill>
                          <a:latin typeface="Nunito"/>
                          <a:ea typeface="Nunito"/>
                          <a:cs typeface="Nunito"/>
                          <a:sym typeface="Nunito"/>
                        </a:rPr>
                        <a:t>Model</a:t>
                      </a:r>
                      <a:endParaRPr b="1" sz="12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76797"/>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chemeClr val="lt1"/>
                          </a:solidFill>
                          <a:latin typeface="Nunito"/>
                          <a:ea typeface="Nunito"/>
                          <a:cs typeface="Nunito"/>
                          <a:sym typeface="Nunito"/>
                        </a:rPr>
                        <a:t>Hidden Layers (Neurons)</a:t>
                      </a:r>
                      <a:endParaRPr b="1" sz="12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76797"/>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chemeClr val="lt1"/>
                          </a:solidFill>
                          <a:latin typeface="Nunito"/>
                          <a:ea typeface="Nunito"/>
                          <a:cs typeface="Nunito"/>
                          <a:sym typeface="Nunito"/>
                        </a:rPr>
                        <a:t>Dropout</a:t>
                      </a:r>
                      <a:endParaRPr b="1" sz="12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76797"/>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chemeClr val="lt1"/>
                          </a:solidFill>
                          <a:latin typeface="Nunito"/>
                          <a:ea typeface="Nunito"/>
                          <a:cs typeface="Nunito"/>
                          <a:sym typeface="Nunito"/>
                        </a:rPr>
                        <a:t>Optimizer</a:t>
                      </a:r>
                      <a:endParaRPr b="1" sz="12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76797"/>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chemeClr val="lt1"/>
                          </a:solidFill>
                          <a:latin typeface="Nunito"/>
                          <a:ea typeface="Nunito"/>
                          <a:cs typeface="Nunito"/>
                          <a:sym typeface="Nunito"/>
                        </a:rPr>
                        <a:t>Metric Used</a:t>
                      </a:r>
                      <a:endParaRPr b="1" sz="12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76797"/>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chemeClr val="lt1"/>
                          </a:solidFill>
                          <a:latin typeface="Nunito"/>
                          <a:ea typeface="Nunito"/>
                          <a:cs typeface="Nunito"/>
                          <a:sym typeface="Nunito"/>
                        </a:rPr>
                        <a:t>Notes</a:t>
                      </a:r>
                      <a:endParaRPr b="1" sz="12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76797"/>
                    </a:solidFill>
                  </a:tcPr>
                </a:tc>
              </a:tr>
              <a:tr h="247650">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lt1"/>
                          </a:solidFill>
                          <a:latin typeface="Nunito"/>
                          <a:ea typeface="Nunito"/>
                          <a:cs typeface="Nunito"/>
                          <a:sym typeface="Nunito"/>
                        </a:rPr>
                        <a:t>Model_5</a:t>
                      </a:r>
                      <a:endParaRPr sz="12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76797"/>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lt1"/>
                          </a:solidFill>
                          <a:latin typeface="Nunito"/>
                          <a:ea typeface="Nunito"/>
                          <a:cs typeface="Nunito"/>
                          <a:sym typeface="Nunito"/>
                        </a:rPr>
                        <a:t>3 hidden layers (128, 64, 32)</a:t>
                      </a:r>
                      <a:endParaRPr sz="12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76797"/>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lt1"/>
                          </a:solidFill>
                          <a:latin typeface="Nunito"/>
                          <a:ea typeface="Nunito"/>
                          <a:cs typeface="Nunito"/>
                          <a:sym typeface="Nunito"/>
                        </a:rPr>
                        <a:t>✅ 0.5</a:t>
                      </a:r>
                      <a:endParaRPr sz="12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76797"/>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lt1"/>
                          </a:solidFill>
                          <a:latin typeface="Nunito"/>
                          <a:ea typeface="Nunito"/>
                          <a:cs typeface="Nunito"/>
                          <a:sym typeface="Nunito"/>
                        </a:rPr>
                        <a:t>Adam</a:t>
                      </a:r>
                      <a:endParaRPr sz="12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76797"/>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lt1"/>
                          </a:solidFill>
                          <a:latin typeface="Nunito"/>
                          <a:ea typeface="Nunito"/>
                          <a:cs typeface="Nunito"/>
                          <a:sym typeface="Nunito"/>
                        </a:rPr>
                        <a:t>Accuracy</a:t>
                      </a:r>
                      <a:endParaRPr sz="12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76797"/>
                    </a:solidFill>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lt1"/>
                          </a:solidFill>
                          <a:latin typeface="Nunito"/>
                          <a:ea typeface="Nunito"/>
                          <a:cs typeface="Nunito"/>
                          <a:sym typeface="Nunito"/>
                        </a:rPr>
                        <a:t>Combines depth + dropout + Adam</a:t>
                      </a:r>
                      <a:endParaRPr sz="12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76797"/>
                    </a:solidFill>
                  </a:tcPr>
                </a:tc>
              </a:tr>
            </a:tbl>
          </a:graphicData>
        </a:graphic>
      </p:graphicFrame>
      <p:graphicFrame>
        <p:nvGraphicFramePr>
          <p:cNvPr id="378" name="Google Shape;378;g36ac7cfba73_0_583"/>
          <p:cNvGraphicFramePr/>
          <p:nvPr/>
        </p:nvGraphicFramePr>
        <p:xfrm>
          <a:off x="652850" y="1690725"/>
          <a:ext cx="3000000" cy="3000000"/>
        </p:xfrm>
        <a:graphic>
          <a:graphicData uri="http://schemas.openxmlformats.org/drawingml/2006/table">
            <a:tbl>
              <a:tblPr>
                <a:noFill/>
                <a:tableStyleId>{0956E622-FABF-4CB9-960A-CFD11AB7A673}</a:tableStyleId>
              </a:tblPr>
              <a:tblGrid>
                <a:gridCol w="952500"/>
                <a:gridCol w="952500"/>
                <a:gridCol w="952500"/>
                <a:gridCol w="952500"/>
                <a:gridCol w="952500"/>
                <a:gridCol w="952500"/>
                <a:gridCol w="952500"/>
                <a:gridCol w="952500"/>
              </a:tblGrid>
              <a:tr h="247650">
                <a:tc gridSpan="4">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chemeClr val="lt1"/>
                          </a:solidFill>
                          <a:latin typeface="Nunito"/>
                          <a:ea typeface="Nunito"/>
                          <a:cs typeface="Nunito"/>
                          <a:sym typeface="Nunito"/>
                        </a:rPr>
                        <a:t>Training set performance comparison</a:t>
                      </a:r>
                      <a:endParaRPr b="1" sz="12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hMerge="1"/>
                <a:tc hMerge="1"/>
                <a:tc hMerge="1"/>
                <a:tc gridSpan="4">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chemeClr val="lt1"/>
                          </a:solidFill>
                          <a:latin typeface="Nunito"/>
                          <a:ea typeface="Nunito"/>
                          <a:cs typeface="Nunito"/>
                          <a:sym typeface="Nunito"/>
                        </a:rPr>
                        <a:t>Validation set performance comparison</a:t>
                      </a:r>
                      <a:endParaRPr b="1" sz="12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hMerge="1"/>
                <a:tc hMerge="1"/>
                <a:tc hMerge="1"/>
              </a:tr>
              <a:tr h="209550">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chemeClr val="lt1"/>
                          </a:solidFill>
                          <a:latin typeface="Nunito"/>
                          <a:ea typeface="Nunito"/>
                          <a:cs typeface="Nunito"/>
                          <a:sym typeface="Nunito"/>
                        </a:rPr>
                        <a:t>Accuracy</a:t>
                      </a:r>
                      <a:endParaRPr b="1" sz="12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chemeClr val="lt1"/>
                          </a:solidFill>
                          <a:latin typeface="Nunito"/>
                          <a:ea typeface="Nunito"/>
                          <a:cs typeface="Nunito"/>
                          <a:sym typeface="Nunito"/>
                        </a:rPr>
                        <a:t>Recall</a:t>
                      </a:r>
                      <a:endParaRPr b="1" sz="12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chemeClr val="lt1"/>
                          </a:solidFill>
                          <a:latin typeface="Nunito"/>
                          <a:ea typeface="Nunito"/>
                          <a:cs typeface="Nunito"/>
                          <a:sym typeface="Nunito"/>
                        </a:rPr>
                        <a:t>Precision</a:t>
                      </a:r>
                      <a:endParaRPr b="1" sz="12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chemeClr val="lt1"/>
                          </a:solidFill>
                          <a:latin typeface="Nunito"/>
                          <a:ea typeface="Nunito"/>
                          <a:cs typeface="Nunito"/>
                          <a:sym typeface="Nunito"/>
                        </a:rPr>
                        <a:t>F1 Score</a:t>
                      </a:r>
                      <a:endParaRPr b="1" sz="12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chemeClr val="lt1"/>
                          </a:solidFill>
                          <a:latin typeface="Nunito"/>
                          <a:ea typeface="Nunito"/>
                          <a:cs typeface="Nunito"/>
                          <a:sym typeface="Nunito"/>
                        </a:rPr>
                        <a:t>Accuracy</a:t>
                      </a:r>
                      <a:endParaRPr b="1" sz="12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chemeClr val="lt1"/>
                          </a:solidFill>
                          <a:latin typeface="Nunito"/>
                          <a:ea typeface="Nunito"/>
                          <a:cs typeface="Nunito"/>
                          <a:sym typeface="Nunito"/>
                        </a:rPr>
                        <a:t>Recall</a:t>
                      </a:r>
                      <a:endParaRPr b="1" sz="12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chemeClr val="lt1"/>
                          </a:solidFill>
                          <a:latin typeface="Nunito"/>
                          <a:ea typeface="Nunito"/>
                          <a:cs typeface="Nunito"/>
                          <a:sym typeface="Nunito"/>
                        </a:rPr>
                        <a:t>Precision</a:t>
                      </a:r>
                      <a:endParaRPr b="1" sz="12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chemeClr val="lt1"/>
                          </a:solidFill>
                          <a:latin typeface="Nunito"/>
                          <a:ea typeface="Nunito"/>
                          <a:cs typeface="Nunito"/>
                          <a:sym typeface="Nunito"/>
                        </a:rPr>
                        <a:t>F1 Score</a:t>
                      </a:r>
                      <a:endParaRPr b="1" sz="12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r>
              <a:tr h="209550">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solidFill>
                            <a:schemeClr val="lt1"/>
                          </a:solidFill>
                          <a:latin typeface="Nunito"/>
                          <a:ea typeface="Nunito"/>
                          <a:cs typeface="Nunito"/>
                          <a:sym typeface="Nunito"/>
                        </a:rPr>
                        <a:t>0.99</a:t>
                      </a:r>
                      <a:endParaRPr sz="12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solidFill>
                            <a:schemeClr val="lt1"/>
                          </a:solidFill>
                          <a:latin typeface="Nunito"/>
                          <a:ea typeface="Nunito"/>
                          <a:cs typeface="Nunito"/>
                          <a:sym typeface="Nunito"/>
                        </a:rPr>
                        <a:t>0.96</a:t>
                      </a:r>
                      <a:endParaRPr sz="12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solidFill>
                            <a:schemeClr val="lt1"/>
                          </a:solidFill>
                          <a:latin typeface="Nunito"/>
                          <a:ea typeface="Nunito"/>
                          <a:cs typeface="Nunito"/>
                          <a:sym typeface="Nunito"/>
                        </a:rPr>
                        <a:t>0.99</a:t>
                      </a:r>
                      <a:endParaRPr sz="12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solidFill>
                            <a:schemeClr val="lt1"/>
                          </a:solidFill>
                          <a:latin typeface="Nunito"/>
                          <a:ea typeface="Nunito"/>
                          <a:cs typeface="Nunito"/>
                          <a:sym typeface="Nunito"/>
                        </a:rPr>
                        <a:t>0.97</a:t>
                      </a:r>
                      <a:endParaRPr sz="12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solidFill>
                            <a:schemeClr val="lt1"/>
                          </a:solidFill>
                          <a:latin typeface="Nunito"/>
                          <a:ea typeface="Nunito"/>
                          <a:cs typeface="Nunito"/>
                          <a:sym typeface="Nunito"/>
                        </a:rPr>
                        <a:t>0.99</a:t>
                      </a:r>
                      <a:endParaRPr sz="12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solidFill>
                            <a:schemeClr val="lt1"/>
                          </a:solidFill>
                          <a:latin typeface="Nunito"/>
                          <a:ea typeface="Nunito"/>
                          <a:cs typeface="Nunito"/>
                          <a:sym typeface="Nunito"/>
                        </a:rPr>
                        <a:t>0.94</a:t>
                      </a:r>
                      <a:endParaRPr sz="12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solidFill>
                            <a:schemeClr val="lt1"/>
                          </a:solidFill>
                          <a:latin typeface="Nunito"/>
                          <a:ea typeface="Nunito"/>
                          <a:cs typeface="Nunito"/>
                          <a:sym typeface="Nunito"/>
                        </a:rPr>
                        <a:t>0.99</a:t>
                      </a:r>
                      <a:endParaRPr sz="12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solidFill>
                            <a:schemeClr val="lt1"/>
                          </a:solidFill>
                          <a:latin typeface="Nunito"/>
                          <a:ea typeface="Nunito"/>
                          <a:cs typeface="Nunito"/>
                          <a:sym typeface="Nunito"/>
                        </a:rPr>
                        <a:t>0.96</a:t>
                      </a:r>
                      <a:endParaRPr sz="12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r>
            </a:tbl>
          </a:graphicData>
        </a:graphic>
      </p:graphicFrame>
      <p:sp>
        <p:nvSpPr>
          <p:cNvPr id="379" name="Google Shape;379;g36ac7cfba73_0_583"/>
          <p:cNvSpPr txBox="1"/>
          <p:nvPr>
            <p:ph idx="1" type="body"/>
          </p:nvPr>
        </p:nvSpPr>
        <p:spPr>
          <a:xfrm>
            <a:off x="147950" y="2736275"/>
            <a:ext cx="8629800" cy="2042100"/>
          </a:xfrm>
          <a:prstGeom prst="rect">
            <a:avLst/>
          </a:prstGeom>
          <a:solidFill>
            <a:srgbClr val="75B130"/>
          </a:solid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1500"/>
              <a:buNone/>
            </a:pPr>
            <a:r>
              <a:rPr b="1" lang="en" sz="1400">
                <a:solidFill>
                  <a:schemeClr val="lt1"/>
                </a:solidFill>
              </a:rPr>
              <a:t>Key Insights About Model 5:</a:t>
            </a:r>
            <a:r>
              <a:rPr lang="en" sz="1400">
                <a:solidFill>
                  <a:schemeClr val="lt1"/>
                </a:solidFill>
              </a:rPr>
              <a:t> </a:t>
            </a:r>
            <a:endParaRPr sz="1400">
              <a:solidFill>
                <a:schemeClr val="lt1"/>
              </a:solidFill>
            </a:endParaRPr>
          </a:p>
          <a:p>
            <a:pPr indent="-317500" lvl="0" marL="457200" rtl="0" algn="l">
              <a:lnSpc>
                <a:spcPct val="115000"/>
              </a:lnSpc>
              <a:spcBef>
                <a:spcPts val="1000"/>
              </a:spcBef>
              <a:spcAft>
                <a:spcPts val="0"/>
              </a:spcAft>
              <a:buClr>
                <a:schemeClr val="lt1"/>
              </a:buClr>
              <a:buSzPts val="1400"/>
              <a:buChar char="●"/>
            </a:pPr>
            <a:r>
              <a:rPr lang="en" sz="1400">
                <a:solidFill>
                  <a:schemeClr val="lt1"/>
                </a:solidFill>
              </a:rPr>
              <a:t>Model 5 uses three hidden layers with neuron configurations of (128, 64, 32), a dropout of 0.5, and the Adam optimizer—a well-balanced architecture that effectively avoids overfitting while maintaining high performance.</a:t>
            </a:r>
            <a:endParaRPr sz="1400">
              <a:solidFill>
                <a:schemeClr val="lt1"/>
              </a:solidFill>
            </a:endParaRPr>
          </a:p>
          <a:p>
            <a:pPr indent="-317500" lvl="0" marL="457200" rtl="0" algn="l">
              <a:lnSpc>
                <a:spcPct val="115000"/>
              </a:lnSpc>
              <a:spcBef>
                <a:spcPts val="0"/>
              </a:spcBef>
              <a:spcAft>
                <a:spcPts val="0"/>
              </a:spcAft>
              <a:buClr>
                <a:schemeClr val="lt1"/>
              </a:buClr>
              <a:buSzPts val="1400"/>
              <a:buChar char="●"/>
            </a:pPr>
            <a:r>
              <a:rPr lang="en" sz="1400">
                <a:solidFill>
                  <a:schemeClr val="lt1"/>
                </a:solidFill>
              </a:rPr>
              <a:t>Model 5 achieves an optimal balance of depth, regularization (dropout), and optimizer efficiency (Adam). It delivers high precision and recall on both sets, making it ideal for predicting rare failure events accurately without excessive false positives or missed detections.</a:t>
            </a:r>
            <a:endParaRPr sz="1400">
              <a:solidFill>
                <a:schemeClr val="lt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36ac7cfba73_0_593"/>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Conclusions: Why Model 5 Is Best </a:t>
            </a:r>
            <a:endParaRPr>
              <a:solidFill>
                <a:srgbClr val="1974D2"/>
              </a:solidFill>
            </a:endParaRPr>
          </a:p>
        </p:txBody>
      </p:sp>
      <p:sp>
        <p:nvSpPr>
          <p:cNvPr id="385" name="Google Shape;385;g36ac7cfba73_0_593"/>
          <p:cNvSpPr txBox="1"/>
          <p:nvPr>
            <p:ph idx="1" type="body"/>
          </p:nvPr>
        </p:nvSpPr>
        <p:spPr>
          <a:xfrm>
            <a:off x="147950" y="3193475"/>
            <a:ext cx="8629800" cy="1463700"/>
          </a:xfrm>
          <a:prstGeom prst="rect">
            <a:avLst/>
          </a:prstGeom>
          <a:solidFill>
            <a:srgbClr val="75B130"/>
          </a:solid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1500"/>
              <a:buNone/>
            </a:pPr>
            <a:r>
              <a:rPr b="1" lang="en" sz="1800">
                <a:solidFill>
                  <a:schemeClr val="lt1"/>
                </a:solidFill>
              </a:rPr>
              <a:t>Final Conclusion:</a:t>
            </a:r>
            <a:r>
              <a:rPr lang="en" sz="1800">
                <a:solidFill>
                  <a:schemeClr val="lt1"/>
                </a:solidFill>
              </a:rPr>
              <a:t> </a:t>
            </a:r>
            <a:endParaRPr sz="1800">
              <a:solidFill>
                <a:schemeClr val="lt1"/>
              </a:solidFill>
            </a:endParaRPr>
          </a:p>
          <a:p>
            <a:pPr indent="0" lvl="0" marL="0" rtl="0" algn="l">
              <a:lnSpc>
                <a:spcPct val="115000"/>
              </a:lnSpc>
              <a:spcBef>
                <a:spcPts val="1000"/>
              </a:spcBef>
              <a:spcAft>
                <a:spcPts val="1000"/>
              </a:spcAft>
              <a:buSzPts val="1500"/>
              <a:buNone/>
            </a:pPr>
            <a:r>
              <a:rPr lang="en" sz="1800">
                <a:solidFill>
                  <a:schemeClr val="lt1"/>
                </a:solidFill>
              </a:rPr>
              <a:t>Model 5 is the most practical, reliable, and scalable model for deployment in predictive maintenance for wind turbines</a:t>
            </a:r>
            <a:endParaRPr sz="1800">
              <a:solidFill>
                <a:schemeClr val="lt1"/>
              </a:solidFill>
            </a:endParaRPr>
          </a:p>
        </p:txBody>
      </p:sp>
      <p:graphicFrame>
        <p:nvGraphicFramePr>
          <p:cNvPr id="386" name="Google Shape;386;g36ac7cfba73_0_593"/>
          <p:cNvGraphicFramePr/>
          <p:nvPr/>
        </p:nvGraphicFramePr>
        <p:xfrm>
          <a:off x="202550" y="1052950"/>
          <a:ext cx="3000000" cy="3000000"/>
        </p:xfrm>
        <a:graphic>
          <a:graphicData uri="http://schemas.openxmlformats.org/drawingml/2006/table">
            <a:tbl>
              <a:tblPr>
                <a:noFill/>
                <a:tableStyleId>{0956E622-FABF-4CB9-960A-CFD11AB7A673}</a:tableStyleId>
              </a:tblPr>
              <a:tblGrid>
                <a:gridCol w="1976925"/>
                <a:gridCol w="6868425"/>
              </a:tblGrid>
              <a:tr h="200025">
                <a:tc>
                  <a:txBody>
                    <a:bodyPr/>
                    <a:lstStyle/>
                    <a:p>
                      <a:pPr indent="0" lvl="0" marL="0" marR="0" rtl="0" algn="ctr">
                        <a:lnSpc>
                          <a:spcPct val="115000"/>
                        </a:lnSpc>
                        <a:spcBef>
                          <a:spcPts val="0"/>
                        </a:spcBef>
                        <a:spcAft>
                          <a:spcPts val="0"/>
                        </a:spcAft>
                        <a:buClr>
                          <a:srgbClr val="000000"/>
                        </a:buClr>
                        <a:buSzPts val="1500"/>
                        <a:buFont typeface="Arial"/>
                        <a:buNone/>
                      </a:pPr>
                      <a:r>
                        <a:rPr b="1" lang="en" sz="1500" u="none" cap="none" strike="noStrike">
                          <a:solidFill>
                            <a:schemeClr val="lt1"/>
                          </a:solidFill>
                          <a:latin typeface="Nunito"/>
                          <a:ea typeface="Nunito"/>
                          <a:cs typeface="Nunito"/>
                          <a:sym typeface="Nunito"/>
                        </a:rPr>
                        <a:t>Factor</a:t>
                      </a:r>
                      <a:endParaRPr b="1" sz="15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76798"/>
                    </a:solidFill>
                  </a:tcPr>
                </a:tc>
                <a:tc>
                  <a:txBody>
                    <a:bodyPr/>
                    <a:lstStyle/>
                    <a:p>
                      <a:pPr indent="0" lvl="0" marL="0" marR="0" rtl="0" algn="ctr">
                        <a:lnSpc>
                          <a:spcPct val="115000"/>
                        </a:lnSpc>
                        <a:spcBef>
                          <a:spcPts val="0"/>
                        </a:spcBef>
                        <a:spcAft>
                          <a:spcPts val="0"/>
                        </a:spcAft>
                        <a:buClr>
                          <a:srgbClr val="000000"/>
                        </a:buClr>
                        <a:buSzPts val="1500"/>
                        <a:buFont typeface="Arial"/>
                        <a:buNone/>
                      </a:pPr>
                      <a:r>
                        <a:rPr b="1" lang="en" sz="1500" u="none" cap="none" strike="noStrike">
                          <a:solidFill>
                            <a:schemeClr val="lt1"/>
                          </a:solidFill>
                          <a:latin typeface="Nunito"/>
                          <a:ea typeface="Nunito"/>
                          <a:cs typeface="Nunito"/>
                          <a:sym typeface="Nunito"/>
                        </a:rPr>
                        <a:t>Justification</a:t>
                      </a:r>
                      <a:endParaRPr b="1" sz="15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76798"/>
                    </a:solidFill>
                  </a:tcPr>
                </a:tc>
              </a:tr>
              <a:tr h="200025">
                <a:tc>
                  <a:txBody>
                    <a:bodyPr/>
                    <a:lstStyle/>
                    <a:p>
                      <a:pPr indent="0" lvl="0" marL="0" marR="0" rtl="0" algn="l">
                        <a:lnSpc>
                          <a:spcPct val="115000"/>
                        </a:lnSpc>
                        <a:spcBef>
                          <a:spcPts val="0"/>
                        </a:spcBef>
                        <a:spcAft>
                          <a:spcPts val="0"/>
                        </a:spcAft>
                        <a:buClr>
                          <a:srgbClr val="000000"/>
                        </a:buClr>
                        <a:buSzPts val="1500"/>
                        <a:buFont typeface="Arial"/>
                        <a:buNone/>
                      </a:pPr>
                      <a:r>
                        <a:rPr lang="en" sz="1500" u="none" cap="none" strike="noStrike">
                          <a:solidFill>
                            <a:schemeClr val="lt1"/>
                          </a:solidFill>
                          <a:latin typeface="Nunito"/>
                          <a:ea typeface="Nunito"/>
                          <a:cs typeface="Nunito"/>
                          <a:sym typeface="Nunito"/>
                        </a:rPr>
                        <a:t>Balanced Metrics</a:t>
                      </a:r>
                      <a:endParaRPr sz="15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500"/>
                        <a:buFont typeface="Arial"/>
                        <a:buNone/>
                      </a:pPr>
                      <a:r>
                        <a:rPr lang="en" sz="1500" u="none" cap="none" strike="noStrike">
                          <a:solidFill>
                            <a:schemeClr val="lt1"/>
                          </a:solidFill>
                          <a:latin typeface="Nunito"/>
                          <a:ea typeface="Nunito"/>
                          <a:cs typeface="Nunito"/>
                          <a:sym typeface="Nunito"/>
                        </a:rPr>
                        <a:t>High accuracy, precision, recall, and F1 on both training and validation</a:t>
                      </a:r>
                      <a:endParaRPr sz="15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r>
              <a:tr h="200025">
                <a:tc>
                  <a:txBody>
                    <a:bodyPr/>
                    <a:lstStyle/>
                    <a:p>
                      <a:pPr indent="0" lvl="0" marL="0" marR="0" rtl="0" algn="l">
                        <a:lnSpc>
                          <a:spcPct val="115000"/>
                        </a:lnSpc>
                        <a:spcBef>
                          <a:spcPts val="0"/>
                        </a:spcBef>
                        <a:spcAft>
                          <a:spcPts val="0"/>
                        </a:spcAft>
                        <a:buClr>
                          <a:srgbClr val="000000"/>
                        </a:buClr>
                        <a:buSzPts val="1500"/>
                        <a:buFont typeface="Arial"/>
                        <a:buNone/>
                      </a:pPr>
                      <a:r>
                        <a:rPr lang="en" sz="1500" u="none" cap="none" strike="noStrike">
                          <a:solidFill>
                            <a:schemeClr val="lt1"/>
                          </a:solidFill>
                          <a:latin typeface="Nunito"/>
                          <a:ea typeface="Nunito"/>
                          <a:cs typeface="Nunito"/>
                          <a:sym typeface="Nunito"/>
                        </a:rPr>
                        <a:t>No Overfitting</a:t>
                      </a:r>
                      <a:endParaRPr sz="15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500"/>
                        <a:buFont typeface="Arial"/>
                        <a:buNone/>
                      </a:pPr>
                      <a:r>
                        <a:rPr lang="en" sz="1500" u="none" cap="none" strike="noStrike">
                          <a:solidFill>
                            <a:schemeClr val="lt1"/>
                          </a:solidFill>
                          <a:latin typeface="Nunito"/>
                          <a:ea typeface="Nunito"/>
                          <a:cs typeface="Nunito"/>
                          <a:sym typeface="Nunito"/>
                        </a:rPr>
                        <a:t>Similar performance across datasets</a:t>
                      </a:r>
                      <a:endParaRPr sz="15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r>
              <a:tr h="200025">
                <a:tc>
                  <a:txBody>
                    <a:bodyPr/>
                    <a:lstStyle/>
                    <a:p>
                      <a:pPr indent="0" lvl="0" marL="0" marR="0" rtl="0" algn="l">
                        <a:lnSpc>
                          <a:spcPct val="115000"/>
                        </a:lnSpc>
                        <a:spcBef>
                          <a:spcPts val="0"/>
                        </a:spcBef>
                        <a:spcAft>
                          <a:spcPts val="0"/>
                        </a:spcAft>
                        <a:buClr>
                          <a:srgbClr val="000000"/>
                        </a:buClr>
                        <a:buSzPts val="1500"/>
                        <a:buFont typeface="Arial"/>
                        <a:buNone/>
                      </a:pPr>
                      <a:r>
                        <a:rPr lang="en" sz="1500" u="none" cap="none" strike="noStrike">
                          <a:solidFill>
                            <a:schemeClr val="lt1"/>
                          </a:solidFill>
                          <a:latin typeface="Nunito"/>
                          <a:ea typeface="Nunito"/>
                          <a:cs typeface="Nunito"/>
                          <a:sym typeface="Nunito"/>
                        </a:rPr>
                        <a:t>Handles Imbalance</a:t>
                      </a:r>
                      <a:endParaRPr sz="15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500"/>
                        <a:buFont typeface="Arial"/>
                        <a:buNone/>
                      </a:pPr>
                      <a:r>
                        <a:rPr lang="en" sz="1500" u="none" cap="none" strike="noStrike">
                          <a:solidFill>
                            <a:schemeClr val="lt1"/>
                          </a:solidFill>
                          <a:latin typeface="Nunito"/>
                          <a:ea typeface="Nunito"/>
                          <a:cs typeface="Nunito"/>
                          <a:sym typeface="Nunito"/>
                        </a:rPr>
                        <a:t>Despite not using class weights handled class imbalance well. </a:t>
                      </a:r>
                      <a:endParaRPr sz="15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r>
              <a:tr h="200025">
                <a:tc>
                  <a:txBody>
                    <a:bodyPr/>
                    <a:lstStyle/>
                    <a:p>
                      <a:pPr indent="0" lvl="0" marL="0" marR="0" rtl="0" algn="l">
                        <a:lnSpc>
                          <a:spcPct val="115000"/>
                        </a:lnSpc>
                        <a:spcBef>
                          <a:spcPts val="0"/>
                        </a:spcBef>
                        <a:spcAft>
                          <a:spcPts val="0"/>
                        </a:spcAft>
                        <a:buClr>
                          <a:srgbClr val="000000"/>
                        </a:buClr>
                        <a:buSzPts val="1500"/>
                        <a:buFont typeface="Arial"/>
                        <a:buNone/>
                      </a:pPr>
                      <a:r>
                        <a:rPr lang="en" sz="1500" u="none" cap="none" strike="noStrike">
                          <a:solidFill>
                            <a:schemeClr val="lt1"/>
                          </a:solidFill>
                          <a:latin typeface="Nunito"/>
                          <a:ea typeface="Nunito"/>
                          <a:cs typeface="Nunito"/>
                          <a:sym typeface="Nunito"/>
                        </a:rPr>
                        <a:t>Robust Architecture</a:t>
                      </a:r>
                      <a:endParaRPr sz="15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500"/>
                        <a:buFont typeface="Arial"/>
                        <a:buNone/>
                      </a:pPr>
                      <a:r>
                        <a:rPr lang="en" sz="1500" u="none" cap="none" strike="noStrike">
                          <a:solidFill>
                            <a:schemeClr val="lt1"/>
                          </a:solidFill>
                          <a:latin typeface="Nunito"/>
                          <a:ea typeface="Nunito"/>
                          <a:cs typeface="Nunito"/>
                          <a:sym typeface="Nunito"/>
                        </a:rPr>
                        <a:t>Dropout + Adam + 2 hidden layers offer optimal learning and regularization</a:t>
                      </a:r>
                      <a:endParaRPr sz="15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r>
              <a:tr h="200025">
                <a:tc>
                  <a:txBody>
                    <a:bodyPr/>
                    <a:lstStyle/>
                    <a:p>
                      <a:pPr indent="0" lvl="0" marL="0" marR="0" rtl="0" algn="l">
                        <a:lnSpc>
                          <a:spcPct val="115000"/>
                        </a:lnSpc>
                        <a:spcBef>
                          <a:spcPts val="0"/>
                        </a:spcBef>
                        <a:spcAft>
                          <a:spcPts val="0"/>
                        </a:spcAft>
                        <a:buClr>
                          <a:srgbClr val="000000"/>
                        </a:buClr>
                        <a:buSzPts val="1500"/>
                        <a:buFont typeface="Arial"/>
                        <a:buNone/>
                      </a:pPr>
                      <a:r>
                        <a:rPr lang="en" sz="1500" u="none" cap="none" strike="noStrike">
                          <a:solidFill>
                            <a:schemeClr val="lt1"/>
                          </a:solidFill>
                          <a:latin typeface="Nunito"/>
                          <a:ea typeface="Nunito"/>
                          <a:cs typeface="Nunito"/>
                          <a:sym typeface="Nunito"/>
                        </a:rPr>
                        <a:t>Business Relevance</a:t>
                      </a:r>
                      <a:endParaRPr sz="15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500"/>
                        <a:buFont typeface="Arial"/>
                        <a:buNone/>
                      </a:pPr>
                      <a:r>
                        <a:rPr lang="en" sz="1500" u="none" cap="none" strike="noStrike">
                          <a:solidFill>
                            <a:schemeClr val="lt1"/>
                          </a:solidFill>
                          <a:latin typeface="Nunito"/>
                          <a:ea typeface="Nunito"/>
                          <a:cs typeface="Nunito"/>
                          <a:sym typeface="Nunito"/>
                        </a:rPr>
                        <a:t>High recall means failures are detected reliably, avoiding costly downtime</a:t>
                      </a:r>
                      <a:endParaRPr sz="1500" u="none" cap="none" strike="noStrike">
                        <a:solidFill>
                          <a:schemeClr val="lt1"/>
                        </a:solidFill>
                        <a:latin typeface="Nunito"/>
                        <a:ea typeface="Nunito"/>
                        <a:cs typeface="Nunito"/>
                        <a:sym typeface="Nuni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36ac7cfba73_0_699"/>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Actionable Insights</a:t>
            </a:r>
            <a:endParaRPr>
              <a:solidFill>
                <a:srgbClr val="1974D2"/>
              </a:solidFill>
            </a:endParaRPr>
          </a:p>
        </p:txBody>
      </p:sp>
      <p:sp>
        <p:nvSpPr>
          <p:cNvPr id="392" name="Google Shape;392;g36ac7cfba73_0_699"/>
          <p:cNvSpPr txBox="1"/>
          <p:nvPr>
            <p:ph idx="1" type="body"/>
          </p:nvPr>
        </p:nvSpPr>
        <p:spPr>
          <a:xfrm>
            <a:off x="202550" y="861975"/>
            <a:ext cx="8629800" cy="4085100"/>
          </a:xfrm>
          <a:prstGeom prst="rect">
            <a:avLst/>
          </a:prstGeom>
          <a:solidFill>
            <a:srgbClr val="29ADC1"/>
          </a:solid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1500"/>
              <a:buNone/>
            </a:pPr>
            <a:r>
              <a:rPr b="1" lang="en" sz="1400">
                <a:solidFill>
                  <a:schemeClr val="lt1"/>
                </a:solidFill>
              </a:rPr>
              <a:t>📊</a:t>
            </a:r>
            <a:r>
              <a:rPr b="1" lang="en" sz="1300">
                <a:solidFill>
                  <a:schemeClr val="lt1"/>
                </a:solidFill>
              </a:rPr>
              <a:t> Actionable Insights</a:t>
            </a:r>
            <a:endParaRPr b="1" sz="1300">
              <a:solidFill>
                <a:schemeClr val="lt1"/>
              </a:solidFill>
            </a:endParaRPr>
          </a:p>
          <a:p>
            <a:pPr indent="-298450" lvl="0" marL="457200" rtl="0" algn="l">
              <a:lnSpc>
                <a:spcPct val="115000"/>
              </a:lnSpc>
              <a:spcBef>
                <a:spcPts val="600"/>
              </a:spcBef>
              <a:spcAft>
                <a:spcPts val="0"/>
              </a:spcAft>
              <a:buClr>
                <a:schemeClr val="lt1"/>
              </a:buClr>
              <a:buSzPts val="1100"/>
              <a:buFont typeface="Nunito"/>
              <a:buAutoNum type="arabicPeriod"/>
            </a:pPr>
            <a:r>
              <a:rPr b="1" lang="en" sz="1100">
                <a:solidFill>
                  <a:schemeClr val="lt1"/>
                </a:solidFill>
              </a:rPr>
              <a:t>Deeper Architectures Benefit Performance (Up to a Point):</a:t>
            </a:r>
            <a:endParaRPr b="1" sz="1100">
              <a:solidFill>
                <a:schemeClr val="lt1"/>
              </a:solidFill>
            </a:endParaRPr>
          </a:p>
          <a:p>
            <a:pPr indent="-298450" lvl="1" marL="914400" rtl="0" algn="l">
              <a:lnSpc>
                <a:spcPct val="115000"/>
              </a:lnSpc>
              <a:spcBef>
                <a:spcPts val="600"/>
              </a:spcBef>
              <a:spcAft>
                <a:spcPts val="0"/>
              </a:spcAft>
              <a:buClr>
                <a:schemeClr val="lt1"/>
              </a:buClr>
              <a:buSzPts val="1100"/>
              <a:buFont typeface="Nunito"/>
              <a:buChar char="○"/>
            </a:pPr>
            <a:r>
              <a:rPr lang="en" sz="1100">
                <a:solidFill>
                  <a:schemeClr val="lt1"/>
                </a:solidFill>
              </a:rPr>
              <a:t>Models with multiple hidden layers (especially Model 5: 128-64-32) perform significantly better than shallow ones.</a:t>
            </a:r>
            <a:endParaRPr sz="1100">
              <a:solidFill>
                <a:schemeClr val="lt1"/>
              </a:solidFill>
            </a:endParaRPr>
          </a:p>
          <a:p>
            <a:pPr indent="-298450" lvl="1" marL="914400" rtl="0" algn="l">
              <a:lnSpc>
                <a:spcPct val="115000"/>
              </a:lnSpc>
              <a:spcBef>
                <a:spcPts val="600"/>
              </a:spcBef>
              <a:spcAft>
                <a:spcPts val="0"/>
              </a:spcAft>
              <a:buClr>
                <a:schemeClr val="lt1"/>
              </a:buClr>
              <a:buSzPts val="1100"/>
              <a:buFont typeface="Nunito"/>
              <a:buChar char="○"/>
            </a:pPr>
            <a:r>
              <a:rPr lang="en" sz="1100">
                <a:solidFill>
                  <a:schemeClr val="lt1"/>
                </a:solidFill>
              </a:rPr>
              <a:t>More hidden layers enhance feature learning but must be paired with regularization (e.g., dropout) to avoid overfitting.</a:t>
            </a:r>
            <a:endParaRPr sz="1100">
              <a:solidFill>
                <a:schemeClr val="lt1"/>
              </a:solidFill>
            </a:endParaRPr>
          </a:p>
          <a:p>
            <a:pPr indent="-298450" lvl="0" marL="457200" rtl="0" algn="l">
              <a:lnSpc>
                <a:spcPct val="115000"/>
              </a:lnSpc>
              <a:spcBef>
                <a:spcPts val="600"/>
              </a:spcBef>
              <a:spcAft>
                <a:spcPts val="0"/>
              </a:spcAft>
              <a:buClr>
                <a:schemeClr val="lt1"/>
              </a:buClr>
              <a:buSzPts val="1100"/>
              <a:buFont typeface="Nunito"/>
              <a:buAutoNum type="arabicPeriod"/>
            </a:pPr>
            <a:r>
              <a:rPr b="1" lang="en" sz="1100">
                <a:solidFill>
                  <a:schemeClr val="lt1"/>
                </a:solidFill>
              </a:rPr>
              <a:t>Regularization Is Crucial:</a:t>
            </a:r>
            <a:endParaRPr b="1" sz="1100">
              <a:solidFill>
                <a:schemeClr val="lt1"/>
              </a:solidFill>
            </a:endParaRPr>
          </a:p>
          <a:p>
            <a:pPr indent="-298450" lvl="1" marL="914400" rtl="0" algn="l">
              <a:lnSpc>
                <a:spcPct val="115000"/>
              </a:lnSpc>
              <a:spcBef>
                <a:spcPts val="600"/>
              </a:spcBef>
              <a:spcAft>
                <a:spcPts val="0"/>
              </a:spcAft>
              <a:buClr>
                <a:schemeClr val="lt1"/>
              </a:buClr>
              <a:buSzPts val="1100"/>
              <a:buFont typeface="Nunito"/>
              <a:buChar char="○"/>
            </a:pPr>
            <a:r>
              <a:rPr lang="en" sz="1100">
                <a:solidFill>
                  <a:schemeClr val="lt1"/>
                </a:solidFill>
              </a:rPr>
              <a:t>Dropout (used in Model 5) effectively reduces overfitting and enhances generalization, as seen from the smooth convergence of validation loss.</a:t>
            </a:r>
            <a:endParaRPr sz="1100">
              <a:solidFill>
                <a:schemeClr val="lt1"/>
              </a:solidFill>
            </a:endParaRPr>
          </a:p>
          <a:p>
            <a:pPr indent="-298450" lvl="0" marL="457200" rtl="0" algn="l">
              <a:lnSpc>
                <a:spcPct val="115000"/>
              </a:lnSpc>
              <a:spcBef>
                <a:spcPts val="600"/>
              </a:spcBef>
              <a:spcAft>
                <a:spcPts val="0"/>
              </a:spcAft>
              <a:buClr>
                <a:schemeClr val="lt1"/>
              </a:buClr>
              <a:buSzPts val="1100"/>
              <a:buFont typeface="Nunito"/>
              <a:buAutoNum type="arabicPeriod"/>
            </a:pPr>
            <a:r>
              <a:rPr b="1" lang="en" sz="1100">
                <a:solidFill>
                  <a:schemeClr val="lt1"/>
                </a:solidFill>
              </a:rPr>
              <a:t>Optimizer Selection Matters:</a:t>
            </a:r>
            <a:endParaRPr b="1" sz="1100">
              <a:solidFill>
                <a:schemeClr val="lt1"/>
              </a:solidFill>
            </a:endParaRPr>
          </a:p>
          <a:p>
            <a:pPr indent="-298450" lvl="1" marL="914400" rtl="0" algn="l">
              <a:lnSpc>
                <a:spcPct val="115000"/>
              </a:lnSpc>
              <a:spcBef>
                <a:spcPts val="600"/>
              </a:spcBef>
              <a:spcAft>
                <a:spcPts val="0"/>
              </a:spcAft>
              <a:buClr>
                <a:schemeClr val="lt1"/>
              </a:buClr>
              <a:buSzPts val="1100"/>
              <a:buFont typeface="Nunito"/>
              <a:buChar char="○"/>
            </a:pPr>
            <a:r>
              <a:rPr lang="en" sz="1100">
                <a:solidFill>
                  <a:schemeClr val="lt1"/>
                </a:solidFill>
              </a:rPr>
              <a:t>Adam consistently outperforms SGD in training speed and final accuracy (e.g., Model 5 vs. Model 3), making it the preferred choice for this problem.</a:t>
            </a:r>
            <a:endParaRPr sz="1100">
              <a:solidFill>
                <a:schemeClr val="lt1"/>
              </a:solidFill>
            </a:endParaRPr>
          </a:p>
          <a:p>
            <a:pPr indent="-298450" lvl="0" marL="457200" rtl="0" algn="l">
              <a:lnSpc>
                <a:spcPct val="115000"/>
              </a:lnSpc>
              <a:spcBef>
                <a:spcPts val="600"/>
              </a:spcBef>
              <a:spcAft>
                <a:spcPts val="0"/>
              </a:spcAft>
              <a:buClr>
                <a:schemeClr val="lt1"/>
              </a:buClr>
              <a:buSzPts val="1100"/>
              <a:buFont typeface="Nunito"/>
              <a:buAutoNum type="arabicPeriod"/>
            </a:pPr>
            <a:r>
              <a:rPr b="1" lang="en" sz="1100">
                <a:solidFill>
                  <a:schemeClr val="lt1"/>
                </a:solidFill>
              </a:rPr>
              <a:t>Avoid Underfitting with Proper Complexity:</a:t>
            </a:r>
            <a:endParaRPr b="1" sz="1100">
              <a:solidFill>
                <a:schemeClr val="lt1"/>
              </a:solidFill>
            </a:endParaRPr>
          </a:p>
          <a:p>
            <a:pPr indent="-298450" lvl="1" marL="914400" rtl="0" algn="l">
              <a:lnSpc>
                <a:spcPct val="115000"/>
              </a:lnSpc>
              <a:spcBef>
                <a:spcPts val="600"/>
              </a:spcBef>
              <a:spcAft>
                <a:spcPts val="0"/>
              </a:spcAft>
              <a:buClr>
                <a:schemeClr val="lt1"/>
              </a:buClr>
              <a:buSzPts val="1100"/>
              <a:buFont typeface="Nunito"/>
              <a:buChar char="○"/>
            </a:pPr>
            <a:r>
              <a:rPr lang="en" sz="1100">
                <a:solidFill>
                  <a:schemeClr val="lt1"/>
                </a:solidFill>
              </a:rPr>
              <a:t>Model 6, which was shallow with no regularization or weight balancing, showed poor performance—indicating underfitting due to overly simplistic architecture.</a:t>
            </a:r>
            <a:endParaRPr sz="1100">
              <a:solidFill>
                <a:schemeClr val="lt1"/>
              </a:solidFill>
            </a:endParaRPr>
          </a:p>
          <a:p>
            <a:pPr indent="-298450" lvl="0" marL="457200" rtl="0" algn="l">
              <a:lnSpc>
                <a:spcPct val="115000"/>
              </a:lnSpc>
              <a:spcBef>
                <a:spcPts val="600"/>
              </a:spcBef>
              <a:spcAft>
                <a:spcPts val="0"/>
              </a:spcAft>
              <a:buClr>
                <a:schemeClr val="lt1"/>
              </a:buClr>
              <a:buSzPts val="1100"/>
              <a:buFont typeface="Nunito"/>
              <a:buAutoNum type="arabicPeriod"/>
            </a:pPr>
            <a:r>
              <a:rPr b="1" lang="en" sz="1100">
                <a:solidFill>
                  <a:schemeClr val="lt1"/>
                </a:solidFill>
              </a:rPr>
              <a:t>Balanced Class Weights Help Improve Minority Class Recall:</a:t>
            </a:r>
            <a:endParaRPr b="1" sz="1100">
              <a:solidFill>
                <a:schemeClr val="lt1"/>
              </a:solidFill>
            </a:endParaRPr>
          </a:p>
          <a:p>
            <a:pPr indent="-298450" lvl="1" marL="914400" rtl="0" algn="l">
              <a:lnSpc>
                <a:spcPct val="115000"/>
              </a:lnSpc>
              <a:spcBef>
                <a:spcPts val="600"/>
              </a:spcBef>
              <a:spcAft>
                <a:spcPts val="600"/>
              </a:spcAft>
              <a:buClr>
                <a:schemeClr val="lt1"/>
              </a:buClr>
              <a:buSzPts val="1100"/>
              <a:buFont typeface="Nunito"/>
              <a:buChar char="○"/>
            </a:pPr>
            <a:r>
              <a:rPr lang="en" sz="1100">
                <a:solidFill>
                  <a:schemeClr val="lt1"/>
                </a:solidFill>
              </a:rPr>
              <a:t>Models using class weights (Models 4, 6) showed improved recall on the minority class, critical for failure prediction tasks where false negatives are costly.</a:t>
            </a:r>
            <a:endParaRPr b="1" sz="1400">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g36ac7cfba73_0_705"/>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Key Takeaways</a:t>
            </a:r>
            <a:endParaRPr>
              <a:solidFill>
                <a:srgbClr val="1974D2"/>
              </a:solidFill>
            </a:endParaRPr>
          </a:p>
        </p:txBody>
      </p:sp>
      <p:graphicFrame>
        <p:nvGraphicFramePr>
          <p:cNvPr id="398" name="Google Shape;398;g36ac7cfba73_0_705"/>
          <p:cNvGraphicFramePr/>
          <p:nvPr/>
        </p:nvGraphicFramePr>
        <p:xfrm>
          <a:off x="152400" y="1066800"/>
          <a:ext cx="3000000" cy="3000000"/>
        </p:xfrm>
        <a:graphic>
          <a:graphicData uri="http://schemas.openxmlformats.org/drawingml/2006/table">
            <a:tbl>
              <a:tblPr>
                <a:noFill/>
                <a:tableStyleId>{0956E622-FABF-4CB9-960A-CFD11AB7A673}</a:tableStyleId>
              </a:tblPr>
              <a:tblGrid>
                <a:gridCol w="1894500"/>
                <a:gridCol w="4049100"/>
                <a:gridCol w="2861725"/>
              </a:tblGrid>
              <a:tr h="190500">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chemeClr val="lt1"/>
                          </a:solidFill>
                          <a:latin typeface="Nunito"/>
                          <a:ea typeface="Nunito"/>
                          <a:cs typeface="Nunito"/>
                          <a:sym typeface="Nunito"/>
                        </a:rPr>
                        <a:t>Point</a:t>
                      </a:r>
                      <a:endParaRPr b="1" sz="1200" u="none" cap="none" strike="noStrike">
                        <a:solidFill>
                          <a:schemeClr val="lt1"/>
                        </a:solidFill>
                        <a:latin typeface="Nunito"/>
                        <a:ea typeface="Nunito"/>
                        <a:cs typeface="Nunito"/>
                        <a:sym typeface="Nuni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7679B"/>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chemeClr val="lt1"/>
                          </a:solidFill>
                          <a:latin typeface="Nunito"/>
                          <a:ea typeface="Nunito"/>
                          <a:cs typeface="Nunito"/>
                          <a:sym typeface="Nunito"/>
                        </a:rPr>
                        <a:t>Observation</a:t>
                      </a:r>
                      <a:endParaRPr b="1" sz="1200" u="none" cap="none" strike="noStrike">
                        <a:solidFill>
                          <a:schemeClr val="lt1"/>
                        </a:solidFill>
                        <a:latin typeface="Nunito"/>
                        <a:ea typeface="Nunito"/>
                        <a:cs typeface="Nunito"/>
                        <a:sym typeface="Nuni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7679B"/>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chemeClr val="lt1"/>
                          </a:solidFill>
                          <a:latin typeface="Nunito"/>
                          <a:ea typeface="Nunito"/>
                          <a:cs typeface="Nunito"/>
                          <a:sym typeface="Nunito"/>
                        </a:rPr>
                        <a:t>Recommendation</a:t>
                      </a:r>
                      <a:endParaRPr b="1" sz="1200" u="none" cap="none" strike="noStrike">
                        <a:solidFill>
                          <a:schemeClr val="lt1"/>
                        </a:solidFill>
                        <a:latin typeface="Nunito"/>
                        <a:ea typeface="Nunito"/>
                        <a:cs typeface="Nunito"/>
                        <a:sym typeface="Nuni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7679B"/>
                    </a:solidFill>
                  </a:tcPr>
                </a:tc>
              </a:tr>
              <a:tr h="361950">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lt1"/>
                          </a:solidFill>
                          <a:latin typeface="Nunito"/>
                          <a:ea typeface="Nunito"/>
                          <a:cs typeface="Nunito"/>
                          <a:sym typeface="Nunito"/>
                        </a:rPr>
                        <a:t>🔍 Best Model</a:t>
                      </a:r>
                      <a:endParaRPr b="1" sz="1200" u="none" cap="none" strike="noStrike">
                        <a:solidFill>
                          <a:schemeClr val="lt1"/>
                        </a:solidFill>
                        <a:latin typeface="Nunito"/>
                        <a:ea typeface="Nunito"/>
                        <a:cs typeface="Nunito"/>
                        <a:sym typeface="Nuni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7679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lt1"/>
                          </a:solidFill>
                          <a:latin typeface="Nunito"/>
                          <a:ea typeface="Nunito"/>
                          <a:cs typeface="Nunito"/>
                          <a:sym typeface="Nunito"/>
                        </a:rPr>
                        <a:t>Model 5</a:t>
                      </a:r>
                      <a:r>
                        <a:rPr lang="en" sz="1200" u="none" cap="none" strike="noStrike">
                          <a:solidFill>
                            <a:schemeClr val="lt1"/>
                          </a:solidFill>
                          <a:latin typeface="Nunito"/>
                          <a:ea typeface="Nunito"/>
                          <a:cs typeface="Nunito"/>
                          <a:sym typeface="Nunito"/>
                        </a:rPr>
                        <a:t> achieved the best balance between training and validation performance (Accuracy: 0.99, F1: 0.96)</a:t>
                      </a:r>
                      <a:endParaRPr sz="1200" u="none" cap="none" strike="noStrike">
                        <a:solidFill>
                          <a:schemeClr val="lt1"/>
                        </a:solidFill>
                        <a:latin typeface="Nunito"/>
                        <a:ea typeface="Nunito"/>
                        <a:cs typeface="Nunito"/>
                        <a:sym typeface="Nuni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latin typeface="Nunito"/>
                          <a:ea typeface="Nunito"/>
                          <a:cs typeface="Nunito"/>
                          <a:sym typeface="Nunito"/>
                        </a:rPr>
                        <a:t>Use 3-layer architecture with dropout and Adam optimizer</a:t>
                      </a:r>
                      <a:endParaRPr sz="1200" u="none" cap="none" strike="noStrike">
                        <a:solidFill>
                          <a:schemeClr val="lt1"/>
                        </a:solidFill>
                        <a:latin typeface="Nunito"/>
                        <a:ea typeface="Nunito"/>
                        <a:cs typeface="Nunito"/>
                        <a:sym typeface="Nuni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r>
              <a:tr h="361950">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lt1"/>
                          </a:solidFill>
                          <a:latin typeface="Nunito"/>
                          <a:ea typeface="Nunito"/>
                          <a:cs typeface="Nunito"/>
                          <a:sym typeface="Nunito"/>
                        </a:rPr>
                        <a:t>⚖️ Generalization</a:t>
                      </a:r>
                      <a:endParaRPr b="1" sz="1200" u="none" cap="none" strike="noStrike">
                        <a:solidFill>
                          <a:schemeClr val="lt1"/>
                        </a:solidFill>
                        <a:latin typeface="Nunito"/>
                        <a:ea typeface="Nunito"/>
                        <a:cs typeface="Nunito"/>
                        <a:sym typeface="Nuni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7679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latin typeface="Nunito"/>
                          <a:ea typeface="Nunito"/>
                          <a:cs typeface="Nunito"/>
                          <a:sym typeface="Nunito"/>
                        </a:rPr>
                        <a:t>Model 5 had low and stable validation loss, indicating strong generalization without overfitting</a:t>
                      </a:r>
                      <a:endParaRPr sz="1200" u="none" cap="none" strike="noStrike">
                        <a:solidFill>
                          <a:schemeClr val="lt1"/>
                        </a:solidFill>
                        <a:latin typeface="Nunito"/>
                        <a:ea typeface="Nunito"/>
                        <a:cs typeface="Nunito"/>
                        <a:sym typeface="Nuni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latin typeface="Nunito"/>
                          <a:ea typeface="Nunito"/>
                          <a:cs typeface="Nunito"/>
                          <a:sym typeface="Nunito"/>
                        </a:rPr>
                        <a:t>Adopt similar structure in future ML pipelines</a:t>
                      </a:r>
                      <a:endParaRPr sz="1200" u="none" cap="none" strike="noStrike">
                        <a:solidFill>
                          <a:schemeClr val="lt1"/>
                        </a:solidFill>
                        <a:latin typeface="Nunito"/>
                        <a:ea typeface="Nunito"/>
                        <a:cs typeface="Nunito"/>
                        <a:sym typeface="Nuni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r>
              <a:tr h="400050">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lt1"/>
                          </a:solidFill>
                          <a:latin typeface="Nunito"/>
                          <a:ea typeface="Nunito"/>
                          <a:cs typeface="Nunito"/>
                          <a:sym typeface="Nunito"/>
                        </a:rPr>
                        <a:t>🧠 Model Architecture</a:t>
                      </a:r>
                      <a:endParaRPr b="1" sz="1200" u="none" cap="none" strike="noStrike">
                        <a:solidFill>
                          <a:schemeClr val="lt1"/>
                        </a:solidFill>
                        <a:latin typeface="Nunito"/>
                        <a:ea typeface="Nunito"/>
                        <a:cs typeface="Nunito"/>
                        <a:sym typeface="Nuni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7679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latin typeface="Nunito"/>
                          <a:ea typeface="Nunito"/>
                          <a:cs typeface="Nunito"/>
                          <a:sym typeface="Nunito"/>
                        </a:rPr>
                        <a:t>Increasing depth + dropout + advanced optimizer (Adam) yields best performance</a:t>
                      </a:r>
                      <a:endParaRPr sz="1200" u="none" cap="none" strike="noStrike">
                        <a:solidFill>
                          <a:schemeClr val="lt1"/>
                        </a:solidFill>
                        <a:latin typeface="Nunito"/>
                        <a:ea typeface="Nunito"/>
                        <a:cs typeface="Nunito"/>
                        <a:sym typeface="Nuni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latin typeface="Nunito"/>
                          <a:ea typeface="Nunito"/>
                          <a:cs typeface="Nunito"/>
                          <a:sym typeface="Nunito"/>
                        </a:rPr>
                        <a:t>Incorporate regularization and optimizer tuning in model design</a:t>
                      </a:r>
                      <a:endParaRPr sz="1200" u="none" cap="none" strike="noStrike">
                        <a:solidFill>
                          <a:schemeClr val="lt1"/>
                        </a:solidFill>
                        <a:latin typeface="Nunito"/>
                        <a:ea typeface="Nunito"/>
                        <a:cs typeface="Nunito"/>
                        <a:sym typeface="Nuni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r>
              <a:tr h="400050">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lt1"/>
                          </a:solidFill>
                          <a:latin typeface="Nunito"/>
                          <a:ea typeface="Nunito"/>
                          <a:cs typeface="Nunito"/>
                          <a:sym typeface="Nunito"/>
                        </a:rPr>
                        <a:t>📉 Model Loss Trends</a:t>
                      </a:r>
                      <a:endParaRPr b="1" sz="1200" u="none" cap="none" strike="noStrike">
                        <a:solidFill>
                          <a:schemeClr val="lt1"/>
                        </a:solidFill>
                        <a:latin typeface="Nunito"/>
                        <a:ea typeface="Nunito"/>
                        <a:cs typeface="Nunito"/>
                        <a:sym typeface="Nuni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7679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latin typeface="Nunito"/>
                          <a:ea typeface="Nunito"/>
                          <a:cs typeface="Nunito"/>
                          <a:sym typeface="Nunito"/>
                        </a:rPr>
                        <a:t>Loss curves confirm stability and smooth convergence for best models (Model 5 &amp; Model 4)</a:t>
                      </a:r>
                      <a:endParaRPr sz="1200" u="none" cap="none" strike="noStrike">
                        <a:solidFill>
                          <a:schemeClr val="lt1"/>
                        </a:solidFill>
                        <a:latin typeface="Nunito"/>
                        <a:ea typeface="Nunito"/>
                        <a:cs typeface="Nunito"/>
                        <a:sym typeface="Nuni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latin typeface="Nunito"/>
                          <a:ea typeface="Nunito"/>
                          <a:cs typeface="Nunito"/>
                          <a:sym typeface="Nunito"/>
                        </a:rPr>
                        <a:t>Use early stopping and validation loss monitoring to guide training</a:t>
                      </a:r>
                      <a:endParaRPr sz="1200" u="none" cap="none" strike="noStrike">
                        <a:solidFill>
                          <a:schemeClr val="lt1"/>
                        </a:solidFill>
                        <a:latin typeface="Nunito"/>
                        <a:ea typeface="Nunito"/>
                        <a:cs typeface="Nunito"/>
                        <a:sym typeface="Nuni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r>
              <a:tr h="361950">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lt1"/>
                          </a:solidFill>
                          <a:latin typeface="Nunito"/>
                          <a:ea typeface="Nunito"/>
                          <a:cs typeface="Nunito"/>
                          <a:sym typeface="Nunito"/>
                        </a:rPr>
                        <a:t>🚫 Worst Performer</a:t>
                      </a:r>
                      <a:endParaRPr b="1" sz="1200" u="none" cap="none" strike="noStrike">
                        <a:solidFill>
                          <a:schemeClr val="lt1"/>
                        </a:solidFill>
                        <a:latin typeface="Nunito"/>
                        <a:ea typeface="Nunito"/>
                        <a:cs typeface="Nunito"/>
                        <a:sym typeface="Nuni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17679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latin typeface="Nunito"/>
                          <a:ea typeface="Nunito"/>
                          <a:cs typeface="Nunito"/>
                          <a:sym typeface="Nunito"/>
                        </a:rPr>
                        <a:t>Model 6 lacked dropout, had fewer neurons, and used no class weighting—resulted in lowest metrics</a:t>
                      </a:r>
                      <a:endParaRPr sz="1200" u="none" cap="none" strike="noStrike">
                        <a:solidFill>
                          <a:schemeClr val="lt1"/>
                        </a:solidFill>
                        <a:latin typeface="Nunito"/>
                        <a:ea typeface="Nunito"/>
                        <a:cs typeface="Nunito"/>
                        <a:sym typeface="Nuni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lt1"/>
                          </a:solidFill>
                          <a:latin typeface="Nunito"/>
                          <a:ea typeface="Nunito"/>
                          <a:cs typeface="Nunito"/>
                          <a:sym typeface="Nunito"/>
                        </a:rPr>
                        <a:t>Avoid oversimplified architectures for complex sensor data</a:t>
                      </a:r>
                      <a:endParaRPr sz="1200" u="none" cap="none" strike="noStrike">
                        <a:solidFill>
                          <a:schemeClr val="lt1"/>
                        </a:solidFill>
                        <a:latin typeface="Nunito"/>
                        <a:ea typeface="Nunito"/>
                        <a:cs typeface="Nunito"/>
                        <a:sym typeface="Nuni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29ADC1"/>
                    </a:solidFill>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g36ac7cfba73_0_712"/>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Suggested Next Steps</a:t>
            </a:r>
            <a:endParaRPr>
              <a:solidFill>
                <a:srgbClr val="1974D2"/>
              </a:solidFill>
            </a:endParaRPr>
          </a:p>
        </p:txBody>
      </p:sp>
      <p:sp>
        <p:nvSpPr>
          <p:cNvPr id="404" name="Google Shape;404;g36ac7cfba73_0_712"/>
          <p:cNvSpPr txBox="1"/>
          <p:nvPr>
            <p:ph idx="1" type="body"/>
          </p:nvPr>
        </p:nvSpPr>
        <p:spPr>
          <a:xfrm>
            <a:off x="202550" y="861975"/>
            <a:ext cx="8629800" cy="4085100"/>
          </a:xfrm>
          <a:prstGeom prst="rect">
            <a:avLst/>
          </a:prstGeom>
          <a:solidFill>
            <a:srgbClr val="90C030"/>
          </a:solidFill>
          <a:ln>
            <a:noFill/>
          </a:ln>
        </p:spPr>
        <p:txBody>
          <a:bodyPr anchorCtr="0" anchor="t" bIns="91425" lIns="91425" spcFirstLastPara="1" rIns="91425" wrap="square" tIns="91425">
            <a:noAutofit/>
          </a:bodyPr>
          <a:lstStyle/>
          <a:p>
            <a:pPr indent="-330200" lvl="0" marL="457200" rtl="0" algn="l">
              <a:lnSpc>
                <a:spcPct val="115000"/>
              </a:lnSpc>
              <a:spcBef>
                <a:spcPts val="1200"/>
              </a:spcBef>
              <a:spcAft>
                <a:spcPts val="0"/>
              </a:spcAft>
              <a:buClr>
                <a:schemeClr val="lt1"/>
              </a:buClr>
              <a:buSzPts val="1600"/>
              <a:buFont typeface="Arial"/>
              <a:buAutoNum type="arabicPeriod"/>
            </a:pPr>
            <a:r>
              <a:rPr b="1" lang="en" sz="1600">
                <a:solidFill>
                  <a:schemeClr val="lt1"/>
                </a:solidFill>
              </a:rPr>
              <a:t>Deploy Model 5</a:t>
            </a:r>
            <a:r>
              <a:rPr lang="en" sz="1600">
                <a:solidFill>
                  <a:schemeClr val="lt1"/>
                </a:solidFill>
              </a:rPr>
              <a:t> as the base model for predictive maintenance alerts in production.</a:t>
            </a:r>
            <a:br>
              <a:rPr lang="en" sz="1600">
                <a:solidFill>
                  <a:schemeClr val="lt1"/>
                </a:solidFill>
              </a:rPr>
            </a:br>
            <a:endParaRPr sz="1600">
              <a:solidFill>
                <a:schemeClr val="lt1"/>
              </a:solidFill>
            </a:endParaRPr>
          </a:p>
          <a:p>
            <a:pPr indent="-330200" lvl="0" marL="457200" rtl="0" algn="l">
              <a:lnSpc>
                <a:spcPct val="115000"/>
              </a:lnSpc>
              <a:spcBef>
                <a:spcPts val="0"/>
              </a:spcBef>
              <a:spcAft>
                <a:spcPts val="0"/>
              </a:spcAft>
              <a:buClr>
                <a:schemeClr val="lt1"/>
              </a:buClr>
              <a:buSzPts val="1600"/>
              <a:buFont typeface="Arial"/>
              <a:buAutoNum type="arabicPeriod"/>
            </a:pPr>
            <a:r>
              <a:rPr b="1" lang="en" sz="1600">
                <a:solidFill>
                  <a:schemeClr val="lt1"/>
                </a:solidFill>
              </a:rPr>
              <a:t>Perform Hyperparameter Tuning</a:t>
            </a:r>
            <a:r>
              <a:rPr lang="en" sz="1600">
                <a:solidFill>
                  <a:schemeClr val="lt1"/>
                </a:solidFill>
              </a:rPr>
              <a:t> (e.g., dropout rate, learning rate) around Model 5 for marginal gains.</a:t>
            </a:r>
            <a:endParaRPr sz="1600">
              <a:solidFill>
                <a:schemeClr val="lt1"/>
              </a:solidFill>
            </a:endParaRPr>
          </a:p>
          <a:p>
            <a:pPr indent="-330200" lvl="0" marL="457200" rtl="0" algn="l">
              <a:lnSpc>
                <a:spcPct val="115000"/>
              </a:lnSpc>
              <a:spcBef>
                <a:spcPts val="0"/>
              </a:spcBef>
              <a:spcAft>
                <a:spcPts val="0"/>
              </a:spcAft>
              <a:buClr>
                <a:schemeClr val="lt1"/>
              </a:buClr>
              <a:buSzPts val="1600"/>
              <a:buFont typeface="Arial"/>
              <a:buAutoNum type="arabicPeriod"/>
            </a:pPr>
            <a:r>
              <a:rPr lang="en" sz="1600">
                <a:solidFill>
                  <a:schemeClr val="lt1"/>
                </a:solidFill>
              </a:rPr>
              <a:t>Combining Model 5's architecture with class weighting or oversampling (as explored in Model 6) could further boost performance.</a:t>
            </a:r>
            <a:br>
              <a:rPr lang="en" sz="1600">
                <a:solidFill>
                  <a:schemeClr val="lt1"/>
                </a:solidFill>
              </a:rPr>
            </a:br>
            <a:endParaRPr sz="1600">
              <a:solidFill>
                <a:schemeClr val="lt1"/>
              </a:solidFill>
            </a:endParaRPr>
          </a:p>
          <a:p>
            <a:pPr indent="-330200" lvl="0" marL="457200" rtl="0" algn="l">
              <a:lnSpc>
                <a:spcPct val="115000"/>
              </a:lnSpc>
              <a:spcBef>
                <a:spcPts val="0"/>
              </a:spcBef>
              <a:spcAft>
                <a:spcPts val="0"/>
              </a:spcAft>
              <a:buClr>
                <a:schemeClr val="lt1"/>
              </a:buClr>
              <a:buSzPts val="1600"/>
              <a:buFont typeface="Arial"/>
              <a:buAutoNum type="arabicPeriod"/>
            </a:pPr>
            <a:r>
              <a:rPr b="1" lang="en" sz="1600">
                <a:solidFill>
                  <a:schemeClr val="lt1"/>
                </a:solidFill>
              </a:rPr>
              <a:t>Monitor Live Data Drift</a:t>
            </a:r>
            <a:r>
              <a:rPr lang="en" sz="1600">
                <a:solidFill>
                  <a:schemeClr val="lt1"/>
                </a:solidFill>
              </a:rPr>
              <a:t> and retrain periodically to maintain performance.</a:t>
            </a:r>
            <a:br>
              <a:rPr lang="en" sz="1600">
                <a:solidFill>
                  <a:schemeClr val="lt1"/>
                </a:solidFill>
              </a:rPr>
            </a:br>
            <a:endParaRPr sz="1600">
              <a:solidFill>
                <a:schemeClr val="lt1"/>
              </a:solidFill>
            </a:endParaRPr>
          </a:p>
          <a:p>
            <a:pPr indent="-330200" lvl="0" marL="457200" rtl="0" algn="l">
              <a:lnSpc>
                <a:spcPct val="115000"/>
              </a:lnSpc>
              <a:spcBef>
                <a:spcPts val="0"/>
              </a:spcBef>
              <a:spcAft>
                <a:spcPts val="0"/>
              </a:spcAft>
              <a:buClr>
                <a:schemeClr val="lt1"/>
              </a:buClr>
              <a:buSzPts val="1600"/>
              <a:buFont typeface="Arial"/>
              <a:buAutoNum type="arabicPeriod"/>
            </a:pPr>
            <a:r>
              <a:rPr b="1" lang="en" sz="1600">
                <a:solidFill>
                  <a:schemeClr val="lt1"/>
                </a:solidFill>
              </a:rPr>
              <a:t>Consider Ensemble Techniques</a:t>
            </a:r>
            <a:r>
              <a:rPr lang="en" sz="1600">
                <a:solidFill>
                  <a:schemeClr val="lt1"/>
                </a:solidFill>
              </a:rPr>
              <a:t> combining Models 4 and 5 for robustness.</a:t>
            </a:r>
            <a:br>
              <a:rPr lang="en" sz="1600">
                <a:solidFill>
                  <a:schemeClr val="lt1"/>
                </a:solidFill>
              </a:rPr>
            </a:br>
            <a:endParaRPr sz="1600">
              <a:solidFill>
                <a:schemeClr val="lt1"/>
              </a:solidFill>
            </a:endParaRPr>
          </a:p>
          <a:p>
            <a:pPr indent="-330200" lvl="0" marL="457200" rtl="0" algn="l">
              <a:lnSpc>
                <a:spcPct val="115000"/>
              </a:lnSpc>
              <a:spcBef>
                <a:spcPts val="0"/>
              </a:spcBef>
              <a:spcAft>
                <a:spcPts val="0"/>
              </a:spcAft>
              <a:buClr>
                <a:schemeClr val="lt1"/>
              </a:buClr>
              <a:buSzPts val="1600"/>
              <a:buFont typeface="Arial"/>
              <a:buAutoNum type="arabicPeriod"/>
            </a:pPr>
            <a:r>
              <a:rPr b="1" lang="en" sz="1600">
                <a:solidFill>
                  <a:schemeClr val="lt1"/>
                </a:solidFill>
              </a:rPr>
              <a:t>Explore Advanced Architectures</a:t>
            </a:r>
            <a:r>
              <a:rPr lang="en" sz="1600">
                <a:solidFill>
                  <a:schemeClr val="lt1"/>
                </a:solidFill>
              </a:rPr>
              <a:t> like LSTM/GRU if time-series modeling is required in the future.</a:t>
            </a:r>
            <a:endParaRPr b="1" sz="16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36ac7cfba73_0_718"/>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Final Conclusions</a:t>
            </a:r>
            <a:endParaRPr>
              <a:solidFill>
                <a:srgbClr val="1974D2"/>
              </a:solidFill>
            </a:endParaRPr>
          </a:p>
        </p:txBody>
      </p:sp>
      <p:sp>
        <p:nvSpPr>
          <p:cNvPr id="410" name="Google Shape;410;g36ac7cfba73_0_718"/>
          <p:cNvSpPr txBox="1"/>
          <p:nvPr>
            <p:ph idx="1" type="body"/>
          </p:nvPr>
        </p:nvSpPr>
        <p:spPr>
          <a:xfrm>
            <a:off x="202550" y="861975"/>
            <a:ext cx="8629800" cy="4085100"/>
          </a:xfrm>
          <a:prstGeom prst="rect">
            <a:avLst/>
          </a:prstGeom>
          <a:solidFill>
            <a:srgbClr val="96C631"/>
          </a:solidFill>
          <a:ln>
            <a:noFill/>
          </a:ln>
        </p:spPr>
        <p:txBody>
          <a:bodyPr anchorCtr="0" anchor="t" bIns="91425" lIns="91425" spcFirstLastPara="1" rIns="91425" wrap="square" tIns="91425">
            <a:noAutofit/>
          </a:bodyPr>
          <a:lstStyle/>
          <a:p>
            <a:pPr indent="-304800" lvl="0" marL="342900" rtl="0" algn="l">
              <a:lnSpc>
                <a:spcPct val="115000"/>
              </a:lnSpc>
              <a:spcBef>
                <a:spcPts val="1200"/>
              </a:spcBef>
              <a:spcAft>
                <a:spcPts val="0"/>
              </a:spcAft>
              <a:buClr>
                <a:schemeClr val="lt1"/>
              </a:buClr>
              <a:buSzPts val="1200"/>
              <a:buAutoNum type="arabicPeriod"/>
            </a:pPr>
            <a:r>
              <a:rPr b="1" lang="en" sz="1200">
                <a:solidFill>
                  <a:schemeClr val="lt1"/>
                </a:solidFill>
              </a:rPr>
              <a:t>Model 5 is the Best Performing Model</a:t>
            </a:r>
            <a:endParaRPr b="1" sz="1200">
              <a:solidFill>
                <a:schemeClr val="lt1"/>
              </a:solidFill>
            </a:endParaRPr>
          </a:p>
          <a:p>
            <a:pPr indent="-304800" lvl="1" marL="914400" rtl="0" algn="l">
              <a:lnSpc>
                <a:spcPct val="115000"/>
              </a:lnSpc>
              <a:spcBef>
                <a:spcPts val="0"/>
              </a:spcBef>
              <a:spcAft>
                <a:spcPts val="0"/>
              </a:spcAft>
              <a:buClr>
                <a:schemeClr val="lt1"/>
              </a:buClr>
              <a:buSzPts val="1200"/>
              <a:buAutoNum type="alphaLcPeriod"/>
            </a:pPr>
            <a:r>
              <a:rPr lang="en" sz="1200">
                <a:solidFill>
                  <a:schemeClr val="lt1"/>
                </a:solidFill>
              </a:rPr>
              <a:t>With 3 hidden layers (128-64-32), dropout (0.5), and Adam optimizer, Model 5 achieved the highest F1-score (0.96) on the validation set.</a:t>
            </a:r>
            <a:endParaRPr sz="1200">
              <a:solidFill>
                <a:schemeClr val="lt1"/>
              </a:solidFill>
            </a:endParaRPr>
          </a:p>
          <a:p>
            <a:pPr indent="-304800" lvl="1" marL="914400" rtl="0" algn="l">
              <a:lnSpc>
                <a:spcPct val="115000"/>
              </a:lnSpc>
              <a:spcBef>
                <a:spcPts val="0"/>
              </a:spcBef>
              <a:spcAft>
                <a:spcPts val="0"/>
              </a:spcAft>
              <a:buClr>
                <a:schemeClr val="lt1"/>
              </a:buClr>
              <a:buSzPts val="1200"/>
              <a:buAutoNum type="alphaLcPeriod"/>
            </a:pPr>
            <a:r>
              <a:rPr lang="en" sz="1200">
                <a:solidFill>
                  <a:schemeClr val="lt1"/>
                </a:solidFill>
              </a:rPr>
              <a:t>The model generalizes well, with minimal gap between training and validation performance, and shows no signs of overfitting.</a:t>
            </a:r>
            <a:br>
              <a:rPr lang="en" sz="1200">
                <a:solidFill>
                  <a:schemeClr val="lt1"/>
                </a:solidFill>
              </a:rPr>
            </a:br>
            <a:endParaRPr sz="1200">
              <a:solidFill>
                <a:schemeClr val="lt1"/>
              </a:solidFill>
            </a:endParaRPr>
          </a:p>
          <a:p>
            <a:pPr indent="-304800" lvl="0" marL="342900" rtl="0" algn="l">
              <a:lnSpc>
                <a:spcPct val="115000"/>
              </a:lnSpc>
              <a:spcBef>
                <a:spcPts val="0"/>
              </a:spcBef>
              <a:spcAft>
                <a:spcPts val="0"/>
              </a:spcAft>
              <a:buClr>
                <a:schemeClr val="lt1"/>
              </a:buClr>
              <a:buSzPts val="1200"/>
              <a:buAutoNum type="arabicPeriod"/>
            </a:pPr>
            <a:r>
              <a:rPr b="1" lang="en" sz="1200">
                <a:solidFill>
                  <a:schemeClr val="lt1"/>
                </a:solidFill>
              </a:rPr>
              <a:t>Regularization and Optimizer Choice Are Critical</a:t>
            </a:r>
            <a:endParaRPr b="1" sz="1200">
              <a:solidFill>
                <a:schemeClr val="lt1"/>
              </a:solidFill>
            </a:endParaRPr>
          </a:p>
          <a:p>
            <a:pPr indent="-304800" lvl="1" marL="914400" rtl="0" algn="l">
              <a:lnSpc>
                <a:spcPct val="115000"/>
              </a:lnSpc>
              <a:spcBef>
                <a:spcPts val="0"/>
              </a:spcBef>
              <a:spcAft>
                <a:spcPts val="0"/>
              </a:spcAft>
              <a:buClr>
                <a:schemeClr val="lt1"/>
              </a:buClr>
              <a:buSzPts val="1200"/>
              <a:buAutoNum type="alphaLcPeriod"/>
            </a:pPr>
            <a:r>
              <a:rPr lang="en" sz="1200">
                <a:solidFill>
                  <a:schemeClr val="lt1"/>
                </a:solidFill>
              </a:rPr>
              <a:t>Models without dropout or using basic optimizers (e.g., SGD) underperformed, either due to overfitting or slow convergence.</a:t>
            </a:r>
            <a:endParaRPr sz="1200">
              <a:solidFill>
                <a:schemeClr val="lt1"/>
              </a:solidFill>
            </a:endParaRPr>
          </a:p>
          <a:p>
            <a:pPr indent="-304800" lvl="1" marL="914400" rtl="0" algn="l">
              <a:lnSpc>
                <a:spcPct val="115000"/>
              </a:lnSpc>
              <a:spcBef>
                <a:spcPts val="0"/>
              </a:spcBef>
              <a:spcAft>
                <a:spcPts val="0"/>
              </a:spcAft>
              <a:buClr>
                <a:schemeClr val="lt1"/>
              </a:buClr>
              <a:buSzPts val="1200"/>
              <a:buAutoNum type="alphaLcPeriod"/>
            </a:pPr>
            <a:r>
              <a:rPr lang="en" sz="1200">
                <a:solidFill>
                  <a:schemeClr val="lt1"/>
                </a:solidFill>
              </a:rPr>
              <a:t>Dropout and Adam led to smoother training and improved prediction quality.</a:t>
            </a:r>
            <a:br>
              <a:rPr lang="en" sz="1200">
                <a:solidFill>
                  <a:schemeClr val="lt1"/>
                </a:solidFill>
              </a:rPr>
            </a:br>
            <a:endParaRPr sz="1200">
              <a:solidFill>
                <a:schemeClr val="lt1"/>
              </a:solidFill>
            </a:endParaRPr>
          </a:p>
          <a:p>
            <a:pPr indent="-304800" lvl="0" marL="342900" rtl="0" algn="l">
              <a:lnSpc>
                <a:spcPct val="115000"/>
              </a:lnSpc>
              <a:spcBef>
                <a:spcPts val="0"/>
              </a:spcBef>
              <a:spcAft>
                <a:spcPts val="0"/>
              </a:spcAft>
              <a:buClr>
                <a:schemeClr val="lt1"/>
              </a:buClr>
              <a:buSzPts val="1200"/>
              <a:buAutoNum type="arabicPeriod"/>
            </a:pPr>
            <a:r>
              <a:rPr b="1" lang="en" sz="1200">
                <a:solidFill>
                  <a:schemeClr val="lt1"/>
                </a:solidFill>
              </a:rPr>
              <a:t>Simplistic Models Are Insufficient</a:t>
            </a:r>
            <a:endParaRPr b="1" sz="1200">
              <a:solidFill>
                <a:schemeClr val="lt1"/>
              </a:solidFill>
            </a:endParaRPr>
          </a:p>
          <a:p>
            <a:pPr indent="-304800" lvl="1" marL="914400" rtl="0" algn="l">
              <a:lnSpc>
                <a:spcPct val="115000"/>
              </a:lnSpc>
              <a:spcBef>
                <a:spcPts val="0"/>
              </a:spcBef>
              <a:spcAft>
                <a:spcPts val="0"/>
              </a:spcAft>
              <a:buClr>
                <a:schemeClr val="lt1"/>
              </a:buClr>
              <a:buSzPts val="1200"/>
              <a:buAutoNum type="alphaLcPeriod"/>
            </a:pPr>
            <a:r>
              <a:rPr lang="en" sz="1200">
                <a:solidFill>
                  <a:schemeClr val="lt1"/>
                </a:solidFill>
              </a:rPr>
              <a:t>Model 6, with shallow architecture and no class balancing or dropout, failed to capture complex patterns and performed poorly (F1: 0.49).</a:t>
            </a:r>
            <a:endParaRPr sz="1200">
              <a:solidFill>
                <a:schemeClr val="lt1"/>
              </a:solidFill>
            </a:endParaRPr>
          </a:p>
          <a:p>
            <a:pPr indent="-304800" lvl="1" marL="914400" rtl="0" algn="l">
              <a:lnSpc>
                <a:spcPct val="115000"/>
              </a:lnSpc>
              <a:spcBef>
                <a:spcPts val="0"/>
              </a:spcBef>
              <a:spcAft>
                <a:spcPts val="0"/>
              </a:spcAft>
              <a:buClr>
                <a:schemeClr val="lt1"/>
              </a:buClr>
              <a:buSzPts val="1200"/>
              <a:buAutoNum type="alphaLcPeriod"/>
            </a:pPr>
            <a:r>
              <a:rPr lang="en" sz="1200">
                <a:solidFill>
                  <a:schemeClr val="lt1"/>
                </a:solidFill>
              </a:rPr>
              <a:t>This highlights the need for adequate model complexity in predictive maintenance tasks.</a:t>
            </a:r>
            <a:br>
              <a:rPr lang="en" sz="1200">
                <a:solidFill>
                  <a:schemeClr val="lt1"/>
                </a:solidFill>
              </a:rPr>
            </a:br>
            <a:endParaRPr sz="1200">
              <a:solidFill>
                <a:schemeClr val="lt1"/>
              </a:solidFill>
            </a:endParaRPr>
          </a:p>
          <a:p>
            <a:pPr indent="-304800" lvl="0" marL="342900" rtl="0" algn="l">
              <a:lnSpc>
                <a:spcPct val="115000"/>
              </a:lnSpc>
              <a:spcBef>
                <a:spcPts val="0"/>
              </a:spcBef>
              <a:spcAft>
                <a:spcPts val="0"/>
              </a:spcAft>
              <a:buClr>
                <a:schemeClr val="lt1"/>
              </a:buClr>
              <a:buSzPts val="1200"/>
              <a:buAutoNum type="arabicPeriod"/>
            </a:pPr>
            <a:r>
              <a:rPr b="1" lang="en" sz="1200">
                <a:solidFill>
                  <a:schemeClr val="lt1"/>
                </a:solidFill>
              </a:rPr>
              <a:t>Validation Loss Trends Corroborate Model Selection</a:t>
            </a:r>
            <a:endParaRPr b="1" sz="1200">
              <a:solidFill>
                <a:schemeClr val="lt1"/>
              </a:solidFill>
            </a:endParaRPr>
          </a:p>
          <a:p>
            <a:pPr indent="-304800" lvl="1" marL="914400" rtl="0" algn="l">
              <a:lnSpc>
                <a:spcPct val="115000"/>
              </a:lnSpc>
              <a:spcBef>
                <a:spcPts val="0"/>
              </a:spcBef>
              <a:spcAft>
                <a:spcPts val="0"/>
              </a:spcAft>
              <a:buClr>
                <a:schemeClr val="lt1"/>
              </a:buClr>
              <a:buSzPts val="1200"/>
              <a:buAutoNum type="alphaLcPeriod"/>
            </a:pPr>
            <a:r>
              <a:rPr lang="en" sz="1200">
                <a:solidFill>
                  <a:schemeClr val="lt1"/>
                </a:solidFill>
              </a:rPr>
              <a:t>Loss curves confirmed that Model 5 converges steadily with minimal variance, supporting its robustness for real-world deployment.</a:t>
            </a:r>
            <a:endParaRPr b="1" sz="1200">
              <a:solidFill>
                <a:schemeClr val="l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36ac7cfba73_0_729"/>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Business Recommendations 1/2</a:t>
            </a:r>
            <a:endParaRPr>
              <a:solidFill>
                <a:srgbClr val="1974D2"/>
              </a:solidFill>
            </a:endParaRPr>
          </a:p>
        </p:txBody>
      </p:sp>
      <p:sp>
        <p:nvSpPr>
          <p:cNvPr id="416" name="Google Shape;416;g36ac7cfba73_0_729"/>
          <p:cNvSpPr txBox="1"/>
          <p:nvPr>
            <p:ph idx="1" type="body"/>
          </p:nvPr>
        </p:nvSpPr>
        <p:spPr>
          <a:xfrm>
            <a:off x="202550" y="785775"/>
            <a:ext cx="8804700" cy="4085100"/>
          </a:xfrm>
          <a:prstGeom prst="rect">
            <a:avLst/>
          </a:prstGeom>
          <a:solidFill>
            <a:srgbClr val="29ADC1"/>
          </a:solid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Nunito"/>
              <a:buAutoNum type="arabicPeriod"/>
            </a:pPr>
            <a:r>
              <a:rPr b="1" lang="en" sz="1400">
                <a:solidFill>
                  <a:schemeClr val="lt1"/>
                </a:solidFill>
              </a:rPr>
              <a:t>Deploy Model 5 for Predictive Maintenance</a:t>
            </a:r>
            <a:endParaRPr b="1" sz="1400">
              <a:solidFill>
                <a:schemeClr val="lt1"/>
              </a:solidFill>
            </a:endParaRPr>
          </a:p>
          <a:p>
            <a:pPr indent="-317500" lvl="1" marL="914400" rtl="0" algn="l">
              <a:lnSpc>
                <a:spcPct val="115000"/>
              </a:lnSpc>
              <a:spcBef>
                <a:spcPts val="1200"/>
              </a:spcBef>
              <a:spcAft>
                <a:spcPts val="0"/>
              </a:spcAft>
              <a:buClr>
                <a:schemeClr val="lt1"/>
              </a:buClr>
              <a:buSzPts val="1400"/>
              <a:buFont typeface="Nunito"/>
              <a:buChar char="○"/>
            </a:pPr>
            <a:r>
              <a:rPr lang="en" sz="1400">
                <a:solidFill>
                  <a:schemeClr val="lt1"/>
                </a:solidFill>
              </a:rPr>
              <a:t>Integrate this model into the operational monitoring system to predict component failures early and schedule maintenance proactively.</a:t>
            </a:r>
            <a:endParaRPr sz="1400">
              <a:solidFill>
                <a:schemeClr val="lt1"/>
              </a:solidFill>
            </a:endParaRPr>
          </a:p>
          <a:p>
            <a:pPr indent="-317500" lvl="1" marL="914400" rtl="0" algn="l">
              <a:lnSpc>
                <a:spcPct val="115000"/>
              </a:lnSpc>
              <a:spcBef>
                <a:spcPts val="1200"/>
              </a:spcBef>
              <a:spcAft>
                <a:spcPts val="0"/>
              </a:spcAft>
              <a:buClr>
                <a:schemeClr val="lt1"/>
              </a:buClr>
              <a:buSzPts val="1400"/>
              <a:buFont typeface="Nunito"/>
              <a:buChar char="○"/>
            </a:pPr>
            <a:r>
              <a:rPr lang="en" sz="1400">
                <a:solidFill>
                  <a:schemeClr val="lt1"/>
                </a:solidFill>
              </a:rPr>
              <a:t>Use the model’s output to generate real-time alerts and prioritize critical turbines for inspection.</a:t>
            </a:r>
            <a:endParaRPr sz="1400">
              <a:solidFill>
                <a:schemeClr val="lt1"/>
              </a:solidFill>
            </a:endParaRPr>
          </a:p>
          <a:p>
            <a:pPr indent="-317500" lvl="0" marL="457200" rtl="0" algn="l">
              <a:lnSpc>
                <a:spcPct val="115000"/>
              </a:lnSpc>
              <a:spcBef>
                <a:spcPts val="1200"/>
              </a:spcBef>
              <a:spcAft>
                <a:spcPts val="0"/>
              </a:spcAft>
              <a:buClr>
                <a:schemeClr val="lt1"/>
              </a:buClr>
              <a:buSzPts val="1400"/>
              <a:buFont typeface="Nunito"/>
              <a:buAutoNum type="arabicPeriod"/>
            </a:pPr>
            <a:r>
              <a:rPr b="1" lang="en" sz="1400">
                <a:solidFill>
                  <a:schemeClr val="lt1"/>
                </a:solidFill>
              </a:rPr>
              <a:t>Reduce Downtime and Maintenance Costs</a:t>
            </a:r>
            <a:endParaRPr b="1" sz="1400">
              <a:solidFill>
                <a:schemeClr val="lt1"/>
              </a:solidFill>
            </a:endParaRPr>
          </a:p>
          <a:p>
            <a:pPr indent="-317500" lvl="1" marL="914400" rtl="0" algn="l">
              <a:lnSpc>
                <a:spcPct val="115000"/>
              </a:lnSpc>
              <a:spcBef>
                <a:spcPts val="1200"/>
              </a:spcBef>
              <a:spcAft>
                <a:spcPts val="0"/>
              </a:spcAft>
              <a:buClr>
                <a:schemeClr val="lt1"/>
              </a:buClr>
              <a:buSzPts val="1400"/>
              <a:buFont typeface="Nunito"/>
              <a:buChar char="○"/>
            </a:pPr>
            <a:r>
              <a:rPr lang="en" sz="1400">
                <a:solidFill>
                  <a:schemeClr val="lt1"/>
                </a:solidFill>
              </a:rPr>
              <a:t>With over 94% recall on validation data, Model 5 can reliably detect potential failures before they occur—enabling condition-based maintenance and minimizing costly unscheduled downtimes.</a:t>
            </a:r>
            <a:endParaRPr sz="1400">
              <a:solidFill>
                <a:schemeClr val="lt1"/>
              </a:solidFill>
            </a:endParaRPr>
          </a:p>
          <a:p>
            <a:pPr indent="-317500" lvl="0" marL="457200" rtl="0" algn="l">
              <a:lnSpc>
                <a:spcPct val="115000"/>
              </a:lnSpc>
              <a:spcBef>
                <a:spcPts val="1200"/>
              </a:spcBef>
              <a:spcAft>
                <a:spcPts val="0"/>
              </a:spcAft>
              <a:buClr>
                <a:schemeClr val="lt1"/>
              </a:buClr>
              <a:buSzPts val="1400"/>
              <a:buFont typeface="Nunito"/>
              <a:buAutoNum type="arabicPeriod"/>
            </a:pPr>
            <a:r>
              <a:rPr b="1" lang="en" sz="1400">
                <a:solidFill>
                  <a:schemeClr val="lt1"/>
                </a:solidFill>
              </a:rPr>
              <a:t>Set Up Automated Retraining Pipelines</a:t>
            </a:r>
            <a:endParaRPr b="1" sz="1400">
              <a:solidFill>
                <a:schemeClr val="lt1"/>
              </a:solidFill>
            </a:endParaRPr>
          </a:p>
          <a:p>
            <a:pPr indent="-317500" lvl="1" marL="914400" rtl="0" algn="l">
              <a:lnSpc>
                <a:spcPct val="115000"/>
              </a:lnSpc>
              <a:spcBef>
                <a:spcPts val="1200"/>
              </a:spcBef>
              <a:spcAft>
                <a:spcPts val="0"/>
              </a:spcAft>
              <a:buClr>
                <a:schemeClr val="lt1"/>
              </a:buClr>
              <a:buSzPts val="1400"/>
              <a:buFont typeface="Nunito"/>
              <a:buChar char="○"/>
            </a:pPr>
            <a:r>
              <a:rPr lang="en" sz="1400">
                <a:solidFill>
                  <a:schemeClr val="lt1"/>
                </a:solidFill>
              </a:rPr>
              <a:t>Schedule regular retraining cycles to adapt the model to new data patterns and turbine wear behavior over time.</a:t>
            </a:r>
            <a:endParaRPr sz="1400">
              <a:solidFill>
                <a:schemeClr val="lt1"/>
              </a:solidFill>
            </a:endParaRPr>
          </a:p>
          <a:p>
            <a:pPr indent="-317500" lvl="1" marL="914400" rtl="0" algn="l">
              <a:lnSpc>
                <a:spcPct val="115000"/>
              </a:lnSpc>
              <a:spcBef>
                <a:spcPts val="1200"/>
              </a:spcBef>
              <a:spcAft>
                <a:spcPts val="1200"/>
              </a:spcAft>
              <a:buClr>
                <a:schemeClr val="lt1"/>
              </a:buClr>
              <a:buSzPts val="1400"/>
              <a:buFont typeface="Nunito"/>
              <a:buChar char="○"/>
            </a:pPr>
            <a:r>
              <a:rPr lang="en" sz="1400">
                <a:solidFill>
                  <a:schemeClr val="lt1"/>
                </a:solidFill>
              </a:rPr>
              <a:t>Establish a feedback loop from maintenance logs to improve future model accuracy.</a:t>
            </a:r>
            <a:endParaRPr b="1" sz="14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36ac7cfba73_0_765"/>
          <p:cNvSpPr/>
          <p:nvPr/>
        </p:nvSpPr>
        <p:spPr>
          <a:xfrm>
            <a:off x="74400" y="848400"/>
            <a:ext cx="8757900" cy="2799600"/>
          </a:xfrm>
          <a:prstGeom prst="rect">
            <a:avLst/>
          </a:prstGeom>
          <a:solidFill>
            <a:srgbClr val="75B13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Nunito"/>
              <a:ea typeface="Nunito"/>
              <a:cs typeface="Nunito"/>
              <a:sym typeface="Nunito"/>
            </a:endParaRPr>
          </a:p>
        </p:txBody>
      </p:sp>
      <p:sp>
        <p:nvSpPr>
          <p:cNvPr id="75" name="Google Shape;75;g36ac7cfba73_0_765"/>
          <p:cNvSpPr txBox="1"/>
          <p:nvPr>
            <p:ph type="title"/>
          </p:nvPr>
        </p:nvSpPr>
        <p:spPr>
          <a:xfrm>
            <a:off x="202550" y="60674"/>
            <a:ext cx="8520600" cy="72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2200"/>
              <a:buNone/>
            </a:pPr>
            <a:r>
              <a:rPr lang="en">
                <a:solidFill>
                  <a:srgbClr val="1974D2"/>
                </a:solidFill>
              </a:rPr>
              <a:t>Executive Summary: </a:t>
            </a:r>
            <a:endParaRPr>
              <a:solidFill>
                <a:srgbClr val="1974D2"/>
              </a:solidFill>
            </a:endParaRPr>
          </a:p>
          <a:p>
            <a:pPr indent="0" lvl="0" marL="0" marR="0" rtl="0" algn="l">
              <a:lnSpc>
                <a:spcPct val="100000"/>
              </a:lnSpc>
              <a:spcBef>
                <a:spcPts val="0"/>
              </a:spcBef>
              <a:spcAft>
                <a:spcPts val="0"/>
              </a:spcAft>
              <a:buSzPts val="2200"/>
              <a:buNone/>
            </a:pPr>
            <a:r>
              <a:rPr lang="en" sz="1900">
                <a:solidFill>
                  <a:srgbClr val="1974D2"/>
                </a:solidFill>
              </a:rPr>
              <a:t>Predictive Maintenance for Wind Turbines Using Deep Learning 3/3</a:t>
            </a:r>
            <a:endParaRPr sz="1900">
              <a:solidFill>
                <a:srgbClr val="1974D2"/>
              </a:solidFill>
            </a:endParaRPr>
          </a:p>
        </p:txBody>
      </p:sp>
      <p:sp>
        <p:nvSpPr>
          <p:cNvPr id="76" name="Google Shape;76;g36ac7cfba73_0_765"/>
          <p:cNvSpPr txBox="1"/>
          <p:nvPr>
            <p:ph idx="1" type="body"/>
          </p:nvPr>
        </p:nvSpPr>
        <p:spPr>
          <a:xfrm>
            <a:off x="202550" y="861975"/>
            <a:ext cx="8629800" cy="370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SzPts val="1500"/>
              <a:buNone/>
            </a:pPr>
            <a:r>
              <a:rPr b="1" lang="en" sz="1600">
                <a:solidFill>
                  <a:schemeClr val="lt1"/>
                </a:solidFill>
              </a:rPr>
              <a:t>🧾 Conclusions</a:t>
            </a:r>
            <a:endParaRPr b="1" sz="1600">
              <a:solidFill>
                <a:schemeClr val="lt1"/>
              </a:solidFill>
            </a:endParaRPr>
          </a:p>
          <a:p>
            <a:pPr indent="0" lvl="0" marL="457200" rtl="0" algn="l">
              <a:lnSpc>
                <a:spcPct val="115000"/>
              </a:lnSpc>
              <a:spcBef>
                <a:spcPts val="1200"/>
              </a:spcBef>
              <a:spcAft>
                <a:spcPts val="0"/>
              </a:spcAft>
              <a:buSzPts val="1500"/>
              <a:buNone/>
            </a:pPr>
            <a:r>
              <a:rPr lang="en" sz="1600">
                <a:solidFill>
                  <a:schemeClr val="lt1"/>
                </a:solidFill>
              </a:rPr>
              <a:t>🏆 </a:t>
            </a:r>
            <a:r>
              <a:rPr b="1" lang="en" sz="1600">
                <a:solidFill>
                  <a:schemeClr val="lt1"/>
                </a:solidFill>
              </a:rPr>
              <a:t>Model 5</a:t>
            </a:r>
            <a:r>
              <a:rPr lang="en" sz="1600">
                <a:solidFill>
                  <a:schemeClr val="lt1"/>
                </a:solidFill>
              </a:rPr>
              <a:t> is the optimal choice with strong generalization and robust architecture</a:t>
            </a:r>
            <a:endParaRPr sz="1600">
              <a:solidFill>
                <a:schemeClr val="lt1"/>
              </a:solidFill>
            </a:endParaRPr>
          </a:p>
          <a:p>
            <a:pPr indent="0" lvl="0" marL="457200" rtl="0" algn="l">
              <a:lnSpc>
                <a:spcPct val="115000"/>
              </a:lnSpc>
              <a:spcBef>
                <a:spcPts val="1200"/>
              </a:spcBef>
              <a:spcAft>
                <a:spcPts val="0"/>
              </a:spcAft>
              <a:buSzPts val="1500"/>
              <a:buNone/>
            </a:pPr>
            <a:r>
              <a:rPr lang="en" sz="1600">
                <a:solidFill>
                  <a:schemeClr val="lt1"/>
                </a:solidFill>
              </a:rPr>
              <a:t>🔒 Proper regularization (dropout) and optimizer selection (Adam) are key success factors</a:t>
            </a:r>
            <a:endParaRPr sz="1600">
              <a:solidFill>
                <a:schemeClr val="lt1"/>
              </a:solidFill>
            </a:endParaRPr>
          </a:p>
          <a:p>
            <a:pPr indent="0" lvl="0" marL="457200" rtl="0" algn="l">
              <a:lnSpc>
                <a:spcPct val="115000"/>
              </a:lnSpc>
              <a:spcBef>
                <a:spcPts val="1200"/>
              </a:spcBef>
              <a:spcAft>
                <a:spcPts val="0"/>
              </a:spcAft>
              <a:buSzPts val="1500"/>
              <a:buNone/>
            </a:pPr>
            <a:r>
              <a:rPr lang="en" sz="1600">
                <a:solidFill>
                  <a:schemeClr val="lt1"/>
                </a:solidFill>
              </a:rPr>
              <a:t>💡 Predictive maintenance is feasible and highly valuable using deep learning</a:t>
            </a:r>
            <a:endParaRPr sz="1600">
              <a:solidFill>
                <a:schemeClr val="lt1"/>
              </a:solidFill>
            </a:endParaRPr>
          </a:p>
          <a:p>
            <a:pPr indent="0" lvl="0" marL="457200" rtl="0" algn="l">
              <a:lnSpc>
                <a:spcPct val="115000"/>
              </a:lnSpc>
              <a:spcBef>
                <a:spcPts val="1200"/>
              </a:spcBef>
              <a:spcAft>
                <a:spcPts val="1200"/>
              </a:spcAft>
              <a:buSzPts val="1500"/>
              <a:buNone/>
            </a:pPr>
            <a:r>
              <a:rPr lang="en" sz="1600">
                <a:solidFill>
                  <a:schemeClr val="lt1"/>
                </a:solidFill>
              </a:rPr>
              <a:t>📊 Business can reduce downtime, optimize maintenance scheduling, and improve turbine ROI</a:t>
            </a:r>
            <a:endParaRPr sz="1600">
              <a:solidFill>
                <a:schemeClr val="lt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g36ac7cfba73_0_735"/>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Business Recommendations 2/2</a:t>
            </a:r>
            <a:endParaRPr>
              <a:solidFill>
                <a:srgbClr val="1974D2"/>
              </a:solidFill>
            </a:endParaRPr>
          </a:p>
        </p:txBody>
      </p:sp>
      <p:sp>
        <p:nvSpPr>
          <p:cNvPr id="422" name="Google Shape;422;g36ac7cfba73_0_735"/>
          <p:cNvSpPr txBox="1"/>
          <p:nvPr>
            <p:ph idx="1" type="body"/>
          </p:nvPr>
        </p:nvSpPr>
        <p:spPr>
          <a:xfrm>
            <a:off x="202550" y="861975"/>
            <a:ext cx="8804700" cy="4085100"/>
          </a:xfrm>
          <a:prstGeom prst="rect">
            <a:avLst/>
          </a:prstGeom>
          <a:solidFill>
            <a:srgbClr val="29ADC1"/>
          </a:solid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Arial"/>
              <a:buAutoNum type="arabicPeriod" startAt="4"/>
            </a:pPr>
            <a:r>
              <a:rPr b="1" lang="en" sz="1400">
                <a:solidFill>
                  <a:schemeClr val="lt1"/>
                </a:solidFill>
              </a:rPr>
              <a:t>Scale Across Turbine Fleets</a:t>
            </a:r>
            <a:endParaRPr b="1" sz="1400">
              <a:solidFill>
                <a:schemeClr val="lt1"/>
              </a:solidFill>
            </a:endParaRPr>
          </a:p>
          <a:p>
            <a:pPr indent="-317500" lvl="1" marL="914400" rtl="0" algn="l">
              <a:lnSpc>
                <a:spcPct val="115000"/>
              </a:lnSpc>
              <a:spcBef>
                <a:spcPts val="1200"/>
              </a:spcBef>
              <a:spcAft>
                <a:spcPts val="0"/>
              </a:spcAft>
              <a:buClr>
                <a:schemeClr val="lt1"/>
              </a:buClr>
              <a:buSzPts val="1400"/>
              <a:buFont typeface="Nunito"/>
              <a:buChar char="○"/>
            </a:pPr>
            <a:r>
              <a:rPr lang="en" sz="1400">
                <a:solidFill>
                  <a:schemeClr val="lt1"/>
                </a:solidFill>
              </a:rPr>
              <a:t>Replicate the architecture and training process across different turbine types and geographies.</a:t>
            </a:r>
            <a:endParaRPr sz="1400">
              <a:solidFill>
                <a:schemeClr val="lt1"/>
              </a:solidFill>
            </a:endParaRPr>
          </a:p>
          <a:p>
            <a:pPr indent="-317500" lvl="1" marL="914400" rtl="0" algn="l">
              <a:lnSpc>
                <a:spcPct val="115000"/>
              </a:lnSpc>
              <a:spcBef>
                <a:spcPts val="1200"/>
              </a:spcBef>
              <a:spcAft>
                <a:spcPts val="0"/>
              </a:spcAft>
              <a:buClr>
                <a:schemeClr val="lt1"/>
              </a:buClr>
              <a:buSzPts val="1400"/>
              <a:buFont typeface="Nunito"/>
              <a:buChar char="○"/>
            </a:pPr>
            <a:r>
              <a:rPr lang="en" sz="1400">
                <a:solidFill>
                  <a:schemeClr val="lt1"/>
                </a:solidFill>
              </a:rPr>
              <a:t>Adjust hyperparameters per fleet if needed, while keeping Model 5 as the architectural baseline.</a:t>
            </a:r>
            <a:endParaRPr sz="1400">
              <a:solidFill>
                <a:schemeClr val="lt1"/>
              </a:solidFill>
            </a:endParaRPr>
          </a:p>
          <a:p>
            <a:pPr indent="-317500" lvl="0" marL="457200" rtl="0" algn="l">
              <a:lnSpc>
                <a:spcPct val="115000"/>
              </a:lnSpc>
              <a:spcBef>
                <a:spcPts val="1200"/>
              </a:spcBef>
              <a:spcAft>
                <a:spcPts val="0"/>
              </a:spcAft>
              <a:buClr>
                <a:schemeClr val="lt1"/>
              </a:buClr>
              <a:buSzPts val="1400"/>
              <a:buFont typeface="Nunito"/>
              <a:buAutoNum type="arabicPeriod" startAt="4"/>
            </a:pPr>
            <a:r>
              <a:rPr b="1" lang="en" sz="1400">
                <a:solidFill>
                  <a:schemeClr val="lt1"/>
                </a:solidFill>
              </a:rPr>
              <a:t>Invest in Sensor Data Quality</a:t>
            </a:r>
            <a:endParaRPr b="1" sz="1400">
              <a:solidFill>
                <a:schemeClr val="lt1"/>
              </a:solidFill>
            </a:endParaRPr>
          </a:p>
          <a:p>
            <a:pPr indent="-317500" lvl="1" marL="914400" rtl="0" algn="l">
              <a:lnSpc>
                <a:spcPct val="115000"/>
              </a:lnSpc>
              <a:spcBef>
                <a:spcPts val="1200"/>
              </a:spcBef>
              <a:spcAft>
                <a:spcPts val="0"/>
              </a:spcAft>
              <a:buClr>
                <a:schemeClr val="lt1"/>
              </a:buClr>
              <a:buSzPts val="1400"/>
              <a:buFont typeface="Nunito"/>
              <a:buChar char="○"/>
            </a:pPr>
            <a:r>
              <a:rPr lang="en" sz="1400">
                <a:solidFill>
                  <a:schemeClr val="lt1"/>
                </a:solidFill>
              </a:rPr>
              <a:t>Ensure high-quality, clean sensor feeds from all critical components (gearbox, blades, brakes, etc.) as model performance heavily relies on data fidelity.</a:t>
            </a:r>
            <a:endParaRPr sz="1400">
              <a:solidFill>
                <a:schemeClr val="lt1"/>
              </a:solidFill>
            </a:endParaRPr>
          </a:p>
          <a:p>
            <a:pPr indent="-317500" lvl="0" marL="457200" rtl="0" algn="l">
              <a:lnSpc>
                <a:spcPct val="115000"/>
              </a:lnSpc>
              <a:spcBef>
                <a:spcPts val="1200"/>
              </a:spcBef>
              <a:spcAft>
                <a:spcPts val="0"/>
              </a:spcAft>
              <a:buClr>
                <a:schemeClr val="lt1"/>
              </a:buClr>
              <a:buSzPts val="1400"/>
              <a:buFont typeface="Nunito"/>
              <a:buAutoNum type="arabicPeriod" startAt="4"/>
            </a:pPr>
            <a:r>
              <a:rPr b="1" lang="en" sz="1400">
                <a:solidFill>
                  <a:schemeClr val="lt1"/>
                </a:solidFill>
              </a:rPr>
              <a:t>Monitor &amp; Audit Model Predictions</a:t>
            </a:r>
            <a:endParaRPr b="1" sz="1400">
              <a:solidFill>
                <a:schemeClr val="lt1"/>
              </a:solidFill>
            </a:endParaRPr>
          </a:p>
          <a:p>
            <a:pPr indent="-317500" lvl="1" marL="914400" rtl="0" algn="l">
              <a:lnSpc>
                <a:spcPct val="115000"/>
              </a:lnSpc>
              <a:spcBef>
                <a:spcPts val="1200"/>
              </a:spcBef>
              <a:spcAft>
                <a:spcPts val="0"/>
              </a:spcAft>
              <a:buClr>
                <a:schemeClr val="lt1"/>
              </a:buClr>
              <a:buSzPts val="1400"/>
              <a:buFont typeface="Nunito"/>
              <a:buChar char="○"/>
            </a:pPr>
            <a:r>
              <a:rPr lang="en" sz="1400">
                <a:solidFill>
                  <a:schemeClr val="lt1"/>
                </a:solidFill>
              </a:rPr>
              <a:t>Implement dashboards for transparency into prediction outcomes.</a:t>
            </a:r>
            <a:endParaRPr sz="1400">
              <a:solidFill>
                <a:schemeClr val="lt1"/>
              </a:solidFill>
            </a:endParaRPr>
          </a:p>
          <a:p>
            <a:pPr indent="-317500" lvl="1" marL="914400" rtl="0" algn="l">
              <a:lnSpc>
                <a:spcPct val="115000"/>
              </a:lnSpc>
              <a:spcBef>
                <a:spcPts val="1200"/>
              </a:spcBef>
              <a:spcAft>
                <a:spcPts val="1200"/>
              </a:spcAft>
              <a:buClr>
                <a:schemeClr val="lt1"/>
              </a:buClr>
              <a:buSzPts val="1400"/>
              <a:buFont typeface="Nunito"/>
              <a:buChar char="○"/>
            </a:pPr>
            <a:r>
              <a:rPr lang="en" sz="1400">
                <a:solidFill>
                  <a:schemeClr val="lt1"/>
                </a:solidFill>
              </a:rPr>
              <a:t>Track false positives and false negatives to fine-tune model behavior and business response.</a:t>
            </a:r>
            <a:endParaRPr b="1" sz="1400">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g36ac7cfba73_0_297"/>
          <p:cNvSpPr txBox="1"/>
          <p:nvPr>
            <p:ph idx="1" type="body"/>
          </p:nvPr>
        </p:nvSpPr>
        <p:spPr>
          <a:xfrm>
            <a:off x="202550" y="938175"/>
            <a:ext cx="8800800" cy="3930600"/>
          </a:xfrm>
          <a:prstGeom prst="rect">
            <a:avLst/>
          </a:prstGeom>
          <a:solidFill>
            <a:srgbClr val="196798"/>
          </a:solid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SzPts val="1500"/>
              <a:buNone/>
            </a:pPr>
            <a:r>
              <a:rPr b="1" lang="en" sz="1600">
                <a:solidFill>
                  <a:schemeClr val="lt1"/>
                </a:solidFill>
              </a:rPr>
              <a:t>1. Failure Type Labels</a:t>
            </a:r>
            <a:endParaRPr b="1" sz="1600">
              <a:solidFill>
                <a:schemeClr val="lt1"/>
              </a:solidFill>
            </a:endParaRPr>
          </a:p>
          <a:p>
            <a:pPr indent="-330200" lvl="0" marL="457200" rtl="0" algn="l">
              <a:lnSpc>
                <a:spcPct val="115000"/>
              </a:lnSpc>
              <a:spcBef>
                <a:spcPts val="1200"/>
              </a:spcBef>
              <a:spcAft>
                <a:spcPts val="0"/>
              </a:spcAft>
              <a:buClr>
                <a:schemeClr val="lt1"/>
              </a:buClr>
              <a:buSzPts val="1600"/>
              <a:buFont typeface="Arial"/>
              <a:buChar char="●"/>
            </a:pPr>
            <a:r>
              <a:rPr b="1" lang="en" sz="1600">
                <a:solidFill>
                  <a:schemeClr val="lt1"/>
                </a:solidFill>
              </a:rPr>
              <a:t>What’s missing</a:t>
            </a:r>
            <a:r>
              <a:rPr lang="en" sz="1600">
                <a:solidFill>
                  <a:schemeClr val="lt1"/>
                </a:solidFill>
              </a:rPr>
              <a:t>: Current dataset only indicates failure occurrence, not </a:t>
            </a:r>
            <a:r>
              <a:rPr i="1" lang="en" sz="1600">
                <a:solidFill>
                  <a:schemeClr val="lt1"/>
                </a:solidFill>
              </a:rPr>
              <a:t>type</a:t>
            </a:r>
            <a:r>
              <a:rPr lang="en" sz="1600">
                <a:solidFill>
                  <a:schemeClr val="lt1"/>
                </a:solidFill>
              </a:rPr>
              <a:t> of failure.</a:t>
            </a:r>
            <a:endParaRPr sz="1600">
              <a:solidFill>
                <a:schemeClr val="lt1"/>
              </a:solidFill>
            </a:endParaRPr>
          </a:p>
          <a:p>
            <a:pPr indent="-330200" lvl="0" marL="457200" rtl="0" algn="l">
              <a:lnSpc>
                <a:spcPct val="115000"/>
              </a:lnSpc>
              <a:spcBef>
                <a:spcPts val="0"/>
              </a:spcBef>
              <a:spcAft>
                <a:spcPts val="0"/>
              </a:spcAft>
              <a:buClr>
                <a:schemeClr val="lt1"/>
              </a:buClr>
              <a:buSzPts val="1600"/>
              <a:buFont typeface="Arial"/>
              <a:buChar char="●"/>
            </a:pPr>
            <a:r>
              <a:rPr b="1" lang="en" sz="1600">
                <a:solidFill>
                  <a:schemeClr val="lt1"/>
                </a:solidFill>
              </a:rPr>
              <a:t>Why it helps</a:t>
            </a:r>
            <a:r>
              <a:rPr lang="en" sz="1600">
                <a:solidFill>
                  <a:schemeClr val="lt1"/>
                </a:solidFill>
              </a:rPr>
              <a:t>: Multiclass classification (e.g., gearbox failure vs. blade crack vs. brake wear) would allow more targeted maintenance strategies and improve operational efficiency.</a:t>
            </a:r>
            <a:endParaRPr sz="1600">
              <a:solidFill>
                <a:schemeClr val="lt1"/>
              </a:solidFill>
            </a:endParaRPr>
          </a:p>
          <a:p>
            <a:pPr indent="0" lvl="0" marL="0" rtl="0" algn="l">
              <a:lnSpc>
                <a:spcPct val="115000"/>
              </a:lnSpc>
              <a:spcBef>
                <a:spcPts val="1400"/>
              </a:spcBef>
              <a:spcAft>
                <a:spcPts val="0"/>
              </a:spcAft>
              <a:buSzPts val="1500"/>
              <a:buNone/>
            </a:pPr>
            <a:r>
              <a:rPr b="1" lang="en" sz="1600">
                <a:solidFill>
                  <a:schemeClr val="lt1"/>
                </a:solidFill>
              </a:rPr>
              <a:t>2. Component Replacement &amp; Repair Logs</a:t>
            </a:r>
            <a:endParaRPr b="1" sz="1600">
              <a:solidFill>
                <a:schemeClr val="lt1"/>
              </a:solidFill>
            </a:endParaRPr>
          </a:p>
          <a:p>
            <a:pPr indent="-330200" lvl="0" marL="457200" rtl="0" algn="l">
              <a:lnSpc>
                <a:spcPct val="115000"/>
              </a:lnSpc>
              <a:spcBef>
                <a:spcPts val="1200"/>
              </a:spcBef>
              <a:spcAft>
                <a:spcPts val="0"/>
              </a:spcAft>
              <a:buClr>
                <a:schemeClr val="lt1"/>
              </a:buClr>
              <a:buSzPts val="1600"/>
              <a:buFont typeface="Arial"/>
              <a:buChar char="●"/>
            </a:pPr>
            <a:r>
              <a:rPr b="1" lang="en" sz="1600">
                <a:solidFill>
                  <a:schemeClr val="lt1"/>
                </a:solidFill>
              </a:rPr>
              <a:t>What’s missing</a:t>
            </a:r>
            <a:r>
              <a:rPr lang="en" sz="1600">
                <a:solidFill>
                  <a:schemeClr val="lt1"/>
                </a:solidFill>
              </a:rPr>
              <a:t>: No historical data on parts replaced, repaired, or serviced.</a:t>
            </a:r>
            <a:endParaRPr sz="1600">
              <a:solidFill>
                <a:schemeClr val="lt1"/>
              </a:solidFill>
            </a:endParaRPr>
          </a:p>
          <a:p>
            <a:pPr indent="-330200" lvl="0" marL="457200" rtl="0" algn="l">
              <a:lnSpc>
                <a:spcPct val="115000"/>
              </a:lnSpc>
              <a:spcBef>
                <a:spcPts val="0"/>
              </a:spcBef>
              <a:spcAft>
                <a:spcPts val="0"/>
              </a:spcAft>
              <a:buClr>
                <a:schemeClr val="lt1"/>
              </a:buClr>
              <a:buSzPts val="1600"/>
              <a:buFont typeface="Arial"/>
              <a:buChar char="●"/>
            </a:pPr>
            <a:r>
              <a:rPr b="1" lang="en" sz="1600">
                <a:solidFill>
                  <a:schemeClr val="lt1"/>
                </a:solidFill>
              </a:rPr>
              <a:t>Why it helps</a:t>
            </a:r>
            <a:r>
              <a:rPr lang="en" sz="1600">
                <a:solidFill>
                  <a:schemeClr val="lt1"/>
                </a:solidFill>
              </a:rPr>
              <a:t>: Adds context to sensor readings and allows the model to learn patterns that precede actual maintenance actions, improving true positive rates.</a:t>
            </a:r>
            <a:endParaRPr sz="1600">
              <a:solidFill>
                <a:schemeClr val="lt1"/>
              </a:solidFill>
            </a:endParaRPr>
          </a:p>
        </p:txBody>
      </p:sp>
      <p:sp>
        <p:nvSpPr>
          <p:cNvPr id="428" name="Google Shape;428;g36ac7cfba73_0_297"/>
          <p:cNvSpPr txBox="1"/>
          <p:nvPr/>
        </p:nvSpPr>
        <p:spPr>
          <a:xfrm>
            <a:off x="4077350" y="4568775"/>
            <a:ext cx="5010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t/>
            </a:r>
            <a:endParaRPr b="0" i="1" sz="1200" u="none" cap="none" strike="noStrike">
              <a:solidFill>
                <a:srgbClr val="666666"/>
              </a:solidFill>
              <a:latin typeface="Nunito"/>
              <a:ea typeface="Nunito"/>
              <a:cs typeface="Nunito"/>
              <a:sym typeface="Nunito"/>
            </a:endParaRPr>
          </a:p>
        </p:txBody>
      </p:sp>
      <p:sp>
        <p:nvSpPr>
          <p:cNvPr id="429" name="Google Shape;429;g36ac7cfba73_0_297"/>
          <p:cNvSpPr txBox="1"/>
          <p:nvPr>
            <p:ph type="title"/>
          </p:nvPr>
        </p:nvSpPr>
        <p:spPr>
          <a:xfrm>
            <a:off x="202550" y="60673"/>
            <a:ext cx="8520600" cy="80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Suggestions for Additional Data to Improve </a:t>
            </a:r>
            <a:endParaRPr>
              <a:solidFill>
                <a:srgbClr val="1974D2"/>
              </a:solidFill>
            </a:endParaRPr>
          </a:p>
          <a:p>
            <a:pPr indent="0" lvl="0" marL="0" rtl="0" algn="l">
              <a:lnSpc>
                <a:spcPct val="100000"/>
              </a:lnSpc>
              <a:spcBef>
                <a:spcPts val="0"/>
              </a:spcBef>
              <a:spcAft>
                <a:spcPts val="0"/>
              </a:spcAft>
              <a:buSzPts val="2200"/>
              <a:buNone/>
            </a:pPr>
            <a:r>
              <a:rPr lang="en">
                <a:solidFill>
                  <a:srgbClr val="1974D2"/>
                </a:solidFill>
              </a:rPr>
              <a:t>Project Outcome 1/4 </a:t>
            </a:r>
            <a:endParaRPr>
              <a:solidFill>
                <a:srgbClr val="1974D2"/>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g36ac7cfba73_0_741"/>
          <p:cNvSpPr txBox="1"/>
          <p:nvPr>
            <p:ph idx="1" type="body"/>
          </p:nvPr>
        </p:nvSpPr>
        <p:spPr>
          <a:xfrm>
            <a:off x="202550" y="938175"/>
            <a:ext cx="8800800" cy="3930600"/>
          </a:xfrm>
          <a:prstGeom prst="rect">
            <a:avLst/>
          </a:prstGeom>
          <a:solidFill>
            <a:srgbClr val="196798"/>
          </a:solid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SzPts val="1500"/>
              <a:buNone/>
            </a:pPr>
            <a:r>
              <a:rPr b="1" lang="en" sz="1600">
                <a:solidFill>
                  <a:schemeClr val="lt1"/>
                </a:solidFill>
              </a:rPr>
              <a:t>3. Environmental Stress Factors</a:t>
            </a:r>
            <a:endParaRPr b="1" sz="1600">
              <a:solidFill>
                <a:schemeClr val="lt1"/>
              </a:solidFill>
            </a:endParaRPr>
          </a:p>
          <a:p>
            <a:pPr indent="-330200" lvl="0" marL="457200" rtl="0" algn="l">
              <a:lnSpc>
                <a:spcPct val="115000"/>
              </a:lnSpc>
              <a:spcBef>
                <a:spcPts val="1200"/>
              </a:spcBef>
              <a:spcAft>
                <a:spcPts val="0"/>
              </a:spcAft>
              <a:buClr>
                <a:schemeClr val="lt1"/>
              </a:buClr>
              <a:buSzPts val="1600"/>
              <a:buFont typeface="Arial"/>
              <a:buChar char="●"/>
            </a:pPr>
            <a:r>
              <a:rPr b="1" lang="en" sz="1600">
                <a:solidFill>
                  <a:schemeClr val="lt1"/>
                </a:solidFill>
              </a:rPr>
              <a:t>What’s missing</a:t>
            </a:r>
            <a:r>
              <a:rPr lang="en" sz="1600">
                <a:solidFill>
                  <a:schemeClr val="lt1"/>
                </a:solidFill>
              </a:rPr>
              <a:t>: Only basic environmental data is included (e.g., temperature, wind speed).</a:t>
            </a:r>
            <a:endParaRPr sz="1600">
              <a:solidFill>
                <a:schemeClr val="lt1"/>
              </a:solidFill>
            </a:endParaRPr>
          </a:p>
          <a:p>
            <a:pPr indent="-330200" lvl="0" marL="457200" rtl="0" algn="l">
              <a:lnSpc>
                <a:spcPct val="115000"/>
              </a:lnSpc>
              <a:spcBef>
                <a:spcPts val="0"/>
              </a:spcBef>
              <a:spcAft>
                <a:spcPts val="0"/>
              </a:spcAft>
              <a:buClr>
                <a:schemeClr val="lt1"/>
              </a:buClr>
              <a:buSzPts val="1600"/>
              <a:buFont typeface="Arial"/>
              <a:buChar char="●"/>
            </a:pPr>
            <a:r>
              <a:rPr b="1" lang="en" sz="1600">
                <a:solidFill>
                  <a:schemeClr val="lt1"/>
                </a:solidFill>
              </a:rPr>
              <a:t>What to add</a:t>
            </a:r>
            <a:r>
              <a:rPr lang="en" sz="1600">
                <a:solidFill>
                  <a:schemeClr val="lt1"/>
                </a:solidFill>
              </a:rPr>
              <a:t>: Include lightning strikes, wind gusts, dust exposure, humidity variance, etc.</a:t>
            </a:r>
            <a:endParaRPr sz="1600">
              <a:solidFill>
                <a:schemeClr val="lt1"/>
              </a:solidFill>
            </a:endParaRPr>
          </a:p>
          <a:p>
            <a:pPr indent="0" lvl="0" marL="0" marR="0" rtl="0" algn="l">
              <a:lnSpc>
                <a:spcPct val="115000"/>
              </a:lnSpc>
              <a:spcBef>
                <a:spcPts val="1400"/>
              </a:spcBef>
              <a:spcAft>
                <a:spcPts val="0"/>
              </a:spcAft>
              <a:buClr>
                <a:srgbClr val="000000"/>
              </a:buClr>
              <a:buSzPts val="1500"/>
              <a:buFont typeface="Arial"/>
              <a:buNone/>
            </a:pPr>
            <a:r>
              <a:rPr b="1" lang="en" sz="1600">
                <a:solidFill>
                  <a:schemeClr val="lt1"/>
                </a:solidFill>
              </a:rPr>
              <a:t>Why it helps</a:t>
            </a:r>
            <a:r>
              <a:rPr lang="en" sz="1600">
                <a:solidFill>
                  <a:schemeClr val="lt1"/>
                </a:solidFill>
              </a:rPr>
              <a:t>: Environmental extremes can accelerate component </a:t>
            </a:r>
            <a:r>
              <a:rPr b="1" lang="en" sz="1600">
                <a:solidFill>
                  <a:schemeClr val="lt1"/>
                </a:solidFill>
              </a:rPr>
              <a:t>degradation</a:t>
            </a:r>
            <a:r>
              <a:rPr lang="en" sz="1600">
                <a:solidFill>
                  <a:schemeClr val="lt1"/>
                </a:solidFill>
              </a:rPr>
              <a:t>—capturing this helps the model better estimate time-to-failure.</a:t>
            </a:r>
            <a:endParaRPr sz="1600">
              <a:solidFill>
                <a:schemeClr val="lt1"/>
              </a:solidFill>
            </a:endParaRPr>
          </a:p>
          <a:p>
            <a:pPr indent="0" lvl="0" marL="0" rtl="0" algn="l">
              <a:lnSpc>
                <a:spcPct val="115000"/>
              </a:lnSpc>
              <a:spcBef>
                <a:spcPts val="1400"/>
              </a:spcBef>
              <a:spcAft>
                <a:spcPts val="0"/>
              </a:spcAft>
              <a:buSzPts val="1500"/>
              <a:buNone/>
            </a:pPr>
            <a:r>
              <a:rPr b="1" lang="en" sz="1600">
                <a:solidFill>
                  <a:schemeClr val="lt1"/>
                </a:solidFill>
              </a:rPr>
              <a:t>4. Turbine Age &amp; Usage History</a:t>
            </a:r>
            <a:endParaRPr b="1" sz="1600">
              <a:solidFill>
                <a:schemeClr val="lt1"/>
              </a:solidFill>
            </a:endParaRPr>
          </a:p>
          <a:p>
            <a:pPr indent="-330200" lvl="0" marL="457200" rtl="0" algn="l">
              <a:lnSpc>
                <a:spcPct val="115000"/>
              </a:lnSpc>
              <a:spcBef>
                <a:spcPts val="1200"/>
              </a:spcBef>
              <a:spcAft>
                <a:spcPts val="0"/>
              </a:spcAft>
              <a:buClr>
                <a:schemeClr val="lt1"/>
              </a:buClr>
              <a:buSzPts val="1600"/>
              <a:buFont typeface="Arial"/>
              <a:buChar char="●"/>
            </a:pPr>
            <a:r>
              <a:rPr b="1" lang="en" sz="1600">
                <a:solidFill>
                  <a:schemeClr val="lt1"/>
                </a:solidFill>
              </a:rPr>
              <a:t>What’s missing</a:t>
            </a:r>
            <a:r>
              <a:rPr lang="en" sz="1600">
                <a:solidFill>
                  <a:schemeClr val="lt1"/>
                </a:solidFill>
              </a:rPr>
              <a:t>: No data on how long each turbine/component has been in operation.</a:t>
            </a:r>
            <a:endParaRPr sz="1600">
              <a:solidFill>
                <a:schemeClr val="lt1"/>
              </a:solidFill>
            </a:endParaRPr>
          </a:p>
          <a:p>
            <a:pPr indent="-330200" lvl="0" marL="457200" rtl="0" algn="l">
              <a:lnSpc>
                <a:spcPct val="115000"/>
              </a:lnSpc>
              <a:spcBef>
                <a:spcPts val="0"/>
              </a:spcBef>
              <a:spcAft>
                <a:spcPts val="0"/>
              </a:spcAft>
              <a:buClr>
                <a:schemeClr val="lt1"/>
              </a:buClr>
              <a:buSzPts val="1600"/>
              <a:buFont typeface="Arial"/>
              <a:buChar char="●"/>
            </a:pPr>
            <a:r>
              <a:rPr b="1" lang="en" sz="1600">
                <a:solidFill>
                  <a:schemeClr val="lt1"/>
                </a:solidFill>
              </a:rPr>
              <a:t>Why it helps</a:t>
            </a:r>
            <a:r>
              <a:rPr lang="en" sz="1600">
                <a:solidFill>
                  <a:schemeClr val="lt1"/>
                </a:solidFill>
              </a:rPr>
              <a:t>: Older components are more likely to fail; model can factor in wear-and-tear over time if usage patterns are provided (like cumulative operating hours or cycles).</a:t>
            </a:r>
            <a:endParaRPr sz="1600">
              <a:solidFill>
                <a:schemeClr val="lt1"/>
              </a:solidFill>
            </a:endParaRPr>
          </a:p>
        </p:txBody>
      </p:sp>
      <p:sp>
        <p:nvSpPr>
          <p:cNvPr id="435" name="Google Shape;435;g36ac7cfba73_0_741"/>
          <p:cNvSpPr txBox="1"/>
          <p:nvPr/>
        </p:nvSpPr>
        <p:spPr>
          <a:xfrm>
            <a:off x="4077350" y="4568775"/>
            <a:ext cx="5010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t/>
            </a:r>
            <a:endParaRPr b="0" i="1" sz="1200" u="none" cap="none" strike="noStrike">
              <a:solidFill>
                <a:srgbClr val="666666"/>
              </a:solidFill>
              <a:latin typeface="Nunito"/>
              <a:ea typeface="Nunito"/>
              <a:cs typeface="Nunito"/>
              <a:sym typeface="Nunito"/>
            </a:endParaRPr>
          </a:p>
        </p:txBody>
      </p:sp>
      <p:sp>
        <p:nvSpPr>
          <p:cNvPr id="436" name="Google Shape;436;g36ac7cfba73_0_741"/>
          <p:cNvSpPr txBox="1"/>
          <p:nvPr>
            <p:ph type="title"/>
          </p:nvPr>
        </p:nvSpPr>
        <p:spPr>
          <a:xfrm>
            <a:off x="202550" y="60673"/>
            <a:ext cx="8520600" cy="80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Suggestions for Additional Data to Improve </a:t>
            </a:r>
            <a:endParaRPr>
              <a:solidFill>
                <a:srgbClr val="1974D2"/>
              </a:solidFill>
            </a:endParaRPr>
          </a:p>
          <a:p>
            <a:pPr indent="0" lvl="0" marL="0" rtl="0" algn="l">
              <a:lnSpc>
                <a:spcPct val="100000"/>
              </a:lnSpc>
              <a:spcBef>
                <a:spcPts val="0"/>
              </a:spcBef>
              <a:spcAft>
                <a:spcPts val="0"/>
              </a:spcAft>
              <a:buSzPts val="2200"/>
              <a:buNone/>
            </a:pPr>
            <a:r>
              <a:rPr lang="en">
                <a:solidFill>
                  <a:srgbClr val="1974D2"/>
                </a:solidFill>
              </a:rPr>
              <a:t>Project Outcome 2/4</a:t>
            </a:r>
            <a:endParaRPr>
              <a:solidFill>
                <a:srgbClr val="1974D2"/>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g36ac7cfba73_0_747"/>
          <p:cNvSpPr txBox="1"/>
          <p:nvPr>
            <p:ph idx="1" type="body"/>
          </p:nvPr>
        </p:nvSpPr>
        <p:spPr>
          <a:xfrm>
            <a:off x="202550" y="938175"/>
            <a:ext cx="8800800" cy="3930600"/>
          </a:xfrm>
          <a:prstGeom prst="rect">
            <a:avLst/>
          </a:prstGeom>
          <a:solidFill>
            <a:srgbClr val="196798"/>
          </a:solid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SzPts val="1500"/>
              <a:buNone/>
            </a:pPr>
            <a:r>
              <a:rPr b="1" lang="en" sz="1600">
                <a:solidFill>
                  <a:schemeClr val="lt1"/>
                </a:solidFill>
              </a:rPr>
              <a:t>5. Load &amp; Power Output Metrics</a:t>
            </a:r>
            <a:endParaRPr b="1" sz="1600">
              <a:solidFill>
                <a:schemeClr val="lt1"/>
              </a:solidFill>
            </a:endParaRPr>
          </a:p>
          <a:p>
            <a:pPr indent="-330200" lvl="0" marL="457200" rtl="0" algn="l">
              <a:lnSpc>
                <a:spcPct val="115000"/>
              </a:lnSpc>
              <a:spcBef>
                <a:spcPts val="1200"/>
              </a:spcBef>
              <a:spcAft>
                <a:spcPts val="0"/>
              </a:spcAft>
              <a:buClr>
                <a:schemeClr val="lt1"/>
              </a:buClr>
              <a:buSzPts val="1600"/>
              <a:buFont typeface="Arial"/>
              <a:buChar char="●"/>
            </a:pPr>
            <a:r>
              <a:rPr b="1" lang="en" sz="1600">
                <a:solidFill>
                  <a:schemeClr val="lt1"/>
                </a:solidFill>
              </a:rPr>
              <a:t>What’s missing</a:t>
            </a:r>
            <a:r>
              <a:rPr lang="en" sz="1600">
                <a:solidFill>
                  <a:schemeClr val="lt1"/>
                </a:solidFill>
              </a:rPr>
              <a:t>: Limited insight into turbine load or actual energy output.</a:t>
            </a:r>
            <a:endParaRPr sz="1600">
              <a:solidFill>
                <a:schemeClr val="lt1"/>
              </a:solidFill>
            </a:endParaRPr>
          </a:p>
          <a:p>
            <a:pPr indent="-330200" lvl="0" marL="457200" rtl="0" algn="l">
              <a:lnSpc>
                <a:spcPct val="115000"/>
              </a:lnSpc>
              <a:spcBef>
                <a:spcPts val="0"/>
              </a:spcBef>
              <a:spcAft>
                <a:spcPts val="0"/>
              </a:spcAft>
              <a:buClr>
                <a:schemeClr val="lt1"/>
              </a:buClr>
              <a:buSzPts val="1600"/>
              <a:buFont typeface="Arial"/>
              <a:buChar char="●"/>
            </a:pPr>
            <a:r>
              <a:rPr b="1" lang="en" sz="1600">
                <a:solidFill>
                  <a:schemeClr val="lt1"/>
                </a:solidFill>
              </a:rPr>
              <a:t>Why it helps</a:t>
            </a:r>
            <a:r>
              <a:rPr lang="en" sz="1600">
                <a:solidFill>
                  <a:schemeClr val="lt1"/>
                </a:solidFill>
              </a:rPr>
              <a:t>: Abnormal output under normal operating conditions may indicate underlying mechanical stress or failure, giving the model another signal to act on.</a:t>
            </a:r>
            <a:endParaRPr sz="1600">
              <a:solidFill>
                <a:schemeClr val="lt1"/>
              </a:solidFill>
            </a:endParaRPr>
          </a:p>
          <a:p>
            <a:pPr indent="0" lvl="0" marL="0" rtl="0" algn="l">
              <a:lnSpc>
                <a:spcPct val="115000"/>
              </a:lnSpc>
              <a:spcBef>
                <a:spcPts val="1400"/>
              </a:spcBef>
              <a:spcAft>
                <a:spcPts val="0"/>
              </a:spcAft>
              <a:buSzPts val="1500"/>
              <a:buNone/>
            </a:pPr>
            <a:r>
              <a:rPr b="1" lang="en" sz="1600">
                <a:solidFill>
                  <a:schemeClr val="lt1"/>
                </a:solidFill>
              </a:rPr>
              <a:t>6. Vibration and Acoustic Sensor Data</a:t>
            </a:r>
            <a:endParaRPr b="1" sz="1600">
              <a:solidFill>
                <a:schemeClr val="lt1"/>
              </a:solidFill>
            </a:endParaRPr>
          </a:p>
          <a:p>
            <a:pPr indent="0" lvl="0" marL="0" marR="0" rtl="0" algn="l">
              <a:lnSpc>
                <a:spcPct val="115000"/>
              </a:lnSpc>
              <a:spcBef>
                <a:spcPts val="1400"/>
              </a:spcBef>
              <a:spcAft>
                <a:spcPts val="0"/>
              </a:spcAft>
              <a:buClr>
                <a:srgbClr val="000000"/>
              </a:buClr>
              <a:buSzPts val="1500"/>
              <a:buFont typeface="Arial"/>
              <a:buNone/>
            </a:pPr>
            <a:r>
              <a:rPr b="1" lang="en" sz="1600">
                <a:solidFill>
                  <a:schemeClr val="lt1"/>
                </a:solidFill>
              </a:rPr>
              <a:t>What’s</a:t>
            </a:r>
            <a:r>
              <a:rPr b="1" lang="en" sz="1600">
                <a:solidFill>
                  <a:schemeClr val="lt1"/>
                </a:solidFill>
              </a:rPr>
              <a:t> missing</a:t>
            </a:r>
            <a:r>
              <a:rPr lang="en" sz="1600">
                <a:solidFill>
                  <a:schemeClr val="lt1"/>
                </a:solidFill>
              </a:rPr>
              <a:t>: High-frequency sensor data from vibrations or ultrasonic sensors.</a:t>
            </a:r>
            <a:endParaRPr sz="1600">
              <a:solidFill>
                <a:schemeClr val="lt1"/>
              </a:solidFill>
            </a:endParaRPr>
          </a:p>
          <a:p>
            <a:pPr indent="-330200" lvl="0" marL="457200" rtl="0" algn="l">
              <a:lnSpc>
                <a:spcPct val="115000"/>
              </a:lnSpc>
              <a:spcBef>
                <a:spcPts val="0"/>
              </a:spcBef>
              <a:spcAft>
                <a:spcPts val="0"/>
              </a:spcAft>
              <a:buClr>
                <a:schemeClr val="lt1"/>
              </a:buClr>
              <a:buSzPts val="1600"/>
              <a:buFont typeface="Arial"/>
              <a:buChar char="●"/>
            </a:pPr>
            <a:r>
              <a:rPr b="1" lang="en" sz="1600">
                <a:solidFill>
                  <a:schemeClr val="lt1"/>
                </a:solidFill>
              </a:rPr>
              <a:t>Why it helps</a:t>
            </a:r>
            <a:r>
              <a:rPr lang="en" sz="1600">
                <a:solidFill>
                  <a:schemeClr val="lt1"/>
                </a:solidFill>
              </a:rPr>
              <a:t>: These are often early indicators of mechanical issues in rotating parts like the gearbox or generator. Including them could improve early detection.</a:t>
            </a:r>
            <a:endParaRPr sz="1600">
              <a:solidFill>
                <a:schemeClr val="lt1"/>
              </a:solidFill>
            </a:endParaRPr>
          </a:p>
        </p:txBody>
      </p:sp>
      <p:sp>
        <p:nvSpPr>
          <p:cNvPr id="442" name="Google Shape;442;g36ac7cfba73_0_747"/>
          <p:cNvSpPr txBox="1"/>
          <p:nvPr/>
        </p:nvSpPr>
        <p:spPr>
          <a:xfrm>
            <a:off x="4077350" y="4568775"/>
            <a:ext cx="5010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t/>
            </a:r>
            <a:endParaRPr b="0" i="1" sz="1200" u="none" cap="none" strike="noStrike">
              <a:solidFill>
                <a:srgbClr val="666666"/>
              </a:solidFill>
              <a:latin typeface="Nunito"/>
              <a:ea typeface="Nunito"/>
              <a:cs typeface="Nunito"/>
              <a:sym typeface="Nunito"/>
            </a:endParaRPr>
          </a:p>
        </p:txBody>
      </p:sp>
      <p:sp>
        <p:nvSpPr>
          <p:cNvPr id="443" name="Google Shape;443;g36ac7cfba73_0_747"/>
          <p:cNvSpPr txBox="1"/>
          <p:nvPr>
            <p:ph type="title"/>
          </p:nvPr>
        </p:nvSpPr>
        <p:spPr>
          <a:xfrm>
            <a:off x="202550" y="60673"/>
            <a:ext cx="8520600" cy="80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Suggestions for Additional Data to Improve </a:t>
            </a:r>
            <a:endParaRPr>
              <a:solidFill>
                <a:srgbClr val="1974D2"/>
              </a:solidFill>
            </a:endParaRPr>
          </a:p>
          <a:p>
            <a:pPr indent="0" lvl="0" marL="0" rtl="0" algn="l">
              <a:lnSpc>
                <a:spcPct val="100000"/>
              </a:lnSpc>
              <a:spcBef>
                <a:spcPts val="0"/>
              </a:spcBef>
              <a:spcAft>
                <a:spcPts val="0"/>
              </a:spcAft>
              <a:buSzPts val="2200"/>
              <a:buNone/>
            </a:pPr>
            <a:r>
              <a:rPr lang="en">
                <a:solidFill>
                  <a:srgbClr val="1974D2"/>
                </a:solidFill>
              </a:rPr>
              <a:t>Project Outcome 3/4 </a:t>
            </a:r>
            <a:endParaRPr>
              <a:solidFill>
                <a:srgbClr val="1974D2"/>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g36ac7cfba73_0_753"/>
          <p:cNvSpPr txBox="1"/>
          <p:nvPr>
            <p:ph idx="1" type="body"/>
          </p:nvPr>
        </p:nvSpPr>
        <p:spPr>
          <a:xfrm>
            <a:off x="202550" y="938175"/>
            <a:ext cx="8800800" cy="3930600"/>
          </a:xfrm>
          <a:prstGeom prst="rect">
            <a:avLst/>
          </a:prstGeom>
          <a:solidFill>
            <a:srgbClr val="196798"/>
          </a:solid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SzPts val="1500"/>
              <a:buNone/>
            </a:pPr>
            <a:r>
              <a:rPr b="1" lang="en" sz="1600">
                <a:solidFill>
                  <a:schemeClr val="lt1"/>
                </a:solidFill>
              </a:rPr>
              <a:t>7. Maintenance Crew Notes &amp; Annotations</a:t>
            </a:r>
            <a:endParaRPr b="1" sz="1600">
              <a:solidFill>
                <a:schemeClr val="lt1"/>
              </a:solidFill>
            </a:endParaRPr>
          </a:p>
          <a:p>
            <a:pPr indent="-330200" lvl="0" marL="457200" rtl="0" algn="l">
              <a:lnSpc>
                <a:spcPct val="115000"/>
              </a:lnSpc>
              <a:spcBef>
                <a:spcPts val="1200"/>
              </a:spcBef>
              <a:spcAft>
                <a:spcPts val="0"/>
              </a:spcAft>
              <a:buClr>
                <a:schemeClr val="lt1"/>
              </a:buClr>
              <a:buSzPts val="1600"/>
              <a:buFont typeface="Arial"/>
              <a:buChar char="●"/>
            </a:pPr>
            <a:r>
              <a:rPr b="1" lang="en" sz="1600">
                <a:solidFill>
                  <a:schemeClr val="lt1"/>
                </a:solidFill>
              </a:rPr>
              <a:t>What’s missing</a:t>
            </a:r>
            <a:r>
              <a:rPr lang="en" sz="1600">
                <a:solidFill>
                  <a:schemeClr val="lt1"/>
                </a:solidFill>
              </a:rPr>
              <a:t>: Unstructured or semi-structured technician notes.</a:t>
            </a:r>
            <a:endParaRPr sz="1600">
              <a:solidFill>
                <a:schemeClr val="lt1"/>
              </a:solidFill>
            </a:endParaRPr>
          </a:p>
          <a:p>
            <a:pPr indent="-330200" lvl="0" marL="457200" rtl="0" algn="l">
              <a:lnSpc>
                <a:spcPct val="115000"/>
              </a:lnSpc>
              <a:spcBef>
                <a:spcPts val="0"/>
              </a:spcBef>
              <a:spcAft>
                <a:spcPts val="0"/>
              </a:spcAft>
              <a:buClr>
                <a:schemeClr val="lt1"/>
              </a:buClr>
              <a:buSzPts val="1600"/>
              <a:buFont typeface="Arial"/>
              <a:buChar char="●"/>
            </a:pPr>
            <a:r>
              <a:rPr b="1" lang="en" sz="1600">
                <a:solidFill>
                  <a:schemeClr val="lt1"/>
                </a:solidFill>
              </a:rPr>
              <a:t>Why it helps</a:t>
            </a:r>
            <a:r>
              <a:rPr lang="en" sz="1600">
                <a:solidFill>
                  <a:schemeClr val="lt1"/>
                </a:solidFill>
              </a:rPr>
              <a:t>: Natural Language Processing (NLP) on such notes could reveal soft indicators of upcoming issues (e.g., “minor leakage observed”) not captured by sensors.</a:t>
            </a:r>
            <a:endParaRPr sz="1600">
              <a:solidFill>
                <a:schemeClr val="lt1"/>
              </a:solidFill>
            </a:endParaRPr>
          </a:p>
          <a:p>
            <a:pPr indent="0" lvl="0" marL="0" marR="0" rtl="0" algn="l">
              <a:lnSpc>
                <a:spcPct val="115000"/>
              </a:lnSpc>
              <a:spcBef>
                <a:spcPts val="1400"/>
              </a:spcBef>
              <a:spcAft>
                <a:spcPts val="0"/>
              </a:spcAft>
              <a:buSzPts val="1500"/>
              <a:buNone/>
            </a:pPr>
            <a:r>
              <a:rPr b="1" lang="en" sz="1600">
                <a:solidFill>
                  <a:schemeClr val="lt1"/>
                </a:solidFill>
              </a:rPr>
              <a:t>8. </a:t>
            </a:r>
            <a:r>
              <a:rPr b="1" lang="en" sz="1600">
                <a:solidFill>
                  <a:schemeClr val="lt1"/>
                </a:solidFill>
              </a:rPr>
              <a:t>Geolocation</a:t>
            </a:r>
            <a:r>
              <a:rPr b="1" lang="en" sz="1600">
                <a:solidFill>
                  <a:schemeClr val="lt1"/>
                </a:solidFill>
              </a:rPr>
              <a:t> &amp; Terrain Metadata</a:t>
            </a:r>
            <a:endParaRPr b="1" sz="1600">
              <a:solidFill>
                <a:schemeClr val="lt1"/>
              </a:solidFill>
            </a:endParaRPr>
          </a:p>
          <a:p>
            <a:pPr indent="-330200" lvl="0" marL="457200" rtl="0" algn="l">
              <a:lnSpc>
                <a:spcPct val="115000"/>
              </a:lnSpc>
              <a:spcBef>
                <a:spcPts val="1200"/>
              </a:spcBef>
              <a:spcAft>
                <a:spcPts val="0"/>
              </a:spcAft>
              <a:buClr>
                <a:schemeClr val="lt1"/>
              </a:buClr>
              <a:buSzPts val="1600"/>
              <a:buFont typeface="Arial"/>
              <a:buChar char="●"/>
            </a:pPr>
            <a:r>
              <a:rPr b="1" lang="en" sz="1600">
                <a:solidFill>
                  <a:schemeClr val="lt1"/>
                </a:solidFill>
              </a:rPr>
              <a:t>What’s missing</a:t>
            </a:r>
            <a:r>
              <a:rPr lang="en" sz="1600">
                <a:solidFill>
                  <a:schemeClr val="lt1"/>
                </a:solidFill>
              </a:rPr>
              <a:t>: Location of each turbine and terrain elevation.</a:t>
            </a:r>
            <a:endParaRPr sz="1600">
              <a:solidFill>
                <a:schemeClr val="lt1"/>
              </a:solidFill>
            </a:endParaRPr>
          </a:p>
          <a:p>
            <a:pPr indent="-330200" lvl="0" marL="457200" rtl="0" algn="l">
              <a:lnSpc>
                <a:spcPct val="115000"/>
              </a:lnSpc>
              <a:spcBef>
                <a:spcPts val="0"/>
              </a:spcBef>
              <a:spcAft>
                <a:spcPts val="0"/>
              </a:spcAft>
              <a:buClr>
                <a:schemeClr val="lt1"/>
              </a:buClr>
              <a:buSzPts val="1600"/>
              <a:buFont typeface="Arial"/>
              <a:buChar char="●"/>
            </a:pPr>
            <a:r>
              <a:rPr b="1" lang="en" sz="1600">
                <a:solidFill>
                  <a:schemeClr val="lt1"/>
                </a:solidFill>
              </a:rPr>
              <a:t>Why it helps</a:t>
            </a:r>
            <a:r>
              <a:rPr lang="en" sz="1600">
                <a:solidFill>
                  <a:schemeClr val="lt1"/>
                </a:solidFill>
              </a:rPr>
              <a:t>: Turbines in coastal or high-altitude areas may experience different wear rates. Including this could improve model generalization across regions.</a:t>
            </a:r>
            <a:endParaRPr sz="1600">
              <a:solidFill>
                <a:schemeClr val="lt1"/>
              </a:solidFill>
            </a:endParaRPr>
          </a:p>
        </p:txBody>
      </p:sp>
      <p:sp>
        <p:nvSpPr>
          <p:cNvPr id="449" name="Google Shape;449;g36ac7cfba73_0_753"/>
          <p:cNvSpPr txBox="1"/>
          <p:nvPr/>
        </p:nvSpPr>
        <p:spPr>
          <a:xfrm>
            <a:off x="4077350" y="4568775"/>
            <a:ext cx="5010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t/>
            </a:r>
            <a:endParaRPr b="0" i="1" sz="1200" u="none" cap="none" strike="noStrike">
              <a:solidFill>
                <a:srgbClr val="666666"/>
              </a:solidFill>
              <a:latin typeface="Nunito"/>
              <a:ea typeface="Nunito"/>
              <a:cs typeface="Nunito"/>
              <a:sym typeface="Nunito"/>
            </a:endParaRPr>
          </a:p>
        </p:txBody>
      </p:sp>
      <p:sp>
        <p:nvSpPr>
          <p:cNvPr id="450" name="Google Shape;450;g36ac7cfba73_0_753"/>
          <p:cNvSpPr txBox="1"/>
          <p:nvPr>
            <p:ph type="title"/>
          </p:nvPr>
        </p:nvSpPr>
        <p:spPr>
          <a:xfrm>
            <a:off x="202550" y="60673"/>
            <a:ext cx="8520600" cy="80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Suggestions for Additional Data to Improve </a:t>
            </a:r>
            <a:endParaRPr>
              <a:solidFill>
                <a:srgbClr val="1974D2"/>
              </a:solidFill>
            </a:endParaRPr>
          </a:p>
          <a:p>
            <a:pPr indent="0" lvl="0" marL="0" rtl="0" algn="l">
              <a:lnSpc>
                <a:spcPct val="100000"/>
              </a:lnSpc>
              <a:spcBef>
                <a:spcPts val="0"/>
              </a:spcBef>
              <a:spcAft>
                <a:spcPts val="0"/>
              </a:spcAft>
              <a:buSzPts val="2200"/>
              <a:buNone/>
            </a:pPr>
            <a:r>
              <a:rPr lang="en">
                <a:solidFill>
                  <a:srgbClr val="1974D2"/>
                </a:solidFill>
              </a:rPr>
              <a:t>Project Outcome 4/4 </a:t>
            </a:r>
            <a:endParaRPr>
              <a:solidFill>
                <a:srgbClr val="1974D2"/>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g33d6fac6b87_0_58"/>
          <p:cNvSpPr txBox="1"/>
          <p:nvPr/>
        </p:nvSpPr>
        <p:spPr>
          <a:xfrm>
            <a:off x="1298400" y="2042400"/>
            <a:ext cx="5227200" cy="1188000"/>
          </a:xfrm>
          <a:prstGeom prst="rect">
            <a:avLst/>
          </a:prstGeom>
          <a:solidFill>
            <a:srgbClr val="79B0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Nunito"/>
                <a:ea typeface="Nunito"/>
                <a:cs typeface="Nunito"/>
                <a:sym typeface="Nunito"/>
              </a:rPr>
              <a:t>Thank You!</a:t>
            </a:r>
            <a:endParaRPr b="1" sz="3000">
              <a:solidFill>
                <a:schemeClr val="lt1"/>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12508d39905_0_1"/>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sz="2100">
                <a:solidFill>
                  <a:srgbClr val="1974D2"/>
                </a:solidFill>
              </a:rPr>
              <a:t>Business Problem - Predictive Maintenance for Wind Turbines</a:t>
            </a:r>
            <a:endParaRPr sz="2100">
              <a:solidFill>
                <a:srgbClr val="1974D2"/>
              </a:solidFill>
            </a:endParaRPr>
          </a:p>
        </p:txBody>
      </p:sp>
      <p:sp>
        <p:nvSpPr>
          <p:cNvPr id="82" name="Google Shape;82;g12508d39905_0_1"/>
          <p:cNvSpPr txBox="1"/>
          <p:nvPr>
            <p:ph idx="1" type="body"/>
          </p:nvPr>
        </p:nvSpPr>
        <p:spPr>
          <a:xfrm>
            <a:off x="202550" y="861975"/>
            <a:ext cx="8686800" cy="1828800"/>
          </a:xfrm>
          <a:prstGeom prst="rect">
            <a:avLst/>
          </a:prstGeom>
          <a:solidFill>
            <a:srgbClr val="29ADC1"/>
          </a:solid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1500"/>
              <a:buNone/>
            </a:pPr>
            <a:r>
              <a:rPr b="1" lang="en" sz="1800">
                <a:solidFill>
                  <a:schemeClr val="lt1"/>
                </a:solidFill>
              </a:rPr>
              <a:t>Business Problem Overview</a:t>
            </a:r>
            <a:endParaRPr b="1" sz="1800">
              <a:solidFill>
                <a:schemeClr val="lt1"/>
              </a:solidFill>
            </a:endParaRPr>
          </a:p>
          <a:p>
            <a:pPr indent="-330200" lvl="0" marL="457200" rtl="0" algn="l">
              <a:lnSpc>
                <a:spcPct val="115000"/>
              </a:lnSpc>
              <a:spcBef>
                <a:spcPts val="1000"/>
              </a:spcBef>
              <a:spcAft>
                <a:spcPts val="0"/>
              </a:spcAft>
              <a:buClr>
                <a:schemeClr val="lt1"/>
              </a:buClr>
              <a:buSzPts val="1600"/>
              <a:buChar char="●"/>
            </a:pPr>
            <a:r>
              <a:rPr lang="en" sz="1600">
                <a:solidFill>
                  <a:schemeClr val="lt1"/>
                </a:solidFill>
              </a:rPr>
              <a:t>Wind energy is a key part of the global shift to renewables, but maintaining wind turbines is costly and challenging. Predictive maintenance, powered by sensor data, helps reduce downtime and prevent failures by anticipating issues before they occur. This leads to better efficiency, lower costs, and improved reliability.</a:t>
            </a:r>
            <a:endParaRPr sz="1600">
              <a:solidFill>
                <a:schemeClr val="lt1"/>
              </a:solidFill>
            </a:endParaRPr>
          </a:p>
        </p:txBody>
      </p:sp>
      <p:sp>
        <p:nvSpPr>
          <p:cNvPr id="83" name="Google Shape;83;g12508d39905_0_1"/>
          <p:cNvSpPr txBox="1"/>
          <p:nvPr>
            <p:ph idx="1" type="body"/>
          </p:nvPr>
        </p:nvSpPr>
        <p:spPr>
          <a:xfrm>
            <a:off x="218750" y="2789775"/>
            <a:ext cx="8686800" cy="1828800"/>
          </a:xfrm>
          <a:prstGeom prst="rect">
            <a:avLst/>
          </a:prstGeom>
          <a:solidFill>
            <a:srgbClr val="75B130"/>
          </a:solid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SzPts val="1500"/>
              <a:buNone/>
            </a:pPr>
            <a:r>
              <a:rPr b="1" lang="en" sz="1800">
                <a:solidFill>
                  <a:schemeClr val="lt1"/>
                </a:solidFill>
              </a:rPr>
              <a:t>Problem Statement</a:t>
            </a:r>
            <a:endParaRPr sz="1600">
              <a:solidFill>
                <a:schemeClr val="lt1"/>
              </a:solidFill>
            </a:endParaRPr>
          </a:p>
          <a:p>
            <a:pPr indent="-330200" lvl="0" marL="457200" rtl="0" algn="l">
              <a:lnSpc>
                <a:spcPct val="115000"/>
              </a:lnSpc>
              <a:spcBef>
                <a:spcPts val="1000"/>
              </a:spcBef>
              <a:spcAft>
                <a:spcPts val="1000"/>
              </a:spcAft>
              <a:buClr>
                <a:schemeClr val="lt1"/>
              </a:buClr>
              <a:buSzPts val="1600"/>
              <a:buChar char="●"/>
            </a:pPr>
            <a:r>
              <a:rPr lang="en" sz="1600">
                <a:solidFill>
                  <a:schemeClr val="lt1"/>
                </a:solidFill>
              </a:rPr>
              <a:t>ReneWind - a company focused on optimizing wind energy generation - aims to develop a deep learning model to predict wind turbine generator failures using sensor data. The goal is to classify whether a turbine will fail (Target = 1) or operate normally (Target = 0), enabling timely maintenance and minimizing operational disruptions.</a:t>
            </a:r>
            <a:endParaRPr sz="16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36ac7cfba73_0_351"/>
          <p:cNvSpPr txBox="1"/>
          <p:nvPr>
            <p:ph type="title"/>
          </p:nvPr>
        </p:nvSpPr>
        <p:spPr>
          <a:xfrm>
            <a:off x="202550" y="1368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Solution Approach - Overview</a:t>
            </a:r>
            <a:endParaRPr>
              <a:solidFill>
                <a:srgbClr val="1974D2"/>
              </a:solidFill>
            </a:endParaRPr>
          </a:p>
        </p:txBody>
      </p:sp>
      <p:graphicFrame>
        <p:nvGraphicFramePr>
          <p:cNvPr id="89" name="Google Shape;89;g36ac7cfba73_0_351"/>
          <p:cNvGraphicFramePr/>
          <p:nvPr/>
        </p:nvGraphicFramePr>
        <p:xfrm>
          <a:off x="202525" y="679725"/>
          <a:ext cx="3000000" cy="3000000"/>
        </p:xfrm>
        <a:graphic>
          <a:graphicData uri="http://schemas.openxmlformats.org/drawingml/2006/table">
            <a:tbl>
              <a:tblPr>
                <a:noFill/>
                <a:tableStyleId>{07A3033A-6E7C-4F48-9908-586DAFC48A61}</a:tableStyleId>
              </a:tblPr>
              <a:tblGrid>
                <a:gridCol w="4366200"/>
                <a:gridCol w="4366200"/>
              </a:tblGrid>
              <a:tr h="381000">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lt1"/>
                          </a:solidFill>
                          <a:latin typeface="Nunito"/>
                          <a:ea typeface="Nunito"/>
                          <a:cs typeface="Nunito"/>
                          <a:sym typeface="Nunito"/>
                        </a:rPr>
                        <a:t>Step 1: Data Loading &amp; Exploration</a:t>
                      </a:r>
                      <a:endParaRPr b="1" sz="1200" u="none" cap="none" strike="noStrike">
                        <a:solidFill>
                          <a:schemeClr val="lt1"/>
                        </a:solidFill>
                        <a:latin typeface="Nunito"/>
                        <a:ea typeface="Nunito"/>
                        <a:cs typeface="Nunito"/>
                        <a:sym typeface="Nunito"/>
                      </a:endParaRPr>
                    </a:p>
                    <a:p>
                      <a:pPr indent="-304800" lvl="0" marL="457200" marR="0" rtl="0" algn="l">
                        <a:lnSpc>
                          <a:spcPct val="100000"/>
                        </a:lnSpc>
                        <a:spcBef>
                          <a:spcPts val="0"/>
                        </a:spcBef>
                        <a:spcAft>
                          <a:spcPts val="0"/>
                        </a:spcAft>
                        <a:buClr>
                          <a:schemeClr val="lt1"/>
                        </a:buClr>
                        <a:buSzPts val="1200"/>
                        <a:buFont typeface="Nunito"/>
                        <a:buChar char="●"/>
                      </a:pPr>
                      <a:r>
                        <a:rPr lang="en" sz="1200" u="none" cap="none" strike="noStrike">
                          <a:solidFill>
                            <a:schemeClr val="lt1"/>
                          </a:solidFill>
                          <a:latin typeface="Nunito"/>
                          <a:ea typeface="Nunito"/>
                          <a:cs typeface="Nunito"/>
                          <a:sym typeface="Nunito"/>
                        </a:rPr>
                        <a:t>Datasets (Train.csv and Test.csv) are loaded using pandas.</a:t>
                      </a:r>
                      <a:endParaRPr sz="1200" u="none" cap="none" strike="noStrike">
                        <a:solidFill>
                          <a:schemeClr val="lt1"/>
                        </a:solidFill>
                        <a:latin typeface="Nunito"/>
                        <a:ea typeface="Nunito"/>
                        <a:cs typeface="Nunito"/>
                        <a:sym typeface="Nunito"/>
                      </a:endParaRPr>
                    </a:p>
                    <a:p>
                      <a:pPr indent="-304800" lvl="0" marL="457200" marR="0" rtl="0" algn="l">
                        <a:lnSpc>
                          <a:spcPct val="100000"/>
                        </a:lnSpc>
                        <a:spcBef>
                          <a:spcPts val="0"/>
                        </a:spcBef>
                        <a:spcAft>
                          <a:spcPts val="0"/>
                        </a:spcAft>
                        <a:buClr>
                          <a:schemeClr val="lt1"/>
                        </a:buClr>
                        <a:buSzPts val="1200"/>
                        <a:buFont typeface="Nunito"/>
                        <a:buChar char="●"/>
                      </a:pPr>
                      <a:r>
                        <a:rPr lang="en" sz="1200" u="none" cap="none" strike="noStrike">
                          <a:solidFill>
                            <a:schemeClr val="lt1"/>
                          </a:solidFill>
                          <a:latin typeface="Nunito"/>
                          <a:ea typeface="Nunito"/>
                          <a:cs typeface="Nunito"/>
                          <a:sym typeface="Nunito"/>
                        </a:rPr>
                        <a:t>Exploratory Data Analysis (EDA) is performed with:</a:t>
                      </a:r>
                      <a:endParaRPr sz="1200" u="none" cap="none" strike="noStrike">
                        <a:solidFill>
                          <a:schemeClr val="lt1"/>
                        </a:solidFill>
                        <a:latin typeface="Nunito"/>
                        <a:ea typeface="Nunito"/>
                        <a:cs typeface="Nunito"/>
                        <a:sym typeface="Nunito"/>
                      </a:endParaRPr>
                    </a:p>
                    <a:p>
                      <a:pPr indent="-304800" lvl="1" marL="914400" marR="0" rtl="0" algn="l">
                        <a:lnSpc>
                          <a:spcPct val="100000"/>
                        </a:lnSpc>
                        <a:spcBef>
                          <a:spcPts val="0"/>
                        </a:spcBef>
                        <a:spcAft>
                          <a:spcPts val="0"/>
                        </a:spcAft>
                        <a:buClr>
                          <a:schemeClr val="lt1"/>
                        </a:buClr>
                        <a:buSzPts val="1200"/>
                        <a:buFont typeface="Nunito"/>
                        <a:buChar char="○"/>
                      </a:pPr>
                      <a:r>
                        <a:rPr lang="en" sz="1200" u="none" cap="none" strike="noStrike">
                          <a:solidFill>
                            <a:schemeClr val="lt1"/>
                          </a:solidFill>
                          <a:latin typeface="Nunito"/>
                          <a:ea typeface="Nunito"/>
                          <a:cs typeface="Nunito"/>
                          <a:sym typeface="Nunito"/>
                        </a:rPr>
                        <a:t>Boxplots and histograms for distribution and outlier detection.</a:t>
                      </a:r>
                      <a:endParaRPr sz="1200" u="none" cap="none" strike="noStrike">
                        <a:solidFill>
                          <a:schemeClr val="lt1"/>
                        </a:solidFill>
                        <a:latin typeface="Nunito"/>
                        <a:ea typeface="Nunito"/>
                        <a:cs typeface="Nunito"/>
                        <a:sym typeface="Nunito"/>
                      </a:endParaRPr>
                    </a:p>
                    <a:p>
                      <a:pPr indent="-304800" lvl="1" marL="914400" marR="0" rtl="0" algn="l">
                        <a:lnSpc>
                          <a:spcPct val="100000"/>
                        </a:lnSpc>
                        <a:spcBef>
                          <a:spcPts val="0"/>
                        </a:spcBef>
                        <a:spcAft>
                          <a:spcPts val="0"/>
                        </a:spcAft>
                        <a:buClr>
                          <a:schemeClr val="lt1"/>
                        </a:buClr>
                        <a:buSzPts val="1200"/>
                        <a:buFont typeface="Nunito"/>
                        <a:buChar char="○"/>
                      </a:pPr>
                      <a:r>
                        <a:rPr lang="en" sz="1200" u="none" cap="none" strike="noStrike">
                          <a:solidFill>
                            <a:schemeClr val="lt1"/>
                          </a:solidFill>
                          <a:latin typeface="Nunito"/>
                          <a:ea typeface="Nunito"/>
                          <a:cs typeface="Nunito"/>
                          <a:sym typeface="Nunito"/>
                        </a:rPr>
                        <a:t>A correlation heatmap to assess multicollinearity among features.</a:t>
                      </a:r>
                      <a:endParaRPr sz="1200" u="none" cap="none" strike="noStrike">
                        <a:solidFill>
                          <a:schemeClr val="lt1"/>
                        </a:solidFill>
                        <a:latin typeface="Nunito"/>
                        <a:ea typeface="Nunito"/>
                        <a:cs typeface="Nunito"/>
                        <a:sym typeface="Nunito"/>
                      </a:endParaRPr>
                    </a:p>
                  </a:txBody>
                  <a:tcPr marT="91425" marB="91425" marR="91425" marL="91425">
                    <a:solidFill>
                      <a:srgbClr val="29ADC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lt1"/>
                          </a:solidFill>
                          <a:latin typeface="Nunito"/>
                          <a:ea typeface="Nunito"/>
                          <a:cs typeface="Nunito"/>
                          <a:sym typeface="Nunito"/>
                        </a:rPr>
                        <a:t>Step 2: Data Preprocessing</a:t>
                      </a:r>
                      <a:endParaRPr b="1" sz="1200" u="none" cap="none" strike="noStrike">
                        <a:solidFill>
                          <a:schemeClr val="lt1"/>
                        </a:solidFill>
                        <a:latin typeface="Nunito"/>
                        <a:ea typeface="Nunito"/>
                        <a:cs typeface="Nunito"/>
                        <a:sym typeface="Nunito"/>
                      </a:endParaRPr>
                    </a:p>
                    <a:p>
                      <a:pPr indent="-304800" lvl="0" marL="457200" marR="0" rtl="0" algn="l">
                        <a:lnSpc>
                          <a:spcPct val="100000"/>
                        </a:lnSpc>
                        <a:spcBef>
                          <a:spcPts val="0"/>
                        </a:spcBef>
                        <a:spcAft>
                          <a:spcPts val="0"/>
                        </a:spcAft>
                        <a:buClr>
                          <a:schemeClr val="lt1"/>
                        </a:buClr>
                        <a:buSzPts val="1200"/>
                        <a:buFont typeface="Nunito"/>
                        <a:buChar char="●"/>
                      </a:pPr>
                      <a:r>
                        <a:rPr lang="en" sz="1200" u="none" cap="none" strike="noStrike">
                          <a:solidFill>
                            <a:schemeClr val="lt1"/>
                          </a:solidFill>
                          <a:latin typeface="Nunito"/>
                          <a:ea typeface="Nunito"/>
                          <a:cs typeface="Nunito"/>
                          <a:sym typeface="Nunito"/>
                        </a:rPr>
                        <a:t>Missing Values: Handled using SimpleImputer(strategy='median') for both train and test sets.</a:t>
                      </a:r>
                      <a:endParaRPr sz="1200" u="none" cap="none" strike="noStrike">
                        <a:solidFill>
                          <a:schemeClr val="lt1"/>
                        </a:solidFill>
                        <a:latin typeface="Nunito"/>
                        <a:ea typeface="Nunito"/>
                        <a:cs typeface="Nunito"/>
                        <a:sym typeface="Nunito"/>
                      </a:endParaRPr>
                    </a:p>
                    <a:p>
                      <a:pPr indent="-304800" lvl="0" marL="457200" marR="0" rtl="0" algn="l">
                        <a:lnSpc>
                          <a:spcPct val="100000"/>
                        </a:lnSpc>
                        <a:spcBef>
                          <a:spcPts val="0"/>
                        </a:spcBef>
                        <a:spcAft>
                          <a:spcPts val="0"/>
                        </a:spcAft>
                        <a:buClr>
                          <a:schemeClr val="lt1"/>
                        </a:buClr>
                        <a:buSzPts val="1200"/>
                        <a:buFont typeface="Nunito"/>
                        <a:buChar char="●"/>
                      </a:pPr>
                      <a:r>
                        <a:rPr lang="en" sz="1200" u="none" cap="none" strike="noStrike">
                          <a:solidFill>
                            <a:schemeClr val="lt1"/>
                          </a:solidFill>
                          <a:latin typeface="Nunito"/>
                          <a:ea typeface="Nunito"/>
                          <a:cs typeface="Nunito"/>
                          <a:sym typeface="Nunito"/>
                        </a:rPr>
                        <a:t>Feature/Target Split:</a:t>
                      </a:r>
                      <a:endParaRPr sz="1200" u="none" cap="none" strike="noStrike">
                        <a:solidFill>
                          <a:schemeClr val="lt1"/>
                        </a:solidFill>
                        <a:latin typeface="Nunito"/>
                        <a:ea typeface="Nunito"/>
                        <a:cs typeface="Nunito"/>
                        <a:sym typeface="Nunito"/>
                      </a:endParaRPr>
                    </a:p>
                    <a:p>
                      <a:pPr indent="-304800" lvl="1" marL="914400" marR="0" rtl="0" algn="l">
                        <a:lnSpc>
                          <a:spcPct val="100000"/>
                        </a:lnSpc>
                        <a:spcBef>
                          <a:spcPts val="0"/>
                        </a:spcBef>
                        <a:spcAft>
                          <a:spcPts val="0"/>
                        </a:spcAft>
                        <a:buClr>
                          <a:schemeClr val="lt1"/>
                        </a:buClr>
                        <a:buSzPts val="1200"/>
                        <a:buFont typeface="Nunito"/>
                        <a:buChar char="○"/>
                      </a:pPr>
                      <a:r>
                        <a:rPr lang="en" sz="1200" u="none" cap="none" strike="noStrike">
                          <a:solidFill>
                            <a:schemeClr val="lt1"/>
                          </a:solidFill>
                          <a:latin typeface="Nunito"/>
                          <a:ea typeface="Nunito"/>
                          <a:cs typeface="Nunito"/>
                          <a:sym typeface="Nunito"/>
                        </a:rPr>
                        <a:t>X includes all sensor readings (V1 to V40), and y is the Target.</a:t>
                      </a:r>
                      <a:endParaRPr sz="1200" u="none" cap="none" strike="noStrike">
                        <a:solidFill>
                          <a:schemeClr val="lt1"/>
                        </a:solidFill>
                        <a:latin typeface="Nunito"/>
                        <a:ea typeface="Nunito"/>
                        <a:cs typeface="Nunito"/>
                        <a:sym typeface="Nunito"/>
                      </a:endParaRPr>
                    </a:p>
                    <a:p>
                      <a:pPr indent="-304800" lvl="0" marL="457200" marR="0" rtl="0" algn="l">
                        <a:lnSpc>
                          <a:spcPct val="100000"/>
                        </a:lnSpc>
                        <a:spcBef>
                          <a:spcPts val="0"/>
                        </a:spcBef>
                        <a:spcAft>
                          <a:spcPts val="0"/>
                        </a:spcAft>
                        <a:buClr>
                          <a:schemeClr val="lt1"/>
                        </a:buClr>
                        <a:buSzPts val="1200"/>
                        <a:buFont typeface="Nunito"/>
                        <a:buChar char="●"/>
                      </a:pPr>
                      <a:r>
                        <a:rPr lang="en" sz="1200" u="none" cap="none" strike="noStrike">
                          <a:solidFill>
                            <a:schemeClr val="lt1"/>
                          </a:solidFill>
                          <a:latin typeface="Nunito"/>
                          <a:ea typeface="Nunito"/>
                          <a:cs typeface="Nunito"/>
                          <a:sym typeface="Nunito"/>
                        </a:rPr>
                        <a:t>Scaling: Although StandardScaler is imported, scaling isn't explicitly applied in the parsed cells.</a:t>
                      </a:r>
                      <a:endParaRPr sz="1200" u="none" cap="none" strike="noStrike">
                        <a:solidFill>
                          <a:schemeClr val="lt1"/>
                        </a:solidFill>
                        <a:latin typeface="Nunito"/>
                        <a:ea typeface="Nunito"/>
                        <a:cs typeface="Nunito"/>
                        <a:sym typeface="Nunito"/>
                      </a:endParaRPr>
                    </a:p>
                  </a:txBody>
                  <a:tcPr marT="91425" marB="91425" marR="91425" marL="91425">
                    <a:solidFill>
                      <a:srgbClr val="75B130"/>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lt1"/>
                          </a:solidFill>
                          <a:latin typeface="Nunito"/>
                          <a:ea typeface="Nunito"/>
                          <a:cs typeface="Nunito"/>
                          <a:sym typeface="Nunito"/>
                        </a:rPr>
                        <a:t>Step 3: Neural Networks Models</a:t>
                      </a:r>
                      <a:endParaRPr b="1" sz="1200" u="none" cap="none" strike="noStrike">
                        <a:solidFill>
                          <a:schemeClr val="lt1"/>
                        </a:solidFill>
                        <a:latin typeface="Nunito"/>
                        <a:ea typeface="Nunito"/>
                        <a:cs typeface="Nunito"/>
                        <a:sym typeface="Nunito"/>
                      </a:endParaRPr>
                    </a:p>
                    <a:p>
                      <a:pPr indent="-304800" lvl="0" marL="457200" marR="0" rtl="0" algn="l">
                        <a:lnSpc>
                          <a:spcPct val="100000"/>
                        </a:lnSpc>
                        <a:spcBef>
                          <a:spcPts val="0"/>
                        </a:spcBef>
                        <a:spcAft>
                          <a:spcPts val="0"/>
                        </a:spcAft>
                        <a:buClr>
                          <a:schemeClr val="lt1"/>
                        </a:buClr>
                        <a:buSzPts val="1200"/>
                        <a:buFont typeface="Nunito"/>
                        <a:buChar char="●"/>
                      </a:pPr>
                      <a:r>
                        <a:rPr lang="en" sz="1200" u="none" cap="none" strike="noStrike">
                          <a:solidFill>
                            <a:schemeClr val="lt1"/>
                          </a:solidFill>
                          <a:latin typeface="Nunito"/>
                          <a:ea typeface="Nunito"/>
                          <a:cs typeface="Nunito"/>
                          <a:sym typeface="Nunito"/>
                        </a:rPr>
                        <a:t>A series of Deep Neural Networks (DNNs) were built using the Keras Sequential API.</a:t>
                      </a:r>
                      <a:endParaRPr sz="1200" u="none" cap="none" strike="noStrike">
                        <a:solidFill>
                          <a:schemeClr val="lt1"/>
                        </a:solidFill>
                        <a:latin typeface="Nunito"/>
                        <a:ea typeface="Nunito"/>
                        <a:cs typeface="Nunito"/>
                        <a:sym typeface="Nunito"/>
                      </a:endParaRPr>
                    </a:p>
                    <a:p>
                      <a:pPr indent="-304800" lvl="0" marL="457200" marR="0" rtl="0" algn="l">
                        <a:lnSpc>
                          <a:spcPct val="100000"/>
                        </a:lnSpc>
                        <a:spcBef>
                          <a:spcPts val="0"/>
                        </a:spcBef>
                        <a:spcAft>
                          <a:spcPts val="0"/>
                        </a:spcAft>
                        <a:buClr>
                          <a:schemeClr val="lt1"/>
                        </a:buClr>
                        <a:buSzPts val="1200"/>
                        <a:buFont typeface="Nunito"/>
                        <a:buChar char="●"/>
                      </a:pPr>
                      <a:r>
                        <a:rPr lang="en" sz="1200" u="none" cap="none" strike="noStrike">
                          <a:solidFill>
                            <a:schemeClr val="lt1"/>
                          </a:solidFill>
                          <a:latin typeface="Nunito"/>
                          <a:ea typeface="Nunito"/>
                          <a:cs typeface="Nunito"/>
                          <a:sym typeface="Nunito"/>
                        </a:rPr>
                        <a:t>Models ranged from 1 to 4 layers, with 32 to 128 neurons per layer.</a:t>
                      </a:r>
                      <a:endParaRPr sz="1200" u="none" cap="none" strike="noStrike">
                        <a:solidFill>
                          <a:schemeClr val="lt1"/>
                        </a:solidFill>
                        <a:latin typeface="Nunito"/>
                        <a:ea typeface="Nunito"/>
                        <a:cs typeface="Nunito"/>
                        <a:sym typeface="Nunito"/>
                      </a:endParaRPr>
                    </a:p>
                    <a:p>
                      <a:pPr indent="-304800" lvl="0" marL="457200" marR="0" rtl="0" algn="l">
                        <a:lnSpc>
                          <a:spcPct val="100000"/>
                        </a:lnSpc>
                        <a:spcBef>
                          <a:spcPts val="0"/>
                        </a:spcBef>
                        <a:spcAft>
                          <a:spcPts val="0"/>
                        </a:spcAft>
                        <a:buClr>
                          <a:schemeClr val="lt1"/>
                        </a:buClr>
                        <a:buSzPts val="1200"/>
                        <a:buFont typeface="Nunito"/>
                        <a:buChar char="●"/>
                      </a:pPr>
                      <a:r>
                        <a:rPr lang="en" sz="1200" u="none" cap="none" strike="noStrike">
                          <a:solidFill>
                            <a:schemeClr val="lt1"/>
                          </a:solidFill>
                          <a:latin typeface="Nunito"/>
                          <a:ea typeface="Nunito"/>
                          <a:cs typeface="Nunito"/>
                          <a:sym typeface="Nunito"/>
                        </a:rPr>
                        <a:t>Activation Function: ReLU for hidden layers; Sigmoid for output layer.</a:t>
                      </a:r>
                      <a:endParaRPr sz="1200" u="none" cap="none" strike="noStrike">
                        <a:solidFill>
                          <a:schemeClr val="lt1"/>
                        </a:solidFill>
                        <a:latin typeface="Nunito"/>
                        <a:ea typeface="Nunito"/>
                        <a:cs typeface="Nunito"/>
                        <a:sym typeface="Nunito"/>
                      </a:endParaRPr>
                    </a:p>
                    <a:p>
                      <a:pPr indent="-304800" lvl="0" marL="457200" marR="0" rtl="0" algn="l">
                        <a:lnSpc>
                          <a:spcPct val="100000"/>
                        </a:lnSpc>
                        <a:spcBef>
                          <a:spcPts val="0"/>
                        </a:spcBef>
                        <a:spcAft>
                          <a:spcPts val="0"/>
                        </a:spcAft>
                        <a:buClr>
                          <a:schemeClr val="lt1"/>
                        </a:buClr>
                        <a:buSzPts val="1200"/>
                        <a:buFont typeface="Nunito"/>
                        <a:buChar char="●"/>
                      </a:pPr>
                      <a:r>
                        <a:rPr lang="en" sz="1200" u="none" cap="none" strike="noStrike">
                          <a:solidFill>
                            <a:schemeClr val="lt1"/>
                          </a:solidFill>
                          <a:latin typeface="Nunito"/>
                          <a:ea typeface="Nunito"/>
                          <a:cs typeface="Nunito"/>
                          <a:sym typeface="Nunito"/>
                        </a:rPr>
                        <a:t>Regularization: Dropout layers were added to prevent overfitting.</a:t>
                      </a:r>
                      <a:endParaRPr sz="1200" u="none" cap="none" strike="noStrike">
                        <a:solidFill>
                          <a:schemeClr val="lt1"/>
                        </a:solidFill>
                        <a:latin typeface="Nunito"/>
                        <a:ea typeface="Nunito"/>
                        <a:cs typeface="Nunito"/>
                        <a:sym typeface="Nunito"/>
                      </a:endParaRPr>
                    </a:p>
                    <a:p>
                      <a:pPr indent="-304800" lvl="0" marL="457200" marR="0" rtl="0" algn="l">
                        <a:lnSpc>
                          <a:spcPct val="100000"/>
                        </a:lnSpc>
                        <a:spcBef>
                          <a:spcPts val="0"/>
                        </a:spcBef>
                        <a:spcAft>
                          <a:spcPts val="0"/>
                        </a:spcAft>
                        <a:buClr>
                          <a:schemeClr val="lt1"/>
                        </a:buClr>
                        <a:buSzPts val="1200"/>
                        <a:buFont typeface="Nunito"/>
                        <a:buChar char="●"/>
                      </a:pPr>
                      <a:r>
                        <a:rPr lang="en" sz="1200" u="none" cap="none" strike="noStrike">
                          <a:solidFill>
                            <a:schemeClr val="lt1"/>
                          </a:solidFill>
                          <a:latin typeface="Nunito"/>
                          <a:ea typeface="Nunito"/>
                          <a:cs typeface="Nunito"/>
                          <a:sym typeface="Nunito"/>
                        </a:rPr>
                        <a:t>Loss Function: binary_crossentropy</a:t>
                      </a:r>
                      <a:endParaRPr sz="1200" u="none" cap="none" strike="noStrike">
                        <a:solidFill>
                          <a:schemeClr val="lt1"/>
                        </a:solidFill>
                        <a:latin typeface="Nunito"/>
                        <a:ea typeface="Nunito"/>
                        <a:cs typeface="Nunito"/>
                        <a:sym typeface="Nunito"/>
                      </a:endParaRPr>
                    </a:p>
                    <a:p>
                      <a:pPr indent="-304800" lvl="0" marL="457200" marR="0" rtl="0" algn="l">
                        <a:lnSpc>
                          <a:spcPct val="100000"/>
                        </a:lnSpc>
                        <a:spcBef>
                          <a:spcPts val="0"/>
                        </a:spcBef>
                        <a:spcAft>
                          <a:spcPts val="0"/>
                        </a:spcAft>
                        <a:buClr>
                          <a:schemeClr val="lt1"/>
                        </a:buClr>
                        <a:buSzPts val="1200"/>
                        <a:buFont typeface="Nunito"/>
                        <a:buChar char="●"/>
                      </a:pPr>
                      <a:r>
                        <a:rPr lang="en" sz="1200" u="none" cap="none" strike="noStrike">
                          <a:solidFill>
                            <a:schemeClr val="lt1"/>
                          </a:solidFill>
                          <a:latin typeface="Nunito"/>
                          <a:ea typeface="Nunito"/>
                          <a:cs typeface="Nunito"/>
                          <a:sym typeface="Nunito"/>
                        </a:rPr>
                        <a:t>Optimizers: SGD and Adam</a:t>
                      </a:r>
                      <a:endParaRPr sz="1200" u="none" cap="none" strike="noStrike">
                        <a:solidFill>
                          <a:schemeClr val="lt1"/>
                        </a:solidFill>
                        <a:latin typeface="Nunito"/>
                        <a:ea typeface="Nunito"/>
                        <a:cs typeface="Nunito"/>
                        <a:sym typeface="Nunito"/>
                      </a:endParaRPr>
                    </a:p>
                    <a:p>
                      <a:pPr indent="-304800" lvl="0" marL="457200" marR="0" rtl="0" algn="l">
                        <a:lnSpc>
                          <a:spcPct val="100000"/>
                        </a:lnSpc>
                        <a:spcBef>
                          <a:spcPts val="0"/>
                        </a:spcBef>
                        <a:spcAft>
                          <a:spcPts val="0"/>
                        </a:spcAft>
                        <a:buClr>
                          <a:schemeClr val="lt1"/>
                        </a:buClr>
                        <a:buSzPts val="1200"/>
                        <a:buFont typeface="Nunito"/>
                        <a:buChar char="●"/>
                      </a:pPr>
                      <a:r>
                        <a:rPr lang="en" sz="1200" u="none" cap="none" strike="noStrike">
                          <a:solidFill>
                            <a:schemeClr val="lt1"/>
                          </a:solidFill>
                          <a:latin typeface="Nunito"/>
                          <a:ea typeface="Nunito"/>
                          <a:cs typeface="Nunito"/>
                          <a:sym typeface="Nunito"/>
                        </a:rPr>
                        <a:t>Metrics: Accuracy, Precision, Recall, F1 Score</a:t>
                      </a:r>
                      <a:endParaRPr sz="1200" u="none" cap="none" strike="noStrike">
                        <a:solidFill>
                          <a:schemeClr val="lt1"/>
                        </a:solidFill>
                        <a:latin typeface="Nunito"/>
                        <a:ea typeface="Nunito"/>
                        <a:cs typeface="Nunito"/>
                        <a:sym typeface="Nunito"/>
                      </a:endParaRPr>
                    </a:p>
                  </a:txBody>
                  <a:tcPr marT="91425" marB="91425" marR="91425" marL="91425">
                    <a:solidFill>
                      <a:srgbClr val="9AC74E"/>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solidFill>
                            <a:schemeClr val="lt1"/>
                          </a:solidFill>
                          <a:latin typeface="Nunito"/>
                          <a:ea typeface="Nunito"/>
                          <a:cs typeface="Nunito"/>
                          <a:sym typeface="Nunito"/>
                        </a:rPr>
                        <a:t>Step 4: Model Evaluation</a:t>
                      </a:r>
                      <a:endParaRPr b="1" sz="1200" u="none" cap="none" strike="noStrike">
                        <a:solidFill>
                          <a:schemeClr val="lt1"/>
                        </a:solidFill>
                        <a:latin typeface="Nunito"/>
                        <a:ea typeface="Nunito"/>
                        <a:cs typeface="Nunito"/>
                        <a:sym typeface="Nunito"/>
                      </a:endParaRPr>
                    </a:p>
                    <a:p>
                      <a:pPr indent="-304800" lvl="0" marL="457200" marR="0" rtl="0" algn="l">
                        <a:lnSpc>
                          <a:spcPct val="100000"/>
                        </a:lnSpc>
                        <a:spcBef>
                          <a:spcPts val="0"/>
                        </a:spcBef>
                        <a:spcAft>
                          <a:spcPts val="0"/>
                        </a:spcAft>
                        <a:buClr>
                          <a:schemeClr val="lt1"/>
                        </a:buClr>
                        <a:buSzPts val="1200"/>
                        <a:buFont typeface="Nunito"/>
                        <a:buChar char="●"/>
                      </a:pPr>
                      <a:r>
                        <a:rPr lang="en" sz="1200" u="none" cap="none" strike="noStrike">
                          <a:solidFill>
                            <a:schemeClr val="lt1"/>
                          </a:solidFill>
                          <a:latin typeface="Nunito"/>
                          <a:ea typeface="Nunito"/>
                          <a:cs typeface="Nunito"/>
                          <a:sym typeface="Nunito"/>
                        </a:rPr>
                        <a:t>Evaluation was performed on training, validation, and test sets.</a:t>
                      </a:r>
                      <a:endParaRPr sz="1200" u="none" cap="none" strike="noStrike">
                        <a:solidFill>
                          <a:schemeClr val="lt1"/>
                        </a:solidFill>
                        <a:latin typeface="Nunito"/>
                        <a:ea typeface="Nunito"/>
                        <a:cs typeface="Nunito"/>
                        <a:sym typeface="Nunito"/>
                      </a:endParaRPr>
                    </a:p>
                    <a:p>
                      <a:pPr indent="-304800" lvl="0" marL="457200" marR="0" rtl="0" algn="l">
                        <a:lnSpc>
                          <a:spcPct val="100000"/>
                        </a:lnSpc>
                        <a:spcBef>
                          <a:spcPts val="0"/>
                        </a:spcBef>
                        <a:spcAft>
                          <a:spcPts val="0"/>
                        </a:spcAft>
                        <a:buClr>
                          <a:schemeClr val="lt1"/>
                        </a:buClr>
                        <a:buSzPts val="1200"/>
                        <a:buFont typeface="Nunito"/>
                        <a:buChar char="●"/>
                      </a:pPr>
                      <a:r>
                        <a:rPr lang="en" sz="1200" u="none" cap="none" strike="noStrike">
                          <a:solidFill>
                            <a:schemeClr val="lt1"/>
                          </a:solidFill>
                          <a:latin typeface="Nunito"/>
                          <a:ea typeface="Nunito"/>
                          <a:cs typeface="Nunito"/>
                          <a:sym typeface="Nunito"/>
                        </a:rPr>
                        <a:t>Metrics used: Accuracy, Precision, Recall, and F1 Score</a:t>
                      </a:r>
                      <a:endParaRPr sz="1200" u="none" cap="none" strike="noStrike">
                        <a:solidFill>
                          <a:schemeClr val="lt1"/>
                        </a:solidFill>
                        <a:latin typeface="Nunito"/>
                        <a:ea typeface="Nunito"/>
                        <a:cs typeface="Nunito"/>
                        <a:sym typeface="Nunito"/>
                      </a:endParaRPr>
                    </a:p>
                    <a:p>
                      <a:pPr indent="-304800" lvl="0" marL="457200" marR="0" rtl="0" algn="l">
                        <a:lnSpc>
                          <a:spcPct val="100000"/>
                        </a:lnSpc>
                        <a:spcBef>
                          <a:spcPts val="0"/>
                        </a:spcBef>
                        <a:spcAft>
                          <a:spcPts val="0"/>
                        </a:spcAft>
                        <a:buClr>
                          <a:schemeClr val="lt1"/>
                        </a:buClr>
                        <a:buSzPts val="1200"/>
                        <a:buFont typeface="Nunito"/>
                        <a:buChar char="●"/>
                      </a:pPr>
                      <a:r>
                        <a:rPr lang="en" sz="1200" u="none" cap="none" strike="noStrike">
                          <a:solidFill>
                            <a:schemeClr val="lt1"/>
                          </a:solidFill>
                          <a:latin typeface="Nunito"/>
                          <a:ea typeface="Nunito"/>
                          <a:cs typeface="Nunito"/>
                          <a:sym typeface="Nunito"/>
                        </a:rPr>
                        <a:t>Classification reports were generated for each model, helping compare performance.</a:t>
                      </a:r>
                      <a:endParaRPr sz="1200" u="none" cap="none" strike="noStrike">
                        <a:solidFill>
                          <a:schemeClr val="lt1"/>
                        </a:solidFill>
                        <a:latin typeface="Nunito"/>
                        <a:ea typeface="Nunito"/>
                        <a:cs typeface="Nunito"/>
                        <a:sym typeface="Nunito"/>
                      </a:endParaRPr>
                    </a:p>
                  </a:txBody>
                  <a:tcPr marT="91425" marB="91425" marR="91425" marL="91425">
                    <a:solidFill>
                      <a:srgbClr val="186A9D"/>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36ac7cfba73_0_357"/>
          <p:cNvSpPr txBox="1"/>
          <p:nvPr>
            <p:ph type="title"/>
          </p:nvPr>
        </p:nvSpPr>
        <p:spPr>
          <a:xfrm>
            <a:off x="202550" y="1368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Solution Approach - Tools Used</a:t>
            </a:r>
            <a:endParaRPr>
              <a:solidFill>
                <a:srgbClr val="1974D2"/>
              </a:solidFill>
            </a:endParaRPr>
          </a:p>
        </p:txBody>
      </p:sp>
      <p:graphicFrame>
        <p:nvGraphicFramePr>
          <p:cNvPr id="95" name="Google Shape;95;g36ac7cfba73_0_357"/>
          <p:cNvGraphicFramePr/>
          <p:nvPr/>
        </p:nvGraphicFramePr>
        <p:xfrm>
          <a:off x="263450" y="1428750"/>
          <a:ext cx="3000000" cy="3000000"/>
        </p:xfrm>
        <a:graphic>
          <a:graphicData uri="http://schemas.openxmlformats.org/drawingml/2006/table">
            <a:tbl>
              <a:tblPr>
                <a:noFill/>
                <a:tableStyleId>{07A3033A-6E7C-4F48-9908-586DAFC48A61}</a:tableStyleId>
              </a:tblPr>
              <a:tblGrid>
                <a:gridCol w="2761275"/>
                <a:gridCol w="5940425"/>
              </a:tblGrid>
              <a:tr h="381000">
                <a:tc>
                  <a:txBody>
                    <a:bodyPr/>
                    <a:lstStyle/>
                    <a:p>
                      <a:pPr indent="0" lvl="0" marL="0" marR="0" rtl="0" algn="ctr">
                        <a:lnSpc>
                          <a:spcPct val="115000"/>
                        </a:lnSpc>
                        <a:spcBef>
                          <a:spcPts val="0"/>
                        </a:spcBef>
                        <a:spcAft>
                          <a:spcPts val="0"/>
                        </a:spcAft>
                        <a:buClr>
                          <a:srgbClr val="000000"/>
                        </a:buClr>
                        <a:buSzPts val="2000"/>
                        <a:buFont typeface="Arial"/>
                        <a:buNone/>
                      </a:pPr>
                      <a:r>
                        <a:rPr b="1" lang="en" sz="2000" u="none" cap="none" strike="noStrike">
                          <a:solidFill>
                            <a:schemeClr val="lt1"/>
                          </a:solidFill>
                          <a:latin typeface="Nunito"/>
                          <a:ea typeface="Nunito"/>
                          <a:cs typeface="Nunito"/>
                          <a:sym typeface="Nunito"/>
                        </a:rPr>
                        <a:t>Tool/Library</a:t>
                      </a:r>
                      <a:endParaRPr b="1" sz="20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c>
                  <a:txBody>
                    <a:bodyPr/>
                    <a:lstStyle/>
                    <a:p>
                      <a:pPr indent="0" lvl="0" marL="0" marR="0" rtl="0" algn="ctr">
                        <a:lnSpc>
                          <a:spcPct val="115000"/>
                        </a:lnSpc>
                        <a:spcBef>
                          <a:spcPts val="0"/>
                        </a:spcBef>
                        <a:spcAft>
                          <a:spcPts val="0"/>
                        </a:spcAft>
                        <a:buClr>
                          <a:srgbClr val="000000"/>
                        </a:buClr>
                        <a:buSzPts val="2000"/>
                        <a:buFont typeface="Arial"/>
                        <a:buNone/>
                      </a:pPr>
                      <a:r>
                        <a:rPr b="1" lang="en" sz="2000" u="none" cap="none" strike="noStrike">
                          <a:solidFill>
                            <a:schemeClr val="lt1"/>
                          </a:solidFill>
                          <a:latin typeface="Nunito"/>
                          <a:ea typeface="Nunito"/>
                          <a:cs typeface="Nunito"/>
                          <a:sym typeface="Nunito"/>
                        </a:rPr>
                        <a:t>Purpose</a:t>
                      </a:r>
                      <a:endParaRPr b="1" sz="20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75B130"/>
                    </a:solidFill>
                  </a:tcPr>
                </a:tc>
              </a:tr>
              <a:tr h="381000">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solidFill>
                            <a:schemeClr val="lt1"/>
                          </a:solidFill>
                          <a:latin typeface="Nunito"/>
                          <a:ea typeface="Nunito"/>
                          <a:cs typeface="Nunito"/>
                          <a:sym typeface="Nunito"/>
                        </a:rPr>
                        <a:t>pandas, numpy</a:t>
                      </a:r>
                      <a:endParaRPr sz="18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solidFill>
                            <a:schemeClr val="lt1"/>
                          </a:solidFill>
                          <a:latin typeface="Nunito"/>
                          <a:ea typeface="Nunito"/>
                          <a:cs typeface="Nunito"/>
                          <a:sym typeface="Nunito"/>
                        </a:rPr>
                        <a:t>Data loading and manipulation</a:t>
                      </a:r>
                      <a:endParaRPr sz="18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75B130"/>
                    </a:solidFill>
                  </a:tcPr>
                </a:tc>
              </a:tr>
              <a:tr h="381000">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solidFill>
                            <a:schemeClr val="lt1"/>
                          </a:solidFill>
                          <a:latin typeface="Nunito"/>
                          <a:ea typeface="Nunito"/>
                          <a:cs typeface="Nunito"/>
                          <a:sym typeface="Nunito"/>
                        </a:rPr>
                        <a:t>seaborn, matplotlib</a:t>
                      </a:r>
                      <a:endParaRPr sz="18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solidFill>
                            <a:schemeClr val="lt1"/>
                          </a:solidFill>
                          <a:latin typeface="Nunito"/>
                          <a:ea typeface="Nunito"/>
                          <a:cs typeface="Nunito"/>
                          <a:sym typeface="Nunito"/>
                        </a:rPr>
                        <a:t>Visualization and EDA</a:t>
                      </a:r>
                      <a:endParaRPr sz="18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75B130"/>
                    </a:solidFill>
                  </a:tcPr>
                </a:tc>
              </a:tr>
              <a:tr h="381000">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solidFill>
                            <a:schemeClr val="lt1"/>
                          </a:solidFill>
                          <a:latin typeface="Nunito"/>
                          <a:ea typeface="Nunito"/>
                          <a:cs typeface="Nunito"/>
                          <a:sym typeface="Nunito"/>
                        </a:rPr>
                        <a:t>scikit-learn</a:t>
                      </a:r>
                      <a:endParaRPr sz="18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solidFill>
                            <a:schemeClr val="lt1"/>
                          </a:solidFill>
                          <a:latin typeface="Nunito"/>
                          <a:ea typeface="Nunito"/>
                          <a:cs typeface="Nunito"/>
                          <a:sym typeface="Nunito"/>
                        </a:rPr>
                        <a:t>Imputation, metric evaluation, and preprocessing</a:t>
                      </a:r>
                      <a:endParaRPr sz="18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75B130"/>
                    </a:solidFill>
                  </a:tcPr>
                </a:tc>
              </a:tr>
              <a:tr h="381000">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solidFill>
                            <a:schemeClr val="lt1"/>
                          </a:solidFill>
                          <a:latin typeface="Nunito"/>
                          <a:ea typeface="Nunito"/>
                          <a:cs typeface="Nunito"/>
                          <a:sym typeface="Nunito"/>
                        </a:rPr>
                        <a:t>tensorflow.keras</a:t>
                      </a:r>
                      <a:endParaRPr sz="18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solidFill>
                            <a:schemeClr val="lt1"/>
                          </a:solidFill>
                          <a:latin typeface="Nunito"/>
                          <a:ea typeface="Nunito"/>
                          <a:cs typeface="Nunito"/>
                          <a:sym typeface="Nunito"/>
                        </a:rPr>
                        <a:t>Deep learning model development</a:t>
                      </a:r>
                      <a:endParaRPr sz="18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75B130"/>
                    </a:solidFill>
                  </a:tcPr>
                </a:tc>
              </a:tr>
              <a:tr h="381000">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solidFill>
                            <a:schemeClr val="lt1"/>
                          </a:solidFill>
                          <a:latin typeface="Nunito"/>
                          <a:ea typeface="Nunito"/>
                          <a:cs typeface="Nunito"/>
                          <a:sym typeface="Nunito"/>
                        </a:rPr>
                        <a:t>warnings, time</a:t>
                      </a:r>
                      <a:endParaRPr sz="18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29ADC1"/>
                    </a:solidFill>
                  </a:tcPr>
                </a:tc>
                <a:tc>
                  <a:txBody>
                    <a:bodyPr/>
                    <a:lstStyle/>
                    <a:p>
                      <a:pPr indent="0" lvl="0" marL="0" marR="0" rtl="0" algn="l">
                        <a:lnSpc>
                          <a:spcPct val="115000"/>
                        </a:lnSpc>
                        <a:spcBef>
                          <a:spcPts val="0"/>
                        </a:spcBef>
                        <a:spcAft>
                          <a:spcPts val="0"/>
                        </a:spcAft>
                        <a:buClr>
                          <a:srgbClr val="000000"/>
                        </a:buClr>
                        <a:buSzPts val="1800"/>
                        <a:buFont typeface="Arial"/>
                        <a:buNone/>
                      </a:pPr>
                      <a:r>
                        <a:rPr lang="en" sz="1800" u="none" cap="none" strike="noStrike">
                          <a:solidFill>
                            <a:schemeClr val="lt1"/>
                          </a:solidFill>
                          <a:latin typeface="Nunito"/>
                          <a:ea typeface="Nunito"/>
                          <a:cs typeface="Nunito"/>
                          <a:sym typeface="Nunito"/>
                        </a:rPr>
                        <a:t>Environment setup and timing</a:t>
                      </a:r>
                      <a:endParaRPr sz="1800" u="none" cap="none" strike="noStrike">
                        <a:solidFill>
                          <a:schemeClr val="lt1"/>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75B130"/>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12508d39905_0_54"/>
          <p:cNvSpPr txBox="1"/>
          <p:nvPr>
            <p:ph type="title"/>
          </p:nvPr>
        </p:nvSpPr>
        <p:spPr>
          <a:xfrm>
            <a:off x="202550" y="289279"/>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200"/>
              <a:buNone/>
            </a:pPr>
            <a:r>
              <a:rPr lang="en">
                <a:solidFill>
                  <a:srgbClr val="1974D2"/>
                </a:solidFill>
              </a:rPr>
              <a:t>Data Overview</a:t>
            </a:r>
            <a:endParaRPr>
              <a:solidFill>
                <a:srgbClr val="1974D2"/>
              </a:solidFill>
            </a:endParaRPr>
          </a:p>
        </p:txBody>
      </p:sp>
      <p:graphicFrame>
        <p:nvGraphicFramePr>
          <p:cNvPr id="101" name="Google Shape;101;g12508d39905_0_54"/>
          <p:cNvGraphicFramePr/>
          <p:nvPr/>
        </p:nvGraphicFramePr>
        <p:xfrm>
          <a:off x="124100" y="861825"/>
          <a:ext cx="3000000" cy="3000000"/>
        </p:xfrm>
        <a:graphic>
          <a:graphicData uri="http://schemas.openxmlformats.org/drawingml/2006/table">
            <a:tbl>
              <a:tblPr>
                <a:noFill/>
                <a:tableStyleId>{07A3033A-6E7C-4F48-9908-586DAFC48A61}</a:tableStyleId>
              </a:tblPr>
              <a:tblGrid>
                <a:gridCol w="4438475"/>
                <a:gridCol w="4438475"/>
              </a:tblGrid>
              <a:tr h="381000">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lt1"/>
                          </a:solidFill>
                          <a:latin typeface="Nunito"/>
                          <a:ea typeface="Nunito"/>
                          <a:cs typeface="Nunito"/>
                          <a:sym typeface="Nunito"/>
                        </a:rPr>
                        <a:t>📊 </a:t>
                      </a:r>
                      <a:r>
                        <a:rPr b="1" lang="en" sz="2000" u="none" cap="none" strike="noStrike">
                          <a:solidFill>
                            <a:schemeClr val="lt1"/>
                          </a:solidFill>
                          <a:latin typeface="Nunito"/>
                          <a:ea typeface="Nunito"/>
                          <a:cs typeface="Nunito"/>
                          <a:sym typeface="Nunito"/>
                        </a:rPr>
                        <a:t>Train Dataset</a:t>
                      </a:r>
                      <a:endParaRPr b="1" sz="2000" u="none" cap="none" strike="noStrike">
                        <a:solidFill>
                          <a:schemeClr val="lt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lt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800"/>
                        <a:buFont typeface="Arial"/>
                        <a:buNone/>
                      </a:pPr>
                      <a:r>
                        <a:rPr b="1" lang="en" sz="1800" u="none" cap="none" strike="noStrike">
                          <a:solidFill>
                            <a:schemeClr val="lt1"/>
                          </a:solidFill>
                          <a:latin typeface="Nunito"/>
                          <a:ea typeface="Nunito"/>
                          <a:cs typeface="Nunito"/>
                          <a:sym typeface="Nunito"/>
                        </a:rPr>
                        <a:t>Shape</a:t>
                      </a:r>
                      <a:r>
                        <a:rPr lang="en" sz="1800" u="none" cap="none" strike="noStrike">
                          <a:solidFill>
                            <a:schemeClr val="lt1"/>
                          </a:solidFill>
                          <a:latin typeface="Nunito"/>
                          <a:ea typeface="Nunito"/>
                          <a:cs typeface="Nunito"/>
                          <a:sym typeface="Nunito"/>
                        </a:rPr>
                        <a:t>: 20,000 rows × 41 columns</a:t>
                      </a:r>
                      <a:endParaRPr sz="1800" u="none" cap="none" strike="noStrike">
                        <a:solidFill>
                          <a:schemeClr val="lt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lt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800"/>
                        <a:buFont typeface="Arial"/>
                        <a:buNone/>
                      </a:pPr>
                      <a:r>
                        <a:rPr b="1" lang="en" sz="1800" u="none" cap="none" strike="noStrike">
                          <a:solidFill>
                            <a:schemeClr val="lt1"/>
                          </a:solidFill>
                          <a:latin typeface="Nunito"/>
                          <a:ea typeface="Nunito"/>
                          <a:cs typeface="Nunito"/>
                          <a:sym typeface="Nunito"/>
                        </a:rPr>
                        <a:t>Data Types:</a:t>
                      </a:r>
                      <a:endParaRPr b="1" sz="1800" u="none" cap="none" strike="noStrike">
                        <a:solidFill>
                          <a:schemeClr val="lt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lt1"/>
                          </a:solidFill>
                          <a:latin typeface="Nunito"/>
                          <a:ea typeface="Nunito"/>
                          <a:cs typeface="Nunito"/>
                          <a:sym typeface="Nunito"/>
                        </a:rPr>
                        <a:t>40 columns: float64 (numerical features)</a:t>
                      </a:r>
                      <a:endParaRPr sz="1800" u="none" cap="none" strike="noStrike">
                        <a:solidFill>
                          <a:schemeClr val="lt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lt1"/>
                          </a:solidFill>
                          <a:latin typeface="Nunito"/>
                          <a:ea typeface="Nunito"/>
                          <a:cs typeface="Nunito"/>
                          <a:sym typeface="Nunito"/>
                        </a:rPr>
                        <a:t>1 column: int64 (binary target variable: Target)</a:t>
                      </a:r>
                      <a:endParaRPr sz="1800" u="none" cap="none" strike="noStrike">
                        <a:solidFill>
                          <a:schemeClr val="lt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lt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800"/>
                        <a:buFont typeface="Arial"/>
                        <a:buNone/>
                      </a:pPr>
                      <a:r>
                        <a:rPr b="1" lang="en" sz="1800" u="none" cap="none" strike="noStrike">
                          <a:solidFill>
                            <a:schemeClr val="lt1"/>
                          </a:solidFill>
                          <a:latin typeface="Nunito"/>
                          <a:ea typeface="Nunito"/>
                          <a:cs typeface="Nunito"/>
                          <a:sym typeface="Nunito"/>
                        </a:rPr>
                        <a:t>Duplicates:</a:t>
                      </a:r>
                      <a:r>
                        <a:rPr lang="en" sz="1800" u="none" cap="none" strike="noStrike">
                          <a:solidFill>
                            <a:schemeClr val="lt1"/>
                          </a:solidFill>
                          <a:latin typeface="Nunito"/>
                          <a:ea typeface="Nunito"/>
                          <a:cs typeface="Nunito"/>
                          <a:sym typeface="Nunito"/>
                        </a:rPr>
                        <a:t> No duplicate rows found</a:t>
                      </a:r>
                      <a:endParaRPr sz="1800" u="none" cap="none" strike="noStrike">
                        <a:solidFill>
                          <a:schemeClr val="lt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lt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800"/>
                        <a:buFont typeface="Arial"/>
                        <a:buNone/>
                      </a:pPr>
                      <a:r>
                        <a:rPr b="1" lang="en" sz="1800" u="none" cap="none" strike="noStrike">
                          <a:solidFill>
                            <a:schemeClr val="lt1"/>
                          </a:solidFill>
                          <a:latin typeface="Nunito"/>
                          <a:ea typeface="Nunito"/>
                          <a:cs typeface="Nunito"/>
                          <a:sym typeface="Nunito"/>
                        </a:rPr>
                        <a:t>Missing Values:</a:t>
                      </a:r>
                      <a:endParaRPr b="1" sz="1800" u="none" cap="none" strike="noStrike">
                        <a:solidFill>
                          <a:schemeClr val="lt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lt1"/>
                          </a:solidFill>
                          <a:latin typeface="Nunito"/>
                          <a:ea typeface="Nunito"/>
                          <a:cs typeface="Nunito"/>
                          <a:sym typeface="Nunito"/>
                        </a:rPr>
                        <a:t>V1: 18 missing</a:t>
                      </a:r>
                      <a:endParaRPr sz="1800" u="none" cap="none" strike="noStrike">
                        <a:solidFill>
                          <a:schemeClr val="lt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lt1"/>
                          </a:solidFill>
                          <a:latin typeface="Nunito"/>
                          <a:ea typeface="Nunito"/>
                          <a:cs typeface="Nunito"/>
                          <a:sym typeface="Nunito"/>
                        </a:rPr>
                        <a:t>V2: 18 missing</a:t>
                      </a:r>
                      <a:endParaRPr sz="1800" u="none" cap="none" strike="noStrike">
                        <a:solidFill>
                          <a:schemeClr val="lt1"/>
                        </a:solidFill>
                        <a:latin typeface="Nunito"/>
                        <a:ea typeface="Nunito"/>
                        <a:cs typeface="Nunito"/>
                        <a:sym typeface="Nunito"/>
                      </a:endParaRPr>
                    </a:p>
                  </a:txBody>
                  <a:tcPr marT="91425" marB="91425" marR="91425" marL="91425">
                    <a:solidFill>
                      <a:srgbClr val="75B130"/>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lt1"/>
                          </a:solidFill>
                          <a:latin typeface="Nunito"/>
                          <a:ea typeface="Nunito"/>
                          <a:cs typeface="Nunito"/>
                          <a:sym typeface="Nunito"/>
                        </a:rPr>
                        <a:t>📊</a:t>
                      </a:r>
                      <a:r>
                        <a:rPr b="1" lang="en" sz="2000" u="none" cap="none" strike="noStrike">
                          <a:solidFill>
                            <a:schemeClr val="lt1"/>
                          </a:solidFill>
                          <a:latin typeface="Nunito"/>
                          <a:ea typeface="Nunito"/>
                          <a:cs typeface="Nunito"/>
                          <a:sym typeface="Nunito"/>
                        </a:rPr>
                        <a:t> Test Dataset</a:t>
                      </a:r>
                      <a:endParaRPr b="1" sz="2000" u="none" cap="none" strike="noStrike">
                        <a:solidFill>
                          <a:schemeClr val="lt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lt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800"/>
                        <a:buFont typeface="Arial"/>
                        <a:buNone/>
                      </a:pPr>
                      <a:r>
                        <a:rPr b="1" lang="en" sz="1800" u="none" cap="none" strike="noStrike">
                          <a:solidFill>
                            <a:schemeClr val="lt1"/>
                          </a:solidFill>
                          <a:latin typeface="Nunito"/>
                          <a:ea typeface="Nunito"/>
                          <a:cs typeface="Nunito"/>
                          <a:sym typeface="Nunito"/>
                        </a:rPr>
                        <a:t>Shape</a:t>
                      </a:r>
                      <a:r>
                        <a:rPr lang="en" sz="1800" u="none" cap="none" strike="noStrike">
                          <a:solidFill>
                            <a:schemeClr val="lt1"/>
                          </a:solidFill>
                          <a:latin typeface="Nunito"/>
                          <a:ea typeface="Nunito"/>
                          <a:cs typeface="Nunito"/>
                          <a:sym typeface="Nunito"/>
                        </a:rPr>
                        <a:t>: 5,000 rows × 41 columns</a:t>
                      </a:r>
                      <a:endParaRPr sz="1800" u="none" cap="none" strike="noStrike">
                        <a:solidFill>
                          <a:schemeClr val="lt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lt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800"/>
                        <a:buFont typeface="Arial"/>
                        <a:buNone/>
                      </a:pPr>
                      <a:r>
                        <a:rPr b="1" lang="en" sz="1800" u="none" cap="none" strike="noStrike">
                          <a:solidFill>
                            <a:schemeClr val="lt1"/>
                          </a:solidFill>
                          <a:latin typeface="Nunito"/>
                          <a:ea typeface="Nunito"/>
                          <a:cs typeface="Nunito"/>
                          <a:sym typeface="Nunito"/>
                        </a:rPr>
                        <a:t>Data Types:</a:t>
                      </a:r>
                      <a:endParaRPr b="1" sz="1800" u="none" cap="none" strike="noStrike">
                        <a:solidFill>
                          <a:schemeClr val="lt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lt1"/>
                          </a:solidFill>
                          <a:latin typeface="Nunito"/>
                          <a:ea typeface="Nunito"/>
                          <a:cs typeface="Nunito"/>
                          <a:sym typeface="Nunito"/>
                        </a:rPr>
                        <a:t>40 columns: float64 (numerical features)</a:t>
                      </a:r>
                      <a:endParaRPr sz="1800" u="none" cap="none" strike="noStrike">
                        <a:solidFill>
                          <a:schemeClr val="lt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lt1"/>
                          </a:solidFill>
                          <a:latin typeface="Nunito"/>
                          <a:ea typeface="Nunito"/>
                          <a:cs typeface="Nunito"/>
                          <a:sym typeface="Nunito"/>
                        </a:rPr>
                        <a:t>1 column: int64 (binary target variable: Target)</a:t>
                      </a:r>
                      <a:endParaRPr sz="1800" u="none" cap="none" strike="noStrike">
                        <a:solidFill>
                          <a:schemeClr val="lt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lt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800"/>
                        <a:buFont typeface="Arial"/>
                        <a:buNone/>
                      </a:pPr>
                      <a:r>
                        <a:rPr b="1" lang="en" sz="1800" u="none" cap="none" strike="noStrike">
                          <a:solidFill>
                            <a:schemeClr val="lt1"/>
                          </a:solidFill>
                          <a:latin typeface="Nunito"/>
                          <a:ea typeface="Nunito"/>
                          <a:cs typeface="Nunito"/>
                          <a:sym typeface="Nunito"/>
                        </a:rPr>
                        <a:t>Duplicates:</a:t>
                      </a:r>
                      <a:r>
                        <a:rPr lang="en" sz="1800" u="none" cap="none" strike="noStrike">
                          <a:solidFill>
                            <a:schemeClr val="lt1"/>
                          </a:solidFill>
                          <a:latin typeface="Nunito"/>
                          <a:ea typeface="Nunito"/>
                          <a:cs typeface="Nunito"/>
                          <a:sym typeface="Nunito"/>
                        </a:rPr>
                        <a:t> No duplicate rows found</a:t>
                      </a:r>
                      <a:endParaRPr sz="1800" u="none" cap="none" strike="noStrike">
                        <a:solidFill>
                          <a:schemeClr val="lt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lt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800"/>
                        <a:buFont typeface="Arial"/>
                        <a:buNone/>
                      </a:pPr>
                      <a:r>
                        <a:rPr b="1" lang="en" sz="1800" u="none" cap="none" strike="noStrike">
                          <a:solidFill>
                            <a:schemeClr val="lt1"/>
                          </a:solidFill>
                          <a:latin typeface="Nunito"/>
                          <a:ea typeface="Nunito"/>
                          <a:cs typeface="Nunito"/>
                          <a:sym typeface="Nunito"/>
                        </a:rPr>
                        <a:t>Missing Values:</a:t>
                      </a:r>
                      <a:endParaRPr b="1" sz="1800" u="none" cap="none" strike="noStrike">
                        <a:solidFill>
                          <a:schemeClr val="lt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lt1"/>
                          </a:solidFill>
                          <a:latin typeface="Nunito"/>
                          <a:ea typeface="Nunito"/>
                          <a:cs typeface="Nunito"/>
                          <a:sym typeface="Nunito"/>
                        </a:rPr>
                        <a:t>V1: 5 missing</a:t>
                      </a:r>
                      <a:endParaRPr sz="1800" u="none" cap="none" strike="noStrike">
                        <a:solidFill>
                          <a:schemeClr val="lt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800"/>
                        <a:buFont typeface="Arial"/>
                        <a:buNone/>
                      </a:pPr>
                      <a:r>
                        <a:rPr lang="en" sz="1800" u="none" cap="none" strike="noStrike">
                          <a:solidFill>
                            <a:schemeClr val="lt1"/>
                          </a:solidFill>
                          <a:latin typeface="Nunito"/>
                          <a:ea typeface="Nunito"/>
                          <a:cs typeface="Nunito"/>
                          <a:sym typeface="Nunito"/>
                        </a:rPr>
                        <a:t>V2: 6 missing</a:t>
                      </a:r>
                      <a:endParaRPr sz="1800" u="none" cap="none" strike="noStrike">
                        <a:solidFill>
                          <a:schemeClr val="lt1"/>
                        </a:solidFill>
                        <a:latin typeface="Nunito"/>
                        <a:ea typeface="Nunito"/>
                        <a:cs typeface="Nunito"/>
                        <a:sym typeface="Nunito"/>
                      </a:endParaRPr>
                    </a:p>
                  </a:txBody>
                  <a:tcPr marT="91425" marB="91425" marR="91425" marL="91425">
                    <a:solidFill>
                      <a:srgbClr val="29ADC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