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53" r:id="rId2"/>
    <p:sldMasterId id="2147483652" r:id="rId3"/>
    <p:sldMasterId id="2147483651" r:id="rId4"/>
    <p:sldMasterId id="2147483745" r:id="rId5"/>
    <p:sldMasterId id="2147483757" r:id="rId6"/>
  </p:sldMasterIdLst>
  <p:notesMasterIdLst>
    <p:notesMasterId r:id="rId15"/>
  </p:notesMasterIdLst>
  <p:handoutMasterIdLst>
    <p:handoutMasterId r:id="rId16"/>
  </p:handoutMasterIdLst>
  <p:sldIdLst>
    <p:sldId id="321" r:id="rId7"/>
    <p:sldId id="398" r:id="rId8"/>
    <p:sldId id="399" r:id="rId9"/>
    <p:sldId id="410" r:id="rId10"/>
    <p:sldId id="406" r:id="rId11"/>
    <p:sldId id="407" r:id="rId12"/>
    <p:sldId id="408" r:id="rId13"/>
    <p:sldId id="41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Gill Sans M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Gill Sans M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Gill Sans M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Gill Sans M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Gill Sans MT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Gill Sans MT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Gill Sans MT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Gill Sans MT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Gill Sans M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6D81"/>
    <a:srgbClr val="FF0000"/>
    <a:srgbClr val="774286"/>
    <a:srgbClr val="963C26"/>
    <a:srgbClr val="292929"/>
    <a:srgbClr val="5F5F5F"/>
    <a:srgbClr val="4D4D4D"/>
    <a:srgbClr val="D89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7" autoAdjust="0"/>
    <p:restoredTop sz="92297" autoAdjust="0"/>
  </p:normalViewPr>
  <p:slideViewPr>
    <p:cSldViewPr>
      <p:cViewPr varScale="1">
        <p:scale>
          <a:sx n="68" d="100"/>
          <a:sy n="68" d="100"/>
        </p:scale>
        <p:origin x="13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78" y="7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84DFB-155D-4FCF-9817-ACFC5CA3F74C}" type="datetimeFigureOut">
              <a:rPr lang="en-CA" smtClean="0"/>
              <a:t>2018-03-27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CA" smtClean="0"/>
              <a:t>Copyright 2013 Nelson Education Ltd.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387A-DB4A-4E51-B81F-57F70FDD71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893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CA" smtClean="0"/>
              <a:t>Copyright 2013 Nelson Education Ltd.</a:t>
            </a:r>
            <a:endParaRPr lang="en-US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045A216-B432-4EDA-A7E0-F1A4E050A5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688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2A9CF4-3CA3-4A5B-A144-D93340C9968C}" type="slidenum">
              <a:rPr lang="en-US" smtClean="0">
                <a:latin typeface="Arial" charset="0"/>
              </a:rPr>
              <a:pPr/>
              <a:t>1</a:t>
            </a:fld>
            <a:endParaRPr lang="en-US" dirty="0" smtClean="0">
              <a:latin typeface="Arial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z="1600" b="1" dirty="0" smtClean="0"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Copyright 2013 Nelson Education Ltd.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Page 148-149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45A216-B432-4EDA-A7E0-F1A4E050A52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Copyright 2013 Nelson Education Ltd.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Page 148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45A216-B432-4EDA-A7E0-F1A4E050A52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Copyright 2013 Nelson Education Ltd.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Most e-mails cover nonsensitive information that can be handled in a straightforward manner. Even though the purpose of the memo is summarized in the subject line, begin by frontloading, reveal the main idea immediately. </a:t>
            </a:r>
          </a:p>
          <a:p>
            <a:r>
              <a:rPr lang="en-CA" b="1" dirty="0" smtClean="0"/>
              <a:t>Page 148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45A216-B432-4EDA-A7E0-F1A4E050A52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Copyright 2013 Nelson Education Ltd.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45A216-B432-4EDA-A7E0-F1A4E050A52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Copyright 2013 Nelson Education Ltd.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Page 148-149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45A216-B432-4EDA-A7E0-F1A4E050A52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Copyright 2013 Nelson Education Ltd.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closing is where readers look for deadlines and action language. In more detailed messages, a summary of main points may be an appropriate closing. A simple concluding thought might be appropriate to prevent a feeling of abruptness. Closings can show gratitude or encourage feedback. Other closings look forward to what is next. Avoid overused expressions like “Please let me know if I may be of further assistance.” This ending sounds mechanical and insincere. </a:t>
            </a:r>
          </a:p>
          <a:p>
            <a:r>
              <a:rPr lang="en-CA" b="1" dirty="0" smtClean="0"/>
              <a:t>Page 149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45A216-B432-4EDA-A7E0-F1A4E050A52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Copyright 2013 Nelson Education Ltd.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C6C593-EE81-426E-90CE-92DE0B0CAFAE}" type="slidenum">
              <a:rPr lang="en-US" smtClean="0">
                <a:latin typeface="Arial" charset="0"/>
              </a:rPr>
              <a:pPr/>
              <a:t>8</a:t>
            </a:fld>
            <a:endParaRPr lang="en-US" dirty="0" smtClean="0">
              <a:latin typeface="Arial" charset="0"/>
            </a:endParaRPr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963C26"/>
              </a:buClr>
              <a:buFont typeface="Wingdings" pitchFamily="2" charset="2"/>
              <a:buNone/>
            </a:pPr>
            <a:endParaRPr lang="en-CA" dirty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 dirty="0">
                <a:latin typeface="Times New Roman" pitchFamily="18" charset="0"/>
              </a:rPr>
              <a:t>8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963C26"/>
              </a:buClr>
              <a:buFont typeface="Wingdings" pitchFamily="2" charset="2"/>
              <a:buNone/>
            </a:pPr>
            <a:endParaRPr lang="en-CA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963C26"/>
              </a:buClr>
              <a:buFont typeface="Wingdings" pitchFamily="2" charset="2"/>
              <a:buNone/>
            </a:pPr>
            <a:endParaRPr lang="en-CA" dirty="0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r>
              <a:rPr lang="de-DE" b="1" dirty="0" smtClean="0">
                <a:latin typeface="Arial" charset="0"/>
              </a:rPr>
              <a:t>Page 152-153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Copyright 2013 Nelson Education Ltd.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1, Slide </a:t>
            </a:r>
            <a:fld id="{AA4C731C-FDF9-4908-B08E-D1C3C5A1AC5C}" type="slidenum">
              <a:rPr lang="en-US" sz="1800" b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r>
              <a:rPr lang="en-US" sz="1200" dirty="0" smtClean="0">
                <a:latin typeface="+mn-lt"/>
              </a:rPr>
              <a:t>Ch. 1, Slide </a:t>
            </a:r>
            <a:fld id="{1CB4B3CE-FDE5-4251-A1CF-511C984FCD6B}" type="slidenum">
              <a:rPr lang="en-US" sz="1200" smtClean="0">
                <a:latin typeface="+mn-lt"/>
              </a:rPr>
              <a:pPr>
                <a:defRPr/>
              </a:pPr>
              <a:t>‹#›</a:t>
            </a:fld>
            <a:endParaRPr lang="en-US" sz="1200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1, Slide </a:t>
            </a:r>
            <a:fld id="{5AE5431C-E280-4945-B717-57A19929A535}" type="slidenum">
              <a:rPr lang="en-US" sz="1800" b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057400"/>
            <a:ext cx="4343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57400"/>
            <a:ext cx="4343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1, Slide </a:t>
            </a:r>
            <a:fld id="{003FF0EA-D8CF-4286-A5C5-74B5B5901E5C}" type="slidenum">
              <a:rPr lang="en-US" sz="1800" b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1, Slide </a:t>
            </a:r>
            <a:fld id="{D9AE0125-F8F5-4299-909C-490761DD29B2}" type="slidenum">
              <a:rPr lang="en-US" sz="1800" b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1, Slide </a:t>
            </a:r>
            <a:fld id="{FD129B39-D878-41DE-B009-D1B1EA1B46BF}" type="slidenum">
              <a:rPr lang="en-US" sz="1800" b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1, Slide </a:t>
            </a:r>
            <a:fld id="{2A3FC9D8-213F-4CC0-82C8-86BD77696C0A}" type="slidenum">
              <a:rPr lang="en-US" sz="1800" b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1, Slide </a:t>
            </a:r>
            <a:fld id="{832F1257-0937-48E4-BBBB-5876B6EACD51}" type="slidenum">
              <a:rPr lang="en-US" sz="1800" b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1, Slide </a:t>
            </a:r>
            <a:fld id="{75AA00DE-BDB1-4028-8887-BDE2EF6D7F70}" type="slidenum">
              <a:rPr lang="en-US" sz="1800" b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1, Slide </a:t>
            </a:r>
            <a:fld id="{5359AC23-D85E-4901-9FA3-2E4837D79039}" type="slidenum">
              <a:rPr lang="en-US" sz="1800" b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228600"/>
            <a:ext cx="22098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4770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1, Slide </a:t>
            </a:r>
            <a:fld id="{0B68EC15-FD69-4176-9FFA-FA1F8E82688C}" type="slidenum">
              <a:rPr lang="en-US" sz="1800" b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7, Slide </a:t>
            </a:r>
            <a:fld id="{6EE3A534-6568-4447-9FBF-E58EF62A05B2}" type="slidenum">
              <a:rPr lang="en-US" sz="1800" b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 i="0" cap="all" baseline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 </a:t>
            </a:r>
            <a:r>
              <a:rPr lang="en-US" cap="none" dirty="0" smtClean="0"/>
              <a:t>Ch. 7, Slide </a:t>
            </a:r>
            <a:fld id="{9F38B144-3CE0-49FC-92B4-509671F0CECB}" type="slidenum">
              <a:rPr lang="en-US" cap="none" smtClean="0"/>
              <a:pPr>
                <a:defRPr/>
              </a:pPr>
              <a:t>‹#›</a:t>
            </a:fld>
            <a:endParaRPr lang="en-US" cap="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7, Slide </a:t>
            </a:r>
            <a:fld id="{8A4D2789-CEB0-42FE-BDD2-015440A67628}" type="slidenum">
              <a:rPr lang="en-US" sz="1800" b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848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752600"/>
            <a:ext cx="3848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 i="0" baseline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 Ch. 7, Slide </a:t>
            </a:r>
            <a:fld id="{BD34EB61-6B07-42EC-8754-8EE611B646C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r>
              <a:rPr lang="en-US" sz="1200" dirty="0" smtClean="0">
                <a:latin typeface="+mn-lt"/>
              </a:rPr>
              <a:t>Ch. 7, Slide </a:t>
            </a:r>
            <a:fld id="{FFB3FC96-804A-465D-A77E-DA08421A66DF}" type="slidenum">
              <a:rPr lang="en-US" sz="1200" smtClean="0">
                <a:latin typeface="+mn-lt"/>
              </a:rPr>
              <a:pPr>
                <a:defRPr/>
              </a:pPr>
              <a:t>‹#›</a:t>
            </a:fld>
            <a:endParaRPr lang="en-US" sz="12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="1" i="0" baseline="0">
                <a:solidFill>
                  <a:srgbClr val="002060"/>
                </a:solidFill>
              </a:defRPr>
            </a:lvl1pPr>
          </a:lstStyle>
          <a:p>
            <a:pPr algn="ctr"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 i="0" baseline="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 </a:t>
            </a:r>
            <a:r>
              <a:rPr lang="en-US" dirty="0" smtClean="0">
                <a:latin typeface="+mn-lt"/>
              </a:rPr>
              <a:t>Ch. 7, Slide </a:t>
            </a:r>
            <a:fld id="{E515BDD5-105D-4BE3-B91A-FFE26CC380CC}" type="slidenum">
              <a:rPr lang="en-US" smtClean="0">
                <a:latin typeface="+mn-lt"/>
              </a:rPr>
              <a:pPr>
                <a:defRPr/>
              </a:pPr>
              <a:t>‹#›</a:t>
            </a:fld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7, Slide </a:t>
            </a:r>
            <a:fld id="{5C014386-39C7-446B-901C-975ADF32FEBD}" type="slidenum">
              <a:rPr lang="en-US" sz="1800" b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7, Slide </a:t>
            </a:r>
            <a:fld id="{D9B4C73A-72C3-4815-806A-085ABDDA28DA}" type="slidenum">
              <a:rPr lang="en-US" sz="1800" b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7, Slide </a:t>
            </a:r>
            <a:fld id="{70F5283B-E6BF-4B71-BE1A-9C4857AEB87C}" type="slidenum">
              <a:rPr lang="en-US" sz="1800" b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7, Slide </a:t>
            </a:r>
            <a:fld id="{BD2E0104-A7DD-4DC6-B4E2-515371DE428D}" type="slidenum">
              <a:rPr lang="en-US" sz="1800" b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533400"/>
            <a:ext cx="20383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9626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7, Slide </a:t>
            </a:r>
            <a:fld id="{9C4AABA2-FEC5-41A3-9E29-AFD5D76D18AE}" type="slidenum">
              <a:rPr lang="en-US" sz="1800" b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153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066800" y="1752600"/>
            <a:ext cx="7848600" cy="4267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7, Slide </a:t>
            </a:r>
            <a:fld id="{88E1B4CC-8D7D-4D92-A3E8-2A033CFD5CE9}" type="slidenum">
              <a:rPr lang="en-US" sz="1800" b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7, Slide </a:t>
            </a:r>
            <a:fld id="{ADB76EAC-28D2-42B4-B329-E3648AC8648F}" type="slidenum">
              <a:rPr lang="en-US" sz="1800" b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7, Slide </a:t>
            </a:r>
            <a:fld id="{C378D90A-175E-493C-A4B1-7070272A0AB9}" type="slidenum">
              <a:rPr lang="en-US" sz="1800" b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7, Slide </a:t>
            </a:r>
            <a:fld id="{748CCFC3-D140-4B0C-960E-CE9BA783C592}" type="slidenum">
              <a:rPr lang="en-US" sz="1800" b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286000"/>
            <a:ext cx="37338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2286000"/>
            <a:ext cx="37338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7, Slide </a:t>
            </a:r>
            <a:fld id="{84020ABA-BDA8-403F-B1BF-AE96015476B3}" type="slidenum">
              <a:rPr lang="en-US" sz="1800" b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7, Slide </a:t>
            </a:r>
            <a:fld id="{C16AB602-9677-4E23-AE52-06A51BD6A267}" type="slidenum">
              <a:rPr lang="en-US" sz="1800" b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7, Slide </a:t>
            </a:r>
            <a:fld id="{8F04E92C-F85B-432E-9685-5B0DFAE3953D}" type="slidenum">
              <a:rPr lang="en-US" sz="1800" b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40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r>
              <a:rPr lang="en-US" sz="1200" dirty="0" smtClean="0">
                <a:solidFill>
                  <a:srgbClr val="002060"/>
                </a:solidFill>
                <a:latin typeface="+mn-lt"/>
              </a:rPr>
              <a:t>Ch. 7, Slide </a:t>
            </a:r>
            <a:fld id="{32AAB249-E5C0-42BF-998B-0E3A10CF8498}" type="slidenum">
              <a:rPr lang="en-US" sz="1200" smtClean="0">
                <a:solidFill>
                  <a:srgbClr val="002060"/>
                </a:solidFill>
                <a:latin typeface="+mn-lt"/>
              </a:rPr>
              <a:pPr>
                <a:defRPr/>
              </a:pPr>
              <a:t>‹#›</a:t>
            </a:fld>
            <a:endParaRPr lang="en-US" sz="1200" dirty="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7, Slide </a:t>
            </a:r>
            <a:fld id="{A7CB3275-675B-4A06-9038-5FE8E123E785}" type="slidenum">
              <a:rPr lang="en-US" sz="1800" b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7, Slide </a:t>
            </a:r>
            <a:fld id="{D61E568B-2CFA-4822-8488-DD8DFDB7C684}" type="slidenum">
              <a:rPr lang="en-US" sz="1800" b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7, Slide </a:t>
            </a:r>
            <a:fld id="{CC0BDEAD-6CDE-4683-8CEC-FE0208433753}" type="slidenum">
              <a:rPr lang="en-US" sz="1800" b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1219200"/>
            <a:ext cx="19050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219200"/>
            <a:ext cx="55626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7, Slide </a:t>
            </a:r>
            <a:fld id="{39053CDD-0E31-4219-B44C-49E8D06D520C}" type="slidenum">
              <a:rPr lang="en-US" sz="1800" b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z="1800" b="0" smtClean="0">
                <a:latin typeface="+mn-lt"/>
              </a:rPr>
              <a:t>Ch. 7, Slide </a:t>
            </a:r>
            <a:fld id="{6EE3A534-6568-4447-9FBF-E58EF62A05B2}" type="slidenum">
              <a:rPr lang="en-US" sz="1800" b="0" smtClean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cap="none" smtClean="0"/>
              <a:t>Ch. 7, Slide </a:t>
            </a:r>
            <a:fld id="{9F38B144-3CE0-49FC-92B4-509671F0CECB}" type="slidenum">
              <a:rPr lang="en-US" cap="none" smtClean="0"/>
              <a:pPr>
                <a:defRPr/>
              </a:pPr>
              <a:t>‹#›</a:t>
            </a:fld>
            <a:endParaRPr lang="en-US" cap="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z="1800" b="0" smtClean="0">
                <a:latin typeface="+mn-lt"/>
              </a:rPr>
              <a:t>Ch. 7, Slide </a:t>
            </a:r>
            <a:fld id="{8A4D2789-CEB0-42FE-BDD2-015440A67628}" type="slidenum">
              <a:rPr lang="en-US" sz="1800" b="0" smtClean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Ch. 7, Slide </a:t>
            </a:r>
            <a:fld id="{BD34EB61-6B07-42EC-8754-8EE611B646C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z="1200" smtClean="0">
                <a:latin typeface="+mn-lt"/>
              </a:rPr>
              <a:t>Ch. 7, Slide </a:t>
            </a:r>
            <a:fld id="{FFB3FC96-804A-465D-A77E-DA08421A66DF}" type="slidenum">
              <a:rPr lang="en-US" sz="1200" smtClean="0">
                <a:latin typeface="+mn-lt"/>
              </a:rPr>
              <a:pPr>
                <a:defRPr/>
              </a:pPr>
              <a:t>‹#›</a:t>
            </a:fld>
            <a:endParaRPr lang="en-US" sz="12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+mn-lt"/>
              </a:rPr>
              <a:t>Ch. 7, Slide </a:t>
            </a:r>
            <a:fld id="{E515BDD5-105D-4BE3-B91A-FFE26CC380CC}" type="slidenum">
              <a:rPr lang="en-US" smtClean="0">
                <a:latin typeface="+mn-lt"/>
              </a:rPr>
              <a:pPr>
                <a:defRPr/>
              </a:pPr>
              <a:t>‹#›</a:t>
            </a:fld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z="1800" b="0" smtClean="0">
                <a:latin typeface="+mn-lt"/>
              </a:rPr>
              <a:t>Ch. 7, Slide </a:t>
            </a:r>
            <a:fld id="{5C014386-39C7-446B-901C-975ADF32FEBD}" type="slidenum">
              <a:rPr lang="en-US" sz="1800" b="0" smtClean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z="1800" b="0" smtClean="0">
                <a:latin typeface="+mn-lt"/>
              </a:rPr>
              <a:t>Ch. 7, Slide </a:t>
            </a:r>
            <a:fld id="{D9B4C73A-72C3-4815-806A-085ABDDA28DA}" type="slidenum">
              <a:rPr lang="en-US" sz="1800" b="0" smtClean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z="1800" b="0" smtClean="0">
                <a:latin typeface="+mn-lt"/>
              </a:rPr>
              <a:t>Ch. 7, Slide </a:t>
            </a:r>
            <a:fld id="{70F5283B-E6BF-4B71-BE1A-9C4857AEB87C}" type="slidenum">
              <a:rPr lang="en-US" sz="1800" b="0" smtClean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z="1800" b="0" smtClean="0">
                <a:latin typeface="+mn-lt"/>
              </a:rPr>
              <a:t>Ch. 7, Slide </a:t>
            </a:r>
            <a:fld id="{BD2E0104-A7DD-4DC6-B4E2-515371DE428D}" type="slidenum">
              <a:rPr lang="en-US" sz="1800" b="0" smtClean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z="1800" b="0" smtClean="0">
                <a:latin typeface="+mn-lt"/>
              </a:rPr>
              <a:t>Ch. 7, Slide </a:t>
            </a:r>
            <a:fld id="{9C4AABA2-FEC5-41A3-9E29-AFD5D76D18AE}" type="slidenum">
              <a:rPr lang="en-US" sz="1800" b="0" smtClean="0">
                <a:latin typeface="+mn-lt"/>
              </a:rPr>
              <a:pPr>
                <a:defRPr/>
              </a:pPr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chemeClr val="bg1">
              <a:alpha val="35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solidFill>
            <a:schemeClr val="bg1">
              <a:alpha val="34901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5225"/>
            <a:ext cx="342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7" r:id="rId2"/>
    <p:sldLayoutId id="2147483696" r:id="rId3"/>
    <p:sldLayoutId id="2147483695" r:id="rId4"/>
    <p:sldLayoutId id="2147483694" r:id="rId5"/>
    <p:sldLayoutId id="2147483693" r:id="rId6"/>
    <p:sldLayoutId id="2147483692" r:id="rId7"/>
    <p:sldLayoutId id="2147483691" r:id="rId8"/>
    <p:sldLayoutId id="2147483690" r:id="rId9"/>
    <p:sldLayoutId id="2147483689" r:id="rId10"/>
    <p:sldLayoutId id="214748368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63C26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89013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3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4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839200" cy="1371600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057400"/>
            <a:ext cx="8839200" cy="4191000"/>
          </a:xfrm>
          <a:prstGeom prst="rect">
            <a:avLst/>
          </a:prstGeom>
          <a:solidFill>
            <a:schemeClr val="bg1">
              <a:alpha val="59999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55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67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 </a:t>
            </a:r>
            <a:r>
              <a:rPr lang="en-US" sz="1200" dirty="0" smtClean="0">
                <a:solidFill>
                  <a:srgbClr val="002060"/>
                </a:solidFill>
              </a:rPr>
              <a:t>Ch. 1, Slide </a:t>
            </a:r>
            <a:fld id="{8E3ADA4A-820E-474C-B5BB-A94930D2202B}" type="slidenum">
              <a:rPr lang="en-US" sz="1800" smtClean="0"/>
              <a:pPr>
                <a:defRPr/>
              </a:pPr>
              <a:t>‹#›</a:t>
            </a:fld>
            <a:endParaRPr lang="en-US" sz="1800" dirty="0"/>
          </a:p>
        </p:txBody>
      </p:sp>
      <p:sp>
        <p:nvSpPr>
          <p:cNvPr id="1955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5225"/>
            <a:ext cx="640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1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63C26"/>
        </a:buClr>
        <a:buSzPct val="8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89013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3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762000" y="533400"/>
            <a:ext cx="8382000" cy="5638800"/>
          </a:xfrm>
          <a:prstGeom prst="rect">
            <a:avLst/>
          </a:prstGeom>
          <a:gradFill rotWithShape="1">
            <a:gsLst>
              <a:gs pos="0">
                <a:schemeClr val="accent1">
                  <a:alpha val="80000"/>
                </a:schemeClr>
              </a:gs>
              <a:gs pos="50000">
                <a:schemeClr val="bg1">
                  <a:alpha val="98000"/>
                </a:schemeClr>
              </a:gs>
              <a:gs pos="100000">
                <a:schemeClr val="accent1">
                  <a:alpha val="80000"/>
                </a:scheme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4400" b="1" dirty="0">
              <a:solidFill>
                <a:schemeClr val="accent2"/>
              </a:solidFill>
              <a:latin typeface="Gill Sans MT Ext Condensed Bold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848600" cy="4267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245225"/>
            <a:ext cx="6248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1" i="0" baseline="0">
                <a:solidFill>
                  <a:srgbClr val="00206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67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50" b="1">
                <a:solidFill>
                  <a:srgbClr val="00206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 </a:t>
            </a:r>
            <a:r>
              <a:rPr lang="en-US" sz="1200" dirty="0" smtClean="0"/>
              <a:t>Ch. 7, Slide </a:t>
            </a:r>
            <a:fld id="{4CD3E60C-BD50-431C-9250-DE1C74C0AEF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63C26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89013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4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685800" y="1066800"/>
            <a:ext cx="8153400" cy="4800600"/>
          </a:xfrm>
          <a:prstGeom prst="rect">
            <a:avLst/>
          </a:prstGeom>
          <a:gradFill rotWithShape="1">
            <a:gsLst>
              <a:gs pos="0">
                <a:schemeClr val="accent1">
                  <a:alpha val="80000"/>
                </a:schemeClr>
              </a:gs>
              <a:gs pos="50000">
                <a:schemeClr val="bg1">
                  <a:alpha val="98000"/>
                </a:schemeClr>
              </a:gs>
              <a:gs pos="100000">
                <a:schemeClr val="accent1">
                  <a:alpha val="80000"/>
                </a:scheme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4400" b="1" dirty="0">
              <a:solidFill>
                <a:schemeClr val="accent2"/>
              </a:solidFill>
              <a:latin typeface="Gill Sans MT Ext Condensed Bold" pitchFamily="34" charset="0"/>
            </a:endParaRPr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286000"/>
            <a:ext cx="7620000" cy="3505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245225"/>
            <a:ext cx="6248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1" i="0" baseline="0">
                <a:solidFill>
                  <a:srgbClr val="00206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67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1">
                <a:solidFill>
                  <a:srgbClr val="00206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 Ch. 7, Slide </a:t>
            </a:r>
            <a:fld id="{9F580A21-74A9-4B43-8CED-6318446AA5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114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219200"/>
            <a:ext cx="5791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63C26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89013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3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4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CA" smtClean="0"/>
              <a:t>Copyright © 2013 Nelson Education Ltd.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1246188" y="5286375"/>
            <a:ext cx="7059612" cy="3651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73152" tIns="36576" rIns="73152" bIns="36576" anchor="ctr">
            <a:spAutoFit/>
          </a:bodyPr>
          <a:lstStyle/>
          <a:p>
            <a:pPr algn="ctr">
              <a:lnSpc>
                <a:spcPct val="60000"/>
              </a:lnSpc>
              <a:spcBef>
                <a:spcPct val="20000"/>
              </a:spcBef>
              <a:buSzPct val="75000"/>
            </a:pPr>
            <a:endParaRPr lang="en-CA" sz="3200" b="1" dirty="0"/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114800" y="1371600"/>
            <a:ext cx="4343400" cy="2286000"/>
          </a:xfrm>
          <a:noFill/>
        </p:spPr>
        <p:txBody>
          <a:bodyPr/>
          <a:lstStyle/>
          <a:p>
            <a:pPr marL="973138" indent="-461963" eaLnBrk="1" hangingPunct="1">
              <a:lnSpc>
                <a:spcPct val="80000"/>
              </a:lnSpc>
              <a:defRPr/>
            </a:pPr>
            <a:r>
              <a:rPr lang="en-US" sz="7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7200" dirty="0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- Mail</a:t>
            </a:r>
            <a:endParaRPr lang="en-US" sz="7200" dirty="0"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1447800" y="2743200"/>
            <a:ext cx="11734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8" name="Picture 7" descr="S:\Higher Education\Front Cover Images\2011 Cover JPEGS\2011_HIRES_jpgs\Converted Files\BusCommPP Brief 4C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45" y="1514475"/>
            <a:ext cx="301752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dirty="0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Analyze Components of E-Mail Messages</a:t>
            </a:r>
            <a:endParaRPr lang="en-US" sz="4000" dirty="0"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41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cs typeface="Arial" pitchFamily="34" charset="0"/>
              </a:rPr>
              <a:t>Copyright © 2013 </a:t>
            </a:r>
            <a:r>
              <a:rPr lang="en-CA" sz="1400" dirty="0">
                <a:solidFill>
                  <a:schemeClr val="tx1"/>
                </a:solidFill>
                <a:cs typeface="Arial" pitchFamily="34" charset="0"/>
              </a:rPr>
              <a:t>Nelson</a:t>
            </a:r>
            <a:r>
              <a:rPr lang="en-CA" sz="1400" b="1" dirty="0" smtClean="0">
                <a:solidFill>
                  <a:schemeClr val="tx1"/>
                </a:solidFill>
                <a:cs typeface="Arial" pitchFamily="34" charset="0"/>
              </a:rPr>
              <a:t> Education Ltd.</a:t>
            </a:r>
            <a:endParaRPr lang="en-US" sz="1400" b="1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 cap="none" dirty="0" smtClean="0">
                <a:solidFill>
                  <a:schemeClr val="tx1"/>
                </a:solidFill>
                <a:cs typeface="Arial" pitchFamily="34" charset="0"/>
              </a:rPr>
              <a:t> Ch. 7, Slide </a:t>
            </a:r>
            <a:fld id="{9F38B144-3CE0-49FC-92B4-509671F0CECB}" type="slidenum">
              <a:rPr lang="en-US" sz="1400" cap="none" smtClean="0">
                <a:solidFill>
                  <a:schemeClr val="tx1"/>
                </a:solidFill>
                <a:cs typeface="Arial" pitchFamily="34" charset="0"/>
              </a:rPr>
              <a:pPr>
                <a:defRPr/>
              </a:pPr>
              <a:t>2</a:t>
            </a:fld>
            <a:endParaRPr lang="en-US" sz="1400" cap="none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72741" name="Rectangle 5"/>
          <p:cNvSpPr>
            <a:spLocks noChangeArrowheads="1"/>
          </p:cNvSpPr>
          <p:nvPr/>
        </p:nvSpPr>
        <p:spPr bwMode="auto">
          <a:xfrm>
            <a:off x="1259869" y="1485900"/>
            <a:ext cx="7162800" cy="4495800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  <a:softEdge rad="12700"/>
          </a:effectLst>
        </p:spPr>
        <p:txBody>
          <a:bodyPr/>
          <a:lstStyle/>
          <a:p>
            <a:pPr marL="236538" lvl="1">
              <a:lnSpc>
                <a:spcPct val="90000"/>
              </a:lnSpc>
              <a:spcBef>
                <a:spcPct val="20000"/>
              </a:spcBef>
              <a:buClr>
                <a:srgbClr val="D89013"/>
              </a:buClr>
              <a:buFont typeface="Wingdings" pitchFamily="2" charset="2"/>
              <a:buNone/>
              <a:defRPr/>
            </a:pPr>
            <a:endParaRPr lang="en-US" sz="1000" dirty="0"/>
          </a:p>
          <a:p>
            <a:pPr marL="236538" lvl="1">
              <a:lnSpc>
                <a:spcPct val="90000"/>
              </a:lnSpc>
              <a:spcBef>
                <a:spcPct val="20000"/>
              </a:spcBef>
              <a:buClr>
                <a:srgbClr val="D89013"/>
              </a:buClr>
              <a:buFont typeface="Wingdings" pitchFamily="2" charset="2"/>
              <a:buNone/>
              <a:defRPr/>
            </a:pPr>
            <a:r>
              <a:rPr lang="en-US" sz="3000" dirty="0"/>
              <a:t>Date:</a:t>
            </a:r>
          </a:p>
          <a:p>
            <a:pPr marL="236538" lvl="1">
              <a:lnSpc>
                <a:spcPct val="90000"/>
              </a:lnSpc>
              <a:spcBef>
                <a:spcPct val="20000"/>
              </a:spcBef>
              <a:buClr>
                <a:srgbClr val="D89013"/>
              </a:buClr>
              <a:buFont typeface="Wingdings" pitchFamily="2" charset="2"/>
              <a:buNone/>
              <a:defRPr/>
            </a:pPr>
            <a:r>
              <a:rPr lang="en-US" sz="3000" dirty="0"/>
              <a:t>To:</a:t>
            </a:r>
          </a:p>
          <a:p>
            <a:pPr marL="236538" lvl="1">
              <a:lnSpc>
                <a:spcPct val="90000"/>
              </a:lnSpc>
              <a:spcBef>
                <a:spcPct val="20000"/>
              </a:spcBef>
              <a:buClr>
                <a:srgbClr val="D89013"/>
              </a:buClr>
              <a:buFont typeface="Wingdings" pitchFamily="2" charset="2"/>
              <a:buNone/>
              <a:defRPr/>
            </a:pPr>
            <a:r>
              <a:rPr lang="en-US" sz="3000" dirty="0"/>
              <a:t>From:</a:t>
            </a:r>
          </a:p>
          <a:p>
            <a:pPr marL="236538" lvl="1">
              <a:lnSpc>
                <a:spcPct val="90000"/>
              </a:lnSpc>
              <a:spcBef>
                <a:spcPct val="20000"/>
              </a:spcBef>
              <a:buClr>
                <a:srgbClr val="D89013"/>
              </a:buClr>
              <a:buFont typeface="Wingdings" pitchFamily="2" charset="2"/>
              <a:buNone/>
              <a:defRPr/>
            </a:pPr>
            <a:r>
              <a:rPr lang="en-US" sz="3000" dirty="0"/>
              <a:t>Subject:</a:t>
            </a:r>
          </a:p>
        </p:txBody>
      </p:sp>
      <p:sp>
        <p:nvSpPr>
          <p:cNvPr id="372743" name="Line 7"/>
          <p:cNvSpPr>
            <a:spLocks noChangeShapeType="1"/>
          </p:cNvSpPr>
          <p:nvPr/>
        </p:nvSpPr>
        <p:spPr bwMode="auto">
          <a:xfrm>
            <a:off x="1295400" y="365760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72744" name="Rectangle 8"/>
          <p:cNvSpPr>
            <a:spLocks noChangeArrowheads="1"/>
          </p:cNvSpPr>
          <p:nvPr/>
        </p:nvSpPr>
        <p:spPr bwMode="auto">
          <a:xfrm>
            <a:off x="2971800" y="3733800"/>
            <a:ext cx="3581400" cy="22860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indent="-914400">
              <a:lnSpc>
                <a:spcPct val="90000"/>
              </a:lnSpc>
              <a:spcBef>
                <a:spcPct val="20000"/>
              </a:spcBef>
              <a:buClr>
                <a:srgbClr val="002060"/>
              </a:buClr>
              <a:buFont typeface="+mj-lt"/>
              <a:buAutoNum type="arabicPeriod"/>
            </a:pPr>
            <a:r>
              <a:rPr lang="en-US" sz="4000" dirty="0">
                <a:latin typeface="Calibri" pitchFamily="34" charset="0"/>
                <a:cs typeface="Calibri" pitchFamily="34" charset="0"/>
              </a:rPr>
              <a:t>Opening</a:t>
            </a:r>
          </a:p>
          <a:p>
            <a:pPr marL="914400" indent="-914400">
              <a:lnSpc>
                <a:spcPct val="90000"/>
              </a:lnSpc>
              <a:spcBef>
                <a:spcPct val="20000"/>
              </a:spcBef>
              <a:buClr>
                <a:srgbClr val="002060"/>
              </a:buClr>
              <a:buFont typeface="+mj-lt"/>
              <a:buAutoNum type="arabicPeriod"/>
            </a:pPr>
            <a:r>
              <a:rPr lang="en-US" sz="4000" dirty="0">
                <a:latin typeface="Calibri" pitchFamily="34" charset="0"/>
                <a:cs typeface="Calibri" pitchFamily="34" charset="0"/>
              </a:rPr>
              <a:t>Body</a:t>
            </a:r>
          </a:p>
          <a:p>
            <a:pPr marL="914400" indent="-914400">
              <a:lnSpc>
                <a:spcPct val="90000"/>
              </a:lnSpc>
              <a:spcBef>
                <a:spcPct val="20000"/>
              </a:spcBef>
              <a:buClr>
                <a:srgbClr val="002060"/>
              </a:buClr>
              <a:buFont typeface="+mj-lt"/>
              <a:buAutoNum type="arabicPeriod"/>
            </a:pPr>
            <a:r>
              <a:rPr lang="en-US" sz="4000" dirty="0">
                <a:latin typeface="Calibri" pitchFamily="34" charset="0"/>
                <a:cs typeface="Calibri" pitchFamily="34" charset="0"/>
              </a:rPr>
              <a:t>Closing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239000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E-Mail: </a:t>
            </a:r>
            <a:r>
              <a:rPr lang="en-US" sz="4400" dirty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Subject </a:t>
            </a:r>
            <a:r>
              <a:rPr lang="en-US" sz="4400" dirty="0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Line</a:t>
            </a:r>
            <a:endParaRPr lang="en-US" sz="4400" dirty="0"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44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cs typeface="Arial" pitchFamily="34" charset="0"/>
              </a:rPr>
              <a:t>Copyright © 2013 Nelson Education Ltd.</a:t>
            </a:r>
            <a:endParaRPr lang="en-US" sz="1400" b="1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 cap="none" dirty="0" smtClean="0">
                <a:solidFill>
                  <a:schemeClr val="tx1"/>
                </a:solidFill>
                <a:cs typeface="Arial" pitchFamily="34" charset="0"/>
              </a:rPr>
              <a:t> Ch. 7, Slide </a:t>
            </a:r>
            <a:fld id="{9F38B144-3CE0-49FC-92B4-509671F0CECB}" type="slidenum">
              <a:rPr lang="en-US" sz="1400" cap="none" smtClean="0">
                <a:solidFill>
                  <a:schemeClr val="tx1"/>
                </a:solidFill>
                <a:cs typeface="Arial" pitchFamily="34" charset="0"/>
              </a:rPr>
              <a:pPr>
                <a:defRPr/>
              </a:pPr>
              <a:t>3</a:t>
            </a:fld>
            <a:endParaRPr lang="en-US" sz="1400" cap="none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73765" name="Rectangle 5"/>
          <p:cNvSpPr>
            <a:spLocks noChangeArrowheads="1"/>
          </p:cNvSpPr>
          <p:nvPr/>
        </p:nvSpPr>
        <p:spPr bwMode="auto">
          <a:xfrm>
            <a:off x="762000" y="1219200"/>
            <a:ext cx="7391400" cy="4572000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236538" lvl="1">
              <a:lnSpc>
                <a:spcPct val="90000"/>
              </a:lnSpc>
              <a:spcBef>
                <a:spcPct val="20000"/>
              </a:spcBef>
              <a:buClr>
                <a:srgbClr val="D89013"/>
              </a:buClr>
              <a:buFont typeface="Wingdings" pitchFamily="2" charset="2"/>
              <a:buNone/>
              <a:defRPr/>
            </a:pPr>
            <a:endParaRPr lang="en-US" sz="1000" dirty="0"/>
          </a:p>
          <a:p>
            <a:pPr marL="236538" lvl="1">
              <a:lnSpc>
                <a:spcPct val="90000"/>
              </a:lnSpc>
              <a:spcBef>
                <a:spcPct val="20000"/>
              </a:spcBef>
              <a:buClr>
                <a:srgbClr val="D89013"/>
              </a:buClr>
              <a:buFont typeface="Wingdings" pitchFamily="2" charset="2"/>
              <a:buNone/>
              <a:defRPr/>
            </a:pPr>
            <a:r>
              <a:rPr lang="en-US" sz="3000" dirty="0">
                <a:latin typeface="Calibri" pitchFamily="34" charset="0"/>
                <a:cs typeface="Calibri" pitchFamily="34" charset="0"/>
              </a:rPr>
              <a:t>Date:</a:t>
            </a:r>
          </a:p>
          <a:p>
            <a:pPr marL="236538" lvl="1">
              <a:lnSpc>
                <a:spcPct val="90000"/>
              </a:lnSpc>
              <a:spcBef>
                <a:spcPct val="20000"/>
              </a:spcBef>
              <a:buClr>
                <a:srgbClr val="D89013"/>
              </a:buClr>
              <a:buFont typeface="Wingdings" pitchFamily="2" charset="2"/>
              <a:buNone/>
              <a:defRPr/>
            </a:pPr>
            <a:r>
              <a:rPr lang="en-US" sz="3000" dirty="0">
                <a:latin typeface="Calibri" pitchFamily="34" charset="0"/>
                <a:cs typeface="Calibri" pitchFamily="34" charset="0"/>
              </a:rPr>
              <a:t>To:</a:t>
            </a:r>
          </a:p>
          <a:p>
            <a:pPr marL="236538" lvl="1">
              <a:lnSpc>
                <a:spcPct val="90000"/>
              </a:lnSpc>
              <a:spcBef>
                <a:spcPct val="20000"/>
              </a:spcBef>
              <a:buClr>
                <a:srgbClr val="D89013"/>
              </a:buClr>
              <a:buFont typeface="Wingdings" pitchFamily="2" charset="2"/>
              <a:buNone/>
              <a:defRPr/>
            </a:pPr>
            <a:r>
              <a:rPr lang="en-US" sz="3000" dirty="0">
                <a:latin typeface="Calibri" pitchFamily="34" charset="0"/>
                <a:cs typeface="Calibri" pitchFamily="34" charset="0"/>
              </a:rPr>
              <a:t>From:</a:t>
            </a:r>
          </a:p>
          <a:p>
            <a:pPr marL="236538" lvl="1">
              <a:lnSpc>
                <a:spcPct val="90000"/>
              </a:lnSpc>
              <a:spcBef>
                <a:spcPct val="20000"/>
              </a:spcBef>
              <a:buClr>
                <a:srgbClr val="D89013"/>
              </a:buClr>
              <a:buFont typeface="Wingdings" pitchFamily="2" charset="2"/>
              <a:buNone/>
              <a:defRPr/>
            </a:pPr>
            <a:r>
              <a:rPr lang="en-US" sz="3000" dirty="0">
                <a:latin typeface="Calibri" pitchFamily="34" charset="0"/>
                <a:cs typeface="Calibri" pitchFamily="34" charset="0"/>
              </a:rPr>
              <a:t>Subject:  New Employee Fitness Centre</a:t>
            </a:r>
          </a:p>
        </p:txBody>
      </p:sp>
      <p:sp>
        <p:nvSpPr>
          <p:cNvPr id="373766" name="Line 6"/>
          <p:cNvSpPr>
            <a:spLocks noChangeShapeType="1"/>
          </p:cNvSpPr>
          <p:nvPr/>
        </p:nvSpPr>
        <p:spPr bwMode="auto">
          <a:xfrm>
            <a:off x="1600200" y="3657600"/>
            <a:ext cx="655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733800"/>
            <a:ext cx="71628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Subject line </a:t>
            </a:r>
          </a:p>
          <a:p>
            <a:pPr>
              <a:buFont typeface="Arial" pitchFamily="34" charset="0"/>
              <a:buChar char="•"/>
            </a:pPr>
            <a:r>
              <a:rPr lang="en-CA" sz="28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Summarizes the central idea of the message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Uses nouns and phrases, not complete sentences</a:t>
            </a:r>
          </a:p>
          <a:p>
            <a:endParaRPr lang="en-CA" sz="1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6962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E-Mail: Opening</a:t>
            </a:r>
            <a:endParaRPr lang="en-US" sz="4400" dirty="0"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56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cs typeface="Arial" pitchFamily="34" charset="0"/>
              </a:rPr>
              <a:t>Copyright © 2013 Nelson Education Ltd.</a:t>
            </a:r>
            <a:endParaRPr lang="en-US" sz="1400" b="1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 cap="none" dirty="0" smtClean="0">
                <a:solidFill>
                  <a:schemeClr val="tx1"/>
                </a:solidFill>
                <a:cs typeface="Arial" pitchFamily="34" charset="0"/>
              </a:rPr>
              <a:t> Ch. 7, Slide </a:t>
            </a:r>
            <a:fld id="{9F38B144-3CE0-49FC-92B4-509671F0CECB}" type="slidenum">
              <a:rPr lang="en-US" sz="1400" cap="none" smtClean="0">
                <a:solidFill>
                  <a:schemeClr val="tx1"/>
                </a:solidFill>
                <a:cs typeface="Arial" pitchFamily="34" charset="0"/>
              </a:rPr>
              <a:pPr>
                <a:defRPr/>
              </a:pPr>
              <a:t>4</a:t>
            </a:fld>
            <a:endParaRPr lang="en-US" sz="1400" cap="none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1162692" y="1464818"/>
            <a:ext cx="7391400" cy="609600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marL="609600" indent="-609600" algn="ctr">
              <a:lnSpc>
                <a:spcPct val="90000"/>
              </a:lnSpc>
              <a:spcBef>
                <a:spcPct val="20000"/>
              </a:spcBef>
              <a:buClr>
                <a:srgbClr val="963C26"/>
              </a:buClr>
              <a:buFont typeface="Wingdings" pitchFamily="2" charset="2"/>
              <a:buNone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Start directly; amplify the main idea.</a:t>
            </a:r>
          </a:p>
        </p:txBody>
      </p:sp>
      <p:sp>
        <p:nvSpPr>
          <p:cNvPr id="386053" name="Rectangle 5"/>
          <p:cNvSpPr>
            <a:spLocks noChangeArrowheads="1"/>
          </p:cNvSpPr>
          <p:nvPr/>
        </p:nvSpPr>
        <p:spPr bwMode="auto">
          <a:xfrm>
            <a:off x="685800" y="3276600"/>
            <a:ext cx="7848600" cy="2514600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236538" lvl="1">
              <a:lnSpc>
                <a:spcPct val="90000"/>
              </a:lnSpc>
              <a:spcBef>
                <a:spcPct val="20000"/>
              </a:spcBef>
              <a:buClr>
                <a:srgbClr val="D89013"/>
              </a:buClr>
              <a:buFont typeface="Wingdings" pitchFamily="2" charset="2"/>
              <a:buNone/>
              <a:defRPr/>
            </a:pPr>
            <a:endParaRPr lang="en-US" sz="1000" dirty="0"/>
          </a:p>
          <a:p>
            <a:pPr marL="236538" lvl="1">
              <a:lnSpc>
                <a:spcPct val="90000"/>
              </a:lnSpc>
              <a:spcBef>
                <a:spcPct val="20000"/>
              </a:spcBef>
              <a:buClr>
                <a:srgbClr val="D89013"/>
              </a:buClr>
              <a:buFont typeface="Wingdings" pitchFamily="2" charset="2"/>
              <a:buNone/>
              <a:defRPr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Please review the following proposal regarding employees’ benefits.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6054" name="Rectangle 6"/>
          <p:cNvSpPr>
            <a:spLocks noChangeArrowheads="1"/>
          </p:cNvSpPr>
          <p:nvPr/>
        </p:nvSpPr>
        <p:spPr bwMode="auto">
          <a:xfrm>
            <a:off x="2786009" y="2514600"/>
            <a:ext cx="3581400" cy="538162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marL="342900" indent="-342900" algn="ctr">
              <a:lnSpc>
                <a:spcPct val="80000"/>
              </a:lnSpc>
              <a:buClr>
                <a:srgbClr val="963C26"/>
              </a:buClr>
              <a:buFont typeface="Wingdings" pitchFamily="2" charset="2"/>
              <a:buNone/>
              <a:defRPr/>
            </a:pPr>
            <a:r>
              <a:rPr lang="en-US" sz="3200" i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Direct Opening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3152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E-Mail: </a:t>
            </a:r>
            <a:r>
              <a:rPr lang="en-US" sz="4400" dirty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Body</a:t>
            </a:r>
          </a:p>
        </p:txBody>
      </p:sp>
      <p:sp>
        <p:nvSpPr>
          <p:cNvPr id="6758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4698" y="6400800"/>
            <a:ext cx="6248400" cy="244475"/>
          </a:xfrm>
          <a:noFill/>
        </p:spPr>
        <p:txBody>
          <a:bodyPr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cs typeface="Arial" pitchFamily="34" charset="0"/>
              </a:rPr>
              <a:t>Copyright © 2013 Nelson Education Ltd.</a:t>
            </a:r>
            <a:endParaRPr lang="en-US" sz="1400" b="1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86600" y="6400800"/>
            <a:ext cx="1676400" cy="323850"/>
          </a:xfrm>
        </p:spPr>
        <p:txBody>
          <a:bodyPr/>
          <a:lstStyle/>
          <a:p>
            <a:pPr>
              <a:defRPr/>
            </a:pPr>
            <a:r>
              <a:rPr lang="en-US" sz="1400" cap="none" dirty="0" smtClean="0">
                <a:solidFill>
                  <a:schemeClr val="tx1"/>
                </a:solidFill>
                <a:cs typeface="Arial" pitchFamily="34" charset="0"/>
              </a:rPr>
              <a:t> Ch. 7, Slide </a:t>
            </a:r>
            <a:fld id="{9F38B144-3CE0-49FC-92B4-509671F0CECB}" type="slidenum">
              <a:rPr lang="en-US" sz="1400" cap="none" smtClean="0">
                <a:solidFill>
                  <a:schemeClr val="tx1"/>
                </a:solidFill>
                <a:cs typeface="Arial" pitchFamily="34" charset="0"/>
              </a:rPr>
              <a:pPr>
                <a:defRPr/>
              </a:pPr>
              <a:t>5</a:t>
            </a:fld>
            <a:endParaRPr lang="en-US" sz="1400" cap="none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81955" name="Rectangle 3"/>
          <p:cNvSpPr>
            <a:spLocks noChangeArrowheads="1"/>
          </p:cNvSpPr>
          <p:nvPr/>
        </p:nvSpPr>
        <p:spPr bwMode="auto">
          <a:xfrm>
            <a:off x="815502" y="1295400"/>
            <a:ext cx="7391400" cy="4876800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236538" lvl="1">
              <a:lnSpc>
                <a:spcPct val="90000"/>
              </a:lnSpc>
              <a:spcBef>
                <a:spcPct val="20000"/>
              </a:spcBef>
              <a:buClr>
                <a:srgbClr val="D89013"/>
              </a:buClr>
              <a:buFont typeface="Wingdings" pitchFamily="2" charset="2"/>
              <a:buNone/>
              <a:defRPr/>
            </a:pPr>
            <a:endParaRPr lang="en-US" sz="1000" dirty="0"/>
          </a:p>
          <a:p>
            <a:pPr marL="236538" lvl="1">
              <a:lnSpc>
                <a:spcPct val="90000"/>
              </a:lnSpc>
              <a:spcBef>
                <a:spcPct val="20000"/>
              </a:spcBef>
              <a:buClr>
                <a:srgbClr val="D89013"/>
              </a:buClr>
              <a:buFont typeface="Wingdings" pitchFamily="2" charset="2"/>
              <a:buNone/>
              <a:defRPr/>
            </a:pPr>
            <a:r>
              <a:rPr lang="en-US" sz="3000" dirty="0">
                <a:latin typeface="Calibri" pitchFamily="34" charset="0"/>
                <a:cs typeface="Calibri" pitchFamily="34" charset="0"/>
              </a:rPr>
              <a:t>Date:</a:t>
            </a:r>
          </a:p>
          <a:p>
            <a:pPr marL="236538" lvl="1">
              <a:lnSpc>
                <a:spcPct val="90000"/>
              </a:lnSpc>
              <a:spcBef>
                <a:spcPct val="20000"/>
              </a:spcBef>
              <a:buClr>
                <a:srgbClr val="D89013"/>
              </a:buClr>
              <a:buFont typeface="Wingdings" pitchFamily="2" charset="2"/>
              <a:buNone/>
              <a:defRPr/>
            </a:pPr>
            <a:r>
              <a:rPr lang="en-US" sz="3000" dirty="0">
                <a:latin typeface="Calibri" pitchFamily="34" charset="0"/>
                <a:cs typeface="Calibri" pitchFamily="34" charset="0"/>
              </a:rPr>
              <a:t>To:</a:t>
            </a:r>
          </a:p>
          <a:p>
            <a:pPr marL="236538" lvl="1">
              <a:lnSpc>
                <a:spcPct val="90000"/>
              </a:lnSpc>
              <a:spcBef>
                <a:spcPct val="20000"/>
              </a:spcBef>
              <a:buClr>
                <a:srgbClr val="D89013"/>
              </a:buClr>
              <a:buFont typeface="Wingdings" pitchFamily="2" charset="2"/>
              <a:buNone/>
              <a:defRPr/>
            </a:pPr>
            <a:r>
              <a:rPr lang="en-US" sz="3000" dirty="0">
                <a:latin typeface="Calibri" pitchFamily="34" charset="0"/>
                <a:cs typeface="Calibri" pitchFamily="34" charset="0"/>
              </a:rPr>
              <a:t>From:</a:t>
            </a:r>
          </a:p>
          <a:p>
            <a:pPr marL="236538" lvl="1">
              <a:lnSpc>
                <a:spcPct val="90000"/>
              </a:lnSpc>
              <a:spcBef>
                <a:spcPct val="20000"/>
              </a:spcBef>
              <a:buClr>
                <a:srgbClr val="D89013"/>
              </a:buClr>
              <a:buFont typeface="Wingdings" pitchFamily="2" charset="2"/>
              <a:buNone/>
              <a:defRPr/>
            </a:pPr>
            <a:r>
              <a:rPr lang="en-US" sz="3000" dirty="0">
                <a:latin typeface="Calibri" pitchFamily="34" charset="0"/>
                <a:cs typeface="Calibri" pitchFamily="34" charset="0"/>
              </a:rPr>
              <a:t>Subject:</a:t>
            </a:r>
          </a:p>
        </p:txBody>
      </p:sp>
      <p:sp>
        <p:nvSpPr>
          <p:cNvPr id="381956" name="Line 4"/>
          <p:cNvSpPr>
            <a:spLocks noChangeShapeType="1"/>
          </p:cNvSpPr>
          <p:nvPr/>
        </p:nvSpPr>
        <p:spPr bwMode="auto">
          <a:xfrm>
            <a:off x="1600200" y="3657600"/>
            <a:ext cx="655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1957" name="Rectangle 5"/>
          <p:cNvSpPr>
            <a:spLocks noChangeArrowheads="1"/>
          </p:cNvSpPr>
          <p:nvPr/>
        </p:nvSpPr>
        <p:spPr bwMode="auto">
          <a:xfrm>
            <a:off x="1295400" y="4038600"/>
            <a:ext cx="5943600" cy="18288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002060"/>
              </a:buClr>
              <a:buFont typeface="Wingdings" pitchFamily="2" charset="2"/>
              <a:buAutoNum type="arabicPeriod" startAt="2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Body</a:t>
            </a:r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002060"/>
              </a:buCl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Provides further information about the reason for writing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114800" y="762000"/>
            <a:ext cx="37338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E-Mail: Body</a:t>
            </a:r>
            <a:endParaRPr lang="en-US" sz="4400" dirty="0"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60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72200"/>
            <a:ext cx="6248400" cy="476250"/>
          </a:xfrm>
          <a:noFill/>
        </p:spPr>
        <p:txBody>
          <a:bodyPr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cs typeface="Arial" pitchFamily="34" charset="0"/>
              </a:rPr>
              <a:t>Copyright © 2013 Nelson Education Ltd.</a:t>
            </a:r>
            <a:endParaRPr lang="en-US" sz="1400" b="1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 cap="none" dirty="0" smtClean="0">
                <a:solidFill>
                  <a:schemeClr val="tx1"/>
                </a:solidFill>
                <a:cs typeface="Arial" pitchFamily="34" charset="0"/>
              </a:rPr>
              <a:t> Ch. 7, Slide </a:t>
            </a:r>
            <a:fld id="{9F38B144-3CE0-49FC-92B4-509671F0CECB}" type="slidenum">
              <a:rPr lang="en-US" sz="1400" cap="none" smtClean="0">
                <a:solidFill>
                  <a:schemeClr val="tx1"/>
                </a:solidFill>
                <a:cs typeface="Arial" pitchFamily="34" charset="0"/>
              </a:rPr>
              <a:pPr>
                <a:defRPr/>
              </a:pPr>
              <a:t>6</a:t>
            </a:fld>
            <a:endParaRPr lang="en-US" sz="1400" cap="none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82984" name="Rectangle 8"/>
          <p:cNvSpPr>
            <a:spLocks noChangeArrowheads="1"/>
          </p:cNvSpPr>
          <p:nvPr/>
        </p:nvSpPr>
        <p:spPr bwMode="auto">
          <a:xfrm>
            <a:off x="609600" y="2686050"/>
            <a:ext cx="7922188" cy="3962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lvl="1" indent="-34290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D89013"/>
              </a:buClr>
              <a:buFont typeface="Wingdings" pitchFamily="2" charset="2"/>
              <a:buNone/>
              <a:defRPr/>
            </a:pPr>
            <a:endParaRPr lang="en-US" sz="1000" dirty="0"/>
          </a:p>
          <a:p>
            <a:pPr lvl="1" indent="-34290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00206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3000" dirty="0" smtClean="0">
                <a:latin typeface="Calibri" pitchFamily="34" charset="0"/>
                <a:cs typeface="Calibri" pitchFamily="34" charset="0"/>
              </a:rPr>
              <a:t>Explain the topic</a:t>
            </a:r>
            <a:r>
              <a:rPr lang="en-US" sz="3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000" dirty="0" smtClean="0">
                <a:latin typeface="Calibri" pitchFamily="34" charset="0"/>
                <a:cs typeface="Calibri" pitchFamily="34" charset="0"/>
              </a:rPr>
              <a:t>by introducing relevant </a:t>
            </a:r>
            <a:r>
              <a:rPr lang="en-US" sz="3000" dirty="0">
                <a:latin typeface="Calibri" pitchFamily="34" charset="0"/>
                <a:cs typeface="Calibri" pitchFamily="34" charset="0"/>
              </a:rPr>
              <a:t>details or examples.</a:t>
            </a:r>
          </a:p>
          <a:p>
            <a:pPr lvl="1" indent="-34290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00206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3000" dirty="0" smtClean="0">
                <a:latin typeface="Calibri" pitchFamily="34" charset="0"/>
                <a:cs typeface="Calibri" pitchFamily="34" charset="0"/>
              </a:rPr>
              <a:t>Consider </a:t>
            </a:r>
            <a:r>
              <a:rPr lang="en-US" sz="3000" dirty="0">
                <a:latin typeface="Calibri" pitchFamily="34" charset="0"/>
                <a:cs typeface="Calibri" pitchFamily="34" charset="0"/>
              </a:rPr>
              <a:t>columns, headings, numbered or bulleted </a:t>
            </a:r>
            <a:r>
              <a:rPr lang="en-US" sz="3000" dirty="0" smtClean="0">
                <a:latin typeface="Calibri" pitchFamily="34" charset="0"/>
                <a:cs typeface="Calibri" pitchFamily="34" charset="0"/>
              </a:rPr>
              <a:t>lists.</a:t>
            </a:r>
            <a:endParaRPr lang="en-US" sz="3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 descr="C:\Documents and Settings\Jan\Local Settings\Temporary Internet Files\Content.IE5\HU8SFBSX\MP90040496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81000"/>
            <a:ext cx="32004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29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29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29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29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29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29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73152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E-Mail: </a:t>
            </a:r>
            <a:r>
              <a:rPr lang="en-US" sz="4400" dirty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Closing</a:t>
            </a:r>
          </a:p>
        </p:txBody>
      </p:sp>
      <p:sp>
        <p:nvSpPr>
          <p:cNvPr id="6963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cs typeface="Arial" pitchFamily="34" charset="0"/>
              </a:rPr>
              <a:t>Copyright © 2013 Nelson Education Ltd.</a:t>
            </a:r>
            <a:endParaRPr lang="en-US" sz="1400" b="1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 cap="none" dirty="0" smtClean="0">
                <a:solidFill>
                  <a:schemeClr val="tx1"/>
                </a:solidFill>
                <a:cs typeface="Arial" pitchFamily="34" charset="0"/>
              </a:rPr>
              <a:t> Ch. 7, Slide </a:t>
            </a:r>
            <a:fld id="{9F38B144-3CE0-49FC-92B4-509671F0CECB}" type="slidenum">
              <a:rPr lang="en-US" sz="1400" cap="none" smtClean="0">
                <a:solidFill>
                  <a:schemeClr val="tx1"/>
                </a:solidFill>
                <a:cs typeface="Arial" pitchFamily="34" charset="0"/>
              </a:rPr>
              <a:pPr>
                <a:defRPr/>
              </a:pPr>
              <a:t>7</a:t>
            </a:fld>
            <a:endParaRPr lang="en-US" sz="1400" cap="none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84003" name="Rectangle 3"/>
          <p:cNvSpPr>
            <a:spLocks noChangeArrowheads="1"/>
          </p:cNvSpPr>
          <p:nvPr/>
        </p:nvSpPr>
        <p:spPr bwMode="auto">
          <a:xfrm>
            <a:off x="685800" y="1524000"/>
            <a:ext cx="7848600" cy="43434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236538" lvl="1">
              <a:lnSpc>
                <a:spcPct val="90000"/>
              </a:lnSpc>
              <a:spcBef>
                <a:spcPct val="20000"/>
              </a:spcBef>
              <a:buClr>
                <a:srgbClr val="D89013"/>
              </a:buClr>
              <a:buFont typeface="Wingdings" pitchFamily="2" charset="2"/>
              <a:buNone/>
              <a:defRPr/>
            </a:pPr>
            <a:endParaRPr lang="en-US" sz="1000" dirty="0"/>
          </a:p>
          <a:p>
            <a:pPr marL="236538" lvl="1">
              <a:lnSpc>
                <a:spcPct val="90000"/>
              </a:lnSpc>
              <a:spcBef>
                <a:spcPct val="20000"/>
              </a:spcBef>
              <a:buClr>
                <a:srgbClr val="D89013"/>
              </a:buClr>
              <a:buFont typeface="Wingdings" pitchFamily="2" charset="2"/>
              <a:buNone/>
              <a:defRPr/>
            </a:pPr>
            <a:r>
              <a:rPr lang="en-US" sz="3000" dirty="0">
                <a:latin typeface="Calibri" pitchFamily="34" charset="0"/>
                <a:cs typeface="Calibri" pitchFamily="34" charset="0"/>
              </a:rPr>
              <a:t>Date:</a:t>
            </a:r>
          </a:p>
          <a:p>
            <a:pPr marL="236538" lvl="1">
              <a:lnSpc>
                <a:spcPct val="90000"/>
              </a:lnSpc>
              <a:spcBef>
                <a:spcPct val="20000"/>
              </a:spcBef>
              <a:buClr>
                <a:srgbClr val="D89013"/>
              </a:buClr>
              <a:buFont typeface="Wingdings" pitchFamily="2" charset="2"/>
              <a:buNone/>
              <a:defRPr/>
            </a:pPr>
            <a:r>
              <a:rPr lang="en-US" sz="3000" dirty="0">
                <a:latin typeface="Calibri" pitchFamily="34" charset="0"/>
                <a:cs typeface="Calibri" pitchFamily="34" charset="0"/>
              </a:rPr>
              <a:t>To:</a:t>
            </a:r>
          </a:p>
          <a:p>
            <a:pPr marL="236538" lvl="1">
              <a:lnSpc>
                <a:spcPct val="90000"/>
              </a:lnSpc>
              <a:spcBef>
                <a:spcPct val="20000"/>
              </a:spcBef>
              <a:buClr>
                <a:srgbClr val="D89013"/>
              </a:buClr>
              <a:buFont typeface="Wingdings" pitchFamily="2" charset="2"/>
              <a:buNone/>
              <a:defRPr/>
            </a:pPr>
            <a:r>
              <a:rPr lang="en-US" sz="3000" dirty="0">
                <a:latin typeface="Calibri" pitchFamily="34" charset="0"/>
                <a:cs typeface="Calibri" pitchFamily="34" charset="0"/>
              </a:rPr>
              <a:t>From:</a:t>
            </a:r>
          </a:p>
          <a:p>
            <a:pPr marL="236538" lvl="1">
              <a:lnSpc>
                <a:spcPct val="90000"/>
              </a:lnSpc>
              <a:spcBef>
                <a:spcPct val="20000"/>
              </a:spcBef>
              <a:buClr>
                <a:srgbClr val="D89013"/>
              </a:buClr>
              <a:buFont typeface="Wingdings" pitchFamily="2" charset="2"/>
              <a:buNone/>
              <a:defRPr/>
            </a:pPr>
            <a:r>
              <a:rPr lang="en-US" sz="3000" dirty="0">
                <a:latin typeface="Calibri" pitchFamily="34" charset="0"/>
                <a:cs typeface="Calibri" pitchFamily="34" charset="0"/>
              </a:rPr>
              <a:t>Subject:</a:t>
            </a:r>
          </a:p>
        </p:txBody>
      </p:sp>
      <p:sp>
        <p:nvSpPr>
          <p:cNvPr id="384004" name="Line 4"/>
          <p:cNvSpPr>
            <a:spLocks noChangeShapeType="1"/>
          </p:cNvSpPr>
          <p:nvPr/>
        </p:nvSpPr>
        <p:spPr bwMode="auto">
          <a:xfrm>
            <a:off x="1371600" y="3810000"/>
            <a:ext cx="678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4005" name="Rectangle 5"/>
          <p:cNvSpPr>
            <a:spLocks noChangeArrowheads="1"/>
          </p:cNvSpPr>
          <p:nvPr/>
        </p:nvSpPr>
        <p:spPr bwMode="auto">
          <a:xfrm>
            <a:off x="838200" y="3886200"/>
            <a:ext cx="7696200" cy="19050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7475" lvl="1" indent="-3175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963C26"/>
              </a:buClr>
              <a:buSzPct val="110000"/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Closing - t</a:t>
            </a:r>
            <a:r>
              <a:rPr lang="en-US" sz="2400" dirty="0" smtClean="0">
                <a:solidFill>
                  <a:srgbClr val="0070C0"/>
                </a:solidFill>
              </a:rPr>
              <a:t>o end the message, you have the following options:</a:t>
            </a:r>
          </a:p>
          <a:p>
            <a:pPr marL="1146175" lvl="2" indent="-45720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00206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070C0"/>
                </a:solidFill>
              </a:rPr>
              <a:t>Action information, dates, or deadlines</a:t>
            </a:r>
          </a:p>
          <a:p>
            <a:pPr marL="1146175" lvl="2" indent="-45720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00206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Summary of the message</a:t>
            </a:r>
          </a:p>
          <a:p>
            <a:pPr marL="1146175" lvl="2" indent="-45720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00206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Closing thought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963C26"/>
              </a:buClr>
            </a:pPr>
            <a:endParaRPr lang="en-US" sz="36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4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9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162800" cy="762000"/>
          </a:xfrm>
        </p:spPr>
        <p:txBody>
          <a:bodyPr lIns="90488" tIns="44450" rIns="90488" bIns="44450"/>
          <a:lstStyle/>
          <a:p>
            <a:pPr algn="ctr" eaLnBrk="1" hangingPunct="1">
              <a:defRPr/>
            </a:pPr>
            <a:r>
              <a:rPr lang="en-US" sz="4000" dirty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Smart E-Mail </a:t>
            </a:r>
            <a:r>
              <a:rPr lang="en-US" sz="4000" dirty="0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Practices</a:t>
            </a:r>
            <a:endParaRPr lang="en-US" sz="4000" dirty="0"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499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cs typeface="Arial" pitchFamily="34" charset="0"/>
              </a:rPr>
              <a:t>Copyright © 2013 Nelson Education Ltd.</a:t>
            </a:r>
            <a:endParaRPr lang="en-US" sz="1400" b="1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cs typeface="Arial" pitchFamily="34" charset="0"/>
              </a:rPr>
              <a:t> Ch. 7, Slide </a:t>
            </a:r>
            <a:fld id="{E515BDD5-105D-4BE3-B91A-FFE26CC380CC}" type="slidenum">
              <a:rPr lang="en-US" sz="1400" smtClean="0">
                <a:solidFill>
                  <a:schemeClr val="tx1"/>
                </a:solidFill>
                <a:cs typeface="Arial" pitchFamily="34" charset="0"/>
              </a:rPr>
              <a:pPr>
                <a:defRPr/>
              </a:pPr>
              <a:t>8</a:t>
            </a:fld>
            <a:endParaRPr lang="en-US" sz="14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963C26"/>
              </a:buClr>
              <a:buFont typeface="Wingdings" pitchFamily="2" charset="2"/>
              <a:buNone/>
            </a:pPr>
            <a:endParaRPr lang="en-CA" dirty="0"/>
          </a:p>
        </p:txBody>
      </p:sp>
      <p:pic>
        <p:nvPicPr>
          <p:cNvPr id="1029" name="Picture 5" descr="C:\Documents and Settings\Jan\Local Settings\Temporary Internet Files\Content.IE5\AEDMY8AM\MP900409585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963C26"/>
              </a:buClr>
              <a:buFont typeface="Wingdings" pitchFamily="2" charset="2"/>
              <a:buNone/>
            </a:pPr>
            <a:endParaRPr lang="en-CA" dirty="0"/>
          </a:p>
        </p:txBody>
      </p:sp>
      <p:sp>
        <p:nvSpPr>
          <p:cNvPr id="400390" name="Text Box 6"/>
          <p:cNvSpPr txBox="1">
            <a:spLocks noChangeArrowheads="1"/>
          </p:cNvSpPr>
          <p:nvPr/>
        </p:nvSpPr>
        <p:spPr bwMode="auto">
          <a:xfrm>
            <a:off x="670560" y="762000"/>
            <a:ext cx="7696200" cy="342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98463" indent="-398463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963C26"/>
              </a:buClr>
              <a:buFont typeface="Wingdings" pitchFamily="2" charset="2"/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002060"/>
              </a:buClr>
              <a:buSzPct val="115000"/>
            </a:pPr>
            <a:r>
              <a:rPr lang="en-US" sz="3600" b="1" dirty="0">
                <a:latin typeface="Calibri" pitchFamily="34" charset="0"/>
                <a:cs typeface="Calibri" pitchFamily="34" charset="0"/>
              </a:rPr>
              <a:t>Assume that all e-mail is </a:t>
            </a:r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monitored</a:t>
            </a:r>
            <a:endParaRPr lang="en-US" sz="3600" b="1" i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Gill Sans MT Condensed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963C26"/>
          </a:buClr>
          <a:buSzTx/>
          <a:buFont typeface="Wingdings" pitchFamily="2" charset="2"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963C26"/>
          </a:buClr>
          <a:buSzTx/>
          <a:buFont typeface="Wingdings" pitchFamily="2" charset="2"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Gill Sans MT Condensed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963C26"/>
          </a:buClr>
          <a:buSzTx/>
          <a:buFont typeface="Wingdings" pitchFamily="2" charset="2"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963C26"/>
          </a:buClr>
          <a:buSzTx/>
          <a:buFont typeface="Wingdings" pitchFamily="2" charset="2"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Gill Sans MT Condensed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963C26"/>
          </a:buClr>
          <a:buSzTx/>
          <a:buFont typeface="Wingdings" pitchFamily="2" charset="2"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963C26"/>
          </a:buClr>
          <a:buSzTx/>
          <a:buFont typeface="Wingdings" pitchFamily="2" charset="2"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Gill Sans MT Condensed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963C26"/>
          </a:buClr>
          <a:buSzTx/>
          <a:buFont typeface="Wingdings" pitchFamily="2" charset="2"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963C26"/>
          </a:buClr>
          <a:buSzTx/>
          <a:buFont typeface="Wingdings" pitchFamily="2" charset="2"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14777</TotalTime>
  <Words>451</Words>
  <Application>Microsoft Office PowerPoint</Application>
  <PresentationFormat>On-screen Show (4:3)</PresentationFormat>
  <Paragraphs>88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Arial</vt:lpstr>
      <vt:lpstr>Calibri</vt:lpstr>
      <vt:lpstr>Cambria</vt:lpstr>
      <vt:lpstr>Gill Sans MT</vt:lpstr>
      <vt:lpstr>Gill Sans MT Condensed</vt:lpstr>
      <vt:lpstr>Gill Sans MT Ext Condensed Bold</vt:lpstr>
      <vt:lpstr>Times New Roman</vt:lpstr>
      <vt:lpstr>Wingdings</vt:lpstr>
      <vt:lpstr>Custom Design</vt:lpstr>
      <vt:lpstr>3_Custom Design</vt:lpstr>
      <vt:lpstr>2_Custom Design</vt:lpstr>
      <vt:lpstr>1_Custom Design</vt:lpstr>
      <vt:lpstr>Adjacency</vt:lpstr>
      <vt:lpstr>1_Adjacency</vt:lpstr>
      <vt:lpstr>E- Mail</vt:lpstr>
      <vt:lpstr>Analyze Components of E-Mail Messages</vt:lpstr>
      <vt:lpstr>E-Mail: Subject Line</vt:lpstr>
      <vt:lpstr>E-Mail: Opening</vt:lpstr>
      <vt:lpstr>E-Mail: Body</vt:lpstr>
      <vt:lpstr>E-Mail: Body</vt:lpstr>
      <vt:lpstr>E-Mail: Closing</vt:lpstr>
      <vt:lpstr>Smart E-Mail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  E-Mail Messages and Memos</dc:title>
  <dc:creator>Larry and Kathy</dc:creator>
  <cp:lastModifiedBy>Jan Laidlaw</cp:lastModifiedBy>
  <cp:revision>458</cp:revision>
  <dcterms:created xsi:type="dcterms:W3CDTF">2007-04-13T20:41:37Z</dcterms:created>
  <dcterms:modified xsi:type="dcterms:W3CDTF">2018-03-27T13:19:34Z</dcterms:modified>
</cp:coreProperties>
</file>