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462" r:id="rId1"/>
  </p:sldMasterIdLst>
  <p:notesMasterIdLst>
    <p:notesMasterId r:id="rId10"/>
  </p:notesMasterIdLst>
  <p:handoutMasterIdLst>
    <p:handoutMasterId r:id="rId11"/>
  </p:handoutMasterIdLst>
  <p:sldIdLst>
    <p:sldId id="333" r:id="rId2"/>
    <p:sldId id="334" r:id="rId3"/>
    <p:sldId id="311" r:id="rId4"/>
    <p:sldId id="310" r:id="rId5"/>
    <p:sldId id="328" r:id="rId6"/>
    <p:sldId id="329" r:id="rId7"/>
    <p:sldId id="331" r:id="rId8"/>
    <p:sldId id="332" r:id="rId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507A36"/>
    <a:srgbClr val="D7EBED"/>
    <a:srgbClr val="BFE0E3"/>
    <a:srgbClr val="EAF5F6"/>
    <a:srgbClr val="1776B2"/>
    <a:srgbClr val="162C40"/>
    <a:srgbClr val="0022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92" autoAdjust="0"/>
    <p:restoredTop sz="84173" autoAdjust="0"/>
  </p:normalViewPr>
  <p:slideViewPr>
    <p:cSldViewPr>
      <p:cViewPr varScale="1">
        <p:scale>
          <a:sx n="107" d="100"/>
          <a:sy n="107" d="100"/>
        </p:scale>
        <p:origin x="15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p:cViewPr>
        <p:scale>
          <a:sx n="79" d="100"/>
          <a:sy n="79" d="100"/>
        </p:scale>
        <p:origin x="-3270"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67200" cy="457200"/>
          </a:xfrm>
          <a:prstGeom prst="rect">
            <a:avLst/>
          </a:prstGeom>
        </p:spPr>
        <p:txBody>
          <a:bodyPr vert="horz" lIns="91440" tIns="45720" rIns="91440" bIns="45720" rtlCol="0"/>
          <a:lstStyle>
            <a:lvl1pPr algn="l" eaLnBrk="0" hangingPunct="0">
              <a:defRPr sz="1000">
                <a:latin typeface="Cambria" pitchFamily="18" charset="0"/>
                <a:ea typeface="ＭＳ Ｐゴシック" pitchFamily="84" charset="-128"/>
              </a:defRPr>
            </a:lvl1pPr>
          </a:lstStyle>
          <a:p>
            <a:pPr>
              <a:defRPr/>
            </a:pPr>
            <a:r>
              <a:rPr lang="en-US"/>
              <a:t>Chapter </a:t>
            </a:r>
            <a:r>
              <a:rPr lang="en-US" smtClean="0"/>
              <a:t>14, Interviewing for a Job and Preparing Employment Messages</a:t>
            </a:r>
          </a:p>
          <a:p>
            <a:pPr>
              <a:defRPr/>
            </a:pPr>
            <a:endParaRPr lang="en-US"/>
          </a:p>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000">
                <a:latin typeface="Cambria" pitchFamily="18" charset="0"/>
              </a:defRPr>
            </a:lvl1pPr>
          </a:lstStyle>
          <a:p>
            <a:pPr>
              <a:defRPr/>
            </a:pPr>
            <a:r>
              <a:rPr lang="en-US"/>
              <a:t>BCOM 3e</a:t>
            </a:r>
          </a:p>
          <a:p>
            <a:pPr>
              <a:defRPr/>
            </a:pPr>
            <a:r>
              <a:rPr lang="en-US"/>
              <a:t>Lehman and DuFrene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000">
                <a:latin typeface="Cambria" pitchFamily="18" charset="0"/>
                <a:ea typeface="ＭＳ Ｐゴシック" pitchFamily="84" charset="-128"/>
              </a:defRPr>
            </a:lvl1pPr>
          </a:lstStyle>
          <a:p>
            <a:pPr>
              <a:defRPr/>
            </a:pPr>
            <a:r>
              <a:rPr lang="en-US"/>
              <a:t>Page </a:t>
            </a:r>
            <a:fld id="{F6F04C84-AE20-4154-9423-EDD68A2913A5}" type="slidenum">
              <a:rPr lang="en-US"/>
              <a:pPr>
                <a:defRPr/>
              </a:pPr>
              <a:t>‹#›</a:t>
            </a:fld>
            <a:endParaRPr lang="en-US"/>
          </a:p>
        </p:txBody>
      </p:sp>
      <p:sp>
        <p:nvSpPr>
          <p:cNvPr id="6" name="Footer Placeholder 3"/>
          <p:cNvSpPr txBox="1">
            <a:spLocks/>
          </p:cNvSpPr>
          <p:nvPr/>
        </p:nvSpPr>
        <p:spPr>
          <a:xfrm>
            <a:off x="0" y="8686800"/>
            <a:ext cx="4495800" cy="457200"/>
          </a:xfrm>
          <a:prstGeom prst="rect">
            <a:avLst/>
          </a:prstGeom>
        </p:spPr>
        <p:txBody>
          <a:bodyPr anchor="b"/>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defRPr/>
            </a:pPr>
            <a:r>
              <a:rPr lang="en-US" sz="1000" smtClean="0">
                <a:latin typeface="Cambria" pitchFamily="18" charset="0"/>
              </a:rPr>
              <a:t>2012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37516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Times New Roman" pitchFamily="16" charset="0"/>
                <a:ea typeface="ＭＳ Ｐゴシック" pitchFamily="16"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Times New Roman" pitchFamily="16" charset="0"/>
                <a:ea typeface="ＭＳ Ｐゴシック" pitchFamily="16" charset="-128"/>
              </a:defRPr>
            </a:lvl1pPr>
          </a:lstStyle>
          <a:p>
            <a:pPr>
              <a:defRPr/>
            </a:pPr>
            <a:fld id="{80A2F658-B4A4-433F-A45C-85B2119BB92F}" type="datetimeFigureOut">
              <a:rPr lang="en-US"/>
              <a:pPr>
                <a:defRPr/>
              </a:pPr>
              <a:t>3/27/2018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Times New Roman" pitchFamily="16" charset="0"/>
                <a:ea typeface="ＭＳ Ｐゴシック" pitchFamily="16"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Times New Roman" pitchFamily="16" charset="0"/>
                <a:ea typeface="ＭＳ Ｐゴシック" pitchFamily="16" charset="-128"/>
              </a:defRPr>
            </a:lvl1pPr>
          </a:lstStyle>
          <a:p>
            <a:pPr>
              <a:defRPr/>
            </a:pPr>
            <a:fld id="{F01F54B3-9E46-4E1D-9425-4B145C1E9AED}" type="slidenum">
              <a:rPr lang="en-US"/>
              <a:pPr>
                <a:defRPr/>
              </a:pPr>
              <a:t>‹#›</a:t>
            </a:fld>
            <a:endParaRPr lang="en-US" dirty="0"/>
          </a:p>
        </p:txBody>
      </p:sp>
    </p:spTree>
    <p:extLst>
      <p:ext uri="{BB962C8B-B14F-4D97-AF65-F5344CB8AC3E}">
        <p14:creationId xmlns:p14="http://schemas.microsoft.com/office/powerpoint/2010/main" val="2697360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fld id="{E17A2CDD-A79E-4B2D-B31D-F17AD9500A77}" type="slidenum">
              <a:rPr lang="en-CA" altLang="en-US" sz="1200" smtClean="0">
                <a:latin typeface="Arial" charset="0"/>
                <a:sym typeface="Symbol" pitchFamily="18" charset="2"/>
              </a:rPr>
              <a:pPr eaLnBrk="1" hangingPunct="1"/>
              <a:t>1</a:t>
            </a:fld>
            <a:endParaRPr lang="en-CA" altLang="en-US" sz="1200" smtClean="0">
              <a:latin typeface="Arial" charset="0"/>
              <a:sym typeface="Symbol" pitchFamily="18" charset="2"/>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Notes Placeholder 1"/>
          <p:cNvSpPr>
            <a:spLocks noGrp="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spcBef>
                <a:spcPct val="30000"/>
              </a:spcBef>
            </a:pPr>
            <a:endParaRPr lang="en-CA"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When you don’t receive a reply to your cover letter and resumé, you can wait a few weeks and send a follow-up message. Include a reminder about your application being on file and add any education or work experience that you’ve acquired in the  intervening time and how it relates to the job. Close with asking for a desired action. </a:t>
            </a:r>
          </a:p>
          <a:p>
            <a:r>
              <a:rPr lang="en-US" altLang="en-US" smtClean="0"/>
              <a:t>Review the sample letter on the slide for all of these components.</a:t>
            </a:r>
          </a:p>
          <a:p>
            <a:r>
              <a:rPr lang="en-US" altLang="en-US" smtClean="0"/>
              <a:t>Follow-up messages  also indicate  persistence (a quality that impresses some employers).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After a job interview, a thank-you message is a professional courtesy and enhances your image within an organization. </a:t>
            </a:r>
          </a:p>
          <a:p>
            <a:r>
              <a:rPr lang="en-US" altLang="en-US" smtClean="0"/>
              <a:t>For maximum impact, send a thank-you message the day of the interview. </a:t>
            </a:r>
          </a:p>
          <a:p>
            <a:r>
              <a:rPr lang="en-US" altLang="en-US" smtClean="0"/>
              <a:t>Even if during the interview you decided you do not want the job or you and the interviewer mutually agreed that the job is not for you, a thank-you message is appropriate. It may open the door to your resumé being passed along to another department that better matches your skills.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job offer may be extended either by phone or in writing.</a:t>
            </a:r>
          </a:p>
          <a:p>
            <a:r>
              <a:rPr lang="en-US" altLang="en-US" smtClean="0"/>
              <a:t>If a job offer is extended over the phone, ask for a written confirmation of the job</a:t>
            </a:r>
          </a:p>
          <a:p>
            <a:r>
              <a:rPr lang="en-US" altLang="en-US" smtClean="0"/>
              <a:t>The offer should include the job title, salary, benefits, starting date, and anything else negotiated.</a:t>
            </a:r>
          </a:p>
          <a:p>
            <a:r>
              <a:rPr lang="en-US" altLang="en-US" smtClean="0"/>
              <a:t>Often, companies require a written acceptance of a job offer. The above example show a job-acceptance message written in the direct pattern.</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A89C262C-9CDC-4DE6-8657-1ADDA9D2E0D9}" type="slidenum">
              <a:rPr lang="en-US" altLang="en-US" sz="1200" smtClean="0"/>
              <a:pPr/>
              <a:t>5</a:t>
            </a:fld>
            <a:endParaRPr lang="en-US"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Job refusal messages are written indirectly—with a beginning that reveals the nature of the subject, explanations that lead to a refusal, the refusal, and a pleasant ending.</a:t>
            </a:r>
          </a:p>
          <a:p>
            <a:r>
              <a:rPr lang="en-US" altLang="en-US" smtClean="0"/>
              <a:t>Sometimes you don’t want to be specific about why you are turning down the job. Ask students what reasons they might have for turning down a job that they don’t want to explain to the person who interviewed them. </a:t>
            </a:r>
          </a:p>
          <a:p>
            <a:r>
              <a:rPr lang="en-US" altLang="en-US" smtClean="0"/>
              <a:t>The text offers this solution for turning down a job without giving reasons.  </a:t>
            </a:r>
          </a:p>
          <a:p>
            <a:r>
              <a:rPr lang="en-US" altLang="en-US" i="1" smtClean="0"/>
              <a:t>After thoughtfully considering job offers received this week, I have decided to accept a job in the actuarial department of an insurance company.</a:t>
            </a:r>
          </a:p>
          <a:p>
            <a:r>
              <a:rPr lang="en-US" altLang="en-US" smtClean="0"/>
              <a:t>You might want to be more specific about your reasons for refusal when you have a positive attitude toward the company or believe you will want to reapply at some later date. The letter in the slide includes the reasons for refusal.</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E31D9E40-6045-40D7-9257-576533F52B96}" type="slidenum">
              <a:rPr lang="en-US" altLang="en-US" sz="1200" smtClean="0"/>
              <a:pPr/>
              <a:t>6</a:t>
            </a:fld>
            <a:endParaRPr lang="en-US"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Companies seek information from references at various stages of the job search process. Some prefer talking with references prior to an interview, and others after a successful interview. Some prefer written recommendations from your references. </a:t>
            </a:r>
          </a:p>
          <a:p>
            <a:r>
              <a:rPr lang="en-US" altLang="en-US" smtClean="0"/>
              <a:t>Specific actions on your part  that are listed on this slide will ensure that your references are treated with common courtesy and that references are prepared for the employer’s call. </a:t>
            </a:r>
          </a:p>
          <a:p>
            <a:endParaRPr lang="en-US" altLang="en-US" smtClean="0"/>
          </a:p>
          <a:p>
            <a:r>
              <a:rPr lang="en-US" altLang="en-US" smtClean="0"/>
              <a:t>A sample of an appropriate thank-you note is on the following slide.</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D1CE93CA-DC19-457C-8F6A-18BA19218E59}" type="slidenum">
              <a:rPr lang="en-US" altLang="en-US" sz="1200" smtClean="0"/>
              <a:pPr/>
              <a:t>7</a:t>
            </a:fld>
            <a:endParaRPr lang="en-US"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4322ECD2-92C7-4328-98FE-B977B9612BAE}" type="slidenum">
              <a:rPr lang="en-US" altLang="en-US" sz="1200" smtClean="0"/>
              <a:pPr/>
              <a:t>8</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CA"/>
              <a:t>Copyright © 2013 by Nelson Education Ltd. </a:t>
            </a:r>
          </a:p>
        </p:txBody>
      </p:sp>
    </p:spTree>
    <p:extLst>
      <p:ext uri="{BB962C8B-B14F-4D97-AF65-F5344CB8AC3E}">
        <p14:creationId xmlns:p14="http://schemas.microsoft.com/office/powerpoint/2010/main" val="408604692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6B8FE73D-9520-42FB-9680-567C86757E78}" type="datetimeFigureOut">
              <a:rPr lang="en-US"/>
              <a:pPr>
                <a:defRPr/>
              </a:pPr>
              <a:t>3/27/2018</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7794788D-454D-4B44-879D-D6A98E16B2BA}" type="slidenum">
              <a:rPr lang="en-US"/>
              <a:pPr>
                <a:defRPr/>
              </a:pPr>
              <a:t>‹#›</a:t>
            </a:fld>
            <a:endParaRPr lang="en-US"/>
          </a:p>
        </p:txBody>
      </p:sp>
    </p:spTree>
    <p:extLst>
      <p:ext uri="{BB962C8B-B14F-4D97-AF65-F5344CB8AC3E}">
        <p14:creationId xmlns:p14="http://schemas.microsoft.com/office/powerpoint/2010/main" val="126817424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bwMode="auto"/>
        <p:txBody>
          <a:bodyPr vert="horz" wrap="square" lIns="91440" tIns="45720" rIns="91440" bIns="45720"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defRPr/>
            </a:pPr>
            <a:r>
              <a:rPr lang="en-CA"/>
              <a:t>Copyright © 2013 by Nelson Education Ltd.</a:t>
            </a:r>
            <a:r>
              <a:rPr lang="en-CA" sz="1800">
                <a:latin typeface="Arial" charset="0"/>
              </a:rPr>
              <a:t> </a:t>
            </a:r>
          </a:p>
        </p:txBody>
      </p:sp>
    </p:spTree>
    <p:extLst>
      <p:ext uri="{BB962C8B-B14F-4D97-AF65-F5344CB8AC3E}">
        <p14:creationId xmlns:p14="http://schemas.microsoft.com/office/powerpoint/2010/main" val="200708369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279525" y="1600200"/>
            <a:ext cx="5257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Text Box 8"/>
          <p:cNvSpPr txBox="1">
            <a:spLocks noChangeArrowheads="1"/>
          </p:cNvSpPr>
          <p:nvPr userDrawn="1"/>
        </p:nvSpPr>
        <p:spPr bwMode="auto">
          <a:xfrm>
            <a:off x="8583613" y="6508750"/>
            <a:ext cx="566737"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CA" sz="1200" dirty="0" smtClean="0">
                <a:latin typeface="Calibri" pitchFamily="34" charset="0"/>
                <a:sym typeface="Symbol" pitchFamily="18" charset="2"/>
              </a:rPr>
              <a:t>14-</a:t>
            </a:r>
            <a:fld id="{793682A1-769C-48E2-B513-7EE384001F71}" type="slidenum">
              <a:rPr lang="en-CA" sz="1200" smtClean="0">
                <a:latin typeface="Calibri" pitchFamily="34" charset="0"/>
                <a:sym typeface="Symbol" pitchFamily="18" charset="2"/>
              </a:rPr>
              <a:pPr algn="ctr" eaLnBrk="1" hangingPunct="1">
                <a:defRPr/>
              </a:pPr>
              <a:t>‹#›</a:t>
            </a:fld>
            <a:endParaRPr lang="en-CA" sz="1200" dirty="0" smtClean="0">
              <a:latin typeface="Calibri" pitchFamily="34" charset="0"/>
              <a:sym typeface="Symbol" pitchFamily="18" charset="2"/>
            </a:endParaRPr>
          </a:p>
        </p:txBody>
      </p:sp>
      <p:sp>
        <p:nvSpPr>
          <p:cNvPr id="9" name="Footer Placeholder 4"/>
          <p:cNvSpPr>
            <a:spLocks noGrp="1"/>
          </p:cNvSpPr>
          <p:nvPr>
            <p:ph type="ftr" sz="quarter" idx="3"/>
          </p:nvPr>
        </p:nvSpPr>
        <p:spPr>
          <a:xfrm>
            <a:off x="2555875" y="6453188"/>
            <a:ext cx="3609975" cy="404812"/>
          </a:xfrm>
          <a:prstGeom prst="rect">
            <a:avLst/>
          </a:prstGeom>
        </p:spPr>
        <p:txBody>
          <a:bodyPr/>
          <a:lstStyle>
            <a:lvl1pPr algn="ctr" eaLnBrk="1" hangingPunct="1">
              <a:defRPr sz="1200">
                <a:solidFill>
                  <a:schemeClr val="tx1"/>
                </a:solidFill>
                <a:latin typeface="Calibri" pitchFamily="34" charset="0"/>
                <a:cs typeface="Calibri" pitchFamily="34"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CA"/>
              <a:t>Copyright © 2013 by Nelson Education Ltd. </a:t>
            </a:r>
          </a:p>
        </p:txBody>
      </p:sp>
      <p:pic>
        <p:nvPicPr>
          <p:cNvPr id="1029" name="Picture 9" descr="NE-CLA-ppt"/>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5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Lst>
  <p:transition spd="slow">
    <p:fade/>
  </p:transition>
  <p:hf sldNum="0" hdr="0" dt="0"/>
  <p:txStyles>
    <p:titleStyle>
      <a:lvl1pPr algn="l" rtl="0" eaLnBrk="0" fontAlgn="base" hangingPunct="0">
        <a:spcBef>
          <a:spcPct val="0"/>
        </a:spcBef>
        <a:spcAft>
          <a:spcPct val="0"/>
        </a:spcAft>
        <a:defRPr sz="3600">
          <a:solidFill>
            <a:schemeClr val="tx2"/>
          </a:solidFill>
          <a:latin typeface="Calibri" pitchFamily="34" charset="0"/>
          <a:ea typeface="Calibri" pitchFamily="34" charset="0"/>
          <a:cs typeface="Calibri" pitchFamily="34" charset="0"/>
        </a:defRPr>
      </a:lvl1pPr>
      <a:lvl2pPr algn="l" rtl="0" eaLnBrk="0" fontAlgn="base" hangingPunct="0">
        <a:spcBef>
          <a:spcPct val="0"/>
        </a:spcBef>
        <a:spcAft>
          <a:spcPct val="0"/>
        </a:spcAft>
        <a:defRPr sz="3600">
          <a:solidFill>
            <a:schemeClr val="tx2"/>
          </a:solidFill>
          <a:latin typeface="Calibri" pitchFamily="34" charset="0"/>
          <a:ea typeface="Calibri" pitchFamily="34" charset="0"/>
          <a:cs typeface="Calibri" pitchFamily="34" charset="0"/>
        </a:defRPr>
      </a:lvl2pPr>
      <a:lvl3pPr algn="l" rtl="0" eaLnBrk="0" fontAlgn="base" hangingPunct="0">
        <a:spcBef>
          <a:spcPct val="0"/>
        </a:spcBef>
        <a:spcAft>
          <a:spcPct val="0"/>
        </a:spcAft>
        <a:defRPr sz="3600">
          <a:solidFill>
            <a:schemeClr val="tx2"/>
          </a:solidFill>
          <a:latin typeface="Calibri" pitchFamily="34" charset="0"/>
          <a:ea typeface="Calibri" pitchFamily="34" charset="0"/>
          <a:cs typeface="Calibri" pitchFamily="34" charset="0"/>
        </a:defRPr>
      </a:lvl3pPr>
      <a:lvl4pPr algn="l" rtl="0" eaLnBrk="0" fontAlgn="base" hangingPunct="0">
        <a:spcBef>
          <a:spcPct val="0"/>
        </a:spcBef>
        <a:spcAft>
          <a:spcPct val="0"/>
        </a:spcAft>
        <a:defRPr sz="3600">
          <a:solidFill>
            <a:schemeClr val="tx2"/>
          </a:solidFill>
          <a:latin typeface="Calibri" pitchFamily="34" charset="0"/>
          <a:ea typeface="Calibri" pitchFamily="34" charset="0"/>
          <a:cs typeface="Calibri" pitchFamily="34" charset="0"/>
        </a:defRPr>
      </a:lvl4pPr>
      <a:lvl5pPr algn="l" rtl="0" eaLnBrk="0" fontAlgn="base" hangingPunct="0">
        <a:spcBef>
          <a:spcPct val="0"/>
        </a:spcBef>
        <a:spcAft>
          <a:spcPct val="0"/>
        </a:spcAft>
        <a:defRPr sz="3600">
          <a:solidFill>
            <a:schemeClr val="tx2"/>
          </a:solidFill>
          <a:latin typeface="Calibri" pitchFamily="34" charset="0"/>
          <a:ea typeface="Calibri" pitchFamily="34" charset="0"/>
          <a:cs typeface="Calibri"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pitchFamily="34" charset="0"/>
          <a:ea typeface="Calibri" pitchFamily="34" charset="0"/>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alibri" pitchFamily="34" charset="0"/>
          <a:ea typeface="Calibri"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pitchFamily="34" charset="0"/>
          <a:cs typeface="Calibri" pitchFamily="34" charset="0"/>
        </a:defRPr>
      </a:lvl4pPr>
      <a:lvl5pPr marL="2057400" indent="-228600" algn="l" rtl="0" eaLnBrk="0" fontAlgn="base" hangingPunct="0">
        <a:spcBef>
          <a:spcPct val="20000"/>
        </a:spcBef>
        <a:spcAft>
          <a:spcPct val="0"/>
        </a:spcAft>
        <a:buChar char="»"/>
        <a:defRPr sz="1600">
          <a:solidFill>
            <a:schemeClr val="tx1"/>
          </a:solidFill>
          <a:latin typeface="Calibri" pitchFamily="34" charset="0"/>
          <a:ea typeface="Calibri" pitchFamily="34" charset="0"/>
          <a:cs typeface="Calibri" pitchFamily="34" charset="0"/>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sym typeface="Symbol" pitchFamily="18" charset="2"/>
              </a:rPr>
              <a:t>Copyright © 2013 by Nelson Education Ltd.</a:t>
            </a:r>
            <a:r>
              <a:rPr lang="en-CA" altLang="en-US" sz="1200" smtClean="0">
                <a:latin typeface="Arial" charset="0"/>
                <a:sym typeface="Symbol" pitchFamily="18" charset="2"/>
              </a:rPr>
              <a:t> </a:t>
            </a:r>
          </a:p>
        </p:txBody>
      </p:sp>
      <p:sp>
        <p:nvSpPr>
          <p:cNvPr id="4099" name="Text Box 7"/>
          <p:cNvSpPr txBox="1">
            <a:spLocks noChangeArrowheads="1"/>
          </p:cNvSpPr>
          <p:nvPr/>
        </p:nvSpPr>
        <p:spPr bwMode="auto">
          <a:xfrm>
            <a:off x="0" y="465138"/>
            <a:ext cx="914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eaLnBrk="1" hangingPunct="1"/>
            <a:r>
              <a:rPr lang="en-US" altLang="en-US" sz="3200" b="1">
                <a:latin typeface="Calibri" pitchFamily="34" charset="0"/>
                <a:sym typeface="Symbol" pitchFamily="18" charset="2"/>
              </a:rPr>
              <a:t>NETA PowerPoint® Slides</a:t>
            </a:r>
            <a:r>
              <a:rPr lang="en-US" altLang="en-US" sz="2800" b="1">
                <a:latin typeface="Calibri" pitchFamily="34" charset="0"/>
                <a:sym typeface="Symbol" pitchFamily="18" charset="2"/>
              </a:rPr>
              <a:t> </a:t>
            </a:r>
          </a:p>
          <a:p>
            <a:pPr algn="ctr" eaLnBrk="1" hangingPunct="1"/>
            <a:r>
              <a:rPr lang="en-US" altLang="en-US" sz="2800">
                <a:latin typeface="Calibri" pitchFamily="34" charset="0"/>
                <a:sym typeface="Symbol" pitchFamily="18" charset="2"/>
              </a:rPr>
              <a:t>to accompany</a:t>
            </a:r>
            <a:endParaRPr lang="en-CA" altLang="en-US" sz="2800">
              <a:latin typeface="Calibri" pitchFamily="34" charset="0"/>
              <a:sym typeface="Symbol" pitchFamily="18" charset="2"/>
            </a:endParaRPr>
          </a:p>
        </p:txBody>
      </p:sp>
      <p:pic>
        <p:nvPicPr>
          <p:cNvPr id="4101" name="Picture 9" descr="NE-CLA-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7" descr="S:\Higher Education\Front Cover Images\2011 Cover JPEGS\2011_HIRES_jpgs\Converted Files\BCO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557338"/>
            <a:ext cx="3744913"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bwMode="auto">
          <a:xfrm>
            <a:off x="-6350" y="457200"/>
            <a:ext cx="9150350" cy="914400"/>
          </a:xfrm>
          <a:prstGeom prst="rect">
            <a:avLst/>
          </a:prstGeom>
          <a:gradFill>
            <a:gsLst>
              <a:gs pos="0">
                <a:srgbClr val="94B8DC">
                  <a:lumMod val="0"/>
                  <a:lumOff val="100000"/>
                </a:srgbClr>
              </a:gs>
              <a:gs pos="39999">
                <a:srgbClr val="85C2FF">
                  <a:lumMod val="0"/>
                  <a:lumOff val="100000"/>
                  <a:alpha val="0"/>
                </a:srgbClr>
              </a:gs>
              <a:gs pos="100000">
                <a:srgbClr val="CCECFF"/>
              </a:gs>
            </a:gsLst>
            <a:lin ang="5400000" scaled="0"/>
          </a:gradFill>
          <a:ln>
            <a:noFill/>
          </a:ln>
          <a:extLst/>
        </p:spPr>
        <p:txBody>
          <a:bodyPr anchor="ctr"/>
          <a:lstStyle>
            <a:lvl1pPr algn="l" rtl="0" eaLnBrk="0" fontAlgn="base" hangingPunct="0">
              <a:spcBef>
                <a:spcPct val="0"/>
              </a:spcBef>
              <a:spcAft>
                <a:spcPct val="0"/>
              </a:spcAft>
              <a:defRPr sz="36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3600">
                <a:solidFill>
                  <a:schemeClr val="tx2"/>
                </a:solidFill>
                <a:latin typeface="Century Gothic" pitchFamily="34" charset="0"/>
              </a:defRPr>
            </a:lvl2pPr>
            <a:lvl3pPr algn="l" rtl="0" eaLnBrk="0" fontAlgn="base" hangingPunct="0">
              <a:spcBef>
                <a:spcPct val="0"/>
              </a:spcBef>
              <a:spcAft>
                <a:spcPct val="0"/>
              </a:spcAft>
              <a:defRPr sz="3600">
                <a:solidFill>
                  <a:schemeClr val="tx2"/>
                </a:solidFill>
                <a:latin typeface="Century Gothic" pitchFamily="34" charset="0"/>
              </a:defRPr>
            </a:lvl3pPr>
            <a:lvl4pPr algn="l" rtl="0" eaLnBrk="0" fontAlgn="base" hangingPunct="0">
              <a:spcBef>
                <a:spcPct val="0"/>
              </a:spcBef>
              <a:spcAft>
                <a:spcPct val="0"/>
              </a:spcAft>
              <a:defRPr sz="3600">
                <a:solidFill>
                  <a:schemeClr val="tx2"/>
                </a:solidFill>
                <a:latin typeface="Century Gothic" pitchFamily="34" charset="0"/>
              </a:defRPr>
            </a:lvl4pPr>
            <a:lvl5pPr algn="l" rtl="0" eaLnBrk="0" fontAlgn="base" hangingPunct="0">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a:lstStyle>
          <a:p>
            <a:pPr algn="ctr" eaLnBrk="1" hangingPunct="1">
              <a:defRPr/>
            </a:pPr>
            <a:endParaRPr lang="en-US" sz="6000" cap="all" dirty="0" smtClean="0">
              <a:solidFill>
                <a:schemeClr val="tx1"/>
              </a:solidFill>
            </a:endParaRPr>
          </a:p>
        </p:txBody>
      </p:sp>
      <p:sp>
        <p:nvSpPr>
          <p:cNvPr id="5" name="Rectangle 9"/>
          <p:cNvSpPr txBox="1">
            <a:spLocks noChangeArrowheads="1"/>
          </p:cNvSpPr>
          <p:nvPr/>
        </p:nvSpPr>
        <p:spPr bwMode="auto">
          <a:xfrm>
            <a:off x="0" y="2276475"/>
            <a:ext cx="91440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lgn="ctr">
              <a:spcBef>
                <a:spcPts val="600"/>
              </a:spcBef>
              <a:buFontTx/>
              <a:buNone/>
              <a:defRPr/>
            </a:pPr>
            <a:r>
              <a:rPr lang="en-US" sz="5200" dirty="0" smtClean="0">
                <a:solidFill>
                  <a:srgbClr val="660066"/>
                </a:solidFill>
                <a:effectLst>
                  <a:outerShdw blurRad="38100" dist="38100" dir="2700000" algn="tl">
                    <a:srgbClr val="000000">
                      <a:alpha val="43137"/>
                    </a:srgbClr>
                  </a:outerShdw>
                </a:effectLst>
                <a:latin typeface="Calibri" pitchFamily="34" charset="0"/>
                <a:cs typeface="Calibri" pitchFamily="34" charset="0"/>
              </a:rPr>
              <a:t>Preparing Employment Messages</a:t>
            </a:r>
          </a:p>
        </p:txBody>
      </p:sp>
      <p:sp>
        <p:nvSpPr>
          <p:cNvPr id="5126"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sym typeface="Symbol" pitchFamily="18" charset="2"/>
              </a:rPr>
              <a:t>Copyright © 2013 by Nelson Education Ltd.</a:t>
            </a:r>
            <a:r>
              <a:rPr lang="en-CA" altLang="en-US" sz="1200" smtClean="0">
                <a:latin typeface="Arial" charset="0"/>
                <a:sym typeface="Symbol" pitchFamily="18" charset="2"/>
              </a:rPr>
              <a:t> </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24579" name="Rectangle 2"/>
          <p:cNvSpPr txBox="1">
            <a:spLocks noChangeArrowheads="1"/>
          </p:cNvSpPr>
          <p:nvPr/>
        </p:nvSpPr>
        <p:spPr bwMode="auto">
          <a:xfrm>
            <a:off x="0" y="457200"/>
            <a:ext cx="9144000" cy="685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4000">
                <a:solidFill>
                  <a:srgbClr val="660066"/>
                </a:solidFill>
                <a:latin typeface="Calibri" pitchFamily="34" charset="0"/>
              </a:rPr>
              <a:t>Good Example of a Follow-up Letter</a:t>
            </a:r>
            <a:endParaRPr lang="en-US" altLang="en-US" sz="4000" i="1">
              <a:solidFill>
                <a:srgbClr val="660066"/>
              </a:solidFill>
              <a:latin typeface="Calibri" pitchFamily="34" charset="0"/>
            </a:endParaRPr>
          </a:p>
        </p:txBody>
      </p:sp>
      <p:pic>
        <p:nvPicPr>
          <p:cNvPr id="24580" name="Picture 6" descr="S:\Higher Education\HE JPEG Extractions\0176518444 Post Production JPEGS\BCOM\Ch14\Ch14_F02_pg283.jpg"/>
          <p:cNvPicPr>
            <a:picLocks noChangeAspect="1" noChangeArrowheads="1"/>
          </p:cNvPicPr>
          <p:nvPr/>
        </p:nvPicPr>
        <p:blipFill>
          <a:blip r:embed="rId4">
            <a:extLst>
              <a:ext uri="{28A0092B-C50C-407E-A947-70E740481C1C}">
                <a14:useLocalDpi xmlns:a14="http://schemas.microsoft.com/office/drawing/2010/main" val="0"/>
              </a:ext>
            </a:extLst>
          </a:blip>
          <a:srcRect t="6548"/>
          <a:stretch>
            <a:fillRect/>
          </a:stretch>
        </p:blipFill>
        <p:spPr bwMode="auto">
          <a:xfrm>
            <a:off x="533400" y="1524000"/>
            <a:ext cx="77406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25603" name="Rectangle 2"/>
          <p:cNvSpPr txBox="1">
            <a:spLocks noChangeArrowheads="1"/>
          </p:cNvSpPr>
          <p:nvPr/>
        </p:nvSpPr>
        <p:spPr bwMode="auto">
          <a:xfrm>
            <a:off x="0" y="457200"/>
            <a:ext cx="9144000" cy="685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4000">
                <a:solidFill>
                  <a:srgbClr val="660066"/>
                </a:solidFill>
                <a:latin typeface="Calibri" pitchFamily="34" charset="0"/>
              </a:rPr>
              <a:t>Good Example of a Thank-you Letter</a:t>
            </a:r>
            <a:endParaRPr lang="en-US" altLang="en-US" sz="4000" i="1">
              <a:solidFill>
                <a:srgbClr val="660066"/>
              </a:solidFill>
              <a:latin typeface="Calibri" pitchFamily="34" charset="0"/>
            </a:endParaRPr>
          </a:p>
        </p:txBody>
      </p:sp>
      <p:pic>
        <p:nvPicPr>
          <p:cNvPr id="25604" name="Picture 6" descr="S:\Higher Education\HE JPEG Extractions\0176518444 Post Production JPEGS\BCOM\Ch14\Ch14_F03_pg285.jpg"/>
          <p:cNvPicPr>
            <a:picLocks noChangeAspect="1" noChangeArrowheads="1"/>
          </p:cNvPicPr>
          <p:nvPr/>
        </p:nvPicPr>
        <p:blipFill>
          <a:blip r:embed="rId4">
            <a:extLst>
              <a:ext uri="{28A0092B-C50C-407E-A947-70E740481C1C}">
                <a14:useLocalDpi xmlns:a14="http://schemas.microsoft.com/office/drawing/2010/main" val="0"/>
              </a:ext>
            </a:extLst>
          </a:blip>
          <a:srcRect r="3737" b="4527"/>
          <a:stretch>
            <a:fillRect/>
          </a:stretch>
        </p:blipFill>
        <p:spPr bwMode="auto">
          <a:xfrm>
            <a:off x="1752600" y="1177925"/>
            <a:ext cx="57912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26627" name="Rectangle 2"/>
          <p:cNvSpPr txBox="1">
            <a:spLocks noChangeArrowheads="1"/>
          </p:cNvSpPr>
          <p:nvPr/>
        </p:nvSpPr>
        <p:spPr bwMode="auto">
          <a:xfrm>
            <a:off x="0" y="457200"/>
            <a:ext cx="9144000" cy="685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4000">
                <a:solidFill>
                  <a:srgbClr val="660066"/>
                </a:solidFill>
                <a:latin typeface="Calibri" pitchFamily="34" charset="0"/>
              </a:rPr>
              <a:t>Good Example of a Job-acceptance Letter</a:t>
            </a:r>
            <a:endParaRPr lang="en-US" altLang="en-US" sz="4000" i="1">
              <a:solidFill>
                <a:srgbClr val="660066"/>
              </a:solidFill>
              <a:latin typeface="Calibri" pitchFamily="34" charset="0"/>
            </a:endParaRPr>
          </a:p>
        </p:txBody>
      </p:sp>
      <p:pic>
        <p:nvPicPr>
          <p:cNvPr id="26628" name="Picture 5" descr="S:\Higher Education\HE JPEG Extractions\0176518444 Post Production JPEGS\BCOM\Ch14\Ch14_F04_pg2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8597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27651" name="Rectangle 2"/>
          <p:cNvSpPr txBox="1">
            <a:spLocks noChangeArrowheads="1"/>
          </p:cNvSpPr>
          <p:nvPr/>
        </p:nvSpPr>
        <p:spPr bwMode="auto">
          <a:xfrm>
            <a:off x="0" y="457200"/>
            <a:ext cx="9144000" cy="685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4000">
                <a:solidFill>
                  <a:srgbClr val="660066"/>
                </a:solidFill>
                <a:latin typeface="Calibri" pitchFamily="34" charset="0"/>
              </a:rPr>
              <a:t>Good Example of a Job-refusal Letter</a:t>
            </a:r>
            <a:endParaRPr lang="en-US" altLang="en-US" sz="4000" i="1">
              <a:solidFill>
                <a:srgbClr val="660066"/>
              </a:solidFill>
              <a:latin typeface="Calibri" pitchFamily="34" charset="0"/>
            </a:endParaRPr>
          </a:p>
        </p:txBody>
      </p:sp>
      <p:pic>
        <p:nvPicPr>
          <p:cNvPr id="27652" name="Picture 5" descr="S:\Higher Education\HE JPEG Extractions\0176518444 Post Production JPEGS\BCOM\Ch14\Ch14_F05_pg28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6311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1524000"/>
            <a:ext cx="7772400" cy="4648200"/>
          </a:xfrm>
        </p:spPr>
        <p:txBody>
          <a:bodyPr/>
          <a:lstStyle/>
          <a:p>
            <a:pPr>
              <a:spcAft>
                <a:spcPts val="2400"/>
              </a:spcAft>
            </a:pPr>
            <a:r>
              <a:rPr lang="en-US" altLang="en-US" dirty="0" smtClean="0"/>
              <a:t>Make sure that your references are prepared for your employer’s call or before an interview</a:t>
            </a:r>
          </a:p>
          <a:p>
            <a:pPr>
              <a:spcAft>
                <a:spcPts val="2400"/>
              </a:spcAft>
            </a:pPr>
            <a:r>
              <a:rPr lang="en-US" altLang="en-US" dirty="0" smtClean="0"/>
              <a:t>Send them a recent résumé to help them deliver an on-target message</a:t>
            </a:r>
          </a:p>
          <a:p>
            <a:pPr>
              <a:spcAft>
                <a:spcPts val="2400"/>
              </a:spcAft>
            </a:pPr>
            <a:r>
              <a:rPr lang="en-US" altLang="en-US" dirty="0" smtClean="0"/>
              <a:t>Send them an original thank-you note after you have accepted the job</a:t>
            </a:r>
          </a:p>
        </p:txBody>
      </p:sp>
      <p:sp>
        <p:nvSpPr>
          <p:cNvPr id="2969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29700" name="Rectangle 2"/>
          <p:cNvSpPr txBox="1">
            <a:spLocks noChangeArrowheads="1"/>
          </p:cNvSpPr>
          <p:nvPr/>
        </p:nvSpPr>
        <p:spPr bwMode="auto">
          <a:xfrm>
            <a:off x="0" y="457200"/>
            <a:ext cx="9144000" cy="685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4000" dirty="0" smtClean="0">
                <a:solidFill>
                  <a:srgbClr val="660066"/>
                </a:solidFill>
                <a:latin typeface="Calibri" pitchFamily="34" charset="0"/>
              </a:rPr>
              <a:t>Guidelines for References</a:t>
            </a:r>
            <a:endParaRPr lang="en-US" altLang="en-US" sz="4000" i="1" dirty="0">
              <a:solidFill>
                <a:srgbClr val="660066"/>
              </a:solidFill>
              <a:latin typeface="Calibri"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750" fill="hold"/>
                                        <p:tgtEl>
                                          <p:spTgt spid="29698">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2969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nodeType="afterEffect">
                                  <p:stCondLst>
                                    <p:cond delay="500"/>
                                  </p:stCondLst>
                                  <p:childTnLst>
                                    <p:set>
                                      <p:cBhvr>
                                        <p:cTn id="11" dur="1" fill="hold">
                                          <p:stCondLst>
                                            <p:cond delay="0"/>
                                          </p:stCondLst>
                                        </p:cTn>
                                        <p:tgtEl>
                                          <p:spTgt spid="29698">
                                            <p:txEl>
                                              <p:pRg st="1" end="1"/>
                                            </p:txEl>
                                          </p:spTgt>
                                        </p:tgtEl>
                                        <p:attrNameLst>
                                          <p:attrName>style.visibility</p:attrName>
                                        </p:attrNameLst>
                                      </p:cBhvr>
                                      <p:to>
                                        <p:strVal val="visible"/>
                                      </p:to>
                                    </p:set>
                                    <p:anim calcmode="lin" valueType="num">
                                      <p:cBhvr additive="base">
                                        <p:cTn id="12" dur="750" fill="hold"/>
                                        <p:tgtEl>
                                          <p:spTgt spid="29698">
                                            <p:txEl>
                                              <p:pRg st="1" end="1"/>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969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nodeType="afterEffect">
                                  <p:stCondLst>
                                    <p:cond delay="500"/>
                                  </p:stCondLst>
                                  <p:childTnLst>
                                    <p:set>
                                      <p:cBhvr>
                                        <p:cTn id="16" dur="1" fill="hold">
                                          <p:stCondLst>
                                            <p:cond delay="0"/>
                                          </p:stCondLst>
                                        </p:cTn>
                                        <p:tgtEl>
                                          <p:spTgt spid="29698">
                                            <p:txEl>
                                              <p:pRg st="2" end="2"/>
                                            </p:txEl>
                                          </p:spTgt>
                                        </p:tgtEl>
                                        <p:attrNameLst>
                                          <p:attrName>style.visibility</p:attrName>
                                        </p:attrNameLst>
                                      </p:cBhvr>
                                      <p:to>
                                        <p:strVal val="visible"/>
                                      </p:to>
                                    </p:set>
                                    <p:anim calcmode="lin" valueType="num">
                                      <p:cBhvr additive="base">
                                        <p:cTn id="17" dur="750" fill="hold"/>
                                        <p:tgtEl>
                                          <p:spTgt spid="29698">
                                            <p:txEl>
                                              <p:pRg st="2" end="2"/>
                                            </p:txEl>
                                          </p:spTgt>
                                        </p:tgtEl>
                                        <p:attrNameLst>
                                          <p:attrName>ppt_x</p:attrName>
                                        </p:attrNameLst>
                                      </p:cBhvr>
                                      <p:tavLst>
                                        <p:tav tm="0">
                                          <p:val>
                                            <p:strVal val="0-#ppt_w/2"/>
                                          </p:val>
                                        </p:tav>
                                        <p:tav tm="100000">
                                          <p:val>
                                            <p:strVal val="#ppt_x"/>
                                          </p:val>
                                        </p:tav>
                                      </p:tavLst>
                                    </p:anim>
                                    <p:anim calcmode="lin" valueType="num">
                                      <p:cBhvr additive="base">
                                        <p:cTn id="18" dur="750" fill="hold"/>
                                        <p:tgtEl>
                                          <p:spTgt spid="2969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eaLnBrk="1" hangingPunct="1"/>
            <a:r>
              <a:rPr lang="en-CA" altLang="en-US" sz="1200" smtClean="0">
                <a:latin typeface="Calibri" pitchFamily="34" charset="0"/>
              </a:rPr>
              <a:t>Copyright © 2013 by Nelson Education Ltd. </a:t>
            </a:r>
          </a:p>
        </p:txBody>
      </p:sp>
      <p:sp>
        <p:nvSpPr>
          <p:cNvPr id="30723" name="Rectangle 2"/>
          <p:cNvSpPr txBox="1">
            <a:spLocks noChangeArrowheads="1"/>
          </p:cNvSpPr>
          <p:nvPr/>
        </p:nvSpPr>
        <p:spPr bwMode="auto">
          <a:xfrm>
            <a:off x="0" y="457200"/>
            <a:ext cx="9144000" cy="1143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ＭＳ Ｐゴシック" pitchFamily="34" charset="-128"/>
              </a:defRPr>
            </a:lvl1pPr>
            <a:lvl2pPr marL="742950" indent="-285750" eaLnBrk="0" hangingPunct="0">
              <a:defRPr sz="2400">
                <a:solidFill>
                  <a:schemeClr val="tx1"/>
                </a:solidFill>
                <a:latin typeface="Times New Roman" pitchFamily="18" charset="0"/>
                <a:ea typeface="ＭＳ Ｐゴシック" pitchFamily="34" charset="-128"/>
              </a:defRPr>
            </a:lvl2pPr>
            <a:lvl3pPr marL="1143000" indent="-228600" eaLnBrk="0" hangingPunct="0">
              <a:defRPr sz="2400">
                <a:solidFill>
                  <a:schemeClr val="tx1"/>
                </a:solidFill>
                <a:latin typeface="Times New Roman" pitchFamily="18" charset="0"/>
                <a:ea typeface="ＭＳ Ｐゴシック" pitchFamily="34" charset="-128"/>
              </a:defRPr>
            </a:lvl3pPr>
            <a:lvl4pPr marL="1600200" indent="-228600" eaLnBrk="0" hangingPunct="0">
              <a:defRPr sz="2400">
                <a:solidFill>
                  <a:schemeClr val="tx1"/>
                </a:solidFill>
                <a:latin typeface="Times New Roman" pitchFamily="18" charset="0"/>
                <a:ea typeface="ＭＳ Ｐゴシック" pitchFamily="34" charset="-128"/>
              </a:defRPr>
            </a:lvl4pPr>
            <a:lvl5pPr marL="2057400" indent="-228600" eaLnBrk="0" hangingPunct="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algn="ctr"/>
            <a:r>
              <a:rPr lang="en-US" altLang="en-US" sz="3800">
                <a:solidFill>
                  <a:srgbClr val="660066"/>
                </a:solidFill>
                <a:latin typeface="Calibri" pitchFamily="34" charset="0"/>
              </a:rPr>
              <a:t>Good Example of a Thank-you Message </a:t>
            </a:r>
          </a:p>
          <a:p>
            <a:pPr algn="ctr"/>
            <a:r>
              <a:rPr lang="en-US" altLang="en-US" sz="3800">
                <a:solidFill>
                  <a:srgbClr val="660066"/>
                </a:solidFill>
                <a:latin typeface="Calibri" pitchFamily="34" charset="0"/>
              </a:rPr>
              <a:t>to a Reference</a:t>
            </a:r>
            <a:endParaRPr lang="en-US" altLang="en-US" sz="3800" i="1">
              <a:solidFill>
                <a:srgbClr val="660066"/>
              </a:solidFill>
              <a:latin typeface="Calibri" pitchFamily="34" charset="0"/>
            </a:endParaRPr>
          </a:p>
        </p:txBody>
      </p:sp>
      <p:pic>
        <p:nvPicPr>
          <p:cNvPr id="30724" name="Picture 5" descr="S:\Higher Education\HE JPEG Extractions\0176518444 Post Production JPEGS\BCOM\Ch14\Ch14_F07_pg2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1167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9814</TotalTime>
  <Words>645</Words>
  <Application>Microsoft Office PowerPoint</Application>
  <PresentationFormat>On-screen Show (4:3)</PresentationFormat>
  <Paragraphs>45</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ＭＳ Ｐゴシック</vt:lpstr>
      <vt:lpstr>Arial</vt:lpstr>
      <vt:lpstr>Calibri</vt:lpstr>
      <vt:lpstr>Cambria</vt:lpstr>
      <vt:lpstr>Century Gothic</vt:lpstr>
      <vt:lpstr>Symbol</vt:lpstr>
      <vt:lpstr>Times New Roman</vt:lpstr>
      <vt:lpstr>Verdana</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FRCH Design Worldwide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TEXT</dc:title>
  <dc:creator>Mike Woods</dc:creator>
  <cp:lastModifiedBy>Jan</cp:lastModifiedBy>
  <cp:revision>238</cp:revision>
  <dcterms:created xsi:type="dcterms:W3CDTF">2009-03-30T13:21:24Z</dcterms:created>
  <dcterms:modified xsi:type="dcterms:W3CDTF">2018-03-27T20:46:07Z</dcterms:modified>
</cp:coreProperties>
</file>