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 id="2147483906" r:id="rId2"/>
  </p:sldMasterIdLst>
  <p:notesMasterIdLst>
    <p:notesMasterId r:id="rId54"/>
  </p:notesMasterIdLst>
  <p:sldIdLst>
    <p:sldId id="256" r:id="rId3"/>
    <p:sldId id="258" r:id="rId4"/>
    <p:sldId id="260" r:id="rId5"/>
    <p:sldId id="261" r:id="rId6"/>
    <p:sldId id="262" r:id="rId7"/>
    <p:sldId id="263" r:id="rId8"/>
    <p:sldId id="264" r:id="rId9"/>
    <p:sldId id="265" r:id="rId10"/>
    <p:sldId id="266" r:id="rId11"/>
    <p:sldId id="285" r:id="rId12"/>
    <p:sldId id="267" r:id="rId13"/>
    <p:sldId id="268" r:id="rId14"/>
    <p:sldId id="269" r:id="rId15"/>
    <p:sldId id="270" r:id="rId16"/>
    <p:sldId id="271" r:id="rId17"/>
    <p:sldId id="272" r:id="rId18"/>
    <p:sldId id="273" r:id="rId19"/>
    <p:sldId id="274" r:id="rId20"/>
    <p:sldId id="275" r:id="rId21"/>
    <p:sldId id="276" r:id="rId22"/>
    <p:sldId id="283" r:id="rId23"/>
    <p:sldId id="277" r:id="rId24"/>
    <p:sldId id="278" r:id="rId25"/>
    <p:sldId id="279" r:id="rId26"/>
    <p:sldId id="280" r:id="rId27"/>
    <p:sldId id="281" r:id="rId28"/>
    <p:sldId id="284" r:id="rId29"/>
    <p:sldId id="282" r:id="rId30"/>
    <p:sldId id="286" r:id="rId31"/>
    <p:sldId id="289" r:id="rId32"/>
    <p:sldId id="287" r:id="rId33"/>
    <p:sldId id="290" r:id="rId34"/>
    <p:sldId id="288" r:id="rId35"/>
    <p:sldId id="291" r:id="rId36"/>
    <p:sldId id="292" r:id="rId37"/>
    <p:sldId id="293" r:id="rId38"/>
    <p:sldId id="294" r:id="rId39"/>
    <p:sldId id="297" r:id="rId40"/>
    <p:sldId id="298" r:id="rId41"/>
    <p:sldId id="299" r:id="rId42"/>
    <p:sldId id="300" r:id="rId43"/>
    <p:sldId id="301" r:id="rId44"/>
    <p:sldId id="302" r:id="rId45"/>
    <p:sldId id="295" r:id="rId46"/>
    <p:sldId id="303" r:id="rId47"/>
    <p:sldId id="305" r:id="rId48"/>
    <p:sldId id="304" r:id="rId49"/>
    <p:sldId id="306" r:id="rId50"/>
    <p:sldId id="307" r:id="rId51"/>
    <p:sldId id="308" r:id="rId52"/>
    <p:sldId id="29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varScale="1">
        <p:scale>
          <a:sx n="108" d="100"/>
          <a:sy n="108"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002D8-F93D-40D7-8F08-2EB559809564}" type="datetimeFigureOut">
              <a:rPr lang="en-CA" smtClean="0"/>
              <a:t>2018-07-11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0EE14-1B3E-4CC6-986F-323BB432A4F5}" type="slidenum">
              <a:rPr lang="en-CA" smtClean="0"/>
              <a:t>‹#›</a:t>
            </a:fld>
            <a:endParaRPr lang="en-CA"/>
          </a:p>
        </p:txBody>
      </p:sp>
    </p:spTree>
    <p:extLst>
      <p:ext uri="{BB962C8B-B14F-4D97-AF65-F5344CB8AC3E}">
        <p14:creationId xmlns:p14="http://schemas.microsoft.com/office/powerpoint/2010/main" val="3615855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F6A6A5-38CD-4E86-8793-E131E52DBA09}" type="datetime1">
              <a:rPr lang="en-CA" smtClean="0"/>
              <a:t>2018-07-11</a:t>
            </a:fld>
            <a:endParaRPr lang="en-CA"/>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
        <p:nvSpPr>
          <p:cNvPr id="8" name="TextBox 7">
            <a:extLst>
              <a:ext uri="{FF2B5EF4-FFF2-40B4-BE49-F238E27FC236}">
                <a16:creationId xmlns:a16="http://schemas.microsoft.com/office/drawing/2014/main" id="{0979AD84-FD10-4027-83BA-BEBAB93574A5}"/>
              </a:ext>
            </a:extLst>
          </p:cNvPr>
          <p:cNvSpPr txBox="1"/>
          <p:nvPr userDrawn="1"/>
        </p:nvSpPr>
        <p:spPr>
          <a:xfrm>
            <a:off x="1141412" y="5867399"/>
            <a:ext cx="5404043" cy="369332"/>
          </a:xfrm>
          <a:prstGeom prst="rect">
            <a:avLst/>
          </a:prstGeom>
          <a:noFill/>
        </p:spPr>
        <p:txBody>
          <a:bodyPr wrap="none" rtlCol="0">
            <a:spAutoFit/>
          </a:bodyPr>
          <a:lstStyle/>
          <a:p>
            <a:r>
              <a:rPr lang="en-CA" dirty="0"/>
              <a:t>TA: Dijana Kosmajac, dijana.kosmajac@dal.ca</a:t>
            </a:r>
          </a:p>
        </p:txBody>
      </p:sp>
      <p:sp>
        <p:nvSpPr>
          <p:cNvPr id="9" name="TextBox 8">
            <a:extLst>
              <a:ext uri="{FF2B5EF4-FFF2-40B4-BE49-F238E27FC236}">
                <a16:creationId xmlns:a16="http://schemas.microsoft.com/office/drawing/2014/main" id="{A1927B94-0561-4053-B2C3-9B91449236F0}"/>
              </a:ext>
            </a:extLst>
          </p:cNvPr>
          <p:cNvSpPr txBox="1"/>
          <p:nvPr userDrawn="1"/>
        </p:nvSpPr>
        <p:spPr>
          <a:xfrm>
            <a:off x="1141412" y="228600"/>
            <a:ext cx="6801862" cy="369332"/>
          </a:xfrm>
          <a:prstGeom prst="rect">
            <a:avLst/>
          </a:prstGeom>
          <a:noFill/>
        </p:spPr>
        <p:txBody>
          <a:bodyPr wrap="none" rtlCol="0">
            <a:spAutoFit/>
          </a:bodyPr>
          <a:lstStyle/>
          <a:p>
            <a:r>
              <a:rPr lang="en-CA" dirty="0"/>
              <a:t>CSCI 5408: Data Management and Warehousing, Analytics</a:t>
            </a:r>
          </a:p>
        </p:txBody>
      </p:sp>
    </p:spTree>
    <p:extLst>
      <p:ext uri="{BB962C8B-B14F-4D97-AF65-F5344CB8AC3E}">
        <p14:creationId xmlns:p14="http://schemas.microsoft.com/office/powerpoint/2010/main" val="279620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EEFB75-8238-45DA-B311-630670E35709}" type="datetime1">
              <a:rPr lang="en-CA" smtClean="0"/>
              <a:t>2018-07-11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391888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F7ABCD-DC3A-4845-A481-4151CD668899}" type="datetime1">
              <a:rPr lang="en-CA" smtClean="0"/>
              <a:t>2018-07-11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930090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99C91C-973A-4D8E-8A1C-6E38E2D7D17D}" type="datetime1">
              <a:rPr lang="en-CA" smtClean="0"/>
              <a:t>2018-07-11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2254684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77FBDF-FBA0-4887-ABD0-34760122AA4E}" type="datetime1">
              <a:rPr lang="en-CA" smtClean="0"/>
              <a:t>2018-07-11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3745653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A8192D-C007-40CF-B5C2-7DF3EF5C5C1C}" type="datetime1">
              <a:rPr lang="en-CA" smtClean="0"/>
              <a:t>2018-07-11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2240711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59AFD2-859F-4EE1-8F73-2806AAB96C1D}" type="datetime1">
              <a:rPr lang="en-CA" smtClean="0"/>
              <a:t>2018-07-11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324729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E99596-9D89-45EF-8209-806EF356C26A}" type="datetime1">
              <a:rPr lang="en-CA" smtClean="0"/>
              <a:t>2018-07-11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867392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8F607-9CE7-4D40-9D53-8986E718B691}" type="datetime1">
              <a:rPr lang="en-CA" smtClean="0"/>
              <a:t>2018-07-11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529129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6A97-1CEB-494C-AA80-5453D8325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8B14465-18CD-4A00-A286-F88EF1726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C0FCF7-5FD6-40B8-9B9B-BDDC065E13EF}"/>
              </a:ext>
            </a:extLst>
          </p:cNvPr>
          <p:cNvSpPr>
            <a:spLocks noGrp="1"/>
          </p:cNvSpPr>
          <p:nvPr>
            <p:ph type="dt" sz="half" idx="10"/>
          </p:nvPr>
        </p:nvSpPr>
        <p:spPr/>
        <p:txBody>
          <a:bodyPr/>
          <a:lstStyle/>
          <a:p>
            <a:fld id="{DE6AEBE8-5C5D-439B-AC11-686CF8915714}" type="datetime1">
              <a:rPr lang="en-CA" smtClean="0"/>
              <a:t>2018-07-11</a:t>
            </a:fld>
            <a:endParaRPr lang="en-CA"/>
          </a:p>
        </p:txBody>
      </p:sp>
      <p:sp>
        <p:nvSpPr>
          <p:cNvPr id="5" name="Footer Placeholder 4">
            <a:extLst>
              <a:ext uri="{FF2B5EF4-FFF2-40B4-BE49-F238E27FC236}">
                <a16:creationId xmlns:a16="http://schemas.microsoft.com/office/drawing/2014/main" id="{8D7BBC55-9F1A-4A1A-B221-11E5625110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2DAF80-AF76-44DA-B9C1-CB4F41860F4C}"/>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361167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448E-2F8F-4255-84FC-B9C82CA5AF27}"/>
              </a:ext>
            </a:extLst>
          </p:cNvPr>
          <p:cNvSpPr>
            <a:spLocks noGrp="1"/>
          </p:cNvSpPr>
          <p:nvPr>
            <p:ph type="title"/>
          </p:nvPr>
        </p:nvSpPr>
        <p:spPr/>
        <p:txBody>
          <a:bodyPr>
            <a:normAutofit/>
          </a:bodyPr>
          <a:lstStyle>
            <a:lvl1pPr algn="l" defTabSz="457200" rtl="0" eaLnBrk="1" latinLnBrk="0" hangingPunct="1">
              <a:spcBef>
                <a:spcPct val="0"/>
              </a:spcBef>
              <a:buNone/>
              <a:defRPr lang="en-CA" sz="3200" b="0" kern="1200" cap="all" dirty="0">
                <a:ln w="3175" cmpd="sng">
                  <a:noFill/>
                </a:ln>
                <a:solidFill>
                  <a:schemeClr val="accent1"/>
                </a:solidFill>
                <a:effectLst>
                  <a:glow rad="38100">
                    <a:schemeClr val="bg1">
                      <a:lumMod val="65000"/>
                      <a:lumOff val="35000"/>
                      <a:alpha val="40000"/>
                    </a:schemeClr>
                  </a:glow>
                </a:effectLst>
                <a:latin typeface="+mj-lt"/>
                <a:ea typeface="+mj-ea"/>
                <a:cs typeface="+mj-cs"/>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937DFF0D-CC0D-43FF-AEA6-6924B99D24B5}"/>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7D3F48BA-919B-45AE-A8E2-13E9B9D23ED1}"/>
              </a:ext>
            </a:extLst>
          </p:cNvPr>
          <p:cNvSpPr>
            <a:spLocks noGrp="1"/>
          </p:cNvSpPr>
          <p:nvPr>
            <p:ph type="dt" sz="half" idx="10"/>
          </p:nvPr>
        </p:nvSpPr>
        <p:spPr/>
        <p:txBody>
          <a:bodyPr/>
          <a:lstStyle/>
          <a:p>
            <a:fld id="{B7C7B266-3DD0-4F76-B1AE-86C67B36F874}" type="datetime1">
              <a:rPr lang="en-CA" smtClean="0"/>
              <a:t>2018-07-11</a:t>
            </a:fld>
            <a:endParaRPr lang="en-CA"/>
          </a:p>
        </p:txBody>
      </p:sp>
      <p:sp>
        <p:nvSpPr>
          <p:cNvPr id="5" name="Footer Placeholder 4">
            <a:extLst>
              <a:ext uri="{FF2B5EF4-FFF2-40B4-BE49-F238E27FC236}">
                <a16:creationId xmlns:a16="http://schemas.microsoft.com/office/drawing/2014/main" id="{EC10CA7C-005A-415C-9199-63C58422C4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F04915-3F37-4621-ACCF-CF656FD093BA}"/>
              </a:ext>
            </a:extLst>
          </p:cNvPr>
          <p:cNvSpPr>
            <a:spLocks noGrp="1"/>
          </p:cNvSpPr>
          <p:nvPr>
            <p:ph type="sldNum" sz="quarter" idx="12"/>
          </p:nvPr>
        </p:nvSpPr>
        <p:spPr/>
        <p:txBody>
          <a:bodyPr/>
          <a:lstStyle/>
          <a:p>
            <a:fld id="{60E07FEE-6B88-464D-9D13-044B174A3BBE}" type="slidenum">
              <a:rPr lang="en-CA" smtClean="0"/>
              <a:t>‹#›</a:t>
            </a:fld>
            <a:endParaRPr lang="en-CA"/>
          </a:p>
        </p:txBody>
      </p:sp>
      <p:sp>
        <p:nvSpPr>
          <p:cNvPr id="8" name="TextBox 7">
            <a:extLst>
              <a:ext uri="{FF2B5EF4-FFF2-40B4-BE49-F238E27FC236}">
                <a16:creationId xmlns:a16="http://schemas.microsoft.com/office/drawing/2014/main" id="{A579722B-C774-43E4-9C3E-A9D1E56A2319}"/>
              </a:ext>
            </a:extLst>
          </p:cNvPr>
          <p:cNvSpPr txBox="1"/>
          <p:nvPr userDrawn="1"/>
        </p:nvSpPr>
        <p:spPr>
          <a:xfrm>
            <a:off x="838200" y="90766"/>
            <a:ext cx="6801862" cy="369332"/>
          </a:xfrm>
          <a:prstGeom prst="rect">
            <a:avLst/>
          </a:prstGeom>
          <a:noFill/>
        </p:spPr>
        <p:txBody>
          <a:bodyPr wrap="none" rtlCol="0">
            <a:spAutoFit/>
          </a:bodyPr>
          <a:lstStyle/>
          <a:p>
            <a:r>
              <a:rPr lang="en-CA" dirty="0"/>
              <a:t>CSCI 5408: Data Management and Warehousing, Analytics</a:t>
            </a:r>
          </a:p>
        </p:txBody>
      </p:sp>
    </p:spTree>
    <p:extLst>
      <p:ext uri="{BB962C8B-B14F-4D97-AF65-F5344CB8AC3E}">
        <p14:creationId xmlns:p14="http://schemas.microsoft.com/office/powerpoint/2010/main" val="311425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4D658-E4D9-4EA9-82C1-A2E3B2449480}" type="datetime1">
              <a:rPr lang="en-CA" smtClean="0"/>
              <a:t>2018-07-11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2554515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D51A-9082-4CFD-823D-CE5E68592D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D0AEA25-4273-45A1-981B-805943058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FAED7D-38AA-4609-8F7D-92C70AC8134F}"/>
              </a:ext>
            </a:extLst>
          </p:cNvPr>
          <p:cNvSpPr>
            <a:spLocks noGrp="1"/>
          </p:cNvSpPr>
          <p:nvPr>
            <p:ph type="dt" sz="half" idx="10"/>
          </p:nvPr>
        </p:nvSpPr>
        <p:spPr/>
        <p:txBody>
          <a:bodyPr/>
          <a:lstStyle/>
          <a:p>
            <a:fld id="{79E428ED-8072-43EF-A3D9-6E80F61A71EC}" type="datetime1">
              <a:rPr lang="en-CA" smtClean="0"/>
              <a:t>2018-07-11</a:t>
            </a:fld>
            <a:endParaRPr lang="en-CA"/>
          </a:p>
        </p:txBody>
      </p:sp>
      <p:sp>
        <p:nvSpPr>
          <p:cNvPr id="5" name="Footer Placeholder 4">
            <a:extLst>
              <a:ext uri="{FF2B5EF4-FFF2-40B4-BE49-F238E27FC236}">
                <a16:creationId xmlns:a16="http://schemas.microsoft.com/office/drawing/2014/main" id="{C373C347-0FD4-4A6F-8BF8-887CDAA552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A89B4B-B05C-4E29-93A1-170005AB1ED3}"/>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2277902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38AE-4F0D-4F85-B0B2-3362D1FF523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5C9943F-D115-4293-A00F-FE31F8F144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49CDC02-9CCE-45E1-81AB-3E86B053E8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F65C47D-461A-4A5F-8E72-366D04CCB752}"/>
              </a:ext>
            </a:extLst>
          </p:cNvPr>
          <p:cNvSpPr>
            <a:spLocks noGrp="1"/>
          </p:cNvSpPr>
          <p:nvPr>
            <p:ph type="dt" sz="half" idx="10"/>
          </p:nvPr>
        </p:nvSpPr>
        <p:spPr/>
        <p:txBody>
          <a:bodyPr/>
          <a:lstStyle/>
          <a:p>
            <a:fld id="{43B83961-5FBA-454E-A1E6-2CC50F233C41}" type="datetime1">
              <a:rPr lang="en-CA" smtClean="0"/>
              <a:t>2018-07-11</a:t>
            </a:fld>
            <a:endParaRPr lang="en-CA"/>
          </a:p>
        </p:txBody>
      </p:sp>
      <p:sp>
        <p:nvSpPr>
          <p:cNvPr id="6" name="Footer Placeholder 5">
            <a:extLst>
              <a:ext uri="{FF2B5EF4-FFF2-40B4-BE49-F238E27FC236}">
                <a16:creationId xmlns:a16="http://schemas.microsoft.com/office/drawing/2014/main" id="{FFBF8F9D-AF22-4B7B-A91F-6E4B9775E9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4D9B901-8E88-48DA-AF0F-E8C7840BF1F3}"/>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1586188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0DCF-F02E-49EF-BD1E-5A72EE48274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691DF24-98AA-40D7-9114-0F65B204AB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EE0F2F-B50A-4633-A57C-7A544AE764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8766803-83C6-433C-B35D-1F0FD61DA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1BD06C-54A4-41C7-BC7F-9CB09A6BEB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463A196-D2E2-455B-8FC8-273F707DDC58}"/>
              </a:ext>
            </a:extLst>
          </p:cNvPr>
          <p:cNvSpPr>
            <a:spLocks noGrp="1"/>
          </p:cNvSpPr>
          <p:nvPr>
            <p:ph type="dt" sz="half" idx="10"/>
          </p:nvPr>
        </p:nvSpPr>
        <p:spPr/>
        <p:txBody>
          <a:bodyPr/>
          <a:lstStyle/>
          <a:p>
            <a:fld id="{6EC0AD0D-F342-4306-87A0-B4775F3A1CE7}" type="datetime1">
              <a:rPr lang="en-CA" smtClean="0"/>
              <a:t>2018-07-11</a:t>
            </a:fld>
            <a:endParaRPr lang="en-CA"/>
          </a:p>
        </p:txBody>
      </p:sp>
      <p:sp>
        <p:nvSpPr>
          <p:cNvPr id="8" name="Footer Placeholder 7">
            <a:extLst>
              <a:ext uri="{FF2B5EF4-FFF2-40B4-BE49-F238E27FC236}">
                <a16:creationId xmlns:a16="http://schemas.microsoft.com/office/drawing/2014/main" id="{9637909B-C4E1-498E-B22D-E59CCC5A2E4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6B011EF-956C-40D0-B625-8C8D820BBFD1}"/>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1193000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5186-2579-4ADD-9541-0C80839CCC6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3E46005-CFF0-43DC-B9DF-FCB020F019F4}"/>
              </a:ext>
            </a:extLst>
          </p:cNvPr>
          <p:cNvSpPr>
            <a:spLocks noGrp="1"/>
          </p:cNvSpPr>
          <p:nvPr>
            <p:ph type="dt" sz="half" idx="10"/>
          </p:nvPr>
        </p:nvSpPr>
        <p:spPr/>
        <p:txBody>
          <a:bodyPr/>
          <a:lstStyle/>
          <a:p>
            <a:fld id="{B8AE5F44-FD21-403A-9A28-9C68C08D6CB8}" type="datetime1">
              <a:rPr lang="en-CA" smtClean="0"/>
              <a:t>2018-07-11</a:t>
            </a:fld>
            <a:endParaRPr lang="en-CA"/>
          </a:p>
        </p:txBody>
      </p:sp>
      <p:sp>
        <p:nvSpPr>
          <p:cNvPr id="4" name="Footer Placeholder 3">
            <a:extLst>
              <a:ext uri="{FF2B5EF4-FFF2-40B4-BE49-F238E27FC236}">
                <a16:creationId xmlns:a16="http://schemas.microsoft.com/office/drawing/2014/main" id="{3E0D5E75-988F-4FC2-8E0B-D447F86F55D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D7AC13-98B8-4F59-A3E7-61D3E85A54C5}"/>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13727765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013FD0-1A2D-4620-AAFE-5986E45125AC}"/>
              </a:ext>
            </a:extLst>
          </p:cNvPr>
          <p:cNvSpPr>
            <a:spLocks noGrp="1"/>
          </p:cNvSpPr>
          <p:nvPr>
            <p:ph type="dt" sz="half" idx="10"/>
          </p:nvPr>
        </p:nvSpPr>
        <p:spPr/>
        <p:txBody>
          <a:bodyPr/>
          <a:lstStyle/>
          <a:p>
            <a:fld id="{217CCAE1-C37D-4745-8CBF-89DF78B71F41}" type="datetime1">
              <a:rPr lang="en-CA" smtClean="0"/>
              <a:t>2018-07-11</a:t>
            </a:fld>
            <a:endParaRPr lang="en-CA"/>
          </a:p>
        </p:txBody>
      </p:sp>
      <p:sp>
        <p:nvSpPr>
          <p:cNvPr id="3" name="Footer Placeholder 2">
            <a:extLst>
              <a:ext uri="{FF2B5EF4-FFF2-40B4-BE49-F238E27FC236}">
                <a16:creationId xmlns:a16="http://schemas.microsoft.com/office/drawing/2014/main" id="{9E3D7B55-04A7-4352-87CF-67342EE8A0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D55F204-DED3-495A-B1FE-E53BAA5D3E10}"/>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3373137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ECE8-E2C8-4BB6-9BF4-C52DB9D0C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B59CE78-7DD2-4379-90B7-37634AD45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B310DF5-4E9E-420D-8DDB-1F47E0101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3E598A-F3FA-4F5D-AA2F-EE7A5F7CBCDE}"/>
              </a:ext>
            </a:extLst>
          </p:cNvPr>
          <p:cNvSpPr>
            <a:spLocks noGrp="1"/>
          </p:cNvSpPr>
          <p:nvPr>
            <p:ph type="dt" sz="half" idx="10"/>
          </p:nvPr>
        </p:nvSpPr>
        <p:spPr/>
        <p:txBody>
          <a:bodyPr/>
          <a:lstStyle/>
          <a:p>
            <a:fld id="{B88BC738-DAFF-451E-BE5B-EAB00DA59754}" type="datetime1">
              <a:rPr lang="en-CA" smtClean="0"/>
              <a:t>2018-07-11</a:t>
            </a:fld>
            <a:endParaRPr lang="en-CA"/>
          </a:p>
        </p:txBody>
      </p:sp>
      <p:sp>
        <p:nvSpPr>
          <p:cNvPr id="6" name="Footer Placeholder 5">
            <a:extLst>
              <a:ext uri="{FF2B5EF4-FFF2-40B4-BE49-F238E27FC236}">
                <a16:creationId xmlns:a16="http://schemas.microsoft.com/office/drawing/2014/main" id="{1CD69C45-AE14-4F56-A7FA-A7BE7FF5C52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A0A8788-4525-4B79-B076-D10B239ED5B3}"/>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3412851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C1E2-4123-4C19-98F7-600DEE3BC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8357239-4C2F-4956-82B1-67713DA695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CEC93B4-EA96-4D07-B190-BFFF4530D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A47B10-3220-40B7-BFF2-E4C0DF2597BC}"/>
              </a:ext>
            </a:extLst>
          </p:cNvPr>
          <p:cNvSpPr>
            <a:spLocks noGrp="1"/>
          </p:cNvSpPr>
          <p:nvPr>
            <p:ph type="dt" sz="half" idx="10"/>
          </p:nvPr>
        </p:nvSpPr>
        <p:spPr/>
        <p:txBody>
          <a:bodyPr/>
          <a:lstStyle/>
          <a:p>
            <a:fld id="{69646DCA-4EEC-4CBA-A0CD-7EC4763B9987}" type="datetime1">
              <a:rPr lang="en-CA" smtClean="0"/>
              <a:t>2018-07-11</a:t>
            </a:fld>
            <a:endParaRPr lang="en-CA"/>
          </a:p>
        </p:txBody>
      </p:sp>
      <p:sp>
        <p:nvSpPr>
          <p:cNvPr id="6" name="Footer Placeholder 5">
            <a:extLst>
              <a:ext uri="{FF2B5EF4-FFF2-40B4-BE49-F238E27FC236}">
                <a16:creationId xmlns:a16="http://schemas.microsoft.com/office/drawing/2014/main" id="{9F52844F-32DD-4C53-9378-6D7A178A02E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CC5634D-B52C-475F-A7D9-54A653B800F2}"/>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2331864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6AA5-A8FD-496F-A566-473E7122457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2AB520D-32EC-4E5E-A429-A7ED82FF67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305F88-F455-4034-929A-17D5C87C1113}"/>
              </a:ext>
            </a:extLst>
          </p:cNvPr>
          <p:cNvSpPr>
            <a:spLocks noGrp="1"/>
          </p:cNvSpPr>
          <p:nvPr>
            <p:ph type="dt" sz="half" idx="10"/>
          </p:nvPr>
        </p:nvSpPr>
        <p:spPr/>
        <p:txBody>
          <a:bodyPr/>
          <a:lstStyle/>
          <a:p>
            <a:fld id="{1AE59D86-A582-414F-87DB-840FFBA379A6}" type="datetime1">
              <a:rPr lang="en-CA" smtClean="0"/>
              <a:t>2018-07-11</a:t>
            </a:fld>
            <a:endParaRPr lang="en-CA"/>
          </a:p>
        </p:txBody>
      </p:sp>
      <p:sp>
        <p:nvSpPr>
          <p:cNvPr id="5" name="Footer Placeholder 4">
            <a:extLst>
              <a:ext uri="{FF2B5EF4-FFF2-40B4-BE49-F238E27FC236}">
                <a16:creationId xmlns:a16="http://schemas.microsoft.com/office/drawing/2014/main" id="{D1C0CD90-7C7D-4453-9133-D60B15E383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DA9060-DC7C-4124-B0D6-0BF0E71C91AD}"/>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33429374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EFB28-740A-4FC9-9A61-615F81E8A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F0D3D3D-A3A3-4BF4-BEE6-BE3EDFF221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0980006-8315-49CC-8AF8-72DEBA1A7FFC}"/>
              </a:ext>
            </a:extLst>
          </p:cNvPr>
          <p:cNvSpPr>
            <a:spLocks noGrp="1"/>
          </p:cNvSpPr>
          <p:nvPr>
            <p:ph type="dt" sz="half" idx="10"/>
          </p:nvPr>
        </p:nvSpPr>
        <p:spPr/>
        <p:txBody>
          <a:bodyPr/>
          <a:lstStyle/>
          <a:p>
            <a:fld id="{DCB69BC9-AB72-43E3-A6D9-23805C73C102}" type="datetime1">
              <a:rPr lang="en-CA" smtClean="0"/>
              <a:t>2018-07-11</a:t>
            </a:fld>
            <a:endParaRPr lang="en-CA"/>
          </a:p>
        </p:txBody>
      </p:sp>
      <p:sp>
        <p:nvSpPr>
          <p:cNvPr id="5" name="Footer Placeholder 4">
            <a:extLst>
              <a:ext uri="{FF2B5EF4-FFF2-40B4-BE49-F238E27FC236}">
                <a16:creationId xmlns:a16="http://schemas.microsoft.com/office/drawing/2014/main" id="{93796306-99BD-4B95-823B-02A3E905CE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5C9F86-4170-4EAB-8D3D-8ECFA791B554}"/>
              </a:ext>
            </a:extLst>
          </p:cNvPr>
          <p:cNvSpPr>
            <a:spLocks noGrp="1"/>
          </p:cNvSpPr>
          <p:nvPr>
            <p:ph type="sldNum" sz="quarter" idx="12"/>
          </p:nvPr>
        </p:nvSpPr>
        <p:spPr/>
        <p:txBody>
          <a:bodyPr/>
          <a:lstStyle/>
          <a:p>
            <a:fld id="{60E07FEE-6B88-464D-9D13-044B174A3BBE}" type="slidenum">
              <a:rPr lang="en-CA" smtClean="0"/>
              <a:t>‹#›</a:t>
            </a:fld>
            <a:endParaRPr lang="en-CA"/>
          </a:p>
        </p:txBody>
      </p:sp>
    </p:spTree>
    <p:extLst>
      <p:ext uri="{BB962C8B-B14F-4D97-AF65-F5344CB8AC3E}">
        <p14:creationId xmlns:p14="http://schemas.microsoft.com/office/powerpoint/2010/main" val="116177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607376-2B04-4419-9C10-F01A5B9CFD03}" type="datetime1">
              <a:rPr lang="en-CA" smtClean="0"/>
              <a:t>2018-07-11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227852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961319-984D-4FF1-8C2C-B5A694C5B180}" type="datetime1">
              <a:rPr lang="en-CA" smtClean="0"/>
              <a:t>2018-07-11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172253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AABD72-9D4F-4C0E-AF99-E0E874B596FB}" type="datetime1">
              <a:rPr lang="en-CA" smtClean="0"/>
              <a:t>2018-07-11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48372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FCC3EF-E1AB-4DE0-9A5E-51DB1E20DEED}" type="datetime1">
              <a:rPr lang="en-CA" smtClean="0"/>
              <a:t>2018-07-11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336948664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3B350-7EE0-43F4-AD41-4FD3CE4C90BF}" type="datetime1">
              <a:rPr lang="en-CA" smtClean="0"/>
              <a:t>2018-07-11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40907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D9B72A-BAFD-48AD-928D-2AE680658D8E}" type="datetime1">
              <a:rPr lang="en-CA" smtClean="0"/>
              <a:t>2018-07-11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289914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C1A3EB7A-1DDB-4D67-A0A4-9BC4C0EB24A5}" type="datetime1">
              <a:rPr lang="en-CA" smtClean="0"/>
              <a:t>2018-07-11</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FAA2D54B-7EE4-4B21-8BC5-E34C4F8118AC}" type="slidenum">
              <a:rPr lang="en-CA" smtClean="0"/>
              <a:t>‹#›</a:t>
            </a:fld>
            <a:endParaRPr lang="en-CA"/>
          </a:p>
        </p:txBody>
      </p:sp>
    </p:spTree>
    <p:extLst>
      <p:ext uri="{BB962C8B-B14F-4D97-AF65-F5344CB8AC3E}">
        <p14:creationId xmlns:p14="http://schemas.microsoft.com/office/powerpoint/2010/main" val="25767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FFE6362-E51E-4CB5-BBB5-09250FB24F1A}" type="datetime1">
              <a:rPr lang="en-CA" smtClean="0"/>
              <a:t>2018-07-11</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AA2D54B-7EE4-4B21-8BC5-E34C4F8118AC}" type="slidenum">
              <a:rPr lang="en-CA" smtClean="0"/>
              <a:t>‹#›</a:t>
            </a:fld>
            <a:endParaRPr lang="en-CA"/>
          </a:p>
        </p:txBody>
      </p:sp>
    </p:spTree>
    <p:extLst>
      <p:ext uri="{BB962C8B-B14F-4D97-AF65-F5344CB8AC3E}">
        <p14:creationId xmlns:p14="http://schemas.microsoft.com/office/powerpoint/2010/main" val="453855844"/>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hf hdr="0" ft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33831-C7E1-405B-8C2A-B2D62365E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73466950-0A53-436E-98A6-341EFFE54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0642C2-A494-40C7-831B-6FB05620B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25EF8-5C08-466D-8BC9-2986AD3FEF10}" type="datetime1">
              <a:rPr lang="en-CA" smtClean="0"/>
              <a:t>2018-07-11</a:t>
            </a:fld>
            <a:endParaRPr lang="en-CA"/>
          </a:p>
        </p:txBody>
      </p:sp>
      <p:sp>
        <p:nvSpPr>
          <p:cNvPr id="5" name="Footer Placeholder 4">
            <a:extLst>
              <a:ext uri="{FF2B5EF4-FFF2-40B4-BE49-F238E27FC236}">
                <a16:creationId xmlns:a16="http://schemas.microsoft.com/office/drawing/2014/main" id="{93EB4B2B-CE22-4EA5-89FA-71E6F091E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CBF1672-C257-4341-8B2B-33888DFDF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07FEE-6B88-464D-9D13-044B174A3BBE}" type="slidenum">
              <a:rPr lang="en-CA" smtClean="0"/>
              <a:t>‹#›</a:t>
            </a:fld>
            <a:endParaRPr lang="en-CA"/>
          </a:p>
        </p:txBody>
      </p:sp>
    </p:spTree>
    <p:extLst>
      <p:ext uri="{BB962C8B-B14F-4D97-AF65-F5344CB8AC3E}">
        <p14:creationId xmlns:p14="http://schemas.microsoft.com/office/powerpoint/2010/main" val="1005669443"/>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9.xml"/><Relationship Id="rId1" Type="http://schemas.openxmlformats.org/officeDocument/2006/relationships/themeOverride" Target="../theme/themeOverride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s://www.elastic.co/guide/en/elasticsearch/reference/current/docs.html" TargetMode="Externa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hyperlink" Target="https://www.elastic.co/guide/en/elasticsearch/reference/current/docs.html" TargetMode="Externa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hyperlink" Target="https://www.elastic.co/guide/en/elasticsearch/reference/current/docs-bulk.html" TargetMode="Externa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hyperlink" Target="https://www.elastic.co/guide/en/elasticsearch/reference/current/docs-bulk.html"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hyperlink" Target="https://www.elastic.co/guide/en/elasticsearch/reference/current/docs-bulk.html" TargetMode="Externa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hyperlink" Target="https://www.elastic.co/guide/index.html" TargetMode="External"/><Relationship Id="rId2" Type="http://schemas.openxmlformats.org/officeDocument/2006/relationships/hyperlink" Target="https://www.elastic.co/downloads/kibana" TargetMode="External"/><Relationship Id="rId1" Type="http://schemas.openxmlformats.org/officeDocument/2006/relationships/slideLayout" Target="../slideLayouts/slideLayout19.xml"/><Relationship Id="rId5" Type="http://schemas.openxmlformats.org/officeDocument/2006/relationships/hyperlink" Target="https://www.tutorialspoint.com/elasticsearch/index.htm" TargetMode="External"/><Relationship Id="rId4" Type="http://schemas.openxmlformats.org/officeDocument/2006/relationships/hyperlink" Target="https://www.datadoghq.com/blog/monitor-elasticsearch-performance-metr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D839-C15A-4710-9186-4F1AD38412BD}"/>
              </a:ext>
            </a:extLst>
          </p:cNvPr>
          <p:cNvSpPr>
            <a:spLocks noGrp="1"/>
          </p:cNvSpPr>
          <p:nvPr>
            <p:ph type="ctrTitle"/>
          </p:nvPr>
        </p:nvSpPr>
        <p:spPr/>
        <p:txBody>
          <a:bodyPr/>
          <a:lstStyle/>
          <a:p>
            <a:r>
              <a:rPr lang="en-CA" dirty="0"/>
              <a:t>A1: Elastic Search vs </a:t>
            </a:r>
            <a:r>
              <a:rPr lang="en-CA" dirty="0" err="1"/>
              <a:t>rdbms</a:t>
            </a:r>
            <a:endParaRPr lang="en-CA" dirty="0"/>
          </a:p>
        </p:txBody>
      </p:sp>
      <p:sp>
        <p:nvSpPr>
          <p:cNvPr id="3" name="Subtitle 2">
            <a:extLst>
              <a:ext uri="{FF2B5EF4-FFF2-40B4-BE49-F238E27FC236}">
                <a16:creationId xmlns:a16="http://schemas.microsoft.com/office/drawing/2014/main" id="{B4C87E37-49B8-4211-B63A-4CF1038C5628}"/>
              </a:ext>
            </a:extLst>
          </p:cNvPr>
          <p:cNvSpPr>
            <a:spLocks noGrp="1"/>
          </p:cNvSpPr>
          <p:nvPr>
            <p:ph type="subTitle" idx="1"/>
          </p:nvPr>
        </p:nvSpPr>
        <p:spPr/>
        <p:txBody>
          <a:bodyPr/>
          <a:lstStyle/>
          <a:p>
            <a:r>
              <a:rPr lang="en-CA" dirty="0"/>
              <a:t>Tutorial</a:t>
            </a:r>
          </a:p>
        </p:txBody>
      </p:sp>
    </p:spTree>
    <p:extLst>
      <p:ext uri="{BB962C8B-B14F-4D97-AF65-F5344CB8AC3E}">
        <p14:creationId xmlns:p14="http://schemas.microsoft.com/office/powerpoint/2010/main" val="244180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30361E-9F8E-4DB7-80AE-D1C2AD917132}"/>
              </a:ext>
            </a:extLst>
          </p:cNvPr>
          <p:cNvSpPr>
            <a:spLocks noGrp="1"/>
          </p:cNvSpPr>
          <p:nvPr>
            <p:ph type="title"/>
          </p:nvPr>
        </p:nvSpPr>
        <p:spPr/>
        <p:txBody>
          <a:bodyPr/>
          <a:lstStyle/>
          <a:p>
            <a:r>
              <a:rPr lang="en-CA" dirty="0"/>
              <a:t>CREATING ec2 instance</a:t>
            </a:r>
          </a:p>
        </p:txBody>
      </p:sp>
      <p:sp>
        <p:nvSpPr>
          <p:cNvPr id="5" name="Text Placeholder 4">
            <a:extLst>
              <a:ext uri="{FF2B5EF4-FFF2-40B4-BE49-F238E27FC236}">
                <a16:creationId xmlns:a16="http://schemas.microsoft.com/office/drawing/2014/main" id="{0C198117-FE31-43B8-BA0A-981695AFA518}"/>
              </a:ext>
            </a:extLst>
          </p:cNvPr>
          <p:cNvSpPr>
            <a:spLocks noGrp="1"/>
          </p:cNvSpPr>
          <p:nvPr>
            <p:ph type="body" idx="1"/>
          </p:nvPr>
        </p:nvSpPr>
        <p:spPr/>
        <p:txBody>
          <a:bodyPr/>
          <a:lstStyle/>
          <a:p>
            <a:endParaRPr lang="en-CA"/>
          </a:p>
        </p:txBody>
      </p:sp>
      <p:sp>
        <p:nvSpPr>
          <p:cNvPr id="2" name="Slide Number Placeholder 1">
            <a:extLst>
              <a:ext uri="{FF2B5EF4-FFF2-40B4-BE49-F238E27FC236}">
                <a16:creationId xmlns:a16="http://schemas.microsoft.com/office/drawing/2014/main" id="{6365BB75-A10F-4D28-A739-0FB1D8D5A220}"/>
              </a:ext>
            </a:extLst>
          </p:cNvPr>
          <p:cNvSpPr>
            <a:spLocks noGrp="1"/>
          </p:cNvSpPr>
          <p:nvPr>
            <p:ph type="sldNum" sz="quarter" idx="12"/>
          </p:nvPr>
        </p:nvSpPr>
        <p:spPr/>
        <p:txBody>
          <a:bodyPr/>
          <a:lstStyle/>
          <a:p>
            <a:fld id="{FAA2D54B-7EE4-4B21-8BC5-E34C4F8118AC}" type="slidenum">
              <a:rPr lang="en-CA" smtClean="0"/>
              <a:t>10</a:t>
            </a:fld>
            <a:endParaRPr lang="en-CA"/>
          </a:p>
        </p:txBody>
      </p:sp>
    </p:spTree>
    <p:extLst>
      <p:ext uri="{BB962C8B-B14F-4D97-AF65-F5344CB8AC3E}">
        <p14:creationId xmlns:p14="http://schemas.microsoft.com/office/powerpoint/2010/main" val="30285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8CF5-518D-4CF2-95F9-540B278BE9C4}"/>
              </a:ext>
            </a:extLst>
          </p:cNvPr>
          <p:cNvSpPr>
            <a:spLocks noGrp="1"/>
          </p:cNvSpPr>
          <p:nvPr>
            <p:ph type="title"/>
          </p:nvPr>
        </p:nvSpPr>
        <p:spPr/>
        <p:txBody>
          <a:bodyPr/>
          <a:lstStyle/>
          <a:p>
            <a:r>
              <a:rPr lang="en-CA" dirty="0"/>
              <a:t>Creating ec2 instance</a:t>
            </a:r>
          </a:p>
        </p:txBody>
      </p:sp>
      <p:sp>
        <p:nvSpPr>
          <p:cNvPr id="3" name="Content Placeholder 2">
            <a:extLst>
              <a:ext uri="{FF2B5EF4-FFF2-40B4-BE49-F238E27FC236}">
                <a16:creationId xmlns:a16="http://schemas.microsoft.com/office/drawing/2014/main" id="{29BD5EE3-9523-4E52-88DE-1C5BD69D1020}"/>
              </a:ext>
            </a:extLst>
          </p:cNvPr>
          <p:cNvSpPr>
            <a:spLocks noGrp="1"/>
          </p:cNvSpPr>
          <p:nvPr>
            <p:ph idx="1"/>
          </p:nvPr>
        </p:nvSpPr>
        <p:spPr>
          <a:xfrm>
            <a:off x="838200" y="1825625"/>
            <a:ext cx="4293093" cy="4351338"/>
          </a:xfrm>
        </p:spPr>
        <p:txBody>
          <a:bodyPr/>
          <a:lstStyle/>
          <a:p>
            <a:r>
              <a:rPr lang="en-CA" dirty="0"/>
              <a:t>After you setup the AWS account, go to the AWS dashboard.</a:t>
            </a:r>
          </a:p>
          <a:p>
            <a:r>
              <a:rPr lang="en-CA" dirty="0"/>
              <a:t>Now, we will create EC2 instance.</a:t>
            </a:r>
          </a:p>
        </p:txBody>
      </p:sp>
      <p:pic>
        <p:nvPicPr>
          <p:cNvPr id="7" name="Picture 6">
            <a:extLst>
              <a:ext uri="{FF2B5EF4-FFF2-40B4-BE49-F238E27FC236}">
                <a16:creationId xmlns:a16="http://schemas.microsoft.com/office/drawing/2014/main" id="{8AF94796-E346-422A-847C-2ADB7E56E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333" y="1386348"/>
            <a:ext cx="6230540" cy="4929915"/>
          </a:xfrm>
          <a:prstGeom prst="rect">
            <a:avLst/>
          </a:prstGeom>
        </p:spPr>
      </p:pic>
      <p:sp>
        <p:nvSpPr>
          <p:cNvPr id="4" name="Slide Number Placeholder 3">
            <a:extLst>
              <a:ext uri="{FF2B5EF4-FFF2-40B4-BE49-F238E27FC236}">
                <a16:creationId xmlns:a16="http://schemas.microsoft.com/office/drawing/2014/main" id="{7D8BE2AA-80FF-4DAB-B8C5-46419CC14CA9}"/>
              </a:ext>
            </a:extLst>
          </p:cNvPr>
          <p:cNvSpPr>
            <a:spLocks noGrp="1"/>
          </p:cNvSpPr>
          <p:nvPr>
            <p:ph type="sldNum" sz="quarter" idx="12"/>
          </p:nvPr>
        </p:nvSpPr>
        <p:spPr/>
        <p:txBody>
          <a:bodyPr/>
          <a:lstStyle/>
          <a:p>
            <a:fld id="{60E07FEE-6B88-464D-9D13-044B174A3BBE}" type="slidenum">
              <a:rPr lang="en-CA" smtClean="0"/>
              <a:t>11</a:t>
            </a:fld>
            <a:endParaRPr lang="en-CA"/>
          </a:p>
        </p:txBody>
      </p:sp>
    </p:spTree>
    <p:extLst>
      <p:ext uri="{BB962C8B-B14F-4D97-AF65-F5344CB8AC3E}">
        <p14:creationId xmlns:p14="http://schemas.microsoft.com/office/powerpoint/2010/main" val="428425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3FEA-870D-4CAD-8DF1-3A83E26E7336}"/>
              </a:ext>
            </a:extLst>
          </p:cNvPr>
          <p:cNvSpPr>
            <a:spLocks noGrp="1"/>
          </p:cNvSpPr>
          <p:nvPr>
            <p:ph type="title"/>
          </p:nvPr>
        </p:nvSpPr>
        <p:spPr/>
        <p:txBody>
          <a:bodyPr/>
          <a:lstStyle/>
          <a:p>
            <a:r>
              <a:rPr lang="en-CA" dirty="0"/>
              <a:t>Creating ec2 instance</a:t>
            </a:r>
          </a:p>
        </p:txBody>
      </p:sp>
      <p:pic>
        <p:nvPicPr>
          <p:cNvPr id="7" name="Picture 6">
            <a:extLst>
              <a:ext uri="{FF2B5EF4-FFF2-40B4-BE49-F238E27FC236}">
                <a16:creationId xmlns:a16="http://schemas.microsoft.com/office/drawing/2014/main" id="{562714F5-5D24-4873-93DE-6526DD7DF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23" y="2196526"/>
            <a:ext cx="11488753" cy="4115374"/>
          </a:xfrm>
          <a:prstGeom prst="rect">
            <a:avLst/>
          </a:prstGeom>
        </p:spPr>
      </p:pic>
      <p:sp>
        <p:nvSpPr>
          <p:cNvPr id="3" name="Content Placeholder 2">
            <a:extLst>
              <a:ext uri="{FF2B5EF4-FFF2-40B4-BE49-F238E27FC236}">
                <a16:creationId xmlns:a16="http://schemas.microsoft.com/office/drawing/2014/main" id="{D69B01CD-8A8F-47BF-89F9-1B8049DD06DC}"/>
              </a:ext>
            </a:extLst>
          </p:cNvPr>
          <p:cNvSpPr>
            <a:spLocks noGrp="1"/>
          </p:cNvSpPr>
          <p:nvPr>
            <p:ph idx="1"/>
          </p:nvPr>
        </p:nvSpPr>
        <p:spPr/>
        <p:txBody>
          <a:bodyPr/>
          <a:lstStyle/>
          <a:p>
            <a:r>
              <a:rPr lang="en-CA" dirty="0"/>
              <a:t>Click on Launch Instance to activate the wizard</a:t>
            </a:r>
          </a:p>
        </p:txBody>
      </p:sp>
      <p:sp>
        <p:nvSpPr>
          <p:cNvPr id="4" name="Slide Number Placeholder 3">
            <a:extLst>
              <a:ext uri="{FF2B5EF4-FFF2-40B4-BE49-F238E27FC236}">
                <a16:creationId xmlns:a16="http://schemas.microsoft.com/office/drawing/2014/main" id="{1F779C90-D7B1-48C9-9FC3-FA379C71C6AE}"/>
              </a:ext>
            </a:extLst>
          </p:cNvPr>
          <p:cNvSpPr>
            <a:spLocks noGrp="1"/>
          </p:cNvSpPr>
          <p:nvPr>
            <p:ph type="sldNum" sz="quarter" idx="12"/>
          </p:nvPr>
        </p:nvSpPr>
        <p:spPr/>
        <p:txBody>
          <a:bodyPr/>
          <a:lstStyle/>
          <a:p>
            <a:fld id="{60E07FEE-6B88-464D-9D13-044B174A3BBE}" type="slidenum">
              <a:rPr lang="en-CA" smtClean="0"/>
              <a:t>12</a:t>
            </a:fld>
            <a:endParaRPr lang="en-CA"/>
          </a:p>
        </p:txBody>
      </p:sp>
    </p:spTree>
    <p:extLst>
      <p:ext uri="{BB962C8B-B14F-4D97-AF65-F5344CB8AC3E}">
        <p14:creationId xmlns:p14="http://schemas.microsoft.com/office/powerpoint/2010/main" val="368630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6346-24E3-45F0-8CF2-1DA374FCC04F}"/>
              </a:ext>
            </a:extLst>
          </p:cNvPr>
          <p:cNvSpPr>
            <a:spLocks noGrp="1"/>
          </p:cNvSpPr>
          <p:nvPr>
            <p:ph type="title"/>
          </p:nvPr>
        </p:nvSpPr>
        <p:spPr/>
        <p:txBody>
          <a:bodyPr/>
          <a:lstStyle/>
          <a:p>
            <a:r>
              <a:rPr lang="en-CA" dirty="0"/>
              <a:t>EC2 step 1</a:t>
            </a:r>
          </a:p>
        </p:txBody>
      </p:sp>
      <p:pic>
        <p:nvPicPr>
          <p:cNvPr id="5" name="Content Placeholder 4">
            <a:extLst>
              <a:ext uri="{FF2B5EF4-FFF2-40B4-BE49-F238E27FC236}">
                <a16:creationId xmlns:a16="http://schemas.microsoft.com/office/drawing/2014/main" id="{C36162BE-A1EB-4A17-A0EA-D528B1951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764" y="1825625"/>
            <a:ext cx="7700472" cy="4351338"/>
          </a:xfrm>
        </p:spPr>
      </p:pic>
      <p:sp>
        <p:nvSpPr>
          <p:cNvPr id="3" name="Slide Number Placeholder 2">
            <a:extLst>
              <a:ext uri="{FF2B5EF4-FFF2-40B4-BE49-F238E27FC236}">
                <a16:creationId xmlns:a16="http://schemas.microsoft.com/office/drawing/2014/main" id="{AF12D092-996C-40BA-A3D2-CAC6FC26E34B}"/>
              </a:ext>
            </a:extLst>
          </p:cNvPr>
          <p:cNvSpPr>
            <a:spLocks noGrp="1"/>
          </p:cNvSpPr>
          <p:nvPr>
            <p:ph type="sldNum" sz="quarter" idx="12"/>
          </p:nvPr>
        </p:nvSpPr>
        <p:spPr/>
        <p:txBody>
          <a:bodyPr/>
          <a:lstStyle/>
          <a:p>
            <a:fld id="{60E07FEE-6B88-464D-9D13-044B174A3BBE}" type="slidenum">
              <a:rPr lang="en-CA" smtClean="0"/>
              <a:t>13</a:t>
            </a:fld>
            <a:endParaRPr lang="en-CA"/>
          </a:p>
        </p:txBody>
      </p:sp>
    </p:spTree>
    <p:extLst>
      <p:ext uri="{BB962C8B-B14F-4D97-AF65-F5344CB8AC3E}">
        <p14:creationId xmlns:p14="http://schemas.microsoft.com/office/powerpoint/2010/main" val="395287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6346-24E3-45F0-8CF2-1DA374FCC04F}"/>
              </a:ext>
            </a:extLst>
          </p:cNvPr>
          <p:cNvSpPr>
            <a:spLocks noGrp="1"/>
          </p:cNvSpPr>
          <p:nvPr>
            <p:ph type="title"/>
          </p:nvPr>
        </p:nvSpPr>
        <p:spPr/>
        <p:txBody>
          <a:bodyPr/>
          <a:lstStyle/>
          <a:p>
            <a:r>
              <a:rPr lang="en-CA" dirty="0"/>
              <a:t>EC2 step 2</a:t>
            </a:r>
          </a:p>
        </p:txBody>
      </p:sp>
      <p:pic>
        <p:nvPicPr>
          <p:cNvPr id="7" name="Content Placeholder 6">
            <a:extLst>
              <a:ext uri="{FF2B5EF4-FFF2-40B4-BE49-F238E27FC236}">
                <a16:creationId xmlns:a16="http://schemas.microsoft.com/office/drawing/2014/main" id="{24E23199-C8A4-40FA-B078-9115B6ADE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8856"/>
            <a:ext cx="10515600" cy="4304876"/>
          </a:xfrm>
        </p:spPr>
      </p:pic>
      <p:sp>
        <p:nvSpPr>
          <p:cNvPr id="3" name="Slide Number Placeholder 2">
            <a:extLst>
              <a:ext uri="{FF2B5EF4-FFF2-40B4-BE49-F238E27FC236}">
                <a16:creationId xmlns:a16="http://schemas.microsoft.com/office/drawing/2014/main" id="{5F8C0987-8FC9-4110-9FC0-FFB2F8095C6F}"/>
              </a:ext>
            </a:extLst>
          </p:cNvPr>
          <p:cNvSpPr>
            <a:spLocks noGrp="1"/>
          </p:cNvSpPr>
          <p:nvPr>
            <p:ph type="sldNum" sz="quarter" idx="12"/>
          </p:nvPr>
        </p:nvSpPr>
        <p:spPr/>
        <p:txBody>
          <a:bodyPr/>
          <a:lstStyle/>
          <a:p>
            <a:fld id="{60E07FEE-6B88-464D-9D13-044B174A3BBE}" type="slidenum">
              <a:rPr lang="en-CA" smtClean="0"/>
              <a:t>14</a:t>
            </a:fld>
            <a:endParaRPr lang="en-CA"/>
          </a:p>
        </p:txBody>
      </p:sp>
    </p:spTree>
    <p:extLst>
      <p:ext uri="{BB962C8B-B14F-4D97-AF65-F5344CB8AC3E}">
        <p14:creationId xmlns:p14="http://schemas.microsoft.com/office/powerpoint/2010/main" val="111862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6346-24E3-45F0-8CF2-1DA374FCC04F}"/>
              </a:ext>
            </a:extLst>
          </p:cNvPr>
          <p:cNvSpPr>
            <a:spLocks noGrp="1"/>
          </p:cNvSpPr>
          <p:nvPr>
            <p:ph type="title"/>
          </p:nvPr>
        </p:nvSpPr>
        <p:spPr/>
        <p:txBody>
          <a:bodyPr/>
          <a:lstStyle/>
          <a:p>
            <a:r>
              <a:rPr lang="en-CA" dirty="0"/>
              <a:t>EC2 step 3</a:t>
            </a:r>
          </a:p>
        </p:txBody>
      </p:sp>
      <p:pic>
        <p:nvPicPr>
          <p:cNvPr id="7" name="Content Placeholder 6">
            <a:extLst>
              <a:ext uri="{FF2B5EF4-FFF2-40B4-BE49-F238E27FC236}">
                <a16:creationId xmlns:a16="http://schemas.microsoft.com/office/drawing/2014/main" id="{494D4BED-E4F9-4EBA-826F-28E44B930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772" y="1825625"/>
            <a:ext cx="9024456" cy="4351338"/>
          </a:xfrm>
        </p:spPr>
      </p:pic>
      <p:sp>
        <p:nvSpPr>
          <p:cNvPr id="3" name="Slide Number Placeholder 2">
            <a:extLst>
              <a:ext uri="{FF2B5EF4-FFF2-40B4-BE49-F238E27FC236}">
                <a16:creationId xmlns:a16="http://schemas.microsoft.com/office/drawing/2014/main" id="{ABCDAEE5-4FAE-467F-A8A5-79DFE6AB5D17}"/>
              </a:ext>
            </a:extLst>
          </p:cNvPr>
          <p:cNvSpPr>
            <a:spLocks noGrp="1"/>
          </p:cNvSpPr>
          <p:nvPr>
            <p:ph type="sldNum" sz="quarter" idx="12"/>
          </p:nvPr>
        </p:nvSpPr>
        <p:spPr/>
        <p:txBody>
          <a:bodyPr/>
          <a:lstStyle/>
          <a:p>
            <a:fld id="{60E07FEE-6B88-464D-9D13-044B174A3BBE}" type="slidenum">
              <a:rPr lang="en-CA" smtClean="0"/>
              <a:t>15</a:t>
            </a:fld>
            <a:endParaRPr lang="en-CA"/>
          </a:p>
        </p:txBody>
      </p:sp>
    </p:spTree>
    <p:extLst>
      <p:ext uri="{BB962C8B-B14F-4D97-AF65-F5344CB8AC3E}">
        <p14:creationId xmlns:p14="http://schemas.microsoft.com/office/powerpoint/2010/main" val="1204355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6346-24E3-45F0-8CF2-1DA374FCC04F}"/>
              </a:ext>
            </a:extLst>
          </p:cNvPr>
          <p:cNvSpPr>
            <a:spLocks noGrp="1"/>
          </p:cNvSpPr>
          <p:nvPr>
            <p:ph type="title"/>
          </p:nvPr>
        </p:nvSpPr>
        <p:spPr/>
        <p:txBody>
          <a:bodyPr/>
          <a:lstStyle/>
          <a:p>
            <a:r>
              <a:rPr lang="en-CA" dirty="0"/>
              <a:t>EC2 step 4</a:t>
            </a:r>
          </a:p>
        </p:txBody>
      </p:sp>
      <p:pic>
        <p:nvPicPr>
          <p:cNvPr id="7" name="Content Placeholder 6">
            <a:extLst>
              <a:ext uri="{FF2B5EF4-FFF2-40B4-BE49-F238E27FC236}">
                <a16:creationId xmlns:a16="http://schemas.microsoft.com/office/drawing/2014/main" id="{9F84A532-4C1F-4BBE-983B-A1DE8C4F0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073941"/>
            <a:ext cx="10515600" cy="1854706"/>
          </a:xfrm>
        </p:spPr>
      </p:pic>
      <p:sp>
        <p:nvSpPr>
          <p:cNvPr id="3" name="Slide Number Placeholder 2">
            <a:extLst>
              <a:ext uri="{FF2B5EF4-FFF2-40B4-BE49-F238E27FC236}">
                <a16:creationId xmlns:a16="http://schemas.microsoft.com/office/drawing/2014/main" id="{3739AB0C-A062-4FA6-9314-2FD03DD0D48F}"/>
              </a:ext>
            </a:extLst>
          </p:cNvPr>
          <p:cNvSpPr>
            <a:spLocks noGrp="1"/>
          </p:cNvSpPr>
          <p:nvPr>
            <p:ph type="sldNum" sz="quarter" idx="12"/>
          </p:nvPr>
        </p:nvSpPr>
        <p:spPr/>
        <p:txBody>
          <a:bodyPr/>
          <a:lstStyle/>
          <a:p>
            <a:fld id="{60E07FEE-6B88-464D-9D13-044B174A3BBE}" type="slidenum">
              <a:rPr lang="en-CA" smtClean="0"/>
              <a:t>16</a:t>
            </a:fld>
            <a:endParaRPr lang="en-CA"/>
          </a:p>
        </p:txBody>
      </p:sp>
    </p:spTree>
    <p:extLst>
      <p:ext uri="{BB962C8B-B14F-4D97-AF65-F5344CB8AC3E}">
        <p14:creationId xmlns:p14="http://schemas.microsoft.com/office/powerpoint/2010/main" val="394697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6346-24E3-45F0-8CF2-1DA374FCC04F}"/>
              </a:ext>
            </a:extLst>
          </p:cNvPr>
          <p:cNvSpPr>
            <a:spLocks noGrp="1"/>
          </p:cNvSpPr>
          <p:nvPr>
            <p:ph type="title"/>
          </p:nvPr>
        </p:nvSpPr>
        <p:spPr/>
        <p:txBody>
          <a:bodyPr/>
          <a:lstStyle/>
          <a:p>
            <a:r>
              <a:rPr lang="en-CA" dirty="0"/>
              <a:t>EC2 step 5</a:t>
            </a:r>
          </a:p>
        </p:txBody>
      </p:sp>
      <p:pic>
        <p:nvPicPr>
          <p:cNvPr id="6" name="Content Placeholder 5">
            <a:extLst>
              <a:ext uri="{FF2B5EF4-FFF2-40B4-BE49-F238E27FC236}">
                <a16:creationId xmlns:a16="http://schemas.microsoft.com/office/drawing/2014/main" id="{98B7FADB-8FCC-48EA-87A9-5FB224530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226240"/>
            <a:ext cx="10515600" cy="1550108"/>
          </a:xfrm>
        </p:spPr>
      </p:pic>
      <p:sp>
        <p:nvSpPr>
          <p:cNvPr id="3" name="Slide Number Placeholder 2">
            <a:extLst>
              <a:ext uri="{FF2B5EF4-FFF2-40B4-BE49-F238E27FC236}">
                <a16:creationId xmlns:a16="http://schemas.microsoft.com/office/drawing/2014/main" id="{1EB637F0-593D-4ACA-9482-2928147A644A}"/>
              </a:ext>
            </a:extLst>
          </p:cNvPr>
          <p:cNvSpPr>
            <a:spLocks noGrp="1"/>
          </p:cNvSpPr>
          <p:nvPr>
            <p:ph type="sldNum" sz="quarter" idx="12"/>
          </p:nvPr>
        </p:nvSpPr>
        <p:spPr/>
        <p:txBody>
          <a:bodyPr/>
          <a:lstStyle/>
          <a:p>
            <a:fld id="{60E07FEE-6B88-464D-9D13-044B174A3BBE}" type="slidenum">
              <a:rPr lang="en-CA" smtClean="0"/>
              <a:t>17</a:t>
            </a:fld>
            <a:endParaRPr lang="en-CA"/>
          </a:p>
        </p:txBody>
      </p:sp>
    </p:spTree>
    <p:extLst>
      <p:ext uri="{BB962C8B-B14F-4D97-AF65-F5344CB8AC3E}">
        <p14:creationId xmlns:p14="http://schemas.microsoft.com/office/powerpoint/2010/main" val="707960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6346-24E3-45F0-8CF2-1DA374FCC04F}"/>
              </a:ext>
            </a:extLst>
          </p:cNvPr>
          <p:cNvSpPr>
            <a:spLocks noGrp="1"/>
          </p:cNvSpPr>
          <p:nvPr>
            <p:ph type="title"/>
          </p:nvPr>
        </p:nvSpPr>
        <p:spPr/>
        <p:txBody>
          <a:bodyPr/>
          <a:lstStyle/>
          <a:p>
            <a:r>
              <a:rPr lang="en-CA" dirty="0"/>
              <a:t>EC2 step 6</a:t>
            </a:r>
          </a:p>
        </p:txBody>
      </p:sp>
      <p:pic>
        <p:nvPicPr>
          <p:cNvPr id="7" name="Content Placeholder 6">
            <a:extLst>
              <a:ext uri="{FF2B5EF4-FFF2-40B4-BE49-F238E27FC236}">
                <a16:creationId xmlns:a16="http://schemas.microsoft.com/office/drawing/2014/main" id="{CA0A60AF-505B-4CA1-B801-3FD6A8F25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6916"/>
            <a:ext cx="10515600" cy="3888756"/>
          </a:xfrm>
        </p:spPr>
      </p:pic>
      <p:sp>
        <p:nvSpPr>
          <p:cNvPr id="3" name="Slide Number Placeholder 2">
            <a:extLst>
              <a:ext uri="{FF2B5EF4-FFF2-40B4-BE49-F238E27FC236}">
                <a16:creationId xmlns:a16="http://schemas.microsoft.com/office/drawing/2014/main" id="{6C5ADAE4-8897-4103-96C3-BECF47AB8C6D}"/>
              </a:ext>
            </a:extLst>
          </p:cNvPr>
          <p:cNvSpPr>
            <a:spLocks noGrp="1"/>
          </p:cNvSpPr>
          <p:nvPr>
            <p:ph type="sldNum" sz="quarter" idx="12"/>
          </p:nvPr>
        </p:nvSpPr>
        <p:spPr/>
        <p:txBody>
          <a:bodyPr/>
          <a:lstStyle/>
          <a:p>
            <a:fld id="{60E07FEE-6B88-464D-9D13-044B174A3BBE}" type="slidenum">
              <a:rPr lang="en-CA" smtClean="0"/>
              <a:t>18</a:t>
            </a:fld>
            <a:endParaRPr lang="en-CA"/>
          </a:p>
        </p:txBody>
      </p:sp>
    </p:spTree>
    <p:extLst>
      <p:ext uri="{BB962C8B-B14F-4D97-AF65-F5344CB8AC3E}">
        <p14:creationId xmlns:p14="http://schemas.microsoft.com/office/powerpoint/2010/main" val="366892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6346-24E3-45F0-8CF2-1DA374FCC04F}"/>
              </a:ext>
            </a:extLst>
          </p:cNvPr>
          <p:cNvSpPr>
            <a:spLocks noGrp="1"/>
          </p:cNvSpPr>
          <p:nvPr>
            <p:ph type="title"/>
          </p:nvPr>
        </p:nvSpPr>
        <p:spPr/>
        <p:txBody>
          <a:bodyPr/>
          <a:lstStyle/>
          <a:p>
            <a:r>
              <a:rPr lang="en-CA" dirty="0"/>
              <a:t>EC2 step 7</a:t>
            </a:r>
          </a:p>
        </p:txBody>
      </p:sp>
      <p:pic>
        <p:nvPicPr>
          <p:cNvPr id="6" name="Content Placeholder 5">
            <a:extLst>
              <a:ext uri="{FF2B5EF4-FFF2-40B4-BE49-F238E27FC236}">
                <a16:creationId xmlns:a16="http://schemas.microsoft.com/office/drawing/2014/main" id="{31BDDE87-5B78-4A65-B91A-42AD01B4E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984" y="1825625"/>
            <a:ext cx="9178031" cy="4351338"/>
          </a:xfrm>
        </p:spPr>
      </p:pic>
      <p:sp>
        <p:nvSpPr>
          <p:cNvPr id="3" name="Slide Number Placeholder 2">
            <a:extLst>
              <a:ext uri="{FF2B5EF4-FFF2-40B4-BE49-F238E27FC236}">
                <a16:creationId xmlns:a16="http://schemas.microsoft.com/office/drawing/2014/main" id="{442F3A81-C3B7-4722-9EFC-41594FB694DE}"/>
              </a:ext>
            </a:extLst>
          </p:cNvPr>
          <p:cNvSpPr>
            <a:spLocks noGrp="1"/>
          </p:cNvSpPr>
          <p:nvPr>
            <p:ph type="sldNum" sz="quarter" idx="12"/>
          </p:nvPr>
        </p:nvSpPr>
        <p:spPr/>
        <p:txBody>
          <a:bodyPr/>
          <a:lstStyle/>
          <a:p>
            <a:fld id="{60E07FEE-6B88-464D-9D13-044B174A3BBE}" type="slidenum">
              <a:rPr lang="en-CA" smtClean="0"/>
              <a:t>19</a:t>
            </a:fld>
            <a:endParaRPr lang="en-CA"/>
          </a:p>
        </p:txBody>
      </p:sp>
    </p:spTree>
    <p:extLst>
      <p:ext uri="{BB962C8B-B14F-4D97-AF65-F5344CB8AC3E}">
        <p14:creationId xmlns:p14="http://schemas.microsoft.com/office/powerpoint/2010/main" val="53366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F697-9F93-4B5F-B155-B6F8FBA963EC}"/>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95D4487F-7CEE-494C-ACB2-AEDA08B235B2}"/>
              </a:ext>
            </a:extLst>
          </p:cNvPr>
          <p:cNvSpPr>
            <a:spLocks noGrp="1"/>
          </p:cNvSpPr>
          <p:nvPr>
            <p:ph idx="1"/>
          </p:nvPr>
        </p:nvSpPr>
        <p:spPr/>
        <p:txBody>
          <a:bodyPr/>
          <a:lstStyle/>
          <a:p>
            <a:r>
              <a:rPr lang="en-CA" dirty="0"/>
              <a:t>Conventional Relational Database Management Systems</a:t>
            </a:r>
          </a:p>
          <a:p>
            <a:r>
              <a:rPr lang="en-CA" dirty="0"/>
              <a:t>Infrastructure Services on a Cloud System</a:t>
            </a:r>
          </a:p>
          <a:p>
            <a:r>
              <a:rPr lang="en-CA" dirty="0"/>
              <a:t>Distributed Database concepts and implementation</a:t>
            </a:r>
          </a:p>
          <a:p>
            <a:r>
              <a:rPr lang="en-CA" dirty="0"/>
              <a:t>Relational Database on a Cloud VM</a:t>
            </a:r>
          </a:p>
          <a:p>
            <a:endParaRPr lang="en-CA" dirty="0"/>
          </a:p>
          <a:p>
            <a:endParaRPr lang="en-CA" dirty="0"/>
          </a:p>
        </p:txBody>
      </p:sp>
      <p:sp>
        <p:nvSpPr>
          <p:cNvPr id="4" name="Slide Number Placeholder 3">
            <a:extLst>
              <a:ext uri="{FF2B5EF4-FFF2-40B4-BE49-F238E27FC236}">
                <a16:creationId xmlns:a16="http://schemas.microsoft.com/office/drawing/2014/main" id="{03AC094E-C64D-4FDA-90F0-C19FF712CA89}"/>
              </a:ext>
            </a:extLst>
          </p:cNvPr>
          <p:cNvSpPr>
            <a:spLocks noGrp="1"/>
          </p:cNvSpPr>
          <p:nvPr>
            <p:ph type="sldNum" sz="quarter" idx="12"/>
          </p:nvPr>
        </p:nvSpPr>
        <p:spPr/>
        <p:txBody>
          <a:bodyPr/>
          <a:lstStyle/>
          <a:p>
            <a:fld id="{60E07FEE-6B88-464D-9D13-044B174A3BBE}" type="slidenum">
              <a:rPr lang="en-CA" smtClean="0"/>
              <a:t>2</a:t>
            </a:fld>
            <a:endParaRPr lang="en-CA"/>
          </a:p>
        </p:txBody>
      </p:sp>
    </p:spTree>
    <p:extLst>
      <p:ext uri="{BB962C8B-B14F-4D97-AF65-F5344CB8AC3E}">
        <p14:creationId xmlns:p14="http://schemas.microsoft.com/office/powerpoint/2010/main" val="427158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36B0-BEF5-4F0B-B841-ADA1354F8E4B}"/>
              </a:ext>
            </a:extLst>
          </p:cNvPr>
          <p:cNvSpPr>
            <a:spLocks noGrp="1"/>
          </p:cNvSpPr>
          <p:nvPr>
            <p:ph type="title"/>
          </p:nvPr>
        </p:nvSpPr>
        <p:spPr/>
        <p:txBody>
          <a:bodyPr/>
          <a:lstStyle/>
          <a:p>
            <a:r>
              <a:rPr lang="en-CA" dirty="0"/>
              <a:t>Ec2 Instance and </a:t>
            </a:r>
            <a:r>
              <a:rPr lang="en-CA" dirty="0" err="1"/>
              <a:t>dns</a:t>
            </a:r>
            <a:r>
              <a:rPr lang="en-CA" dirty="0"/>
              <a:t> information</a:t>
            </a:r>
          </a:p>
        </p:txBody>
      </p:sp>
      <p:pic>
        <p:nvPicPr>
          <p:cNvPr id="5" name="Content Placeholder 4">
            <a:extLst>
              <a:ext uri="{FF2B5EF4-FFF2-40B4-BE49-F238E27FC236}">
                <a16:creationId xmlns:a16="http://schemas.microsoft.com/office/drawing/2014/main" id="{DC6D377F-7B2C-4B12-A8AA-07BC1C302C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0606" y="1825625"/>
            <a:ext cx="7310788" cy="4351338"/>
          </a:xfrm>
        </p:spPr>
      </p:pic>
      <p:sp>
        <p:nvSpPr>
          <p:cNvPr id="3" name="Slide Number Placeholder 2">
            <a:extLst>
              <a:ext uri="{FF2B5EF4-FFF2-40B4-BE49-F238E27FC236}">
                <a16:creationId xmlns:a16="http://schemas.microsoft.com/office/drawing/2014/main" id="{624191DA-FA51-4E5E-9BCF-1D62E936A9E2}"/>
              </a:ext>
            </a:extLst>
          </p:cNvPr>
          <p:cNvSpPr>
            <a:spLocks noGrp="1"/>
          </p:cNvSpPr>
          <p:nvPr>
            <p:ph type="sldNum" sz="quarter" idx="12"/>
          </p:nvPr>
        </p:nvSpPr>
        <p:spPr/>
        <p:txBody>
          <a:bodyPr/>
          <a:lstStyle/>
          <a:p>
            <a:fld id="{60E07FEE-6B88-464D-9D13-044B174A3BBE}" type="slidenum">
              <a:rPr lang="en-CA" smtClean="0"/>
              <a:t>20</a:t>
            </a:fld>
            <a:endParaRPr lang="en-CA"/>
          </a:p>
        </p:txBody>
      </p:sp>
    </p:spTree>
    <p:extLst>
      <p:ext uri="{BB962C8B-B14F-4D97-AF65-F5344CB8AC3E}">
        <p14:creationId xmlns:p14="http://schemas.microsoft.com/office/powerpoint/2010/main" val="3635129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65E38F-8CCE-4C21-95CB-C3C758D7F68B}"/>
              </a:ext>
            </a:extLst>
          </p:cNvPr>
          <p:cNvSpPr>
            <a:spLocks noGrp="1"/>
          </p:cNvSpPr>
          <p:nvPr>
            <p:ph type="title"/>
          </p:nvPr>
        </p:nvSpPr>
        <p:spPr/>
        <p:txBody>
          <a:bodyPr/>
          <a:lstStyle/>
          <a:p>
            <a:r>
              <a:rPr lang="en-CA" dirty="0"/>
              <a:t>SSH connection</a:t>
            </a:r>
          </a:p>
        </p:txBody>
      </p:sp>
      <p:sp>
        <p:nvSpPr>
          <p:cNvPr id="5" name="Text Placeholder 4">
            <a:extLst>
              <a:ext uri="{FF2B5EF4-FFF2-40B4-BE49-F238E27FC236}">
                <a16:creationId xmlns:a16="http://schemas.microsoft.com/office/drawing/2014/main" id="{8A16B0BE-4DCA-449E-B570-5BC61865BE8E}"/>
              </a:ext>
            </a:extLst>
          </p:cNvPr>
          <p:cNvSpPr>
            <a:spLocks noGrp="1"/>
          </p:cNvSpPr>
          <p:nvPr>
            <p:ph type="body" idx="1"/>
          </p:nvPr>
        </p:nvSpPr>
        <p:spPr/>
        <p:txBody>
          <a:bodyPr/>
          <a:lstStyle/>
          <a:p>
            <a:endParaRPr lang="en-CA"/>
          </a:p>
        </p:txBody>
      </p:sp>
      <p:sp>
        <p:nvSpPr>
          <p:cNvPr id="2" name="Slide Number Placeholder 1">
            <a:extLst>
              <a:ext uri="{FF2B5EF4-FFF2-40B4-BE49-F238E27FC236}">
                <a16:creationId xmlns:a16="http://schemas.microsoft.com/office/drawing/2014/main" id="{B35E3854-D5EE-4011-8C69-EBDA3FDF9536}"/>
              </a:ext>
            </a:extLst>
          </p:cNvPr>
          <p:cNvSpPr>
            <a:spLocks noGrp="1"/>
          </p:cNvSpPr>
          <p:nvPr>
            <p:ph type="sldNum" sz="quarter" idx="12"/>
          </p:nvPr>
        </p:nvSpPr>
        <p:spPr/>
        <p:txBody>
          <a:bodyPr/>
          <a:lstStyle/>
          <a:p>
            <a:fld id="{FAA2D54B-7EE4-4B21-8BC5-E34C4F8118AC}" type="slidenum">
              <a:rPr lang="en-CA" smtClean="0"/>
              <a:t>21</a:t>
            </a:fld>
            <a:endParaRPr lang="en-CA"/>
          </a:p>
        </p:txBody>
      </p:sp>
    </p:spTree>
    <p:extLst>
      <p:ext uri="{BB962C8B-B14F-4D97-AF65-F5344CB8AC3E}">
        <p14:creationId xmlns:p14="http://schemas.microsoft.com/office/powerpoint/2010/main" val="61143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DAB1-A3C3-4859-8C20-5B561674EB56}"/>
              </a:ext>
            </a:extLst>
          </p:cNvPr>
          <p:cNvSpPr>
            <a:spLocks noGrp="1"/>
          </p:cNvSpPr>
          <p:nvPr>
            <p:ph type="title"/>
          </p:nvPr>
        </p:nvSpPr>
        <p:spPr/>
        <p:txBody>
          <a:bodyPr/>
          <a:lstStyle/>
          <a:p>
            <a:r>
              <a:rPr lang="en-CA" dirty="0"/>
              <a:t>Connect to the EC2 instance from SSH</a:t>
            </a:r>
          </a:p>
        </p:txBody>
      </p:sp>
      <p:sp>
        <p:nvSpPr>
          <p:cNvPr id="3" name="Content Placeholder 2">
            <a:extLst>
              <a:ext uri="{FF2B5EF4-FFF2-40B4-BE49-F238E27FC236}">
                <a16:creationId xmlns:a16="http://schemas.microsoft.com/office/drawing/2014/main" id="{F8D702F6-BBF2-43F7-8479-CD8ED0CAFB9C}"/>
              </a:ext>
            </a:extLst>
          </p:cNvPr>
          <p:cNvSpPr>
            <a:spLocks noGrp="1"/>
          </p:cNvSpPr>
          <p:nvPr>
            <p:ph idx="1"/>
          </p:nvPr>
        </p:nvSpPr>
        <p:spPr/>
        <p:txBody>
          <a:bodyPr/>
          <a:lstStyle/>
          <a:p>
            <a:r>
              <a:rPr lang="en-CA" dirty="0"/>
              <a:t>For this step we need an SSH client. We are using Putty for Windows.</a:t>
            </a:r>
          </a:p>
          <a:p>
            <a:r>
              <a:rPr lang="en-CA" dirty="0"/>
              <a:t>Download Putty and </a:t>
            </a:r>
            <a:r>
              <a:rPr lang="en-CA" dirty="0" err="1"/>
              <a:t>Puttygen</a:t>
            </a:r>
            <a:r>
              <a:rPr lang="en-CA" dirty="0"/>
              <a:t> from here:</a:t>
            </a:r>
          </a:p>
          <a:p>
            <a:r>
              <a:rPr lang="en-CA" dirty="0"/>
              <a:t>http://www.chiark.greenend.org.uk/~sgtatham/putty/download.html</a:t>
            </a:r>
          </a:p>
          <a:p>
            <a:r>
              <a:rPr lang="en-CA" dirty="0"/>
              <a:t>• Use the key-pair you downloaded before to generate private key.</a:t>
            </a:r>
          </a:p>
        </p:txBody>
      </p:sp>
      <p:sp>
        <p:nvSpPr>
          <p:cNvPr id="4" name="Slide Number Placeholder 3">
            <a:extLst>
              <a:ext uri="{FF2B5EF4-FFF2-40B4-BE49-F238E27FC236}">
                <a16:creationId xmlns:a16="http://schemas.microsoft.com/office/drawing/2014/main" id="{A1EFCB7E-3404-4AA5-B6D7-DE32ED4734C7}"/>
              </a:ext>
            </a:extLst>
          </p:cNvPr>
          <p:cNvSpPr>
            <a:spLocks noGrp="1"/>
          </p:cNvSpPr>
          <p:nvPr>
            <p:ph type="sldNum" sz="quarter" idx="12"/>
          </p:nvPr>
        </p:nvSpPr>
        <p:spPr/>
        <p:txBody>
          <a:bodyPr/>
          <a:lstStyle/>
          <a:p>
            <a:fld id="{60E07FEE-6B88-464D-9D13-044B174A3BBE}" type="slidenum">
              <a:rPr lang="en-CA" smtClean="0"/>
              <a:t>22</a:t>
            </a:fld>
            <a:endParaRPr lang="en-CA"/>
          </a:p>
        </p:txBody>
      </p:sp>
    </p:spTree>
    <p:extLst>
      <p:ext uri="{BB962C8B-B14F-4D97-AF65-F5344CB8AC3E}">
        <p14:creationId xmlns:p14="http://schemas.microsoft.com/office/powerpoint/2010/main" val="3227439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4404-57A1-428F-A4B8-3AA7578A4F22}"/>
              </a:ext>
            </a:extLst>
          </p:cNvPr>
          <p:cNvSpPr>
            <a:spLocks noGrp="1"/>
          </p:cNvSpPr>
          <p:nvPr>
            <p:ph type="title"/>
          </p:nvPr>
        </p:nvSpPr>
        <p:spPr>
          <a:xfrm>
            <a:off x="838200" y="365125"/>
            <a:ext cx="10515600" cy="1325563"/>
          </a:xfrm>
        </p:spPr>
        <p:txBody>
          <a:bodyPr/>
          <a:lstStyle/>
          <a:p>
            <a:r>
              <a:rPr lang="en-CA" dirty="0"/>
              <a:t>Creating Key-pair with </a:t>
            </a:r>
            <a:r>
              <a:rPr lang="en-CA" dirty="0" err="1"/>
              <a:t>puttygen</a:t>
            </a:r>
            <a:endParaRPr lang="en-CA" dirty="0"/>
          </a:p>
        </p:txBody>
      </p:sp>
      <p:sp>
        <p:nvSpPr>
          <p:cNvPr id="3" name="Content Placeholder 2">
            <a:extLst>
              <a:ext uri="{FF2B5EF4-FFF2-40B4-BE49-F238E27FC236}">
                <a16:creationId xmlns:a16="http://schemas.microsoft.com/office/drawing/2014/main" id="{BE52405D-98B2-4713-8D9F-EED9A6B2BA12}"/>
              </a:ext>
            </a:extLst>
          </p:cNvPr>
          <p:cNvSpPr>
            <a:spLocks noGrp="1"/>
          </p:cNvSpPr>
          <p:nvPr>
            <p:ph idx="1"/>
          </p:nvPr>
        </p:nvSpPr>
        <p:spPr>
          <a:xfrm>
            <a:off x="838200" y="1825625"/>
            <a:ext cx="5118717" cy="4351338"/>
          </a:xfrm>
        </p:spPr>
        <p:txBody>
          <a:bodyPr>
            <a:normAutofit fontScale="92500" lnSpcReduction="20000"/>
          </a:bodyPr>
          <a:lstStyle/>
          <a:p>
            <a:r>
              <a:rPr lang="en-CA"/>
              <a:t>Open the PuttyGen executable.</a:t>
            </a:r>
          </a:p>
          <a:p>
            <a:r>
              <a:rPr lang="en-CA"/>
              <a:t>Load the downloaded .pem key file from AWS.</a:t>
            </a:r>
          </a:p>
          <a:p>
            <a:r>
              <a:rPr lang="en-CA"/>
              <a:t>Provide the key passphrase and don’t forget it!</a:t>
            </a:r>
          </a:p>
          <a:p>
            <a:r>
              <a:rPr lang="en-CA"/>
              <a:t>Save the key pair</a:t>
            </a:r>
          </a:p>
          <a:p>
            <a:r>
              <a:rPr lang="en-CA"/>
              <a:t>This will be used whenever you connect to the EC2 instance</a:t>
            </a:r>
          </a:p>
          <a:p>
            <a:r>
              <a:rPr lang="en-CA"/>
              <a:t>Ubuntu/Mac users can use any available tool for their OS</a:t>
            </a:r>
            <a:endParaRPr lang="en-CA" dirty="0"/>
          </a:p>
        </p:txBody>
      </p:sp>
      <p:pic>
        <p:nvPicPr>
          <p:cNvPr id="7" name="Picture 6">
            <a:extLst>
              <a:ext uri="{FF2B5EF4-FFF2-40B4-BE49-F238E27FC236}">
                <a16:creationId xmlns:a16="http://schemas.microsoft.com/office/drawing/2014/main" id="{A4AD6A51-6444-460E-B50F-0D2B12875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917" y="1572498"/>
            <a:ext cx="4848902" cy="4725059"/>
          </a:xfrm>
          <a:prstGeom prst="rect">
            <a:avLst/>
          </a:prstGeom>
        </p:spPr>
      </p:pic>
      <p:sp>
        <p:nvSpPr>
          <p:cNvPr id="4" name="Slide Number Placeholder 3">
            <a:extLst>
              <a:ext uri="{FF2B5EF4-FFF2-40B4-BE49-F238E27FC236}">
                <a16:creationId xmlns:a16="http://schemas.microsoft.com/office/drawing/2014/main" id="{31251181-8630-4053-B77F-551915FAEC9E}"/>
              </a:ext>
            </a:extLst>
          </p:cNvPr>
          <p:cNvSpPr>
            <a:spLocks noGrp="1"/>
          </p:cNvSpPr>
          <p:nvPr>
            <p:ph type="sldNum" sz="quarter" idx="12"/>
          </p:nvPr>
        </p:nvSpPr>
        <p:spPr/>
        <p:txBody>
          <a:bodyPr/>
          <a:lstStyle/>
          <a:p>
            <a:fld id="{60E07FEE-6B88-464D-9D13-044B174A3BBE}" type="slidenum">
              <a:rPr lang="en-CA" smtClean="0"/>
              <a:t>23</a:t>
            </a:fld>
            <a:endParaRPr lang="en-CA"/>
          </a:p>
        </p:txBody>
      </p:sp>
    </p:spTree>
    <p:extLst>
      <p:ext uri="{BB962C8B-B14F-4D97-AF65-F5344CB8AC3E}">
        <p14:creationId xmlns:p14="http://schemas.microsoft.com/office/powerpoint/2010/main" val="2909925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389D-7A08-4913-AC56-A882E464894E}"/>
              </a:ext>
            </a:extLst>
          </p:cNvPr>
          <p:cNvSpPr>
            <a:spLocks noGrp="1"/>
          </p:cNvSpPr>
          <p:nvPr>
            <p:ph type="title"/>
          </p:nvPr>
        </p:nvSpPr>
        <p:spPr/>
        <p:txBody>
          <a:bodyPr/>
          <a:lstStyle/>
          <a:p>
            <a:r>
              <a:rPr lang="en-CA" dirty="0"/>
              <a:t>Connecting through putty step 1</a:t>
            </a:r>
          </a:p>
        </p:txBody>
      </p:sp>
      <p:sp>
        <p:nvSpPr>
          <p:cNvPr id="3" name="Content Placeholder 2">
            <a:extLst>
              <a:ext uri="{FF2B5EF4-FFF2-40B4-BE49-F238E27FC236}">
                <a16:creationId xmlns:a16="http://schemas.microsoft.com/office/drawing/2014/main" id="{F66B0D8E-77A2-4A72-8CF9-87928842CC73}"/>
              </a:ext>
            </a:extLst>
          </p:cNvPr>
          <p:cNvSpPr>
            <a:spLocks noGrp="1"/>
          </p:cNvSpPr>
          <p:nvPr>
            <p:ph idx="1"/>
          </p:nvPr>
        </p:nvSpPr>
        <p:spPr>
          <a:xfrm>
            <a:off x="838200" y="1825625"/>
            <a:ext cx="5216371" cy="4351338"/>
          </a:xfrm>
        </p:spPr>
        <p:txBody>
          <a:bodyPr/>
          <a:lstStyle/>
          <a:p>
            <a:r>
              <a:rPr lang="en-CA" dirty="0"/>
              <a:t>Open Putty and enter the Public IP/DNS of the Cloud instance</a:t>
            </a:r>
          </a:p>
        </p:txBody>
      </p:sp>
      <p:pic>
        <p:nvPicPr>
          <p:cNvPr id="5" name="Picture 4">
            <a:extLst>
              <a:ext uri="{FF2B5EF4-FFF2-40B4-BE49-F238E27FC236}">
                <a16:creationId xmlns:a16="http://schemas.microsoft.com/office/drawing/2014/main" id="{248B99FE-97BA-44FA-8F42-7D87FFF99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4572638" cy="4401164"/>
          </a:xfrm>
          <a:prstGeom prst="rect">
            <a:avLst/>
          </a:prstGeom>
        </p:spPr>
      </p:pic>
      <p:pic>
        <p:nvPicPr>
          <p:cNvPr id="7" name="Picture 6">
            <a:extLst>
              <a:ext uri="{FF2B5EF4-FFF2-40B4-BE49-F238E27FC236}">
                <a16:creationId xmlns:a16="http://schemas.microsoft.com/office/drawing/2014/main" id="{D90212F1-EE47-4C14-AA3F-E00C526FA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79" y="4001294"/>
            <a:ext cx="4305901" cy="962159"/>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9EC4A9A2-A15C-4B2D-BF78-1196197D8A9B}"/>
              </a:ext>
            </a:extLst>
          </p:cNvPr>
          <p:cNvSpPr>
            <a:spLocks noGrp="1"/>
          </p:cNvSpPr>
          <p:nvPr>
            <p:ph type="sldNum" sz="quarter" idx="12"/>
          </p:nvPr>
        </p:nvSpPr>
        <p:spPr/>
        <p:txBody>
          <a:bodyPr/>
          <a:lstStyle/>
          <a:p>
            <a:fld id="{60E07FEE-6B88-464D-9D13-044B174A3BBE}" type="slidenum">
              <a:rPr lang="en-CA" smtClean="0"/>
              <a:t>24</a:t>
            </a:fld>
            <a:endParaRPr lang="en-CA"/>
          </a:p>
        </p:txBody>
      </p:sp>
    </p:spTree>
    <p:extLst>
      <p:ext uri="{BB962C8B-B14F-4D97-AF65-F5344CB8AC3E}">
        <p14:creationId xmlns:p14="http://schemas.microsoft.com/office/powerpoint/2010/main" val="2864494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389D-7A08-4913-AC56-A882E464894E}"/>
              </a:ext>
            </a:extLst>
          </p:cNvPr>
          <p:cNvSpPr>
            <a:spLocks noGrp="1"/>
          </p:cNvSpPr>
          <p:nvPr>
            <p:ph type="title"/>
          </p:nvPr>
        </p:nvSpPr>
        <p:spPr/>
        <p:txBody>
          <a:bodyPr/>
          <a:lstStyle/>
          <a:p>
            <a:r>
              <a:rPr lang="en-CA" dirty="0"/>
              <a:t>Connecting through putty step 2</a:t>
            </a:r>
          </a:p>
        </p:txBody>
      </p:sp>
      <p:sp>
        <p:nvSpPr>
          <p:cNvPr id="3" name="Content Placeholder 2">
            <a:extLst>
              <a:ext uri="{FF2B5EF4-FFF2-40B4-BE49-F238E27FC236}">
                <a16:creationId xmlns:a16="http://schemas.microsoft.com/office/drawing/2014/main" id="{F66B0D8E-77A2-4A72-8CF9-87928842CC73}"/>
              </a:ext>
            </a:extLst>
          </p:cNvPr>
          <p:cNvSpPr>
            <a:spLocks noGrp="1"/>
          </p:cNvSpPr>
          <p:nvPr>
            <p:ph idx="1"/>
          </p:nvPr>
        </p:nvSpPr>
        <p:spPr>
          <a:xfrm>
            <a:off x="838200" y="1825625"/>
            <a:ext cx="5216371" cy="4351338"/>
          </a:xfrm>
        </p:spPr>
        <p:txBody>
          <a:bodyPr/>
          <a:lstStyle/>
          <a:p>
            <a:r>
              <a:rPr lang="en-CA" dirty="0"/>
              <a:t>Load the Putty Key-Pair</a:t>
            </a:r>
          </a:p>
          <a:p>
            <a:r>
              <a:rPr lang="en-CA" dirty="0"/>
              <a:t>Locate under Connection → SSH → </a:t>
            </a:r>
            <a:r>
              <a:rPr lang="en-CA" dirty="0" err="1"/>
              <a:t>Auth</a:t>
            </a:r>
            <a:endParaRPr lang="en-CA" dirty="0"/>
          </a:p>
          <a:p>
            <a:r>
              <a:rPr lang="en-CA" dirty="0"/>
              <a:t>Browse and load *.</a:t>
            </a:r>
            <a:r>
              <a:rPr lang="en-CA" dirty="0" err="1"/>
              <a:t>ppk</a:t>
            </a:r>
            <a:r>
              <a:rPr lang="en-CA" dirty="0"/>
              <a:t> key-pair file</a:t>
            </a:r>
          </a:p>
          <a:p>
            <a:r>
              <a:rPr lang="en-CA" dirty="0"/>
              <a:t>Click OPEN</a:t>
            </a:r>
          </a:p>
        </p:txBody>
      </p:sp>
      <p:pic>
        <p:nvPicPr>
          <p:cNvPr id="6" name="Picture 5">
            <a:extLst>
              <a:ext uri="{FF2B5EF4-FFF2-40B4-BE49-F238E27FC236}">
                <a16:creationId xmlns:a16="http://schemas.microsoft.com/office/drawing/2014/main" id="{74910B2E-19F8-4BAD-BF8C-278EB6093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624" y="1690688"/>
            <a:ext cx="4553585" cy="4410691"/>
          </a:xfrm>
          <a:prstGeom prst="rect">
            <a:avLst/>
          </a:prstGeom>
        </p:spPr>
      </p:pic>
      <p:sp>
        <p:nvSpPr>
          <p:cNvPr id="4" name="Slide Number Placeholder 3">
            <a:extLst>
              <a:ext uri="{FF2B5EF4-FFF2-40B4-BE49-F238E27FC236}">
                <a16:creationId xmlns:a16="http://schemas.microsoft.com/office/drawing/2014/main" id="{661D9CBF-543A-468F-AA1E-B5E95891CF43}"/>
              </a:ext>
            </a:extLst>
          </p:cNvPr>
          <p:cNvSpPr>
            <a:spLocks noGrp="1"/>
          </p:cNvSpPr>
          <p:nvPr>
            <p:ph type="sldNum" sz="quarter" idx="12"/>
          </p:nvPr>
        </p:nvSpPr>
        <p:spPr/>
        <p:txBody>
          <a:bodyPr/>
          <a:lstStyle/>
          <a:p>
            <a:fld id="{60E07FEE-6B88-464D-9D13-044B174A3BBE}" type="slidenum">
              <a:rPr lang="en-CA" smtClean="0"/>
              <a:t>25</a:t>
            </a:fld>
            <a:endParaRPr lang="en-CA"/>
          </a:p>
        </p:txBody>
      </p:sp>
    </p:spTree>
    <p:extLst>
      <p:ext uri="{BB962C8B-B14F-4D97-AF65-F5344CB8AC3E}">
        <p14:creationId xmlns:p14="http://schemas.microsoft.com/office/powerpoint/2010/main" val="3142167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389D-7A08-4913-AC56-A882E464894E}"/>
              </a:ext>
            </a:extLst>
          </p:cNvPr>
          <p:cNvSpPr>
            <a:spLocks noGrp="1"/>
          </p:cNvSpPr>
          <p:nvPr>
            <p:ph type="title"/>
          </p:nvPr>
        </p:nvSpPr>
        <p:spPr/>
        <p:txBody>
          <a:bodyPr/>
          <a:lstStyle/>
          <a:p>
            <a:r>
              <a:rPr lang="en-CA" dirty="0"/>
              <a:t>Connecting through putty result</a:t>
            </a:r>
          </a:p>
        </p:txBody>
      </p:sp>
      <p:sp>
        <p:nvSpPr>
          <p:cNvPr id="3" name="Content Placeholder 2">
            <a:extLst>
              <a:ext uri="{FF2B5EF4-FFF2-40B4-BE49-F238E27FC236}">
                <a16:creationId xmlns:a16="http://schemas.microsoft.com/office/drawing/2014/main" id="{F66B0D8E-77A2-4A72-8CF9-87928842CC73}"/>
              </a:ext>
            </a:extLst>
          </p:cNvPr>
          <p:cNvSpPr>
            <a:spLocks noGrp="1"/>
          </p:cNvSpPr>
          <p:nvPr>
            <p:ph idx="1"/>
          </p:nvPr>
        </p:nvSpPr>
        <p:spPr>
          <a:xfrm>
            <a:off x="838200" y="1825625"/>
            <a:ext cx="4461387" cy="1965774"/>
          </a:xfrm>
        </p:spPr>
        <p:txBody>
          <a:bodyPr>
            <a:normAutofit fontScale="85000" lnSpcReduction="10000"/>
          </a:bodyPr>
          <a:lstStyle/>
          <a:p>
            <a:r>
              <a:rPr lang="en-CA" dirty="0"/>
              <a:t>Username will be Ubuntu</a:t>
            </a:r>
          </a:p>
          <a:p>
            <a:endParaRPr lang="en-CA" dirty="0"/>
          </a:p>
          <a:p>
            <a:r>
              <a:rPr lang="en-CA" dirty="0"/>
              <a:t>Passphrase is the one you entered while creating key-pair in </a:t>
            </a:r>
            <a:r>
              <a:rPr lang="en-CA" dirty="0" err="1"/>
              <a:t>PuttyGen</a:t>
            </a:r>
            <a:endParaRPr lang="en-CA" dirty="0"/>
          </a:p>
        </p:txBody>
      </p:sp>
      <p:pic>
        <p:nvPicPr>
          <p:cNvPr id="5" name="Picture 4">
            <a:extLst>
              <a:ext uri="{FF2B5EF4-FFF2-40B4-BE49-F238E27FC236}">
                <a16:creationId xmlns:a16="http://schemas.microsoft.com/office/drawing/2014/main" id="{57B1C77C-8AA7-40DB-A4CE-6CE0E6DF3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796" y="1825625"/>
            <a:ext cx="6477904" cy="4153480"/>
          </a:xfrm>
          <a:prstGeom prst="rect">
            <a:avLst/>
          </a:prstGeom>
        </p:spPr>
      </p:pic>
      <p:pic>
        <p:nvPicPr>
          <p:cNvPr id="8" name="Picture 7">
            <a:extLst>
              <a:ext uri="{FF2B5EF4-FFF2-40B4-BE49-F238E27FC236}">
                <a16:creationId xmlns:a16="http://schemas.microsoft.com/office/drawing/2014/main" id="{CF14F9F7-47F4-4A6B-A3FF-ACEDACD58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91399"/>
            <a:ext cx="3972479" cy="2648320"/>
          </a:xfrm>
          <a:prstGeom prst="rect">
            <a:avLst/>
          </a:prstGeom>
        </p:spPr>
      </p:pic>
      <p:sp>
        <p:nvSpPr>
          <p:cNvPr id="4" name="Slide Number Placeholder 3">
            <a:extLst>
              <a:ext uri="{FF2B5EF4-FFF2-40B4-BE49-F238E27FC236}">
                <a16:creationId xmlns:a16="http://schemas.microsoft.com/office/drawing/2014/main" id="{7CD1756C-F51D-473C-8DED-27224ED9258B}"/>
              </a:ext>
            </a:extLst>
          </p:cNvPr>
          <p:cNvSpPr>
            <a:spLocks noGrp="1"/>
          </p:cNvSpPr>
          <p:nvPr>
            <p:ph type="sldNum" sz="quarter" idx="12"/>
          </p:nvPr>
        </p:nvSpPr>
        <p:spPr/>
        <p:txBody>
          <a:bodyPr/>
          <a:lstStyle/>
          <a:p>
            <a:fld id="{60E07FEE-6B88-464D-9D13-044B174A3BBE}" type="slidenum">
              <a:rPr lang="en-CA" smtClean="0"/>
              <a:t>26</a:t>
            </a:fld>
            <a:endParaRPr lang="en-CA"/>
          </a:p>
        </p:txBody>
      </p:sp>
    </p:spTree>
    <p:extLst>
      <p:ext uri="{BB962C8B-B14F-4D97-AF65-F5344CB8AC3E}">
        <p14:creationId xmlns:p14="http://schemas.microsoft.com/office/powerpoint/2010/main" val="1478975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DC5A8-AAE9-45A8-9A03-EEF672A820FB}"/>
              </a:ext>
            </a:extLst>
          </p:cNvPr>
          <p:cNvSpPr>
            <a:spLocks noGrp="1"/>
          </p:cNvSpPr>
          <p:nvPr>
            <p:ph type="title"/>
          </p:nvPr>
        </p:nvSpPr>
        <p:spPr/>
        <p:txBody>
          <a:bodyPr/>
          <a:lstStyle/>
          <a:p>
            <a:r>
              <a:rPr lang="en-CA" dirty="0"/>
              <a:t>INSTALLING MYSQL</a:t>
            </a:r>
          </a:p>
        </p:txBody>
      </p:sp>
      <p:sp>
        <p:nvSpPr>
          <p:cNvPr id="5" name="Text Placeholder 4">
            <a:extLst>
              <a:ext uri="{FF2B5EF4-FFF2-40B4-BE49-F238E27FC236}">
                <a16:creationId xmlns:a16="http://schemas.microsoft.com/office/drawing/2014/main" id="{6B7CD1ED-4AC0-41A3-8BF6-1B39CFD8AA42}"/>
              </a:ext>
            </a:extLst>
          </p:cNvPr>
          <p:cNvSpPr>
            <a:spLocks noGrp="1"/>
          </p:cNvSpPr>
          <p:nvPr>
            <p:ph type="body" idx="1"/>
          </p:nvPr>
        </p:nvSpPr>
        <p:spPr/>
        <p:txBody>
          <a:bodyPr/>
          <a:lstStyle/>
          <a:p>
            <a:endParaRPr lang="en-CA"/>
          </a:p>
        </p:txBody>
      </p:sp>
      <p:sp>
        <p:nvSpPr>
          <p:cNvPr id="2" name="Slide Number Placeholder 1">
            <a:extLst>
              <a:ext uri="{FF2B5EF4-FFF2-40B4-BE49-F238E27FC236}">
                <a16:creationId xmlns:a16="http://schemas.microsoft.com/office/drawing/2014/main" id="{99EEEF78-23AB-4B99-B4C6-2A44B65174F5}"/>
              </a:ext>
            </a:extLst>
          </p:cNvPr>
          <p:cNvSpPr>
            <a:spLocks noGrp="1"/>
          </p:cNvSpPr>
          <p:nvPr>
            <p:ph type="sldNum" sz="quarter" idx="12"/>
          </p:nvPr>
        </p:nvSpPr>
        <p:spPr/>
        <p:txBody>
          <a:bodyPr/>
          <a:lstStyle/>
          <a:p>
            <a:fld id="{FAA2D54B-7EE4-4B21-8BC5-E34C4F8118AC}" type="slidenum">
              <a:rPr lang="en-CA" smtClean="0"/>
              <a:t>27</a:t>
            </a:fld>
            <a:endParaRPr lang="en-CA"/>
          </a:p>
        </p:txBody>
      </p:sp>
    </p:spTree>
    <p:extLst>
      <p:ext uri="{BB962C8B-B14F-4D97-AF65-F5344CB8AC3E}">
        <p14:creationId xmlns:p14="http://schemas.microsoft.com/office/powerpoint/2010/main" val="3701855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7A2A-3013-4704-8C4F-4BCDFFB51851}"/>
              </a:ext>
            </a:extLst>
          </p:cNvPr>
          <p:cNvSpPr>
            <a:spLocks noGrp="1"/>
          </p:cNvSpPr>
          <p:nvPr>
            <p:ph type="title"/>
          </p:nvPr>
        </p:nvSpPr>
        <p:spPr/>
        <p:txBody>
          <a:bodyPr/>
          <a:lstStyle/>
          <a:p>
            <a:r>
              <a:rPr lang="en-CA" dirty="0"/>
              <a:t>Installing </a:t>
            </a:r>
            <a:r>
              <a:rPr lang="en-CA" dirty="0" err="1"/>
              <a:t>rdbms</a:t>
            </a:r>
            <a:r>
              <a:rPr lang="en-CA" dirty="0"/>
              <a:t> on ec2 instance</a:t>
            </a:r>
          </a:p>
        </p:txBody>
      </p:sp>
      <p:sp>
        <p:nvSpPr>
          <p:cNvPr id="3" name="Content Placeholder 2">
            <a:extLst>
              <a:ext uri="{FF2B5EF4-FFF2-40B4-BE49-F238E27FC236}">
                <a16:creationId xmlns:a16="http://schemas.microsoft.com/office/drawing/2014/main" id="{6EFAF3CA-DCAE-4375-910D-53D651B333C7}"/>
              </a:ext>
            </a:extLst>
          </p:cNvPr>
          <p:cNvSpPr>
            <a:spLocks noGrp="1"/>
          </p:cNvSpPr>
          <p:nvPr>
            <p:ph idx="1"/>
          </p:nvPr>
        </p:nvSpPr>
        <p:spPr/>
        <p:txBody>
          <a:bodyPr>
            <a:normAutofit/>
          </a:bodyPr>
          <a:lstStyle/>
          <a:p>
            <a:r>
              <a:rPr lang="en-CA" dirty="0"/>
              <a:t>Once you log in your EC2 instance, you can install the RDBMS.</a:t>
            </a:r>
          </a:p>
          <a:p>
            <a:r>
              <a:rPr lang="en-CA" dirty="0"/>
              <a:t>Important! First update packages:</a:t>
            </a:r>
          </a:p>
          <a:p>
            <a:pPr lvl="1"/>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apt-get update</a:t>
            </a:r>
          </a:p>
          <a:p>
            <a:r>
              <a:rPr lang="en-CA" dirty="0"/>
              <a:t>Then install MySQL server:</a:t>
            </a:r>
          </a:p>
          <a:p>
            <a:pPr lvl="1"/>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apt-get install </a:t>
            </a:r>
            <a:r>
              <a:rPr lang="en-CA" b="1" dirty="0" err="1">
                <a:ln w="12700">
                  <a:solidFill>
                    <a:schemeClr val="accent5"/>
                  </a:solidFill>
                  <a:prstDash val="solid"/>
                </a:ln>
                <a:solidFill>
                  <a:schemeClr val="accent1">
                    <a:lumMod val="60000"/>
                    <a:lumOff val="40000"/>
                  </a:schemeClr>
                </a:solidFill>
              </a:rPr>
              <a:t>mysql</a:t>
            </a:r>
            <a:r>
              <a:rPr lang="en-CA" b="1" dirty="0">
                <a:ln w="12700">
                  <a:solidFill>
                    <a:schemeClr val="accent5"/>
                  </a:solidFill>
                  <a:prstDash val="solid"/>
                </a:ln>
                <a:solidFill>
                  <a:schemeClr val="accent1">
                    <a:lumMod val="60000"/>
                    <a:lumOff val="40000"/>
                  </a:schemeClr>
                </a:solidFill>
              </a:rPr>
              <a:t>-server</a:t>
            </a:r>
          </a:p>
          <a:p>
            <a:r>
              <a:rPr lang="en-CA" dirty="0"/>
              <a:t>You can use next command to setup your installation (optional):</a:t>
            </a:r>
          </a:p>
          <a:p>
            <a:pPr lvl="1"/>
            <a:r>
              <a:rPr lang="en-CA" b="1" strike="sngStrike" dirty="0" err="1">
                <a:ln w="12700">
                  <a:solidFill>
                    <a:schemeClr val="accent5"/>
                  </a:solidFill>
                  <a:prstDash val="solid"/>
                </a:ln>
                <a:solidFill>
                  <a:schemeClr val="accent1">
                    <a:lumMod val="60000"/>
                    <a:lumOff val="40000"/>
                  </a:schemeClr>
                </a:solidFill>
              </a:rPr>
              <a:t>mysql_secure_installation</a:t>
            </a:r>
            <a:r>
              <a:rPr lang="en-CA" sz="2800" dirty="0"/>
              <a:t> </a:t>
            </a:r>
            <a:r>
              <a:rPr lang="en-CA" sz="1800" i="1" dirty="0"/>
              <a:t>don’t use this, many students faced problems</a:t>
            </a:r>
            <a:endParaRPr lang="en-CA" sz="2800" i="1" dirty="0"/>
          </a:p>
        </p:txBody>
      </p:sp>
      <p:sp>
        <p:nvSpPr>
          <p:cNvPr id="4" name="Slide Number Placeholder 3">
            <a:extLst>
              <a:ext uri="{FF2B5EF4-FFF2-40B4-BE49-F238E27FC236}">
                <a16:creationId xmlns:a16="http://schemas.microsoft.com/office/drawing/2014/main" id="{EF5265CC-06A1-427D-ADF3-0F62EC20B053}"/>
              </a:ext>
            </a:extLst>
          </p:cNvPr>
          <p:cNvSpPr>
            <a:spLocks noGrp="1"/>
          </p:cNvSpPr>
          <p:nvPr>
            <p:ph type="sldNum" sz="quarter" idx="12"/>
          </p:nvPr>
        </p:nvSpPr>
        <p:spPr/>
        <p:txBody>
          <a:bodyPr/>
          <a:lstStyle/>
          <a:p>
            <a:fld id="{60E07FEE-6B88-464D-9D13-044B174A3BBE}" type="slidenum">
              <a:rPr lang="en-CA" smtClean="0"/>
              <a:t>28</a:t>
            </a:fld>
            <a:endParaRPr lang="en-CA"/>
          </a:p>
        </p:txBody>
      </p:sp>
    </p:spTree>
    <p:extLst>
      <p:ext uri="{BB962C8B-B14F-4D97-AF65-F5344CB8AC3E}">
        <p14:creationId xmlns:p14="http://schemas.microsoft.com/office/powerpoint/2010/main" val="47988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7A2A-3013-4704-8C4F-4BCDFFB51851}"/>
              </a:ext>
            </a:extLst>
          </p:cNvPr>
          <p:cNvSpPr>
            <a:spLocks noGrp="1"/>
          </p:cNvSpPr>
          <p:nvPr>
            <p:ph type="title"/>
          </p:nvPr>
        </p:nvSpPr>
        <p:spPr/>
        <p:txBody>
          <a:bodyPr/>
          <a:lstStyle/>
          <a:p>
            <a:r>
              <a:rPr lang="en-CA" dirty="0"/>
              <a:t>Remote connection to </a:t>
            </a:r>
            <a:r>
              <a:rPr lang="en-CA" dirty="0" err="1"/>
              <a:t>mysql</a:t>
            </a:r>
            <a:r>
              <a:rPr lang="en-CA" dirty="0"/>
              <a:t> </a:t>
            </a:r>
            <a:r>
              <a:rPr lang="en-CA" dirty="0" err="1"/>
              <a:t>db</a:t>
            </a:r>
            <a:endParaRPr lang="en-CA" dirty="0"/>
          </a:p>
        </p:txBody>
      </p:sp>
      <p:sp>
        <p:nvSpPr>
          <p:cNvPr id="3" name="Content Placeholder 2">
            <a:extLst>
              <a:ext uri="{FF2B5EF4-FFF2-40B4-BE49-F238E27FC236}">
                <a16:creationId xmlns:a16="http://schemas.microsoft.com/office/drawing/2014/main" id="{6EFAF3CA-DCAE-4375-910D-53D651B333C7}"/>
              </a:ext>
            </a:extLst>
          </p:cNvPr>
          <p:cNvSpPr>
            <a:spLocks noGrp="1"/>
          </p:cNvSpPr>
          <p:nvPr>
            <p:ph idx="1"/>
          </p:nvPr>
        </p:nvSpPr>
        <p:spPr>
          <a:xfrm>
            <a:off x="838200" y="1825625"/>
            <a:ext cx="10515600" cy="4351338"/>
          </a:xfrm>
        </p:spPr>
        <p:txBody>
          <a:bodyPr>
            <a:normAutofit/>
          </a:bodyPr>
          <a:lstStyle/>
          <a:p>
            <a:r>
              <a:rPr lang="en-CA" dirty="0"/>
              <a:t>Now we have to enable remote connection:</a:t>
            </a:r>
          </a:p>
          <a:p>
            <a:pPr lvl="1"/>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a:t>
            </a:r>
            <a:r>
              <a:rPr lang="en-CA" b="1" dirty="0" err="1">
                <a:ln w="12700">
                  <a:solidFill>
                    <a:schemeClr val="accent5"/>
                  </a:solidFill>
                  <a:prstDash val="solid"/>
                </a:ln>
                <a:solidFill>
                  <a:schemeClr val="accent1">
                    <a:lumMod val="60000"/>
                    <a:lumOff val="40000"/>
                  </a:schemeClr>
                </a:solidFill>
              </a:rPr>
              <a:t>nano</a:t>
            </a:r>
            <a:r>
              <a:rPr lang="en-CA" b="1" dirty="0">
                <a:ln w="12700">
                  <a:solidFill>
                    <a:schemeClr val="accent5"/>
                  </a:solidFill>
                  <a:prstDash val="solid"/>
                </a:ln>
                <a:solidFill>
                  <a:schemeClr val="accent1">
                    <a:lumMod val="60000"/>
                    <a:lumOff val="40000"/>
                  </a:schemeClr>
                </a:solidFill>
              </a:rPr>
              <a:t> /</a:t>
            </a:r>
            <a:r>
              <a:rPr lang="en-CA" b="1" dirty="0" err="1">
                <a:ln w="12700">
                  <a:solidFill>
                    <a:schemeClr val="accent5"/>
                  </a:solidFill>
                  <a:prstDash val="solid"/>
                </a:ln>
                <a:solidFill>
                  <a:schemeClr val="accent1">
                    <a:lumMod val="60000"/>
                    <a:lumOff val="40000"/>
                  </a:schemeClr>
                </a:solidFill>
              </a:rPr>
              <a:t>etc</a:t>
            </a:r>
            <a:r>
              <a:rPr lang="en-CA" b="1" dirty="0">
                <a:ln w="12700">
                  <a:solidFill>
                    <a:schemeClr val="accent5"/>
                  </a:solidFill>
                  <a:prstDash val="solid"/>
                </a:ln>
                <a:solidFill>
                  <a:schemeClr val="accent1">
                    <a:lumMod val="60000"/>
                    <a:lumOff val="40000"/>
                  </a:schemeClr>
                </a:solidFill>
              </a:rPr>
              <a:t>/</a:t>
            </a:r>
            <a:r>
              <a:rPr lang="en-CA" b="1" dirty="0" err="1">
                <a:ln w="12700">
                  <a:solidFill>
                    <a:schemeClr val="accent5"/>
                  </a:solidFill>
                  <a:prstDash val="solid"/>
                </a:ln>
                <a:solidFill>
                  <a:schemeClr val="accent1">
                    <a:lumMod val="60000"/>
                    <a:lumOff val="40000"/>
                  </a:schemeClr>
                </a:solidFill>
              </a:rPr>
              <a:t>mysql</a:t>
            </a:r>
            <a:r>
              <a:rPr lang="en-CA" b="1" dirty="0">
                <a:ln w="12700">
                  <a:solidFill>
                    <a:schemeClr val="accent5"/>
                  </a:solidFill>
                  <a:prstDash val="solid"/>
                </a:ln>
                <a:solidFill>
                  <a:schemeClr val="accent1">
                    <a:lumMod val="60000"/>
                    <a:lumOff val="40000"/>
                  </a:schemeClr>
                </a:solidFill>
              </a:rPr>
              <a:t>/</a:t>
            </a:r>
            <a:r>
              <a:rPr lang="en-CA" b="1" dirty="0" err="1">
                <a:ln w="12700">
                  <a:solidFill>
                    <a:schemeClr val="accent5"/>
                  </a:solidFill>
                  <a:prstDash val="solid"/>
                </a:ln>
                <a:solidFill>
                  <a:schemeClr val="accent1">
                    <a:lumMod val="60000"/>
                    <a:lumOff val="40000"/>
                  </a:schemeClr>
                </a:solidFill>
              </a:rPr>
              <a:t>mysql.conf.d</a:t>
            </a:r>
            <a:r>
              <a:rPr lang="en-CA" b="1" dirty="0">
                <a:ln w="12700">
                  <a:solidFill>
                    <a:schemeClr val="accent5"/>
                  </a:solidFill>
                  <a:prstDash val="solid"/>
                </a:ln>
                <a:solidFill>
                  <a:schemeClr val="accent1">
                    <a:lumMod val="60000"/>
                    <a:lumOff val="40000"/>
                  </a:schemeClr>
                </a:solidFill>
              </a:rPr>
              <a:t>/</a:t>
            </a:r>
            <a:r>
              <a:rPr lang="en-CA" b="1" dirty="0" err="1">
                <a:ln w="12700">
                  <a:solidFill>
                    <a:schemeClr val="accent5"/>
                  </a:solidFill>
                  <a:prstDash val="solid"/>
                </a:ln>
                <a:solidFill>
                  <a:schemeClr val="accent1">
                    <a:lumMod val="60000"/>
                    <a:lumOff val="40000"/>
                  </a:schemeClr>
                </a:solidFill>
              </a:rPr>
              <a:t>mysqld.cnf</a:t>
            </a:r>
            <a:endParaRPr lang="en-CA" b="1" dirty="0">
              <a:ln w="12700">
                <a:solidFill>
                  <a:schemeClr val="accent5"/>
                </a:solidFill>
                <a:prstDash val="solid"/>
              </a:ln>
              <a:solidFill>
                <a:schemeClr val="accent1">
                  <a:lumMod val="60000"/>
                  <a:lumOff val="40000"/>
                </a:schemeClr>
              </a:solidFill>
            </a:endParaRPr>
          </a:p>
          <a:p>
            <a:r>
              <a:rPr lang="en-CA" dirty="0"/>
              <a:t>Look up bind-address field, by </a:t>
            </a:r>
          </a:p>
          <a:p>
            <a:pPr marL="0" indent="0">
              <a:buNone/>
            </a:pPr>
            <a:r>
              <a:rPr lang="en-CA" dirty="0"/>
              <a:t>  default it should be 127.0.0.1.</a:t>
            </a:r>
          </a:p>
          <a:p>
            <a:pPr marL="0" indent="0">
              <a:buNone/>
            </a:pPr>
            <a:r>
              <a:rPr lang="en-CA" dirty="0"/>
              <a:t>  Change it to 0.0.0.0</a:t>
            </a:r>
            <a:endParaRPr lang="en-CA" b="1" dirty="0">
              <a:ln w="12700">
                <a:solidFill>
                  <a:schemeClr val="accent5"/>
                </a:solidFill>
                <a:prstDash val="solid"/>
              </a:ln>
              <a:solidFill>
                <a:schemeClr val="accent1">
                  <a:lumMod val="60000"/>
                  <a:lumOff val="40000"/>
                </a:schemeClr>
              </a:solidFill>
            </a:endParaRPr>
          </a:p>
          <a:p>
            <a:endParaRPr lang="en-CA" dirty="0"/>
          </a:p>
          <a:p>
            <a:r>
              <a:rPr lang="en-CA" dirty="0"/>
              <a:t>Restart the service after saving:</a:t>
            </a:r>
          </a:p>
          <a:p>
            <a:pPr lvl="1"/>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a:t>
            </a:r>
            <a:r>
              <a:rPr lang="en-CA" b="1" dirty="0" err="1">
                <a:ln w="12700">
                  <a:solidFill>
                    <a:schemeClr val="accent5"/>
                  </a:solidFill>
                  <a:prstDash val="solid"/>
                </a:ln>
                <a:solidFill>
                  <a:schemeClr val="accent1">
                    <a:lumMod val="60000"/>
                    <a:lumOff val="40000"/>
                  </a:schemeClr>
                </a:solidFill>
              </a:rPr>
              <a:t>systemctl</a:t>
            </a:r>
            <a:r>
              <a:rPr lang="en-CA" b="1" dirty="0">
                <a:ln w="12700">
                  <a:solidFill>
                    <a:schemeClr val="accent5"/>
                  </a:solidFill>
                  <a:prstDash val="solid"/>
                </a:ln>
                <a:solidFill>
                  <a:schemeClr val="accent1">
                    <a:lumMod val="60000"/>
                    <a:lumOff val="40000"/>
                  </a:schemeClr>
                </a:solidFill>
              </a:rPr>
              <a:t> restart </a:t>
            </a:r>
            <a:r>
              <a:rPr lang="en-CA" b="1" dirty="0" err="1">
                <a:ln w="12700">
                  <a:solidFill>
                    <a:schemeClr val="accent5"/>
                  </a:solidFill>
                  <a:prstDash val="solid"/>
                </a:ln>
                <a:solidFill>
                  <a:schemeClr val="accent1">
                    <a:lumMod val="60000"/>
                    <a:lumOff val="40000"/>
                  </a:schemeClr>
                </a:solidFill>
              </a:rPr>
              <a:t>mysql.service</a:t>
            </a:r>
            <a:endParaRPr lang="en-CA" b="1" dirty="0">
              <a:ln w="12700">
                <a:solidFill>
                  <a:schemeClr val="accent5"/>
                </a:solidFill>
                <a:prstDash val="solid"/>
              </a:ln>
              <a:solidFill>
                <a:schemeClr val="accent1">
                  <a:lumMod val="60000"/>
                  <a:lumOff val="40000"/>
                </a:schemeClr>
              </a:solidFill>
            </a:endParaRPr>
          </a:p>
        </p:txBody>
      </p:sp>
      <p:pic>
        <p:nvPicPr>
          <p:cNvPr id="5" name="Picture 4">
            <a:extLst>
              <a:ext uri="{FF2B5EF4-FFF2-40B4-BE49-F238E27FC236}">
                <a16:creationId xmlns:a16="http://schemas.microsoft.com/office/drawing/2014/main" id="{ED0175C7-50F2-4218-80B5-DDC8F66C9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309" y="2880633"/>
            <a:ext cx="5077534" cy="1886213"/>
          </a:xfrm>
          <a:prstGeom prst="rect">
            <a:avLst/>
          </a:prstGeom>
        </p:spPr>
      </p:pic>
      <p:sp>
        <p:nvSpPr>
          <p:cNvPr id="4" name="Slide Number Placeholder 3">
            <a:extLst>
              <a:ext uri="{FF2B5EF4-FFF2-40B4-BE49-F238E27FC236}">
                <a16:creationId xmlns:a16="http://schemas.microsoft.com/office/drawing/2014/main" id="{A0754BA0-3D48-44DC-82E7-BE98E744A227}"/>
              </a:ext>
            </a:extLst>
          </p:cNvPr>
          <p:cNvSpPr>
            <a:spLocks noGrp="1"/>
          </p:cNvSpPr>
          <p:nvPr>
            <p:ph type="sldNum" sz="quarter" idx="12"/>
          </p:nvPr>
        </p:nvSpPr>
        <p:spPr/>
        <p:txBody>
          <a:bodyPr/>
          <a:lstStyle/>
          <a:p>
            <a:fld id="{60E07FEE-6B88-464D-9D13-044B174A3BBE}" type="slidenum">
              <a:rPr lang="en-CA" smtClean="0"/>
              <a:t>29</a:t>
            </a:fld>
            <a:endParaRPr lang="en-CA"/>
          </a:p>
        </p:txBody>
      </p:sp>
    </p:spTree>
    <p:extLst>
      <p:ext uri="{BB962C8B-B14F-4D97-AF65-F5344CB8AC3E}">
        <p14:creationId xmlns:p14="http://schemas.microsoft.com/office/powerpoint/2010/main" val="378921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34A8-98E8-4180-A73B-B31FE4B10D2A}"/>
              </a:ext>
            </a:extLst>
          </p:cNvPr>
          <p:cNvSpPr>
            <a:spLocks noGrp="1"/>
          </p:cNvSpPr>
          <p:nvPr>
            <p:ph type="title"/>
          </p:nvPr>
        </p:nvSpPr>
        <p:spPr/>
        <p:txBody>
          <a:bodyPr/>
          <a:lstStyle/>
          <a:p>
            <a:r>
              <a:rPr lang="en-CA" dirty="0"/>
              <a:t>Relational DBMs</a:t>
            </a:r>
          </a:p>
        </p:txBody>
      </p:sp>
      <p:sp>
        <p:nvSpPr>
          <p:cNvPr id="3" name="Content Placeholder 2">
            <a:extLst>
              <a:ext uri="{FF2B5EF4-FFF2-40B4-BE49-F238E27FC236}">
                <a16:creationId xmlns:a16="http://schemas.microsoft.com/office/drawing/2014/main" id="{5445232B-7872-4E62-89AA-5B1CE5C0F2E0}"/>
              </a:ext>
            </a:extLst>
          </p:cNvPr>
          <p:cNvSpPr>
            <a:spLocks noGrp="1"/>
          </p:cNvSpPr>
          <p:nvPr>
            <p:ph idx="1"/>
          </p:nvPr>
        </p:nvSpPr>
        <p:spPr/>
        <p:txBody>
          <a:bodyPr>
            <a:normAutofit fontScale="62500" lnSpcReduction="20000"/>
          </a:bodyPr>
          <a:lstStyle/>
          <a:p>
            <a:r>
              <a:rPr lang="en-CA" dirty="0"/>
              <a:t>A Relational Database Management System (RDBMS) is a DBMS that is based on the relational model.</a:t>
            </a:r>
          </a:p>
          <a:p>
            <a:endParaRPr lang="en-CA" dirty="0"/>
          </a:p>
          <a:p>
            <a:r>
              <a:rPr lang="en-CA" dirty="0"/>
              <a:t>The data in an RDBMS is stored in database objects which are called as tables. This table is basically a collection of related data entries and it consists of numerous columns and rows.</a:t>
            </a:r>
          </a:p>
          <a:p>
            <a:endParaRPr lang="en-CA" dirty="0"/>
          </a:p>
          <a:p>
            <a:r>
              <a:rPr lang="en-CA" dirty="0"/>
              <a:t>SQL constraints: Primary Key, Foreign Key, Index, Unique, Default, Not null, Check</a:t>
            </a:r>
          </a:p>
          <a:p>
            <a:endParaRPr lang="en-CA" dirty="0"/>
          </a:p>
          <a:p>
            <a:r>
              <a:rPr lang="en-CA" dirty="0"/>
              <a:t>Data Integrity: </a:t>
            </a:r>
          </a:p>
          <a:p>
            <a:pPr lvl="1"/>
            <a:r>
              <a:rPr lang="en-CA" dirty="0"/>
              <a:t>Entity Integrity (no duplicate rows),  </a:t>
            </a:r>
          </a:p>
          <a:p>
            <a:pPr lvl="1"/>
            <a:r>
              <a:rPr lang="en-CA" dirty="0"/>
              <a:t>Domain Integrity − (field type and format validation), </a:t>
            </a:r>
          </a:p>
          <a:p>
            <a:pPr lvl="1"/>
            <a:r>
              <a:rPr lang="en-CA" dirty="0"/>
              <a:t>Referential integrity (rows referenced by other records can’t be deleted), </a:t>
            </a:r>
          </a:p>
          <a:p>
            <a:pPr lvl="1"/>
            <a:r>
              <a:rPr lang="en-CA" dirty="0"/>
              <a:t>User-Defined Integrity – custom tailored rules enforcing business constraints.</a:t>
            </a:r>
          </a:p>
          <a:p>
            <a:endParaRPr lang="en-CA" dirty="0"/>
          </a:p>
          <a:p>
            <a:r>
              <a:rPr lang="en-CA" dirty="0"/>
              <a:t>Relational schemas are often normalized before storing on to the Database.</a:t>
            </a:r>
          </a:p>
        </p:txBody>
      </p:sp>
      <p:sp>
        <p:nvSpPr>
          <p:cNvPr id="4" name="Slide Number Placeholder 3">
            <a:extLst>
              <a:ext uri="{FF2B5EF4-FFF2-40B4-BE49-F238E27FC236}">
                <a16:creationId xmlns:a16="http://schemas.microsoft.com/office/drawing/2014/main" id="{5396D8D7-0F59-4936-B516-6FF94C8DBCC8}"/>
              </a:ext>
            </a:extLst>
          </p:cNvPr>
          <p:cNvSpPr>
            <a:spLocks noGrp="1"/>
          </p:cNvSpPr>
          <p:nvPr>
            <p:ph type="sldNum" sz="quarter" idx="12"/>
          </p:nvPr>
        </p:nvSpPr>
        <p:spPr/>
        <p:txBody>
          <a:bodyPr/>
          <a:lstStyle/>
          <a:p>
            <a:fld id="{60E07FEE-6B88-464D-9D13-044B174A3BBE}" type="slidenum">
              <a:rPr lang="en-CA" smtClean="0"/>
              <a:t>3</a:t>
            </a:fld>
            <a:endParaRPr lang="en-CA"/>
          </a:p>
        </p:txBody>
      </p:sp>
    </p:spTree>
    <p:extLst>
      <p:ext uri="{BB962C8B-B14F-4D97-AF65-F5344CB8AC3E}">
        <p14:creationId xmlns:p14="http://schemas.microsoft.com/office/powerpoint/2010/main" val="2742108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7A2A-3013-4704-8C4F-4BCDFFB51851}"/>
              </a:ext>
            </a:extLst>
          </p:cNvPr>
          <p:cNvSpPr>
            <a:spLocks noGrp="1"/>
          </p:cNvSpPr>
          <p:nvPr>
            <p:ph type="title"/>
          </p:nvPr>
        </p:nvSpPr>
        <p:spPr/>
        <p:txBody>
          <a:bodyPr/>
          <a:lstStyle/>
          <a:p>
            <a:r>
              <a:rPr lang="en-CA" dirty="0"/>
              <a:t>Setup user and </a:t>
            </a:r>
            <a:r>
              <a:rPr lang="en-CA" dirty="0" err="1"/>
              <a:t>db</a:t>
            </a:r>
            <a:endParaRPr lang="en-CA" dirty="0"/>
          </a:p>
        </p:txBody>
      </p:sp>
      <p:sp>
        <p:nvSpPr>
          <p:cNvPr id="3" name="Content Placeholder 2">
            <a:extLst>
              <a:ext uri="{FF2B5EF4-FFF2-40B4-BE49-F238E27FC236}">
                <a16:creationId xmlns:a16="http://schemas.microsoft.com/office/drawing/2014/main" id="{6EFAF3CA-DCAE-4375-910D-53D651B333C7}"/>
              </a:ext>
            </a:extLst>
          </p:cNvPr>
          <p:cNvSpPr>
            <a:spLocks noGrp="1"/>
          </p:cNvSpPr>
          <p:nvPr>
            <p:ph idx="1"/>
          </p:nvPr>
        </p:nvSpPr>
        <p:spPr>
          <a:xfrm>
            <a:off x="838200" y="1825625"/>
            <a:ext cx="10515600" cy="4351338"/>
          </a:xfrm>
        </p:spPr>
        <p:txBody>
          <a:bodyPr>
            <a:normAutofit lnSpcReduction="10000"/>
          </a:bodyPr>
          <a:lstStyle/>
          <a:p>
            <a:r>
              <a:rPr lang="en-CA" dirty="0"/>
              <a:t>Now connect to </a:t>
            </a:r>
            <a:r>
              <a:rPr lang="en-CA" dirty="0" err="1"/>
              <a:t>mysql</a:t>
            </a:r>
            <a:r>
              <a:rPr lang="en-CA" dirty="0"/>
              <a:t>-server with the client:</a:t>
            </a:r>
          </a:p>
          <a:p>
            <a:pPr lvl="1"/>
            <a:r>
              <a:rPr lang="en-CA" b="1" dirty="0" err="1">
                <a:ln w="12700">
                  <a:solidFill>
                    <a:schemeClr val="accent5"/>
                  </a:solidFill>
                  <a:prstDash val="solid"/>
                </a:ln>
                <a:solidFill>
                  <a:schemeClr val="accent1">
                    <a:lumMod val="60000"/>
                    <a:lumOff val="40000"/>
                  </a:schemeClr>
                </a:solidFill>
              </a:rPr>
              <a:t>mysql</a:t>
            </a:r>
            <a:r>
              <a:rPr lang="en-CA" b="1" dirty="0">
                <a:ln w="12700">
                  <a:solidFill>
                    <a:schemeClr val="accent5"/>
                  </a:solidFill>
                  <a:prstDash val="solid"/>
                </a:ln>
                <a:solidFill>
                  <a:schemeClr val="accent1">
                    <a:lumMod val="60000"/>
                    <a:lumOff val="40000"/>
                  </a:schemeClr>
                </a:solidFill>
              </a:rPr>
              <a:t> -u root -p</a:t>
            </a:r>
          </a:p>
          <a:p>
            <a:r>
              <a:rPr lang="en-CA" dirty="0"/>
              <a:t>Create new user:</a:t>
            </a:r>
          </a:p>
          <a:p>
            <a:pPr lvl="1"/>
            <a:r>
              <a:rPr lang="en-CA" b="1" dirty="0">
                <a:ln w="12700">
                  <a:solidFill>
                    <a:schemeClr val="accent5"/>
                  </a:solidFill>
                  <a:prstDash val="solid"/>
                </a:ln>
                <a:solidFill>
                  <a:schemeClr val="accent1">
                    <a:lumMod val="60000"/>
                    <a:lumOff val="40000"/>
                  </a:schemeClr>
                </a:solidFill>
              </a:rPr>
              <a:t>CREATE USER '</a:t>
            </a:r>
            <a:r>
              <a:rPr lang="en-CA" b="1" dirty="0" err="1">
                <a:ln w="12700">
                  <a:solidFill>
                    <a:schemeClr val="accent5"/>
                  </a:solidFill>
                  <a:prstDash val="solid"/>
                </a:ln>
                <a:solidFill>
                  <a:schemeClr val="accent1">
                    <a:lumMod val="60000"/>
                    <a:lumOff val="40000"/>
                  </a:schemeClr>
                </a:solidFill>
              </a:rPr>
              <a:t>myuser</a:t>
            </a:r>
            <a:r>
              <a:rPr lang="en-CA" b="1" dirty="0">
                <a:ln w="12700">
                  <a:solidFill>
                    <a:schemeClr val="accent5"/>
                  </a:solidFill>
                  <a:prstDash val="solid"/>
                </a:ln>
                <a:solidFill>
                  <a:schemeClr val="accent1">
                    <a:lumMod val="60000"/>
                    <a:lumOff val="40000"/>
                  </a:schemeClr>
                </a:solidFill>
              </a:rPr>
              <a:t>'@'localhost' IDENTIFIED BY '</a:t>
            </a:r>
            <a:r>
              <a:rPr lang="en-CA" b="1" dirty="0" err="1">
                <a:ln w="12700">
                  <a:solidFill>
                    <a:schemeClr val="accent5"/>
                  </a:solidFill>
                  <a:prstDash val="solid"/>
                </a:ln>
                <a:solidFill>
                  <a:schemeClr val="accent1">
                    <a:lumMod val="60000"/>
                    <a:lumOff val="40000"/>
                  </a:schemeClr>
                </a:solidFill>
              </a:rPr>
              <a:t>mypass</a:t>
            </a:r>
            <a:r>
              <a:rPr lang="en-CA" b="1" dirty="0">
                <a:ln w="12700">
                  <a:solidFill>
                    <a:schemeClr val="accent5"/>
                  </a:solidFill>
                  <a:prstDash val="solid"/>
                </a:ln>
                <a:solidFill>
                  <a:schemeClr val="accent1">
                    <a:lumMod val="60000"/>
                    <a:lumOff val="40000"/>
                  </a:schemeClr>
                </a:solidFill>
              </a:rPr>
              <a:t>’;</a:t>
            </a:r>
          </a:p>
          <a:p>
            <a:pPr lvl="1"/>
            <a:r>
              <a:rPr lang="en-CA" b="1" dirty="0">
                <a:ln w="12700">
                  <a:solidFill>
                    <a:schemeClr val="accent5"/>
                  </a:solidFill>
                  <a:prstDash val="solid"/>
                </a:ln>
                <a:solidFill>
                  <a:schemeClr val="accent1">
                    <a:lumMod val="60000"/>
                    <a:lumOff val="40000"/>
                  </a:schemeClr>
                </a:solidFill>
              </a:rPr>
              <a:t>CREATE USER '</a:t>
            </a:r>
            <a:r>
              <a:rPr lang="en-CA" b="1" dirty="0" err="1">
                <a:ln w="12700">
                  <a:solidFill>
                    <a:schemeClr val="accent5"/>
                  </a:solidFill>
                  <a:prstDash val="solid"/>
                </a:ln>
                <a:solidFill>
                  <a:schemeClr val="accent1">
                    <a:lumMod val="60000"/>
                    <a:lumOff val="40000"/>
                  </a:schemeClr>
                </a:solidFill>
              </a:rPr>
              <a:t>myuser</a:t>
            </a:r>
            <a:r>
              <a:rPr lang="en-CA" b="1" dirty="0">
                <a:ln w="12700">
                  <a:solidFill>
                    <a:schemeClr val="accent5"/>
                  </a:solidFill>
                  <a:prstDash val="solid"/>
                </a:ln>
                <a:solidFill>
                  <a:schemeClr val="accent1">
                    <a:lumMod val="60000"/>
                    <a:lumOff val="40000"/>
                  </a:schemeClr>
                </a:solidFill>
              </a:rPr>
              <a:t>'@'%' IDENTIFIED BY '</a:t>
            </a:r>
            <a:r>
              <a:rPr lang="en-CA" b="1" dirty="0" err="1">
                <a:ln w="12700">
                  <a:solidFill>
                    <a:schemeClr val="accent5"/>
                  </a:solidFill>
                  <a:prstDash val="solid"/>
                </a:ln>
                <a:solidFill>
                  <a:schemeClr val="accent1">
                    <a:lumMod val="60000"/>
                    <a:lumOff val="40000"/>
                  </a:schemeClr>
                </a:solidFill>
              </a:rPr>
              <a:t>mypass</a:t>
            </a:r>
            <a:r>
              <a:rPr lang="en-CA" b="1" dirty="0">
                <a:ln w="12700">
                  <a:solidFill>
                    <a:schemeClr val="accent5"/>
                  </a:solidFill>
                  <a:prstDash val="solid"/>
                </a:ln>
                <a:solidFill>
                  <a:schemeClr val="accent1">
                    <a:lumMod val="60000"/>
                    <a:lumOff val="40000"/>
                  </a:schemeClr>
                </a:solidFill>
              </a:rPr>
              <a:t>’;</a:t>
            </a:r>
          </a:p>
          <a:p>
            <a:pPr lvl="1"/>
            <a:r>
              <a:rPr lang="en-CA" b="1" dirty="0">
                <a:ln w="12700">
                  <a:solidFill>
                    <a:schemeClr val="accent5"/>
                  </a:solidFill>
                  <a:prstDash val="solid"/>
                </a:ln>
                <a:solidFill>
                  <a:schemeClr val="accent1">
                    <a:lumMod val="60000"/>
                    <a:lumOff val="40000"/>
                  </a:schemeClr>
                </a:solidFill>
              </a:rPr>
              <a:t>GRANT ALL ON *.* TO '</a:t>
            </a:r>
            <a:r>
              <a:rPr lang="en-CA" b="1" dirty="0" err="1">
                <a:ln w="12700">
                  <a:solidFill>
                    <a:schemeClr val="accent5"/>
                  </a:solidFill>
                  <a:prstDash val="solid"/>
                </a:ln>
                <a:solidFill>
                  <a:schemeClr val="accent1">
                    <a:lumMod val="60000"/>
                    <a:lumOff val="40000"/>
                  </a:schemeClr>
                </a:solidFill>
              </a:rPr>
              <a:t>myuser</a:t>
            </a:r>
            <a:r>
              <a:rPr lang="en-CA" b="1" dirty="0">
                <a:ln w="12700">
                  <a:solidFill>
                    <a:schemeClr val="accent5"/>
                  </a:solidFill>
                  <a:prstDash val="solid"/>
                </a:ln>
                <a:solidFill>
                  <a:schemeClr val="accent1">
                    <a:lumMod val="60000"/>
                    <a:lumOff val="40000"/>
                  </a:schemeClr>
                </a:solidFill>
              </a:rPr>
              <a:t>'@'localhost’;</a:t>
            </a:r>
          </a:p>
          <a:p>
            <a:pPr lvl="1"/>
            <a:r>
              <a:rPr lang="en-CA" b="1" dirty="0">
                <a:ln w="12700">
                  <a:solidFill>
                    <a:schemeClr val="accent5"/>
                  </a:solidFill>
                  <a:prstDash val="solid"/>
                </a:ln>
                <a:solidFill>
                  <a:schemeClr val="accent1">
                    <a:lumMod val="60000"/>
                    <a:lumOff val="40000"/>
                  </a:schemeClr>
                </a:solidFill>
              </a:rPr>
              <a:t>GRANT ALL ON *.* TO '</a:t>
            </a:r>
            <a:r>
              <a:rPr lang="en-CA" b="1" dirty="0" err="1">
                <a:ln w="12700">
                  <a:solidFill>
                    <a:schemeClr val="accent5"/>
                  </a:solidFill>
                  <a:prstDash val="solid"/>
                </a:ln>
                <a:solidFill>
                  <a:schemeClr val="accent1">
                    <a:lumMod val="60000"/>
                    <a:lumOff val="40000"/>
                  </a:schemeClr>
                </a:solidFill>
              </a:rPr>
              <a:t>myuser</a:t>
            </a:r>
            <a:r>
              <a:rPr lang="en-CA" b="1" dirty="0">
                <a:ln w="12700">
                  <a:solidFill>
                    <a:schemeClr val="accent5"/>
                  </a:solidFill>
                  <a:prstDash val="solid"/>
                </a:ln>
                <a:solidFill>
                  <a:schemeClr val="accent1">
                    <a:lumMod val="60000"/>
                    <a:lumOff val="40000"/>
                  </a:schemeClr>
                </a:solidFill>
              </a:rPr>
              <a:t>'@’%’;</a:t>
            </a:r>
          </a:p>
          <a:p>
            <a:endParaRPr lang="en-CA" dirty="0"/>
          </a:p>
          <a:p>
            <a:r>
              <a:rPr lang="en-CA" dirty="0"/>
              <a:t>Create database:</a:t>
            </a:r>
          </a:p>
          <a:p>
            <a:pPr lvl="1"/>
            <a:r>
              <a:rPr lang="en-CA" b="1" dirty="0">
                <a:ln w="12700">
                  <a:solidFill>
                    <a:schemeClr val="accent5"/>
                  </a:solidFill>
                  <a:prstDash val="solid"/>
                </a:ln>
                <a:solidFill>
                  <a:schemeClr val="accent1">
                    <a:lumMod val="60000"/>
                    <a:lumOff val="40000"/>
                  </a:schemeClr>
                </a:solidFill>
              </a:rPr>
              <a:t>CREATE DATABASE </a:t>
            </a:r>
            <a:r>
              <a:rPr lang="en-CA" b="1" dirty="0" err="1">
                <a:ln w="12700">
                  <a:solidFill>
                    <a:schemeClr val="accent5"/>
                  </a:solidFill>
                  <a:prstDash val="solid"/>
                </a:ln>
                <a:solidFill>
                  <a:schemeClr val="accent1">
                    <a:lumMod val="60000"/>
                    <a:lumOff val="40000"/>
                  </a:schemeClr>
                </a:solidFill>
              </a:rPr>
              <a:t>busDB</a:t>
            </a:r>
            <a:r>
              <a:rPr lang="en-CA" b="1" dirty="0">
                <a:ln w="12700">
                  <a:solidFill>
                    <a:schemeClr val="accent5"/>
                  </a:solidFill>
                  <a:prstDash val="solid"/>
                </a:ln>
                <a:solidFill>
                  <a:schemeClr val="accent1">
                    <a:lumMod val="60000"/>
                    <a:lumOff val="40000"/>
                  </a:schemeClr>
                </a:solidFill>
              </a:rPr>
              <a:t>;</a:t>
            </a:r>
          </a:p>
        </p:txBody>
      </p:sp>
      <p:sp>
        <p:nvSpPr>
          <p:cNvPr id="4" name="Slide Number Placeholder 3">
            <a:extLst>
              <a:ext uri="{FF2B5EF4-FFF2-40B4-BE49-F238E27FC236}">
                <a16:creationId xmlns:a16="http://schemas.microsoft.com/office/drawing/2014/main" id="{84FE5CED-E8E3-4A4A-A03F-BDCFC8B5DF72}"/>
              </a:ext>
            </a:extLst>
          </p:cNvPr>
          <p:cNvSpPr>
            <a:spLocks noGrp="1"/>
          </p:cNvSpPr>
          <p:nvPr>
            <p:ph type="sldNum" sz="quarter" idx="12"/>
          </p:nvPr>
        </p:nvSpPr>
        <p:spPr/>
        <p:txBody>
          <a:bodyPr/>
          <a:lstStyle/>
          <a:p>
            <a:fld id="{60E07FEE-6B88-464D-9D13-044B174A3BBE}" type="slidenum">
              <a:rPr lang="en-CA" smtClean="0"/>
              <a:t>30</a:t>
            </a:fld>
            <a:endParaRPr lang="en-CA"/>
          </a:p>
        </p:txBody>
      </p:sp>
    </p:spTree>
    <p:extLst>
      <p:ext uri="{BB962C8B-B14F-4D97-AF65-F5344CB8AC3E}">
        <p14:creationId xmlns:p14="http://schemas.microsoft.com/office/powerpoint/2010/main" val="1196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4DFE-43EE-4373-B19C-F867D9B230B6}"/>
              </a:ext>
            </a:extLst>
          </p:cNvPr>
          <p:cNvSpPr>
            <a:spLocks noGrp="1"/>
          </p:cNvSpPr>
          <p:nvPr>
            <p:ph type="title"/>
          </p:nvPr>
        </p:nvSpPr>
        <p:spPr/>
        <p:txBody>
          <a:bodyPr/>
          <a:lstStyle/>
          <a:p>
            <a:r>
              <a:rPr lang="en-CA" dirty="0"/>
              <a:t>Connect through </a:t>
            </a:r>
            <a:r>
              <a:rPr lang="en-CA" dirty="0" err="1"/>
              <a:t>mysql</a:t>
            </a:r>
            <a:r>
              <a:rPr lang="en-CA" dirty="0"/>
              <a:t> workbench</a:t>
            </a:r>
          </a:p>
        </p:txBody>
      </p:sp>
      <p:sp>
        <p:nvSpPr>
          <p:cNvPr id="3" name="Content Placeholder 2">
            <a:extLst>
              <a:ext uri="{FF2B5EF4-FFF2-40B4-BE49-F238E27FC236}">
                <a16:creationId xmlns:a16="http://schemas.microsoft.com/office/drawing/2014/main" id="{874BB55B-CBA4-48F8-9837-F42860695B3E}"/>
              </a:ext>
            </a:extLst>
          </p:cNvPr>
          <p:cNvSpPr>
            <a:spLocks noGrp="1"/>
          </p:cNvSpPr>
          <p:nvPr>
            <p:ph idx="1"/>
          </p:nvPr>
        </p:nvSpPr>
        <p:spPr/>
        <p:txBody>
          <a:bodyPr/>
          <a:lstStyle/>
          <a:p>
            <a:r>
              <a:rPr lang="en-CA" dirty="0"/>
              <a:t>Assuming that you have locally installed Workbench, you should be able to connect and import SQL data easily.</a:t>
            </a:r>
          </a:p>
        </p:txBody>
      </p:sp>
      <p:pic>
        <p:nvPicPr>
          <p:cNvPr id="5" name="Picture 4">
            <a:extLst>
              <a:ext uri="{FF2B5EF4-FFF2-40B4-BE49-F238E27FC236}">
                <a16:creationId xmlns:a16="http://schemas.microsoft.com/office/drawing/2014/main" id="{FA8435F9-11E7-4827-9DB8-B37FFB070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299" y="2674041"/>
            <a:ext cx="6033056" cy="3772184"/>
          </a:xfrm>
          <a:prstGeom prst="rect">
            <a:avLst/>
          </a:prstGeom>
        </p:spPr>
      </p:pic>
      <p:sp>
        <p:nvSpPr>
          <p:cNvPr id="4" name="Slide Number Placeholder 3">
            <a:extLst>
              <a:ext uri="{FF2B5EF4-FFF2-40B4-BE49-F238E27FC236}">
                <a16:creationId xmlns:a16="http://schemas.microsoft.com/office/drawing/2014/main" id="{A69FF645-B21B-4705-8D15-675E9D811E5F}"/>
              </a:ext>
            </a:extLst>
          </p:cNvPr>
          <p:cNvSpPr>
            <a:spLocks noGrp="1"/>
          </p:cNvSpPr>
          <p:nvPr>
            <p:ph type="sldNum" sz="quarter" idx="12"/>
          </p:nvPr>
        </p:nvSpPr>
        <p:spPr/>
        <p:txBody>
          <a:bodyPr/>
          <a:lstStyle/>
          <a:p>
            <a:fld id="{60E07FEE-6B88-464D-9D13-044B174A3BBE}" type="slidenum">
              <a:rPr lang="en-CA" smtClean="0"/>
              <a:t>31</a:t>
            </a:fld>
            <a:endParaRPr lang="en-CA"/>
          </a:p>
        </p:txBody>
      </p:sp>
    </p:spTree>
    <p:extLst>
      <p:ext uri="{BB962C8B-B14F-4D97-AF65-F5344CB8AC3E}">
        <p14:creationId xmlns:p14="http://schemas.microsoft.com/office/powerpoint/2010/main" val="374243013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4DFE-43EE-4373-B19C-F867D9B230B6}"/>
              </a:ext>
            </a:extLst>
          </p:cNvPr>
          <p:cNvSpPr>
            <a:spLocks noGrp="1"/>
          </p:cNvSpPr>
          <p:nvPr>
            <p:ph type="title"/>
          </p:nvPr>
        </p:nvSpPr>
        <p:spPr/>
        <p:txBody>
          <a:bodyPr/>
          <a:lstStyle/>
          <a:p>
            <a:r>
              <a:rPr lang="en-CA" dirty="0"/>
              <a:t>Connect through </a:t>
            </a:r>
            <a:r>
              <a:rPr lang="en-CA" dirty="0" err="1"/>
              <a:t>mysql</a:t>
            </a:r>
            <a:r>
              <a:rPr lang="en-CA" dirty="0"/>
              <a:t> workbench</a:t>
            </a:r>
          </a:p>
        </p:txBody>
      </p:sp>
      <p:sp>
        <p:nvSpPr>
          <p:cNvPr id="3" name="Content Placeholder 2">
            <a:extLst>
              <a:ext uri="{FF2B5EF4-FFF2-40B4-BE49-F238E27FC236}">
                <a16:creationId xmlns:a16="http://schemas.microsoft.com/office/drawing/2014/main" id="{874BB55B-CBA4-48F8-9837-F42860695B3E}"/>
              </a:ext>
            </a:extLst>
          </p:cNvPr>
          <p:cNvSpPr>
            <a:spLocks noGrp="1"/>
          </p:cNvSpPr>
          <p:nvPr>
            <p:ph idx="1"/>
          </p:nvPr>
        </p:nvSpPr>
        <p:spPr/>
        <p:txBody>
          <a:bodyPr/>
          <a:lstStyle/>
          <a:p>
            <a:r>
              <a:rPr lang="en-CA" dirty="0"/>
              <a:t>Select Create new connection from the home screen and use your instance settings.</a:t>
            </a:r>
          </a:p>
        </p:txBody>
      </p:sp>
      <p:pic>
        <p:nvPicPr>
          <p:cNvPr id="6" name="Picture 5">
            <a:extLst>
              <a:ext uri="{FF2B5EF4-FFF2-40B4-BE49-F238E27FC236}">
                <a16:creationId xmlns:a16="http://schemas.microsoft.com/office/drawing/2014/main" id="{5912E4CD-3084-4384-99E3-0AB6E3E4D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728" y="2664541"/>
            <a:ext cx="5885331" cy="3782384"/>
          </a:xfrm>
          <a:prstGeom prst="rect">
            <a:avLst/>
          </a:prstGeom>
        </p:spPr>
      </p:pic>
      <p:sp>
        <p:nvSpPr>
          <p:cNvPr id="4" name="Slide Number Placeholder 3">
            <a:extLst>
              <a:ext uri="{FF2B5EF4-FFF2-40B4-BE49-F238E27FC236}">
                <a16:creationId xmlns:a16="http://schemas.microsoft.com/office/drawing/2014/main" id="{F76F3F64-B58A-4BD3-9CAB-E17F8D92A51C}"/>
              </a:ext>
            </a:extLst>
          </p:cNvPr>
          <p:cNvSpPr>
            <a:spLocks noGrp="1"/>
          </p:cNvSpPr>
          <p:nvPr>
            <p:ph type="sldNum" sz="quarter" idx="12"/>
          </p:nvPr>
        </p:nvSpPr>
        <p:spPr/>
        <p:txBody>
          <a:bodyPr/>
          <a:lstStyle/>
          <a:p>
            <a:fld id="{60E07FEE-6B88-464D-9D13-044B174A3BBE}" type="slidenum">
              <a:rPr lang="en-CA" smtClean="0"/>
              <a:t>32</a:t>
            </a:fld>
            <a:endParaRPr lang="en-CA"/>
          </a:p>
        </p:txBody>
      </p:sp>
    </p:spTree>
    <p:extLst>
      <p:ext uri="{BB962C8B-B14F-4D97-AF65-F5344CB8AC3E}">
        <p14:creationId xmlns:p14="http://schemas.microsoft.com/office/powerpoint/2010/main" val="2010037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85304-A442-4E81-BEB2-1B793D7B8BE0}"/>
              </a:ext>
            </a:extLst>
          </p:cNvPr>
          <p:cNvSpPr>
            <a:spLocks noGrp="1"/>
          </p:cNvSpPr>
          <p:nvPr>
            <p:ph type="title"/>
          </p:nvPr>
        </p:nvSpPr>
        <p:spPr/>
        <p:txBody>
          <a:bodyPr/>
          <a:lstStyle/>
          <a:p>
            <a:r>
              <a:rPr lang="en-CA" dirty="0"/>
              <a:t>Installing elastic search and </a:t>
            </a:r>
            <a:r>
              <a:rPr lang="en-CA" dirty="0" err="1"/>
              <a:t>logstash</a:t>
            </a:r>
            <a:endParaRPr lang="en-CA" dirty="0"/>
          </a:p>
        </p:txBody>
      </p:sp>
      <p:sp>
        <p:nvSpPr>
          <p:cNvPr id="5" name="Text Placeholder 4">
            <a:extLst>
              <a:ext uri="{FF2B5EF4-FFF2-40B4-BE49-F238E27FC236}">
                <a16:creationId xmlns:a16="http://schemas.microsoft.com/office/drawing/2014/main" id="{17939BAB-153D-4B33-8657-37F091DBC031}"/>
              </a:ext>
            </a:extLst>
          </p:cNvPr>
          <p:cNvSpPr>
            <a:spLocks noGrp="1"/>
          </p:cNvSpPr>
          <p:nvPr>
            <p:ph type="body" idx="1"/>
          </p:nvPr>
        </p:nvSpPr>
        <p:spPr/>
        <p:txBody>
          <a:bodyPr/>
          <a:lstStyle/>
          <a:p>
            <a:endParaRPr lang="en-CA"/>
          </a:p>
        </p:txBody>
      </p:sp>
      <p:sp>
        <p:nvSpPr>
          <p:cNvPr id="2" name="Slide Number Placeholder 1">
            <a:extLst>
              <a:ext uri="{FF2B5EF4-FFF2-40B4-BE49-F238E27FC236}">
                <a16:creationId xmlns:a16="http://schemas.microsoft.com/office/drawing/2014/main" id="{782DA5FB-D13E-4E15-8165-177BEDA29743}"/>
              </a:ext>
            </a:extLst>
          </p:cNvPr>
          <p:cNvSpPr>
            <a:spLocks noGrp="1"/>
          </p:cNvSpPr>
          <p:nvPr>
            <p:ph type="sldNum" sz="quarter" idx="12"/>
          </p:nvPr>
        </p:nvSpPr>
        <p:spPr/>
        <p:txBody>
          <a:bodyPr/>
          <a:lstStyle/>
          <a:p>
            <a:fld id="{FAA2D54B-7EE4-4B21-8BC5-E34C4F8118AC}" type="slidenum">
              <a:rPr lang="en-CA" smtClean="0"/>
              <a:t>33</a:t>
            </a:fld>
            <a:endParaRPr lang="en-CA"/>
          </a:p>
        </p:txBody>
      </p:sp>
    </p:spTree>
    <p:extLst>
      <p:ext uri="{BB962C8B-B14F-4D97-AF65-F5344CB8AC3E}">
        <p14:creationId xmlns:p14="http://schemas.microsoft.com/office/powerpoint/2010/main" val="1102786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p:txBody>
          <a:bodyPr/>
          <a:lstStyle/>
          <a:p>
            <a:r>
              <a:rPr lang="en-CA" dirty="0"/>
              <a:t>Elastic search – java installation</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p:txBody>
          <a:bodyPr>
            <a:normAutofit/>
          </a:bodyPr>
          <a:lstStyle/>
          <a:p>
            <a:r>
              <a:rPr lang="en-CA" dirty="0"/>
              <a:t>In order to complete the tasks in assignment you need to install </a:t>
            </a:r>
            <a:r>
              <a:rPr lang="en-CA" dirty="0" err="1"/>
              <a:t>ElasticSearch</a:t>
            </a:r>
            <a:r>
              <a:rPr lang="en-CA" dirty="0"/>
              <a:t> , </a:t>
            </a:r>
            <a:r>
              <a:rPr lang="en-CA" dirty="0" err="1"/>
              <a:t>Logstash</a:t>
            </a:r>
            <a:r>
              <a:rPr lang="en-CA" dirty="0"/>
              <a:t> and optionally Kibana.</a:t>
            </a:r>
          </a:p>
          <a:p>
            <a:r>
              <a:rPr lang="en-CA" dirty="0" err="1"/>
              <a:t>ElasticSearch</a:t>
            </a:r>
            <a:r>
              <a:rPr lang="en-CA" dirty="0"/>
              <a:t> and </a:t>
            </a:r>
            <a:r>
              <a:rPr lang="en-CA" dirty="0" err="1"/>
              <a:t>Logstash</a:t>
            </a:r>
            <a:r>
              <a:rPr lang="en-CA" dirty="0"/>
              <a:t> require Java installation.</a:t>
            </a:r>
          </a:p>
          <a:p>
            <a:r>
              <a:rPr lang="en-CA" dirty="0"/>
              <a:t>To Add the Oracle Java PPA to apt run:</a:t>
            </a:r>
          </a:p>
          <a:p>
            <a:pPr lvl="1"/>
            <a:r>
              <a:rPr lang="en-CA" sz="2000" b="1" dirty="0" err="1">
                <a:ln w="12700">
                  <a:solidFill>
                    <a:schemeClr val="accent5"/>
                  </a:solidFill>
                  <a:prstDash val="solid"/>
                </a:ln>
                <a:solidFill>
                  <a:schemeClr val="accent1">
                    <a:lumMod val="60000"/>
                    <a:lumOff val="40000"/>
                  </a:schemeClr>
                </a:solidFill>
              </a:rPr>
              <a:t>sudo</a:t>
            </a:r>
            <a:r>
              <a:rPr lang="en-CA" sz="2000" b="1" dirty="0">
                <a:ln w="12700">
                  <a:solidFill>
                    <a:schemeClr val="accent5"/>
                  </a:solidFill>
                  <a:prstDash val="solid"/>
                </a:ln>
                <a:solidFill>
                  <a:schemeClr val="accent1">
                    <a:lumMod val="60000"/>
                    <a:lumOff val="40000"/>
                  </a:schemeClr>
                </a:solidFill>
              </a:rPr>
              <a:t> add-apt-repository -y ppa:webupd8team/java</a:t>
            </a:r>
          </a:p>
          <a:p>
            <a:pPr lvl="1"/>
            <a:r>
              <a:rPr lang="en-CA" sz="2000" b="1" dirty="0" err="1">
                <a:ln w="12700">
                  <a:solidFill>
                    <a:schemeClr val="accent5"/>
                  </a:solidFill>
                  <a:prstDash val="solid"/>
                </a:ln>
                <a:solidFill>
                  <a:schemeClr val="accent1">
                    <a:lumMod val="60000"/>
                    <a:lumOff val="40000"/>
                  </a:schemeClr>
                </a:solidFill>
              </a:rPr>
              <a:t>sudo</a:t>
            </a:r>
            <a:r>
              <a:rPr lang="en-CA" sz="2000" b="1" dirty="0">
                <a:ln w="12700">
                  <a:solidFill>
                    <a:schemeClr val="accent5"/>
                  </a:solidFill>
                  <a:prstDash val="solid"/>
                </a:ln>
                <a:solidFill>
                  <a:schemeClr val="accent1">
                    <a:lumMod val="60000"/>
                    <a:lumOff val="40000"/>
                  </a:schemeClr>
                </a:solidFill>
              </a:rPr>
              <a:t> apt-get update</a:t>
            </a:r>
          </a:p>
          <a:p>
            <a:r>
              <a:rPr lang="en-CA" dirty="0"/>
              <a:t>Install oracle java8 installer</a:t>
            </a:r>
          </a:p>
          <a:p>
            <a:pPr lvl="1"/>
            <a:r>
              <a:rPr lang="en-CA" sz="2000" b="1" dirty="0" err="1">
                <a:ln w="12700">
                  <a:solidFill>
                    <a:schemeClr val="accent5"/>
                  </a:solidFill>
                  <a:prstDash val="solid"/>
                </a:ln>
                <a:solidFill>
                  <a:schemeClr val="accent1">
                    <a:lumMod val="60000"/>
                    <a:lumOff val="40000"/>
                  </a:schemeClr>
                </a:solidFill>
              </a:rPr>
              <a:t>sudo</a:t>
            </a:r>
            <a:r>
              <a:rPr lang="en-CA" sz="2000" b="1" dirty="0">
                <a:ln w="12700">
                  <a:solidFill>
                    <a:schemeClr val="accent5"/>
                  </a:solidFill>
                  <a:prstDash val="solid"/>
                </a:ln>
                <a:solidFill>
                  <a:schemeClr val="accent1">
                    <a:lumMod val="60000"/>
                    <a:lumOff val="40000"/>
                  </a:schemeClr>
                </a:solidFill>
              </a:rPr>
              <a:t> apt-get -y install oracle-java8-installer</a:t>
            </a:r>
          </a:p>
        </p:txBody>
      </p:sp>
      <p:sp>
        <p:nvSpPr>
          <p:cNvPr id="2" name="Slide Number Placeholder 1">
            <a:extLst>
              <a:ext uri="{FF2B5EF4-FFF2-40B4-BE49-F238E27FC236}">
                <a16:creationId xmlns:a16="http://schemas.microsoft.com/office/drawing/2014/main" id="{DF413B55-2FD9-4E21-B018-0C96252DF3D6}"/>
              </a:ext>
            </a:extLst>
          </p:cNvPr>
          <p:cNvSpPr>
            <a:spLocks noGrp="1"/>
          </p:cNvSpPr>
          <p:nvPr>
            <p:ph type="sldNum" sz="quarter" idx="12"/>
          </p:nvPr>
        </p:nvSpPr>
        <p:spPr/>
        <p:txBody>
          <a:bodyPr/>
          <a:lstStyle/>
          <a:p>
            <a:fld id="{60E07FEE-6B88-464D-9D13-044B174A3BBE}" type="slidenum">
              <a:rPr lang="en-CA" smtClean="0"/>
              <a:t>34</a:t>
            </a:fld>
            <a:endParaRPr lang="en-CA"/>
          </a:p>
        </p:txBody>
      </p:sp>
    </p:spTree>
    <p:extLst>
      <p:ext uri="{BB962C8B-B14F-4D97-AF65-F5344CB8AC3E}">
        <p14:creationId xmlns:p14="http://schemas.microsoft.com/office/powerpoint/2010/main" val="272600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p:txBody>
          <a:bodyPr/>
          <a:lstStyle/>
          <a:p>
            <a:r>
              <a:rPr lang="en-CA" dirty="0"/>
              <a:t>Elastic search Installation</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p:txBody>
          <a:bodyPr>
            <a:normAutofit fontScale="77500" lnSpcReduction="20000"/>
          </a:bodyPr>
          <a:lstStyle/>
          <a:p>
            <a:r>
              <a:rPr lang="en-CA" dirty="0"/>
              <a:t>Run the following command to import the </a:t>
            </a:r>
            <a:r>
              <a:rPr lang="en-CA" dirty="0" err="1"/>
              <a:t>ElasticSearch</a:t>
            </a:r>
            <a:r>
              <a:rPr lang="en-CA" dirty="0"/>
              <a:t> public GPG key into apt:</a:t>
            </a:r>
          </a:p>
          <a:p>
            <a:pPr lvl="1">
              <a:lnSpc>
                <a:spcPct val="110000"/>
              </a:lnSpc>
            </a:pPr>
            <a:r>
              <a:rPr lang="en-CA" b="1" dirty="0" err="1">
                <a:ln w="12700">
                  <a:solidFill>
                    <a:schemeClr val="accent5"/>
                  </a:solidFill>
                  <a:prstDash val="solid"/>
                </a:ln>
                <a:solidFill>
                  <a:schemeClr val="accent1">
                    <a:lumMod val="60000"/>
                    <a:lumOff val="40000"/>
                  </a:schemeClr>
                </a:solidFill>
              </a:rPr>
              <a:t>wget</a:t>
            </a:r>
            <a:r>
              <a:rPr lang="en-CA" b="1" dirty="0">
                <a:ln w="12700">
                  <a:solidFill>
                    <a:schemeClr val="accent5"/>
                  </a:solidFill>
                  <a:prstDash val="solid"/>
                </a:ln>
                <a:solidFill>
                  <a:schemeClr val="accent1">
                    <a:lumMod val="60000"/>
                    <a:lumOff val="40000"/>
                  </a:schemeClr>
                </a:solidFill>
              </a:rPr>
              <a:t> -</a:t>
            </a:r>
            <a:r>
              <a:rPr lang="en-CA" b="1" dirty="0" err="1">
                <a:ln w="12700">
                  <a:solidFill>
                    <a:schemeClr val="accent5"/>
                  </a:solidFill>
                  <a:prstDash val="solid"/>
                </a:ln>
                <a:solidFill>
                  <a:schemeClr val="accent1">
                    <a:lumMod val="60000"/>
                    <a:lumOff val="40000"/>
                  </a:schemeClr>
                </a:solidFill>
              </a:rPr>
              <a:t>qO</a:t>
            </a:r>
            <a:r>
              <a:rPr lang="en-CA" b="1" dirty="0">
                <a:ln w="12700">
                  <a:solidFill>
                    <a:schemeClr val="accent5"/>
                  </a:solidFill>
                  <a:prstDash val="solid"/>
                </a:ln>
                <a:solidFill>
                  <a:schemeClr val="accent1">
                    <a:lumMod val="60000"/>
                    <a:lumOff val="40000"/>
                  </a:schemeClr>
                </a:solidFill>
              </a:rPr>
              <a:t> - https://packages.elastic.co/GPG-KEY-elasticsearch | </a:t>
            </a: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apt-key add -</a:t>
            </a:r>
          </a:p>
          <a:p>
            <a:pPr marL="457200" lvl="1" indent="0">
              <a:lnSpc>
                <a:spcPct val="110000"/>
              </a:lnSpc>
              <a:buNone/>
            </a:pPr>
            <a:endParaRPr lang="en-CA" b="1" dirty="0">
              <a:ln w="12700">
                <a:solidFill>
                  <a:schemeClr val="accent5"/>
                </a:solidFill>
                <a:prstDash val="solid"/>
              </a:ln>
              <a:solidFill>
                <a:schemeClr val="accent1">
                  <a:lumMod val="60000"/>
                  <a:lumOff val="40000"/>
                </a:schemeClr>
              </a:solidFill>
            </a:endParaRPr>
          </a:p>
          <a:p>
            <a:r>
              <a:rPr lang="en-CA" dirty="0"/>
              <a:t>Http transport should be enabled (important):</a:t>
            </a:r>
          </a:p>
          <a:p>
            <a:pPr lvl="1">
              <a:lnSpc>
                <a:spcPct val="110000"/>
              </a:lnSpc>
            </a:pP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apt-get install apt-transport-https</a:t>
            </a:r>
          </a:p>
          <a:p>
            <a:endParaRPr lang="en-CA" dirty="0"/>
          </a:p>
          <a:p>
            <a:r>
              <a:rPr lang="en-CA" dirty="0"/>
              <a:t>Create the Elasticsearch source list:</a:t>
            </a:r>
          </a:p>
          <a:p>
            <a:pPr lvl="1">
              <a:lnSpc>
                <a:spcPct val="110000"/>
              </a:lnSpc>
            </a:pPr>
            <a:r>
              <a:rPr lang="en-CA" b="1" dirty="0">
                <a:ln w="12700">
                  <a:solidFill>
                    <a:schemeClr val="accent5"/>
                  </a:solidFill>
                  <a:prstDash val="solid"/>
                </a:ln>
                <a:solidFill>
                  <a:schemeClr val="accent1">
                    <a:lumMod val="60000"/>
                    <a:lumOff val="40000"/>
                  </a:schemeClr>
                </a:solidFill>
              </a:rPr>
              <a:t>echo "deb https://artifacts.elastic.co/packages/6.x/apt stable main" | </a:t>
            </a: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tee -a /</a:t>
            </a:r>
            <a:r>
              <a:rPr lang="en-CA" b="1" dirty="0" err="1">
                <a:ln w="12700">
                  <a:solidFill>
                    <a:schemeClr val="accent5"/>
                  </a:solidFill>
                  <a:prstDash val="solid"/>
                </a:ln>
                <a:solidFill>
                  <a:schemeClr val="accent1">
                    <a:lumMod val="60000"/>
                    <a:lumOff val="40000"/>
                  </a:schemeClr>
                </a:solidFill>
              </a:rPr>
              <a:t>etc</a:t>
            </a:r>
            <a:r>
              <a:rPr lang="en-CA" b="1" dirty="0">
                <a:ln w="12700">
                  <a:solidFill>
                    <a:schemeClr val="accent5"/>
                  </a:solidFill>
                  <a:prstDash val="solid"/>
                </a:ln>
                <a:solidFill>
                  <a:schemeClr val="accent1">
                    <a:lumMod val="60000"/>
                    <a:lumOff val="40000"/>
                  </a:schemeClr>
                </a:solidFill>
              </a:rPr>
              <a:t>/apt/</a:t>
            </a:r>
            <a:r>
              <a:rPr lang="en-CA" b="1" dirty="0" err="1">
                <a:ln w="12700">
                  <a:solidFill>
                    <a:schemeClr val="accent5"/>
                  </a:solidFill>
                  <a:prstDash val="solid"/>
                </a:ln>
                <a:solidFill>
                  <a:schemeClr val="accent1">
                    <a:lumMod val="60000"/>
                    <a:lumOff val="40000"/>
                  </a:schemeClr>
                </a:solidFill>
              </a:rPr>
              <a:t>sources.list.d</a:t>
            </a:r>
            <a:r>
              <a:rPr lang="en-CA" b="1" dirty="0">
                <a:ln w="12700">
                  <a:solidFill>
                    <a:schemeClr val="accent5"/>
                  </a:solidFill>
                  <a:prstDash val="solid"/>
                </a:ln>
                <a:solidFill>
                  <a:schemeClr val="accent1">
                    <a:lumMod val="60000"/>
                    <a:lumOff val="40000"/>
                  </a:schemeClr>
                </a:solidFill>
              </a:rPr>
              <a:t>/elastic-6.x.list</a:t>
            </a:r>
            <a:endParaRPr lang="en-CA" dirty="0"/>
          </a:p>
          <a:p>
            <a:r>
              <a:rPr lang="en-CA" dirty="0"/>
              <a:t>Update apt package</a:t>
            </a:r>
          </a:p>
          <a:p>
            <a:pPr lvl="1">
              <a:lnSpc>
                <a:spcPct val="110000"/>
              </a:lnSpc>
            </a:pP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apt-get update</a:t>
            </a:r>
          </a:p>
        </p:txBody>
      </p:sp>
      <p:sp>
        <p:nvSpPr>
          <p:cNvPr id="2" name="Slide Number Placeholder 1">
            <a:extLst>
              <a:ext uri="{FF2B5EF4-FFF2-40B4-BE49-F238E27FC236}">
                <a16:creationId xmlns:a16="http://schemas.microsoft.com/office/drawing/2014/main" id="{56BBBF1B-929A-4EAC-8878-41985C7356BB}"/>
              </a:ext>
            </a:extLst>
          </p:cNvPr>
          <p:cNvSpPr>
            <a:spLocks noGrp="1"/>
          </p:cNvSpPr>
          <p:nvPr>
            <p:ph type="sldNum" sz="quarter" idx="12"/>
          </p:nvPr>
        </p:nvSpPr>
        <p:spPr/>
        <p:txBody>
          <a:bodyPr/>
          <a:lstStyle/>
          <a:p>
            <a:fld id="{60E07FEE-6B88-464D-9D13-044B174A3BBE}" type="slidenum">
              <a:rPr lang="en-CA" smtClean="0"/>
              <a:t>35</a:t>
            </a:fld>
            <a:endParaRPr lang="en-CA"/>
          </a:p>
        </p:txBody>
      </p:sp>
    </p:spTree>
    <p:extLst>
      <p:ext uri="{BB962C8B-B14F-4D97-AF65-F5344CB8AC3E}">
        <p14:creationId xmlns:p14="http://schemas.microsoft.com/office/powerpoint/2010/main" val="2956363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Elastic search Installation</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4736977" cy="4351338"/>
          </a:xfrm>
        </p:spPr>
        <p:txBody>
          <a:bodyPr>
            <a:normAutofit fontScale="62500" lnSpcReduction="20000"/>
          </a:bodyPr>
          <a:lstStyle/>
          <a:p>
            <a:r>
              <a:rPr lang="en-CA" dirty="0"/>
              <a:t>Install </a:t>
            </a:r>
            <a:r>
              <a:rPr lang="en-CA" dirty="0" err="1"/>
              <a:t>ElasticSearch</a:t>
            </a:r>
            <a:endParaRPr lang="en-CA" dirty="0"/>
          </a:p>
          <a:p>
            <a:pPr lvl="1">
              <a:lnSpc>
                <a:spcPct val="110000"/>
              </a:lnSpc>
            </a:pP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apt-get -y install </a:t>
            </a:r>
            <a:r>
              <a:rPr lang="en-CA" b="1" dirty="0" err="1">
                <a:ln w="12700">
                  <a:solidFill>
                    <a:schemeClr val="accent5"/>
                  </a:solidFill>
                  <a:prstDash val="solid"/>
                </a:ln>
                <a:solidFill>
                  <a:schemeClr val="accent1">
                    <a:lumMod val="60000"/>
                    <a:lumOff val="40000"/>
                  </a:schemeClr>
                </a:solidFill>
              </a:rPr>
              <a:t>elasticsearch</a:t>
            </a:r>
            <a:endParaRPr lang="en-CA" b="1" dirty="0">
              <a:ln w="12700">
                <a:solidFill>
                  <a:schemeClr val="accent5"/>
                </a:solidFill>
                <a:prstDash val="solid"/>
              </a:ln>
              <a:solidFill>
                <a:schemeClr val="accent1">
                  <a:lumMod val="60000"/>
                  <a:lumOff val="40000"/>
                </a:schemeClr>
              </a:solidFill>
            </a:endParaRPr>
          </a:p>
          <a:p>
            <a:r>
              <a:rPr lang="en-CA" dirty="0"/>
              <a:t>Update the configuration file located by:</a:t>
            </a:r>
          </a:p>
          <a:p>
            <a:pPr lvl="1">
              <a:lnSpc>
                <a:spcPct val="110000"/>
              </a:lnSpc>
            </a:pPr>
            <a:r>
              <a:rPr lang="en-CA" sz="2500" b="1" dirty="0" err="1">
                <a:ln w="12700">
                  <a:solidFill>
                    <a:schemeClr val="accent5"/>
                  </a:solidFill>
                  <a:prstDash val="solid"/>
                </a:ln>
                <a:solidFill>
                  <a:schemeClr val="accent1">
                    <a:lumMod val="60000"/>
                    <a:lumOff val="40000"/>
                  </a:schemeClr>
                </a:solidFill>
              </a:rPr>
              <a:t>sudo</a:t>
            </a:r>
            <a:r>
              <a:rPr lang="en-CA" sz="2500" b="1" dirty="0">
                <a:ln w="12700">
                  <a:solidFill>
                    <a:schemeClr val="accent5"/>
                  </a:solidFill>
                  <a:prstDash val="solid"/>
                </a:ln>
                <a:solidFill>
                  <a:schemeClr val="accent1">
                    <a:lumMod val="60000"/>
                    <a:lumOff val="40000"/>
                  </a:schemeClr>
                </a:solidFill>
              </a:rPr>
              <a:t> </a:t>
            </a:r>
            <a:r>
              <a:rPr lang="en-CA" sz="2500" b="1" dirty="0" err="1">
                <a:ln w="12700">
                  <a:solidFill>
                    <a:schemeClr val="accent5"/>
                  </a:solidFill>
                  <a:prstDash val="solid"/>
                </a:ln>
                <a:solidFill>
                  <a:schemeClr val="accent1">
                    <a:lumMod val="60000"/>
                    <a:lumOff val="40000"/>
                  </a:schemeClr>
                </a:solidFill>
              </a:rPr>
              <a:t>nano</a:t>
            </a:r>
            <a:r>
              <a:rPr lang="en-CA" sz="2500" b="1" dirty="0">
                <a:ln w="12700">
                  <a:solidFill>
                    <a:schemeClr val="accent5"/>
                  </a:solidFill>
                  <a:prstDash val="solid"/>
                </a:ln>
                <a:solidFill>
                  <a:schemeClr val="accent1">
                    <a:lumMod val="60000"/>
                    <a:lumOff val="40000"/>
                  </a:schemeClr>
                </a:solidFill>
              </a:rPr>
              <a:t> /</a:t>
            </a:r>
            <a:r>
              <a:rPr lang="en-CA" sz="2500" b="1" dirty="0" err="1">
                <a:ln w="12700">
                  <a:solidFill>
                    <a:schemeClr val="accent5"/>
                  </a:solidFill>
                  <a:prstDash val="solid"/>
                </a:ln>
                <a:solidFill>
                  <a:schemeClr val="accent1">
                    <a:lumMod val="60000"/>
                    <a:lumOff val="40000"/>
                  </a:schemeClr>
                </a:solidFill>
              </a:rPr>
              <a:t>etc</a:t>
            </a:r>
            <a:r>
              <a:rPr lang="en-CA" sz="2500" b="1" dirty="0">
                <a:ln w="12700">
                  <a:solidFill>
                    <a:schemeClr val="accent5"/>
                  </a:solidFill>
                  <a:prstDash val="solid"/>
                </a:ln>
                <a:solidFill>
                  <a:schemeClr val="accent1">
                    <a:lumMod val="60000"/>
                    <a:lumOff val="40000"/>
                  </a:schemeClr>
                </a:solidFill>
              </a:rPr>
              <a:t>/</a:t>
            </a:r>
            <a:r>
              <a:rPr lang="en-CA" sz="2500" b="1" dirty="0" err="1">
                <a:ln w="12700">
                  <a:solidFill>
                    <a:schemeClr val="accent5"/>
                  </a:solidFill>
                  <a:prstDash val="solid"/>
                </a:ln>
                <a:solidFill>
                  <a:schemeClr val="accent1">
                    <a:lumMod val="60000"/>
                    <a:lumOff val="40000"/>
                  </a:schemeClr>
                </a:solidFill>
              </a:rPr>
              <a:t>elasticsearch</a:t>
            </a:r>
            <a:r>
              <a:rPr lang="en-CA" sz="2500" b="1" dirty="0">
                <a:ln w="12700">
                  <a:solidFill>
                    <a:schemeClr val="accent5"/>
                  </a:solidFill>
                  <a:prstDash val="solid"/>
                </a:ln>
                <a:solidFill>
                  <a:schemeClr val="accent1">
                    <a:lumMod val="60000"/>
                    <a:lumOff val="40000"/>
                  </a:schemeClr>
                </a:solidFill>
              </a:rPr>
              <a:t>/</a:t>
            </a:r>
            <a:r>
              <a:rPr lang="en-CA" sz="2500" b="1" dirty="0" err="1">
                <a:ln w="12700">
                  <a:solidFill>
                    <a:schemeClr val="accent5"/>
                  </a:solidFill>
                  <a:prstDash val="solid"/>
                </a:ln>
                <a:solidFill>
                  <a:schemeClr val="accent1">
                    <a:lumMod val="60000"/>
                    <a:lumOff val="40000"/>
                  </a:schemeClr>
                </a:solidFill>
              </a:rPr>
              <a:t>elasticsearch.yml</a:t>
            </a:r>
            <a:endParaRPr lang="en-CA" sz="2500" b="1" dirty="0">
              <a:ln w="12700">
                <a:solidFill>
                  <a:schemeClr val="accent5"/>
                </a:solidFill>
                <a:prstDash val="solid"/>
              </a:ln>
              <a:solidFill>
                <a:schemeClr val="accent1">
                  <a:lumMod val="60000"/>
                  <a:lumOff val="40000"/>
                </a:schemeClr>
              </a:solidFill>
            </a:endParaRPr>
          </a:p>
          <a:p>
            <a:r>
              <a:rPr lang="en-CA" dirty="0"/>
              <a:t>Uncomment and provide cluster and node name:</a:t>
            </a:r>
          </a:p>
          <a:p>
            <a:endParaRPr lang="en-CA" dirty="0"/>
          </a:p>
          <a:p>
            <a:endParaRPr lang="en-CA" dirty="0"/>
          </a:p>
          <a:p>
            <a:endParaRPr lang="en-CA" dirty="0"/>
          </a:p>
          <a:p>
            <a:endParaRPr lang="en-CA" dirty="0"/>
          </a:p>
          <a:p>
            <a:endParaRPr lang="en-CA" dirty="0"/>
          </a:p>
          <a:p>
            <a:endParaRPr lang="en-CA" dirty="0"/>
          </a:p>
          <a:p>
            <a:r>
              <a:rPr lang="en-CA" dirty="0"/>
              <a:t> </a:t>
            </a:r>
          </a:p>
        </p:txBody>
      </p:sp>
      <p:pic>
        <p:nvPicPr>
          <p:cNvPr id="3" name="Picture 2">
            <a:extLst>
              <a:ext uri="{FF2B5EF4-FFF2-40B4-BE49-F238E27FC236}">
                <a16:creationId xmlns:a16="http://schemas.microsoft.com/office/drawing/2014/main" id="{7D832F05-0A56-4D05-B64B-C304D5A53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45" y="2162712"/>
            <a:ext cx="6125430" cy="3677163"/>
          </a:xfrm>
          <a:prstGeom prst="rect">
            <a:avLst/>
          </a:prstGeom>
        </p:spPr>
      </p:pic>
      <p:sp>
        <p:nvSpPr>
          <p:cNvPr id="2" name="Slide Number Placeholder 1">
            <a:extLst>
              <a:ext uri="{FF2B5EF4-FFF2-40B4-BE49-F238E27FC236}">
                <a16:creationId xmlns:a16="http://schemas.microsoft.com/office/drawing/2014/main" id="{E13AFFD5-F09F-4DBE-B1A5-D915246C3D67}"/>
              </a:ext>
            </a:extLst>
          </p:cNvPr>
          <p:cNvSpPr>
            <a:spLocks noGrp="1"/>
          </p:cNvSpPr>
          <p:nvPr>
            <p:ph type="sldNum" sz="quarter" idx="12"/>
          </p:nvPr>
        </p:nvSpPr>
        <p:spPr/>
        <p:txBody>
          <a:bodyPr/>
          <a:lstStyle/>
          <a:p>
            <a:fld id="{60E07FEE-6B88-464D-9D13-044B174A3BBE}" type="slidenum">
              <a:rPr lang="en-CA" smtClean="0"/>
              <a:t>36</a:t>
            </a:fld>
            <a:endParaRPr lang="en-CA"/>
          </a:p>
        </p:txBody>
      </p:sp>
    </p:spTree>
    <p:extLst>
      <p:ext uri="{BB962C8B-B14F-4D97-AF65-F5344CB8AC3E}">
        <p14:creationId xmlns:p14="http://schemas.microsoft.com/office/powerpoint/2010/main" val="2824562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Elastic search Installation</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4736977" cy="4351338"/>
          </a:xfrm>
        </p:spPr>
        <p:txBody>
          <a:bodyPr>
            <a:normAutofit fontScale="77500" lnSpcReduction="20000"/>
          </a:bodyPr>
          <a:lstStyle/>
          <a:p>
            <a:r>
              <a:rPr lang="en-CA" dirty="0"/>
              <a:t>In the same file configure the network host. Originally it should be 127.0.0.1. Change it to 0.0.0.0 and save.</a:t>
            </a:r>
          </a:p>
          <a:p>
            <a:r>
              <a:rPr lang="en-CA" sz="2900" dirty="0"/>
              <a:t>Restart the service:</a:t>
            </a:r>
          </a:p>
          <a:p>
            <a:pPr lvl="1">
              <a:lnSpc>
                <a:spcPct val="110000"/>
              </a:lnSpc>
            </a:pP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service </a:t>
            </a:r>
            <a:r>
              <a:rPr lang="en-CA" b="1" dirty="0" err="1">
                <a:ln w="12700">
                  <a:solidFill>
                    <a:schemeClr val="accent5"/>
                  </a:solidFill>
                  <a:prstDash val="solid"/>
                </a:ln>
                <a:solidFill>
                  <a:schemeClr val="accent1">
                    <a:lumMod val="60000"/>
                    <a:lumOff val="40000"/>
                  </a:schemeClr>
                </a:solidFill>
              </a:rPr>
              <a:t>elasticsearch</a:t>
            </a:r>
            <a:r>
              <a:rPr lang="en-CA" b="1" dirty="0">
                <a:ln w="12700">
                  <a:solidFill>
                    <a:schemeClr val="accent5"/>
                  </a:solidFill>
                  <a:prstDash val="solid"/>
                </a:ln>
                <a:solidFill>
                  <a:schemeClr val="accent1">
                    <a:lumMod val="60000"/>
                    <a:lumOff val="40000"/>
                  </a:schemeClr>
                </a:solidFill>
              </a:rPr>
              <a:t> restart</a:t>
            </a:r>
          </a:p>
          <a:p>
            <a:r>
              <a:rPr lang="en-CA" sz="2900" dirty="0"/>
              <a:t>Run to start </a:t>
            </a:r>
            <a:r>
              <a:rPr lang="en-CA" sz="2900" dirty="0" err="1"/>
              <a:t>elasticsearch</a:t>
            </a:r>
            <a:r>
              <a:rPr lang="en-CA" sz="2900" dirty="0"/>
              <a:t> on boot up:</a:t>
            </a:r>
          </a:p>
          <a:p>
            <a:pPr lvl="1">
              <a:lnSpc>
                <a:spcPct val="110000"/>
              </a:lnSpc>
            </a:pP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update-</a:t>
            </a:r>
            <a:r>
              <a:rPr lang="en-CA" b="1" dirty="0" err="1">
                <a:ln w="12700">
                  <a:solidFill>
                    <a:schemeClr val="accent5"/>
                  </a:solidFill>
                  <a:prstDash val="solid"/>
                </a:ln>
                <a:solidFill>
                  <a:schemeClr val="accent1">
                    <a:lumMod val="60000"/>
                    <a:lumOff val="40000"/>
                  </a:schemeClr>
                </a:solidFill>
              </a:rPr>
              <a:t>rc.d</a:t>
            </a:r>
            <a:r>
              <a:rPr lang="en-CA" b="1" dirty="0">
                <a:ln w="12700">
                  <a:solidFill>
                    <a:schemeClr val="accent5"/>
                  </a:solidFill>
                  <a:prstDash val="solid"/>
                </a:ln>
                <a:solidFill>
                  <a:schemeClr val="accent1">
                    <a:lumMod val="60000"/>
                    <a:lumOff val="40000"/>
                  </a:schemeClr>
                </a:solidFill>
              </a:rPr>
              <a:t> </a:t>
            </a:r>
            <a:r>
              <a:rPr lang="en-CA" b="1" dirty="0" err="1">
                <a:ln w="12700">
                  <a:solidFill>
                    <a:schemeClr val="accent5"/>
                  </a:solidFill>
                  <a:prstDash val="solid"/>
                </a:ln>
                <a:solidFill>
                  <a:schemeClr val="accent1">
                    <a:lumMod val="60000"/>
                    <a:lumOff val="40000"/>
                  </a:schemeClr>
                </a:solidFill>
              </a:rPr>
              <a:t>elasticsearch</a:t>
            </a:r>
            <a:r>
              <a:rPr lang="en-CA" b="1" dirty="0">
                <a:ln w="12700">
                  <a:solidFill>
                    <a:schemeClr val="accent5"/>
                  </a:solidFill>
                  <a:prstDash val="solid"/>
                </a:ln>
                <a:solidFill>
                  <a:schemeClr val="accent1">
                    <a:lumMod val="60000"/>
                    <a:lumOff val="40000"/>
                  </a:schemeClr>
                </a:solidFill>
              </a:rPr>
              <a:t> defaults 95 10</a:t>
            </a:r>
            <a:endParaRPr lang="en-CA" dirty="0"/>
          </a:p>
          <a:p>
            <a:endParaRPr lang="en-CA" dirty="0"/>
          </a:p>
          <a:p>
            <a:endParaRPr lang="en-CA" dirty="0"/>
          </a:p>
          <a:p>
            <a:r>
              <a:rPr lang="en-CA" dirty="0"/>
              <a:t> </a:t>
            </a:r>
          </a:p>
        </p:txBody>
      </p:sp>
      <p:pic>
        <p:nvPicPr>
          <p:cNvPr id="6" name="Picture 5">
            <a:extLst>
              <a:ext uri="{FF2B5EF4-FFF2-40B4-BE49-F238E27FC236}">
                <a16:creationId xmlns:a16="http://schemas.microsoft.com/office/drawing/2014/main" id="{CEBF4C2D-6D08-46AA-BEFA-49C0B9E9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177" y="1825625"/>
            <a:ext cx="6115904" cy="3677163"/>
          </a:xfrm>
          <a:prstGeom prst="rect">
            <a:avLst/>
          </a:prstGeom>
        </p:spPr>
      </p:pic>
      <p:sp>
        <p:nvSpPr>
          <p:cNvPr id="2" name="Slide Number Placeholder 1">
            <a:extLst>
              <a:ext uri="{FF2B5EF4-FFF2-40B4-BE49-F238E27FC236}">
                <a16:creationId xmlns:a16="http://schemas.microsoft.com/office/drawing/2014/main" id="{FCD408D4-7113-4745-9562-7A8B501D4526}"/>
              </a:ext>
            </a:extLst>
          </p:cNvPr>
          <p:cNvSpPr>
            <a:spLocks noGrp="1"/>
          </p:cNvSpPr>
          <p:nvPr>
            <p:ph type="sldNum" sz="quarter" idx="12"/>
          </p:nvPr>
        </p:nvSpPr>
        <p:spPr/>
        <p:txBody>
          <a:bodyPr/>
          <a:lstStyle/>
          <a:p>
            <a:fld id="{60E07FEE-6B88-464D-9D13-044B174A3BBE}" type="slidenum">
              <a:rPr lang="en-CA" smtClean="0"/>
              <a:t>37</a:t>
            </a:fld>
            <a:endParaRPr lang="en-CA"/>
          </a:p>
        </p:txBody>
      </p:sp>
    </p:spTree>
    <p:extLst>
      <p:ext uri="{BB962C8B-B14F-4D97-AF65-F5344CB8AC3E}">
        <p14:creationId xmlns:p14="http://schemas.microsoft.com/office/powerpoint/2010/main" val="331912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Elastic search Installation – common issue</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fontScale="92500" lnSpcReduction="10000"/>
          </a:bodyPr>
          <a:lstStyle/>
          <a:p>
            <a:r>
              <a:rPr lang="en-CA" dirty="0"/>
              <a:t>You might have a problem with starting </a:t>
            </a:r>
            <a:r>
              <a:rPr lang="en-CA" dirty="0" err="1"/>
              <a:t>ElasticSearch</a:t>
            </a:r>
            <a:r>
              <a:rPr lang="en-CA" dirty="0"/>
              <a:t>. Test if it’s running:</a:t>
            </a:r>
            <a:endParaRPr lang="en-CA" sz="2900" dirty="0"/>
          </a:p>
          <a:p>
            <a:pPr lvl="1">
              <a:lnSpc>
                <a:spcPct val="110000"/>
              </a:lnSpc>
            </a:pP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service </a:t>
            </a:r>
            <a:r>
              <a:rPr lang="en-CA" b="1" dirty="0" err="1">
                <a:ln w="12700">
                  <a:solidFill>
                    <a:schemeClr val="accent5"/>
                  </a:solidFill>
                  <a:prstDash val="solid"/>
                </a:ln>
                <a:solidFill>
                  <a:schemeClr val="accent1">
                    <a:lumMod val="60000"/>
                    <a:lumOff val="40000"/>
                  </a:schemeClr>
                </a:solidFill>
              </a:rPr>
              <a:t>elasticsearch</a:t>
            </a:r>
            <a:r>
              <a:rPr lang="en-CA" b="1" dirty="0">
                <a:ln w="12700">
                  <a:solidFill>
                    <a:schemeClr val="accent5"/>
                  </a:solidFill>
                  <a:prstDash val="solid"/>
                </a:ln>
                <a:solidFill>
                  <a:schemeClr val="accent1">
                    <a:lumMod val="60000"/>
                    <a:lumOff val="40000"/>
                  </a:schemeClr>
                </a:solidFill>
              </a:rPr>
              <a:t> status</a:t>
            </a:r>
          </a:p>
          <a:p>
            <a:r>
              <a:rPr lang="en-CA" sz="2900" dirty="0"/>
              <a:t>The problem might be with </a:t>
            </a:r>
            <a:r>
              <a:rPr lang="en-CA" sz="2900" dirty="0" err="1"/>
              <a:t>jvm</a:t>
            </a:r>
            <a:r>
              <a:rPr lang="en-CA" sz="2900" dirty="0"/>
              <a:t> allocated memory. You can adjust this by lowering the size of initial heap:</a:t>
            </a:r>
          </a:p>
          <a:p>
            <a:pPr lvl="1">
              <a:lnSpc>
                <a:spcPct val="110000"/>
              </a:lnSpc>
            </a:pP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a:t>
            </a:r>
            <a:r>
              <a:rPr lang="en-CA" b="1" dirty="0" err="1">
                <a:ln w="12700">
                  <a:solidFill>
                    <a:schemeClr val="accent5"/>
                  </a:solidFill>
                  <a:prstDash val="solid"/>
                </a:ln>
                <a:solidFill>
                  <a:schemeClr val="accent1">
                    <a:lumMod val="60000"/>
                    <a:lumOff val="40000"/>
                  </a:schemeClr>
                </a:solidFill>
              </a:rPr>
              <a:t>nano</a:t>
            </a:r>
            <a:r>
              <a:rPr lang="en-CA" b="1" dirty="0">
                <a:ln w="12700">
                  <a:solidFill>
                    <a:schemeClr val="accent5"/>
                  </a:solidFill>
                  <a:prstDash val="solid"/>
                </a:ln>
                <a:solidFill>
                  <a:schemeClr val="accent1">
                    <a:lumMod val="60000"/>
                    <a:lumOff val="40000"/>
                  </a:schemeClr>
                </a:solidFill>
              </a:rPr>
              <a:t> /</a:t>
            </a:r>
            <a:r>
              <a:rPr lang="en-CA" b="1" dirty="0" err="1">
                <a:ln w="12700">
                  <a:solidFill>
                    <a:schemeClr val="accent5"/>
                  </a:solidFill>
                  <a:prstDash val="solid"/>
                </a:ln>
                <a:solidFill>
                  <a:schemeClr val="accent1">
                    <a:lumMod val="60000"/>
                    <a:lumOff val="40000"/>
                  </a:schemeClr>
                </a:solidFill>
              </a:rPr>
              <a:t>etc</a:t>
            </a:r>
            <a:r>
              <a:rPr lang="en-CA" b="1" dirty="0">
                <a:ln w="12700">
                  <a:solidFill>
                    <a:schemeClr val="accent5"/>
                  </a:solidFill>
                  <a:prstDash val="solid"/>
                </a:ln>
                <a:solidFill>
                  <a:schemeClr val="accent1">
                    <a:lumMod val="60000"/>
                    <a:lumOff val="40000"/>
                  </a:schemeClr>
                </a:solidFill>
              </a:rPr>
              <a:t>/</a:t>
            </a:r>
            <a:r>
              <a:rPr lang="en-CA" b="1" dirty="0" err="1">
                <a:ln w="12700">
                  <a:solidFill>
                    <a:schemeClr val="accent5"/>
                  </a:solidFill>
                  <a:prstDash val="solid"/>
                </a:ln>
                <a:solidFill>
                  <a:schemeClr val="accent1">
                    <a:lumMod val="60000"/>
                    <a:lumOff val="40000"/>
                  </a:schemeClr>
                </a:solidFill>
              </a:rPr>
              <a:t>elasticsearch</a:t>
            </a:r>
            <a:r>
              <a:rPr lang="en-CA" b="1" dirty="0">
                <a:ln w="12700">
                  <a:solidFill>
                    <a:schemeClr val="accent5"/>
                  </a:solidFill>
                  <a:prstDash val="solid"/>
                </a:ln>
                <a:solidFill>
                  <a:schemeClr val="accent1">
                    <a:lumMod val="60000"/>
                    <a:lumOff val="40000"/>
                  </a:schemeClr>
                </a:solidFill>
              </a:rPr>
              <a:t>/</a:t>
            </a:r>
            <a:r>
              <a:rPr lang="en-CA" b="1" dirty="0" err="1">
                <a:ln w="12700">
                  <a:solidFill>
                    <a:schemeClr val="accent5"/>
                  </a:solidFill>
                  <a:prstDash val="solid"/>
                </a:ln>
                <a:solidFill>
                  <a:schemeClr val="accent1">
                    <a:lumMod val="60000"/>
                    <a:lumOff val="40000"/>
                  </a:schemeClr>
                </a:solidFill>
              </a:rPr>
              <a:t>jvm.options</a:t>
            </a:r>
            <a:endParaRPr lang="en-CA" b="1" dirty="0">
              <a:ln w="12700">
                <a:solidFill>
                  <a:schemeClr val="accent5"/>
                </a:solidFill>
                <a:prstDash val="solid"/>
              </a:ln>
              <a:solidFill>
                <a:schemeClr val="accent1">
                  <a:lumMod val="60000"/>
                  <a:lumOff val="40000"/>
                </a:schemeClr>
              </a:solidFill>
            </a:endParaRPr>
          </a:p>
          <a:p>
            <a:pPr>
              <a:lnSpc>
                <a:spcPct val="110000"/>
              </a:lnSpc>
            </a:pPr>
            <a:r>
              <a:rPr lang="en-CA" dirty="0"/>
              <a:t>Change            to                 and save.</a:t>
            </a:r>
          </a:p>
          <a:p>
            <a:pPr marL="0" indent="0">
              <a:buNone/>
            </a:pPr>
            <a:endParaRPr lang="en-CA" dirty="0"/>
          </a:p>
          <a:p>
            <a:r>
              <a:rPr lang="en-CA" dirty="0"/>
              <a:t>Restart the service:</a:t>
            </a:r>
          </a:p>
          <a:p>
            <a:pPr lvl="1">
              <a:lnSpc>
                <a:spcPct val="110000"/>
              </a:lnSpc>
            </a:pPr>
            <a:r>
              <a:rPr lang="en-CA" dirty="0"/>
              <a:t> </a:t>
            </a:r>
            <a:r>
              <a:rPr lang="en-CA" b="1" dirty="0" err="1">
                <a:ln w="12700">
                  <a:solidFill>
                    <a:schemeClr val="accent5"/>
                  </a:solidFill>
                  <a:prstDash val="solid"/>
                </a:ln>
                <a:solidFill>
                  <a:schemeClr val="accent1">
                    <a:lumMod val="60000"/>
                    <a:lumOff val="40000"/>
                  </a:schemeClr>
                </a:solidFill>
              </a:rPr>
              <a:t>sudo</a:t>
            </a:r>
            <a:r>
              <a:rPr lang="en-CA" b="1" dirty="0">
                <a:ln w="12700">
                  <a:solidFill>
                    <a:schemeClr val="accent5"/>
                  </a:solidFill>
                  <a:prstDash val="solid"/>
                </a:ln>
                <a:solidFill>
                  <a:schemeClr val="accent1">
                    <a:lumMod val="60000"/>
                    <a:lumOff val="40000"/>
                  </a:schemeClr>
                </a:solidFill>
              </a:rPr>
              <a:t> service </a:t>
            </a:r>
            <a:r>
              <a:rPr lang="en-CA" b="1" dirty="0" err="1">
                <a:ln w="12700">
                  <a:solidFill>
                    <a:schemeClr val="accent5"/>
                  </a:solidFill>
                  <a:prstDash val="solid"/>
                </a:ln>
                <a:solidFill>
                  <a:schemeClr val="accent1">
                    <a:lumMod val="60000"/>
                    <a:lumOff val="40000"/>
                  </a:schemeClr>
                </a:solidFill>
              </a:rPr>
              <a:t>elasticsearch</a:t>
            </a:r>
            <a:r>
              <a:rPr lang="en-CA" b="1" dirty="0">
                <a:ln w="12700">
                  <a:solidFill>
                    <a:schemeClr val="accent5"/>
                  </a:solidFill>
                  <a:prstDash val="solid"/>
                </a:ln>
                <a:solidFill>
                  <a:schemeClr val="accent1">
                    <a:lumMod val="60000"/>
                    <a:lumOff val="40000"/>
                  </a:schemeClr>
                </a:solidFill>
              </a:rPr>
              <a:t> restart</a:t>
            </a:r>
          </a:p>
          <a:p>
            <a:endParaRPr lang="en-CA" dirty="0"/>
          </a:p>
        </p:txBody>
      </p:sp>
      <p:sp>
        <p:nvSpPr>
          <p:cNvPr id="2" name="TextBox 1">
            <a:extLst>
              <a:ext uri="{FF2B5EF4-FFF2-40B4-BE49-F238E27FC236}">
                <a16:creationId xmlns:a16="http://schemas.microsoft.com/office/drawing/2014/main" id="{4CFD0101-EDB2-414D-806A-E626DF7E9F53}"/>
              </a:ext>
            </a:extLst>
          </p:cNvPr>
          <p:cNvSpPr txBox="1"/>
          <p:nvPr/>
        </p:nvSpPr>
        <p:spPr>
          <a:xfrm>
            <a:off x="2501153" y="4191035"/>
            <a:ext cx="1479176" cy="923330"/>
          </a:xfrm>
          <a:prstGeom prst="rect">
            <a:avLst/>
          </a:prstGeom>
          <a:noFill/>
        </p:spPr>
        <p:txBody>
          <a:bodyPr wrap="square" rtlCol="0">
            <a:spAutoFit/>
          </a:bodyPr>
          <a:lstStyle/>
          <a:p>
            <a:r>
              <a:rPr lang="en-CA" dirty="0"/>
              <a:t>-Xms1g</a:t>
            </a:r>
          </a:p>
          <a:p>
            <a:r>
              <a:rPr lang="en-CA" dirty="0"/>
              <a:t>-Xmx1g</a:t>
            </a:r>
          </a:p>
          <a:p>
            <a:endParaRPr lang="en-CA" dirty="0"/>
          </a:p>
        </p:txBody>
      </p:sp>
      <p:sp>
        <p:nvSpPr>
          <p:cNvPr id="7" name="TextBox 6">
            <a:extLst>
              <a:ext uri="{FF2B5EF4-FFF2-40B4-BE49-F238E27FC236}">
                <a16:creationId xmlns:a16="http://schemas.microsoft.com/office/drawing/2014/main" id="{001AB142-0AED-4874-829F-49CFB1777A6C}"/>
              </a:ext>
            </a:extLst>
          </p:cNvPr>
          <p:cNvSpPr txBox="1"/>
          <p:nvPr/>
        </p:nvSpPr>
        <p:spPr>
          <a:xfrm>
            <a:off x="4049805" y="4195518"/>
            <a:ext cx="1479176" cy="923330"/>
          </a:xfrm>
          <a:prstGeom prst="rect">
            <a:avLst/>
          </a:prstGeom>
          <a:noFill/>
        </p:spPr>
        <p:txBody>
          <a:bodyPr wrap="square" rtlCol="0">
            <a:spAutoFit/>
          </a:bodyPr>
          <a:lstStyle/>
          <a:p>
            <a:r>
              <a:rPr lang="en-CA" dirty="0"/>
              <a:t>-Xms512m</a:t>
            </a:r>
          </a:p>
          <a:p>
            <a:r>
              <a:rPr lang="en-CA" dirty="0"/>
              <a:t>-Xmx512m</a:t>
            </a:r>
          </a:p>
          <a:p>
            <a:endParaRPr lang="en-CA" dirty="0"/>
          </a:p>
        </p:txBody>
      </p:sp>
      <p:sp>
        <p:nvSpPr>
          <p:cNvPr id="3" name="Slide Number Placeholder 2">
            <a:extLst>
              <a:ext uri="{FF2B5EF4-FFF2-40B4-BE49-F238E27FC236}">
                <a16:creationId xmlns:a16="http://schemas.microsoft.com/office/drawing/2014/main" id="{063C7136-695D-4459-B4CB-A30A164CBDC8}"/>
              </a:ext>
            </a:extLst>
          </p:cNvPr>
          <p:cNvSpPr>
            <a:spLocks noGrp="1"/>
          </p:cNvSpPr>
          <p:nvPr>
            <p:ph type="sldNum" sz="quarter" idx="12"/>
          </p:nvPr>
        </p:nvSpPr>
        <p:spPr/>
        <p:txBody>
          <a:bodyPr/>
          <a:lstStyle/>
          <a:p>
            <a:fld id="{60E07FEE-6B88-464D-9D13-044B174A3BBE}" type="slidenum">
              <a:rPr lang="en-CA" smtClean="0"/>
              <a:t>38</a:t>
            </a:fld>
            <a:endParaRPr lang="en-CA"/>
          </a:p>
        </p:txBody>
      </p:sp>
    </p:spTree>
    <p:extLst>
      <p:ext uri="{BB962C8B-B14F-4D97-AF65-F5344CB8AC3E}">
        <p14:creationId xmlns:p14="http://schemas.microsoft.com/office/powerpoint/2010/main" val="1905200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Elastic search - TEST</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a:bodyPr>
          <a:lstStyle/>
          <a:p>
            <a:r>
              <a:rPr lang="en-CA" dirty="0"/>
              <a:t>You can use any REST client you like. Some of the suggestions are curl for </a:t>
            </a:r>
            <a:r>
              <a:rPr lang="en-CA" dirty="0" err="1"/>
              <a:t>linux</a:t>
            </a:r>
            <a:r>
              <a:rPr lang="en-CA" dirty="0"/>
              <a:t> distros, or </a:t>
            </a:r>
            <a:r>
              <a:rPr lang="en-CA" dirty="0" err="1"/>
              <a:t>gui</a:t>
            </a:r>
            <a:r>
              <a:rPr lang="en-CA" dirty="0"/>
              <a:t> oriented ones. In the browser try:</a:t>
            </a:r>
            <a:endParaRPr lang="en-CA" sz="2900" dirty="0"/>
          </a:p>
          <a:p>
            <a:pPr lvl="1">
              <a:lnSpc>
                <a:spcPct val="110000"/>
              </a:lnSpc>
            </a:pPr>
            <a:r>
              <a:rPr lang="en-CA" b="1" dirty="0">
                <a:ln w="12700">
                  <a:solidFill>
                    <a:schemeClr val="accent5"/>
                  </a:solidFill>
                  <a:prstDash val="solid"/>
                </a:ln>
                <a:solidFill>
                  <a:schemeClr val="accent1">
                    <a:lumMod val="60000"/>
                    <a:lumOff val="40000"/>
                  </a:schemeClr>
                </a:solidFill>
              </a:rPr>
              <a:t>http://&lt;your_ec2_ip&gt;:9200/</a:t>
            </a:r>
          </a:p>
          <a:p>
            <a:r>
              <a:rPr lang="en-CA" sz="2900" dirty="0"/>
              <a:t>If everything is configured well, you should get 200 response from ES.</a:t>
            </a:r>
          </a:p>
          <a:p>
            <a:endParaRPr lang="en-CA" dirty="0"/>
          </a:p>
        </p:txBody>
      </p:sp>
      <p:sp>
        <p:nvSpPr>
          <p:cNvPr id="2" name="Slide Number Placeholder 1">
            <a:extLst>
              <a:ext uri="{FF2B5EF4-FFF2-40B4-BE49-F238E27FC236}">
                <a16:creationId xmlns:a16="http://schemas.microsoft.com/office/drawing/2014/main" id="{0A9505C8-0DC4-4027-BDFD-C864989C3B35}"/>
              </a:ext>
            </a:extLst>
          </p:cNvPr>
          <p:cNvSpPr>
            <a:spLocks noGrp="1"/>
          </p:cNvSpPr>
          <p:nvPr>
            <p:ph type="sldNum" sz="quarter" idx="12"/>
          </p:nvPr>
        </p:nvSpPr>
        <p:spPr/>
        <p:txBody>
          <a:bodyPr/>
          <a:lstStyle/>
          <a:p>
            <a:fld id="{60E07FEE-6B88-464D-9D13-044B174A3BBE}" type="slidenum">
              <a:rPr lang="en-CA" smtClean="0"/>
              <a:t>39</a:t>
            </a:fld>
            <a:endParaRPr lang="en-CA"/>
          </a:p>
        </p:txBody>
      </p:sp>
    </p:spTree>
    <p:extLst>
      <p:ext uri="{BB962C8B-B14F-4D97-AF65-F5344CB8AC3E}">
        <p14:creationId xmlns:p14="http://schemas.microsoft.com/office/powerpoint/2010/main" val="390202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2802-B82C-43CF-9FE0-5B7F04B67A95}"/>
              </a:ext>
            </a:extLst>
          </p:cNvPr>
          <p:cNvSpPr>
            <a:spLocks noGrp="1"/>
          </p:cNvSpPr>
          <p:nvPr>
            <p:ph type="title"/>
          </p:nvPr>
        </p:nvSpPr>
        <p:spPr/>
        <p:txBody>
          <a:bodyPr/>
          <a:lstStyle/>
          <a:p>
            <a:r>
              <a:rPr lang="fr-FR" dirty="0"/>
              <a:t>Infrastructure Services on a Cloud System</a:t>
            </a:r>
            <a:endParaRPr lang="en-CA" dirty="0"/>
          </a:p>
        </p:txBody>
      </p:sp>
      <p:sp>
        <p:nvSpPr>
          <p:cNvPr id="3" name="Content Placeholder 2">
            <a:extLst>
              <a:ext uri="{FF2B5EF4-FFF2-40B4-BE49-F238E27FC236}">
                <a16:creationId xmlns:a16="http://schemas.microsoft.com/office/drawing/2014/main" id="{17F39E47-4B8A-439E-92C3-B08E50848C74}"/>
              </a:ext>
            </a:extLst>
          </p:cNvPr>
          <p:cNvSpPr>
            <a:spLocks noGrp="1"/>
          </p:cNvSpPr>
          <p:nvPr>
            <p:ph idx="1"/>
          </p:nvPr>
        </p:nvSpPr>
        <p:spPr/>
        <p:txBody>
          <a:bodyPr>
            <a:normAutofit fontScale="70000" lnSpcReduction="20000"/>
          </a:bodyPr>
          <a:lstStyle/>
          <a:p>
            <a:r>
              <a:rPr lang="en-CA" dirty="0"/>
              <a:t>Cloud service provides consumers with processing, storage, networks, and other fundamental computing resources where the consumer is able to deploy and run arbitrary software, which can include operating systems and applications.</a:t>
            </a:r>
          </a:p>
          <a:p>
            <a:endParaRPr lang="en-CA" dirty="0"/>
          </a:p>
          <a:p>
            <a:r>
              <a:rPr lang="en-CA" dirty="0"/>
              <a:t>A consumer does not manage or control the underlying cloud infrastructure.</a:t>
            </a:r>
          </a:p>
          <a:p>
            <a:endParaRPr lang="en-CA" dirty="0"/>
          </a:p>
          <a:p>
            <a:r>
              <a:rPr lang="en-CA" dirty="0"/>
              <a:t>BUT they have the control over operating systems, storage, and deployed applications and possibly limited control of select networking component</a:t>
            </a:r>
          </a:p>
          <a:p>
            <a:endParaRPr lang="en-CA" dirty="0"/>
          </a:p>
          <a:p>
            <a:r>
              <a:rPr lang="en-CA" dirty="0"/>
              <a:t>Providers supply these resources on-demand from their large pools of equipment installed in data centres.</a:t>
            </a:r>
          </a:p>
          <a:p>
            <a:endParaRPr lang="en-CA" dirty="0"/>
          </a:p>
          <a:p>
            <a:r>
              <a:rPr lang="en-CA" dirty="0"/>
              <a:t>Infrastructure as a Service (IaaS) - Amazon Web Services, IBM Bluemix and Microsoft Azure.</a:t>
            </a:r>
          </a:p>
        </p:txBody>
      </p:sp>
      <p:sp>
        <p:nvSpPr>
          <p:cNvPr id="4" name="Slide Number Placeholder 3">
            <a:extLst>
              <a:ext uri="{FF2B5EF4-FFF2-40B4-BE49-F238E27FC236}">
                <a16:creationId xmlns:a16="http://schemas.microsoft.com/office/drawing/2014/main" id="{DBDCEA4C-D8AC-4315-AD40-ECE03D804686}"/>
              </a:ext>
            </a:extLst>
          </p:cNvPr>
          <p:cNvSpPr>
            <a:spLocks noGrp="1"/>
          </p:cNvSpPr>
          <p:nvPr>
            <p:ph type="sldNum" sz="quarter" idx="12"/>
          </p:nvPr>
        </p:nvSpPr>
        <p:spPr/>
        <p:txBody>
          <a:bodyPr/>
          <a:lstStyle/>
          <a:p>
            <a:fld id="{60E07FEE-6B88-464D-9D13-044B174A3BBE}" type="slidenum">
              <a:rPr lang="en-CA" smtClean="0"/>
              <a:t>4</a:t>
            </a:fld>
            <a:endParaRPr lang="en-CA"/>
          </a:p>
        </p:txBody>
      </p:sp>
    </p:spTree>
    <p:extLst>
      <p:ext uri="{BB962C8B-B14F-4D97-AF65-F5344CB8AC3E}">
        <p14:creationId xmlns:p14="http://schemas.microsoft.com/office/powerpoint/2010/main" val="2219330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Elastic search - TEST</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a:bodyPr>
          <a:lstStyle/>
          <a:p>
            <a:r>
              <a:rPr lang="en-CA" sz="2900" dirty="0"/>
              <a:t>In the example the REST client is Insomnia. First, before data import, we need to create indexes.</a:t>
            </a:r>
          </a:p>
          <a:p>
            <a:r>
              <a:rPr lang="en-CA" sz="2900" dirty="0"/>
              <a:t>Let’s create index schools</a:t>
            </a:r>
          </a:p>
          <a:p>
            <a:pPr lvl="1">
              <a:lnSpc>
                <a:spcPct val="110000"/>
              </a:lnSpc>
            </a:pPr>
            <a:r>
              <a:rPr lang="en-CA" b="1" dirty="0">
                <a:ln w="12700">
                  <a:solidFill>
                    <a:schemeClr val="accent5"/>
                  </a:solidFill>
                  <a:prstDash val="solid"/>
                </a:ln>
                <a:solidFill>
                  <a:schemeClr val="accent1">
                    <a:lumMod val="60000"/>
                    <a:lumOff val="40000"/>
                  </a:schemeClr>
                </a:solidFill>
              </a:rPr>
              <a:t>PUT http://&lt;your_ec2_ip&gt;:9200/schools</a:t>
            </a:r>
          </a:p>
          <a:p>
            <a:r>
              <a:rPr lang="en-CA" sz="2900" dirty="0"/>
              <a:t>This is basic configuration. In the request body you can pass some details. Please refer to official documentation.</a:t>
            </a:r>
          </a:p>
          <a:p>
            <a:endParaRPr lang="en-CA" dirty="0"/>
          </a:p>
        </p:txBody>
      </p:sp>
      <p:sp>
        <p:nvSpPr>
          <p:cNvPr id="2" name="Slide Number Placeholder 1">
            <a:extLst>
              <a:ext uri="{FF2B5EF4-FFF2-40B4-BE49-F238E27FC236}">
                <a16:creationId xmlns:a16="http://schemas.microsoft.com/office/drawing/2014/main" id="{86D00A8B-6A4D-4891-9DA9-ECC0825C83AD}"/>
              </a:ext>
            </a:extLst>
          </p:cNvPr>
          <p:cNvSpPr>
            <a:spLocks noGrp="1"/>
          </p:cNvSpPr>
          <p:nvPr>
            <p:ph type="sldNum" sz="quarter" idx="12"/>
          </p:nvPr>
        </p:nvSpPr>
        <p:spPr/>
        <p:txBody>
          <a:bodyPr/>
          <a:lstStyle/>
          <a:p>
            <a:fld id="{60E07FEE-6B88-464D-9D13-044B174A3BBE}" type="slidenum">
              <a:rPr lang="en-CA" smtClean="0"/>
              <a:t>40</a:t>
            </a:fld>
            <a:endParaRPr lang="en-CA"/>
          </a:p>
        </p:txBody>
      </p:sp>
    </p:spTree>
    <p:extLst>
      <p:ext uri="{BB962C8B-B14F-4D97-AF65-F5344CB8AC3E}">
        <p14:creationId xmlns:p14="http://schemas.microsoft.com/office/powerpoint/2010/main" val="37176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Elastic search - TEST</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lnSpcReduction="10000"/>
          </a:bodyPr>
          <a:lstStyle/>
          <a:p>
            <a:r>
              <a:rPr lang="en-CA" sz="2900" dirty="0"/>
              <a:t>After index creation, now you can import the data. In case you want to do bulk insert, your request might look like this:</a:t>
            </a:r>
          </a:p>
          <a:p>
            <a:pPr lvl="1">
              <a:lnSpc>
                <a:spcPct val="110000"/>
              </a:lnSpc>
            </a:pPr>
            <a:r>
              <a:rPr lang="en-CA" b="1" dirty="0">
                <a:ln w="12700">
                  <a:solidFill>
                    <a:schemeClr val="accent5"/>
                  </a:solidFill>
                  <a:prstDash val="solid"/>
                </a:ln>
                <a:solidFill>
                  <a:schemeClr val="accent1">
                    <a:lumMod val="60000"/>
                    <a:lumOff val="40000"/>
                  </a:schemeClr>
                </a:solidFill>
              </a:rPr>
              <a:t>POST http://&lt;your_ec2_ip&gt;:9200/schools/_bulk</a:t>
            </a:r>
          </a:p>
          <a:p>
            <a:r>
              <a:rPr lang="en-CA" sz="2900" dirty="0"/>
              <a:t>The request body should contain data in the form:</a:t>
            </a:r>
          </a:p>
          <a:p>
            <a:endParaRPr lang="en-CA" sz="2900" dirty="0"/>
          </a:p>
          <a:p>
            <a:pPr marL="457200" lvl="1" indent="0">
              <a:buNone/>
            </a:pPr>
            <a:r>
              <a:rPr lang="en-CA" sz="2000" dirty="0">
                <a:solidFill>
                  <a:srgbClr val="C00000"/>
                </a:solidFill>
              </a:rPr>
              <a:t>{"index":{"_</a:t>
            </a:r>
            <a:r>
              <a:rPr lang="en-CA" sz="2000" dirty="0" err="1">
                <a:solidFill>
                  <a:srgbClr val="C00000"/>
                </a:solidFill>
              </a:rPr>
              <a:t>index":"schools</a:t>
            </a:r>
            <a:r>
              <a:rPr lang="en-CA" sz="2000" dirty="0">
                <a:solidFill>
                  <a:srgbClr val="C00000"/>
                </a:solidFill>
              </a:rPr>
              <a:t>", "_</a:t>
            </a:r>
            <a:r>
              <a:rPr lang="en-CA" sz="2000" dirty="0" err="1">
                <a:solidFill>
                  <a:srgbClr val="C00000"/>
                </a:solidFill>
              </a:rPr>
              <a:t>type":"school</a:t>
            </a:r>
            <a:r>
              <a:rPr lang="en-CA" sz="2000" dirty="0">
                <a:solidFill>
                  <a:srgbClr val="C00000"/>
                </a:solidFill>
              </a:rPr>
              <a:t>", "_id":"1"}}</a:t>
            </a:r>
          </a:p>
          <a:p>
            <a:pPr marL="457200" lvl="1" indent="0">
              <a:buNone/>
            </a:pPr>
            <a:r>
              <a:rPr lang="en-CA" sz="2000" dirty="0">
                <a:solidFill>
                  <a:srgbClr val="C00000"/>
                </a:solidFill>
              </a:rPr>
              <a:t>{ "</a:t>
            </a:r>
            <a:r>
              <a:rPr lang="en-CA" sz="2000" dirty="0" err="1">
                <a:solidFill>
                  <a:srgbClr val="C00000"/>
                </a:solidFill>
              </a:rPr>
              <a:t>name":"Central</a:t>
            </a:r>
            <a:r>
              <a:rPr lang="en-CA" sz="2000" dirty="0">
                <a:solidFill>
                  <a:srgbClr val="C00000"/>
                </a:solidFill>
              </a:rPr>
              <a:t> School", "</a:t>
            </a:r>
            <a:r>
              <a:rPr lang="en-CA" sz="2000" dirty="0" err="1">
                <a:solidFill>
                  <a:srgbClr val="C00000"/>
                </a:solidFill>
              </a:rPr>
              <a:t>description":"CBSE</a:t>
            </a:r>
            <a:r>
              <a:rPr lang="en-CA" sz="2000" dirty="0">
                <a:solidFill>
                  <a:srgbClr val="C00000"/>
                </a:solidFill>
              </a:rPr>
              <a:t> Affiliation",…}</a:t>
            </a:r>
          </a:p>
          <a:p>
            <a:pPr marL="457200" lvl="1" indent="0">
              <a:buNone/>
            </a:pPr>
            <a:endParaRPr lang="en-CA" sz="2000" dirty="0">
              <a:solidFill>
                <a:srgbClr val="C00000"/>
              </a:solidFill>
            </a:endParaRPr>
          </a:p>
          <a:p>
            <a:pPr marL="457200" lvl="1" indent="0">
              <a:buNone/>
            </a:pPr>
            <a:r>
              <a:rPr lang="en-CA" sz="2000" dirty="0"/>
              <a:t>Please note that one record must be in one line, otherwise you might get </a:t>
            </a:r>
            <a:r>
              <a:rPr lang="en-CA" sz="2000" dirty="0" err="1"/>
              <a:t>eof</a:t>
            </a:r>
            <a:r>
              <a:rPr lang="en-CA" sz="2000" dirty="0"/>
              <a:t> error.</a:t>
            </a:r>
          </a:p>
        </p:txBody>
      </p:sp>
      <p:sp>
        <p:nvSpPr>
          <p:cNvPr id="2" name="Slide Number Placeholder 1">
            <a:extLst>
              <a:ext uri="{FF2B5EF4-FFF2-40B4-BE49-F238E27FC236}">
                <a16:creationId xmlns:a16="http://schemas.microsoft.com/office/drawing/2014/main" id="{E0E13996-269F-46DD-B868-471A974F978F}"/>
              </a:ext>
            </a:extLst>
          </p:cNvPr>
          <p:cNvSpPr>
            <a:spLocks noGrp="1"/>
          </p:cNvSpPr>
          <p:nvPr>
            <p:ph type="sldNum" sz="quarter" idx="12"/>
          </p:nvPr>
        </p:nvSpPr>
        <p:spPr/>
        <p:txBody>
          <a:bodyPr/>
          <a:lstStyle/>
          <a:p>
            <a:fld id="{60E07FEE-6B88-464D-9D13-044B174A3BBE}" type="slidenum">
              <a:rPr lang="en-CA" smtClean="0"/>
              <a:t>41</a:t>
            </a:fld>
            <a:endParaRPr lang="en-CA"/>
          </a:p>
        </p:txBody>
      </p:sp>
    </p:spTree>
    <p:extLst>
      <p:ext uri="{BB962C8B-B14F-4D97-AF65-F5344CB8AC3E}">
        <p14:creationId xmlns:p14="http://schemas.microsoft.com/office/powerpoint/2010/main" val="215949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Elastic search - TEST</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fontScale="85000" lnSpcReduction="20000"/>
          </a:bodyPr>
          <a:lstStyle/>
          <a:p>
            <a:r>
              <a:rPr lang="en-CA" sz="2900" dirty="0"/>
              <a:t>After data insert, you should be able to do queries:</a:t>
            </a:r>
          </a:p>
          <a:p>
            <a:pPr lvl="1">
              <a:lnSpc>
                <a:spcPct val="110000"/>
              </a:lnSpc>
            </a:pPr>
            <a:r>
              <a:rPr lang="en-CA" b="1" dirty="0">
                <a:ln w="12700">
                  <a:solidFill>
                    <a:schemeClr val="accent5"/>
                  </a:solidFill>
                  <a:prstDash val="solid"/>
                </a:ln>
                <a:solidFill>
                  <a:schemeClr val="accent1">
                    <a:lumMod val="60000"/>
                    <a:lumOff val="40000"/>
                  </a:schemeClr>
                </a:solidFill>
              </a:rPr>
              <a:t>GET http://&lt;your_ec2_ip&gt;:9200/schools/_search?q=tags:sports</a:t>
            </a:r>
            <a:endParaRPr lang="en-CA" sz="2900" b="1" dirty="0">
              <a:ln w="12700">
                <a:solidFill>
                  <a:schemeClr val="accent5"/>
                </a:solidFill>
                <a:prstDash val="solid"/>
              </a:ln>
              <a:solidFill>
                <a:schemeClr val="accent1">
                  <a:lumMod val="60000"/>
                  <a:lumOff val="40000"/>
                </a:schemeClr>
              </a:solidFill>
            </a:endParaRPr>
          </a:p>
          <a:p>
            <a:pPr>
              <a:lnSpc>
                <a:spcPct val="110000"/>
              </a:lnSpc>
            </a:pPr>
            <a:r>
              <a:rPr lang="en-CA" sz="3300" dirty="0"/>
              <a:t>The response would look like this:</a:t>
            </a:r>
          </a:p>
          <a:p>
            <a:endParaRPr lang="en-CA" sz="2900" dirty="0"/>
          </a:p>
          <a:p>
            <a:pPr marL="457200" lvl="1" indent="0">
              <a:buNone/>
            </a:pPr>
            <a:r>
              <a:rPr lang="en-CA" sz="2000" dirty="0">
                <a:solidFill>
                  <a:srgbClr val="C00000"/>
                </a:solidFill>
              </a:rPr>
              <a:t>{{"took": 27,</a:t>
            </a:r>
          </a:p>
          <a:p>
            <a:pPr marL="457200" lvl="1" indent="0">
              <a:buNone/>
            </a:pPr>
            <a:r>
              <a:rPr lang="en-CA" sz="2000" dirty="0">
                <a:solidFill>
                  <a:srgbClr val="C00000"/>
                </a:solidFill>
              </a:rPr>
              <a:t>	"</a:t>
            </a:r>
            <a:r>
              <a:rPr lang="en-CA" sz="2000" dirty="0" err="1">
                <a:solidFill>
                  <a:srgbClr val="C00000"/>
                </a:solidFill>
              </a:rPr>
              <a:t>timed_out</a:t>
            </a:r>
            <a:r>
              <a:rPr lang="en-CA" sz="2000" dirty="0">
                <a:solidFill>
                  <a:srgbClr val="C00000"/>
                </a:solidFill>
              </a:rPr>
              <a:t>": false,</a:t>
            </a:r>
          </a:p>
          <a:p>
            <a:pPr marL="457200" lvl="1" indent="0">
              <a:buNone/>
            </a:pPr>
            <a:r>
              <a:rPr lang="en-CA" sz="2000" dirty="0">
                <a:solidFill>
                  <a:srgbClr val="C00000"/>
                </a:solidFill>
              </a:rPr>
              <a:t>	"_shards": {…	},</a:t>
            </a:r>
          </a:p>
          <a:p>
            <a:pPr marL="457200" lvl="1" indent="0">
              <a:buNone/>
            </a:pPr>
            <a:r>
              <a:rPr lang="en-CA" sz="2000" dirty="0">
                <a:solidFill>
                  <a:srgbClr val="C00000"/>
                </a:solidFill>
              </a:rPr>
              <a:t>	"hits": {…</a:t>
            </a:r>
          </a:p>
          <a:p>
            <a:pPr marL="457200" lvl="1" indent="0">
              <a:buNone/>
            </a:pPr>
            <a:r>
              <a:rPr lang="en-CA" sz="2000" dirty="0">
                <a:solidFill>
                  <a:srgbClr val="C00000"/>
                </a:solidFill>
              </a:rPr>
              <a:t>		"total": 1,</a:t>
            </a:r>
          </a:p>
          <a:p>
            <a:pPr marL="457200" lvl="1" indent="0">
              <a:buNone/>
            </a:pPr>
            <a:r>
              <a:rPr lang="en-CA" sz="2000" dirty="0">
                <a:solidFill>
                  <a:srgbClr val="C00000"/>
                </a:solidFill>
              </a:rPr>
              <a:t>		"</a:t>
            </a:r>
            <a:r>
              <a:rPr lang="en-CA" sz="2000" dirty="0" err="1">
                <a:solidFill>
                  <a:srgbClr val="C00000"/>
                </a:solidFill>
              </a:rPr>
              <a:t>max_score</a:t>
            </a:r>
            <a:r>
              <a:rPr lang="en-CA" sz="2000" dirty="0">
                <a:solidFill>
                  <a:srgbClr val="C00000"/>
                </a:solidFill>
              </a:rPr>
              <a:t>": 0.2876821,</a:t>
            </a:r>
          </a:p>
          <a:p>
            <a:pPr marL="457200" lvl="1" indent="0">
              <a:buNone/>
            </a:pPr>
            <a:r>
              <a:rPr lang="en-CA" sz="2000" dirty="0">
                <a:solidFill>
                  <a:srgbClr val="C00000"/>
                </a:solidFill>
              </a:rPr>
              <a:t>		"hits": [{…"tags": ["Good </a:t>
            </a:r>
            <a:r>
              <a:rPr lang="en-CA" sz="2000" dirty="0" err="1">
                <a:solidFill>
                  <a:srgbClr val="C00000"/>
                </a:solidFill>
              </a:rPr>
              <a:t>Faculty","Great</a:t>
            </a:r>
            <a:r>
              <a:rPr lang="en-CA" sz="2000" dirty="0">
                <a:solidFill>
                  <a:srgbClr val="C00000"/>
                </a:solidFill>
              </a:rPr>
              <a:t> Sports”],"rating": "4.5"}…]}</a:t>
            </a:r>
          </a:p>
          <a:p>
            <a:pPr marL="457200" lvl="1" indent="0">
              <a:buNone/>
            </a:pPr>
            <a:r>
              <a:rPr lang="en-CA" sz="2000" dirty="0">
                <a:solidFill>
                  <a:srgbClr val="C00000"/>
                </a:solidFill>
              </a:rPr>
              <a:t>	}</a:t>
            </a:r>
          </a:p>
          <a:p>
            <a:pPr marL="457200" lvl="1" indent="0">
              <a:buNone/>
            </a:pPr>
            <a:r>
              <a:rPr lang="en-CA" sz="2000" dirty="0">
                <a:solidFill>
                  <a:srgbClr val="C00000"/>
                </a:solidFill>
              </a:rPr>
              <a:t>}"index":{"_</a:t>
            </a:r>
            <a:r>
              <a:rPr lang="en-CA" sz="2000" dirty="0" err="1">
                <a:solidFill>
                  <a:srgbClr val="C00000"/>
                </a:solidFill>
              </a:rPr>
              <a:t>index":"schools</a:t>
            </a:r>
            <a:r>
              <a:rPr lang="en-CA" sz="2000" dirty="0">
                <a:solidFill>
                  <a:srgbClr val="C00000"/>
                </a:solidFill>
              </a:rPr>
              <a:t>", "_</a:t>
            </a:r>
            <a:r>
              <a:rPr lang="en-CA" sz="2000" dirty="0" err="1">
                <a:solidFill>
                  <a:srgbClr val="C00000"/>
                </a:solidFill>
              </a:rPr>
              <a:t>type":"school</a:t>
            </a:r>
            <a:r>
              <a:rPr lang="en-CA" sz="2000" dirty="0">
                <a:solidFill>
                  <a:srgbClr val="C00000"/>
                </a:solidFill>
              </a:rPr>
              <a:t>", "_id":"1"}}</a:t>
            </a:r>
          </a:p>
          <a:p>
            <a:pPr marL="457200" lvl="1" indent="0">
              <a:buNone/>
            </a:pPr>
            <a:r>
              <a:rPr lang="en-CA" sz="2000" dirty="0">
                <a:solidFill>
                  <a:srgbClr val="C00000"/>
                </a:solidFill>
              </a:rPr>
              <a:t>{ "</a:t>
            </a:r>
            <a:r>
              <a:rPr lang="en-CA" sz="2000" dirty="0" err="1">
                <a:solidFill>
                  <a:srgbClr val="C00000"/>
                </a:solidFill>
              </a:rPr>
              <a:t>name":"Central</a:t>
            </a:r>
            <a:r>
              <a:rPr lang="en-CA" sz="2000" dirty="0">
                <a:solidFill>
                  <a:srgbClr val="C00000"/>
                </a:solidFill>
              </a:rPr>
              <a:t> School", "</a:t>
            </a:r>
            <a:r>
              <a:rPr lang="en-CA" sz="2000" dirty="0" err="1">
                <a:solidFill>
                  <a:srgbClr val="C00000"/>
                </a:solidFill>
              </a:rPr>
              <a:t>description":"CBSE</a:t>
            </a:r>
            <a:r>
              <a:rPr lang="en-CA" sz="2000" dirty="0">
                <a:solidFill>
                  <a:srgbClr val="C00000"/>
                </a:solidFill>
              </a:rPr>
              <a:t> Affiliation",…}…</a:t>
            </a:r>
          </a:p>
          <a:p>
            <a:pPr marL="457200" lvl="1" indent="0">
              <a:buNone/>
            </a:pPr>
            <a:endParaRPr lang="en-CA" sz="2000" dirty="0">
              <a:solidFill>
                <a:srgbClr val="C00000"/>
              </a:solidFill>
            </a:endParaRPr>
          </a:p>
        </p:txBody>
      </p:sp>
      <p:sp>
        <p:nvSpPr>
          <p:cNvPr id="2" name="Slide Number Placeholder 1">
            <a:extLst>
              <a:ext uri="{FF2B5EF4-FFF2-40B4-BE49-F238E27FC236}">
                <a16:creationId xmlns:a16="http://schemas.microsoft.com/office/drawing/2014/main" id="{18431323-90E9-4A92-8E94-01420735F57B}"/>
              </a:ext>
            </a:extLst>
          </p:cNvPr>
          <p:cNvSpPr>
            <a:spLocks noGrp="1"/>
          </p:cNvSpPr>
          <p:nvPr>
            <p:ph type="sldNum" sz="quarter" idx="12"/>
          </p:nvPr>
        </p:nvSpPr>
        <p:spPr/>
        <p:txBody>
          <a:bodyPr/>
          <a:lstStyle/>
          <a:p>
            <a:fld id="{60E07FEE-6B88-464D-9D13-044B174A3BBE}" type="slidenum">
              <a:rPr lang="en-CA" smtClean="0"/>
              <a:t>42</a:t>
            </a:fld>
            <a:endParaRPr lang="en-CA"/>
          </a:p>
        </p:txBody>
      </p:sp>
    </p:spTree>
    <p:extLst>
      <p:ext uri="{BB962C8B-B14F-4D97-AF65-F5344CB8AC3E}">
        <p14:creationId xmlns:p14="http://schemas.microsoft.com/office/powerpoint/2010/main" val="189859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Elastic search - TEST</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lnSpcReduction="10000"/>
          </a:bodyPr>
          <a:lstStyle/>
          <a:p>
            <a:r>
              <a:rPr lang="en-CA" sz="2900" dirty="0"/>
              <a:t>Same thing you can achieve with:</a:t>
            </a:r>
          </a:p>
          <a:p>
            <a:pPr lvl="1">
              <a:lnSpc>
                <a:spcPct val="110000"/>
              </a:lnSpc>
            </a:pPr>
            <a:r>
              <a:rPr lang="en-CA" b="1" dirty="0">
                <a:ln w="12700">
                  <a:solidFill>
                    <a:schemeClr val="accent5"/>
                  </a:solidFill>
                  <a:prstDash val="solid"/>
                </a:ln>
                <a:solidFill>
                  <a:schemeClr val="accent1">
                    <a:lumMod val="60000"/>
                    <a:lumOff val="40000"/>
                  </a:schemeClr>
                </a:solidFill>
              </a:rPr>
              <a:t>GET http://&lt;your_ec2_ip&gt;:9200/schools/_search</a:t>
            </a:r>
            <a:endParaRPr lang="en-CA" sz="2900" b="1" dirty="0">
              <a:ln w="12700">
                <a:solidFill>
                  <a:schemeClr val="accent5"/>
                </a:solidFill>
                <a:prstDash val="solid"/>
              </a:ln>
              <a:solidFill>
                <a:schemeClr val="accent1">
                  <a:lumMod val="60000"/>
                  <a:lumOff val="40000"/>
                </a:schemeClr>
              </a:solidFill>
            </a:endParaRPr>
          </a:p>
          <a:p>
            <a:pPr>
              <a:lnSpc>
                <a:spcPct val="110000"/>
              </a:lnSpc>
            </a:pPr>
            <a:r>
              <a:rPr lang="en-CA" sz="3300" dirty="0"/>
              <a:t>Adding the request body:</a:t>
            </a:r>
          </a:p>
          <a:p>
            <a:endParaRPr lang="en-CA" sz="2900" dirty="0"/>
          </a:p>
          <a:p>
            <a:pPr marL="457200" lvl="1" indent="0">
              <a:buNone/>
            </a:pPr>
            <a:r>
              <a:rPr lang="en-CA" sz="2000" dirty="0">
                <a:solidFill>
                  <a:srgbClr val="C00000"/>
                </a:solidFill>
              </a:rPr>
              <a:t>{</a:t>
            </a:r>
          </a:p>
          <a:p>
            <a:pPr marL="457200" lvl="1" indent="0">
              <a:buNone/>
            </a:pPr>
            <a:r>
              <a:rPr lang="en-CA" sz="2000" dirty="0">
                <a:solidFill>
                  <a:srgbClr val="C00000"/>
                </a:solidFill>
              </a:rPr>
              <a:t>   "query":{</a:t>
            </a:r>
          </a:p>
          <a:p>
            <a:pPr marL="457200" lvl="1" indent="0">
              <a:buNone/>
            </a:pPr>
            <a:r>
              <a:rPr lang="en-CA" sz="2000" dirty="0">
                <a:solidFill>
                  <a:srgbClr val="C00000"/>
                </a:solidFill>
              </a:rPr>
              <a:t>      "</a:t>
            </a:r>
            <a:r>
              <a:rPr lang="en-CA" sz="2000" dirty="0" err="1">
                <a:solidFill>
                  <a:srgbClr val="C00000"/>
                </a:solidFill>
              </a:rPr>
              <a:t>query_string</a:t>
            </a:r>
            <a:r>
              <a:rPr lang="en-CA" sz="2000" dirty="0">
                <a:solidFill>
                  <a:srgbClr val="C00000"/>
                </a:solidFill>
              </a:rPr>
              <a:t>":{</a:t>
            </a:r>
          </a:p>
          <a:p>
            <a:pPr marL="457200" lvl="1" indent="0">
              <a:buNone/>
            </a:pPr>
            <a:r>
              <a:rPr lang="en-CA" sz="2000" dirty="0">
                <a:solidFill>
                  <a:srgbClr val="C00000"/>
                </a:solidFill>
              </a:rPr>
              <a:t>         "query":“</a:t>
            </a:r>
            <a:r>
              <a:rPr lang="en-CA" sz="2000" dirty="0" err="1">
                <a:solidFill>
                  <a:srgbClr val="C00000"/>
                </a:solidFill>
              </a:rPr>
              <a:t>tags:sports</a:t>
            </a:r>
            <a:r>
              <a:rPr lang="en-CA" sz="2000" dirty="0">
                <a:solidFill>
                  <a:srgbClr val="C00000"/>
                </a:solidFill>
              </a:rPr>
              <a:t>"</a:t>
            </a:r>
          </a:p>
          <a:p>
            <a:pPr marL="457200" lvl="1" indent="0">
              <a:buNone/>
            </a:pPr>
            <a:r>
              <a:rPr lang="en-CA" sz="2000" dirty="0">
                <a:solidFill>
                  <a:srgbClr val="C00000"/>
                </a:solidFill>
              </a:rPr>
              <a:t>      }</a:t>
            </a:r>
          </a:p>
          <a:p>
            <a:pPr marL="457200" lvl="1" indent="0">
              <a:buNone/>
            </a:pPr>
            <a:r>
              <a:rPr lang="en-CA" sz="2000" dirty="0">
                <a:solidFill>
                  <a:srgbClr val="C00000"/>
                </a:solidFill>
              </a:rPr>
              <a:t>   }</a:t>
            </a:r>
          </a:p>
          <a:p>
            <a:pPr marL="457200" lvl="1" indent="0">
              <a:buNone/>
            </a:pPr>
            <a:r>
              <a:rPr lang="en-CA" sz="2000" dirty="0">
                <a:solidFill>
                  <a:srgbClr val="C00000"/>
                </a:solidFill>
              </a:rPr>
              <a:t>}</a:t>
            </a:r>
          </a:p>
        </p:txBody>
      </p:sp>
      <p:sp>
        <p:nvSpPr>
          <p:cNvPr id="2" name="Slide Number Placeholder 1">
            <a:extLst>
              <a:ext uri="{FF2B5EF4-FFF2-40B4-BE49-F238E27FC236}">
                <a16:creationId xmlns:a16="http://schemas.microsoft.com/office/drawing/2014/main" id="{3965E4ED-3B17-43CB-AE4F-3A5B318D51F0}"/>
              </a:ext>
            </a:extLst>
          </p:cNvPr>
          <p:cNvSpPr>
            <a:spLocks noGrp="1"/>
          </p:cNvSpPr>
          <p:nvPr>
            <p:ph type="sldNum" sz="quarter" idx="12"/>
          </p:nvPr>
        </p:nvSpPr>
        <p:spPr/>
        <p:txBody>
          <a:bodyPr/>
          <a:lstStyle/>
          <a:p>
            <a:fld id="{60E07FEE-6B88-464D-9D13-044B174A3BBE}" type="slidenum">
              <a:rPr lang="en-CA" smtClean="0"/>
              <a:t>43</a:t>
            </a:fld>
            <a:endParaRPr lang="en-CA"/>
          </a:p>
        </p:txBody>
      </p:sp>
    </p:spTree>
    <p:extLst>
      <p:ext uri="{BB962C8B-B14F-4D97-AF65-F5344CB8AC3E}">
        <p14:creationId xmlns:p14="http://schemas.microsoft.com/office/powerpoint/2010/main" val="1752845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err="1"/>
              <a:t>Logstash</a:t>
            </a:r>
            <a:r>
              <a:rPr lang="en-CA" dirty="0"/>
              <a:t> Installation</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a:bodyPr>
          <a:lstStyle/>
          <a:p>
            <a:r>
              <a:rPr lang="en-CA" dirty="0"/>
              <a:t>The </a:t>
            </a:r>
            <a:r>
              <a:rPr lang="en-CA" dirty="0" err="1"/>
              <a:t>Logstash</a:t>
            </a:r>
            <a:r>
              <a:rPr lang="en-CA" dirty="0"/>
              <a:t> package is available from the same repository as Elasticsearch</a:t>
            </a:r>
          </a:p>
          <a:p>
            <a:r>
              <a:rPr lang="en-CA" dirty="0"/>
              <a:t>Update apt package:</a:t>
            </a:r>
          </a:p>
          <a:p>
            <a:pPr lvl="1">
              <a:lnSpc>
                <a:spcPct val="110000"/>
              </a:lnSpc>
            </a:pPr>
            <a:r>
              <a:rPr lang="en-CA" sz="2100" b="1" dirty="0" err="1">
                <a:ln w="12700">
                  <a:solidFill>
                    <a:schemeClr val="accent5"/>
                  </a:solidFill>
                  <a:prstDash val="solid"/>
                </a:ln>
                <a:solidFill>
                  <a:schemeClr val="accent1">
                    <a:lumMod val="60000"/>
                    <a:lumOff val="40000"/>
                  </a:schemeClr>
                </a:solidFill>
              </a:rPr>
              <a:t>sudo</a:t>
            </a:r>
            <a:r>
              <a:rPr lang="en-CA" sz="2100" b="1" dirty="0">
                <a:ln w="12700">
                  <a:solidFill>
                    <a:schemeClr val="accent5"/>
                  </a:solidFill>
                  <a:prstDash val="solid"/>
                </a:ln>
                <a:solidFill>
                  <a:schemeClr val="accent1">
                    <a:lumMod val="60000"/>
                    <a:lumOff val="40000"/>
                  </a:schemeClr>
                </a:solidFill>
              </a:rPr>
              <a:t> apt-get update</a:t>
            </a:r>
          </a:p>
          <a:p>
            <a:r>
              <a:rPr lang="en-CA" dirty="0"/>
              <a:t>Install </a:t>
            </a:r>
            <a:r>
              <a:rPr lang="en-CA" dirty="0" err="1"/>
              <a:t>logstash</a:t>
            </a:r>
            <a:r>
              <a:rPr lang="en-CA" dirty="0"/>
              <a:t> with this command:</a:t>
            </a:r>
          </a:p>
          <a:p>
            <a:pPr lvl="1">
              <a:lnSpc>
                <a:spcPct val="110000"/>
              </a:lnSpc>
            </a:pPr>
            <a:r>
              <a:rPr lang="en-CA" sz="2100" b="1" dirty="0" err="1">
                <a:ln w="12700">
                  <a:solidFill>
                    <a:schemeClr val="accent5"/>
                  </a:solidFill>
                  <a:prstDash val="solid"/>
                </a:ln>
                <a:solidFill>
                  <a:schemeClr val="accent1">
                    <a:lumMod val="60000"/>
                    <a:lumOff val="40000"/>
                  </a:schemeClr>
                </a:solidFill>
              </a:rPr>
              <a:t>sudo</a:t>
            </a:r>
            <a:r>
              <a:rPr lang="en-CA" sz="2100" b="1" dirty="0">
                <a:ln w="12700">
                  <a:solidFill>
                    <a:schemeClr val="accent5"/>
                  </a:solidFill>
                  <a:prstDash val="solid"/>
                </a:ln>
                <a:solidFill>
                  <a:schemeClr val="accent1">
                    <a:lumMod val="60000"/>
                    <a:lumOff val="40000"/>
                  </a:schemeClr>
                </a:solidFill>
              </a:rPr>
              <a:t> apt-get install </a:t>
            </a:r>
            <a:r>
              <a:rPr lang="en-CA" sz="2100" b="1" dirty="0" err="1">
                <a:ln w="12700">
                  <a:solidFill>
                    <a:schemeClr val="accent5"/>
                  </a:solidFill>
                  <a:prstDash val="solid"/>
                </a:ln>
                <a:solidFill>
                  <a:schemeClr val="accent1">
                    <a:lumMod val="60000"/>
                    <a:lumOff val="40000"/>
                  </a:schemeClr>
                </a:solidFill>
              </a:rPr>
              <a:t>logstash</a:t>
            </a:r>
            <a:endParaRPr lang="en-CA" sz="2100" b="1" dirty="0">
              <a:ln w="12700">
                <a:solidFill>
                  <a:schemeClr val="accent5"/>
                </a:solidFill>
                <a:prstDash val="solid"/>
              </a:ln>
              <a:solidFill>
                <a:schemeClr val="accent1">
                  <a:lumMod val="60000"/>
                  <a:lumOff val="40000"/>
                </a:schemeClr>
              </a:solidFill>
            </a:endParaRPr>
          </a:p>
          <a:p>
            <a:r>
              <a:rPr lang="en-CA" dirty="0"/>
              <a:t>Start </a:t>
            </a:r>
            <a:r>
              <a:rPr lang="en-CA" dirty="0" err="1"/>
              <a:t>logstash</a:t>
            </a:r>
            <a:endParaRPr lang="en-CA" dirty="0"/>
          </a:p>
          <a:p>
            <a:pPr lvl="1">
              <a:lnSpc>
                <a:spcPct val="110000"/>
              </a:lnSpc>
            </a:pPr>
            <a:r>
              <a:rPr lang="en-CA" sz="2100" b="1" dirty="0" err="1">
                <a:ln w="12700">
                  <a:solidFill>
                    <a:schemeClr val="accent5"/>
                  </a:solidFill>
                  <a:prstDash val="solid"/>
                </a:ln>
                <a:solidFill>
                  <a:schemeClr val="accent1">
                    <a:lumMod val="60000"/>
                    <a:lumOff val="40000"/>
                  </a:schemeClr>
                </a:solidFill>
              </a:rPr>
              <a:t>sudo</a:t>
            </a:r>
            <a:r>
              <a:rPr lang="en-CA" sz="2100" b="1" dirty="0">
                <a:ln w="12700">
                  <a:solidFill>
                    <a:schemeClr val="accent5"/>
                  </a:solidFill>
                  <a:prstDash val="solid"/>
                </a:ln>
                <a:solidFill>
                  <a:schemeClr val="accent1">
                    <a:lumMod val="60000"/>
                    <a:lumOff val="40000"/>
                  </a:schemeClr>
                </a:solidFill>
              </a:rPr>
              <a:t> service </a:t>
            </a:r>
            <a:r>
              <a:rPr lang="en-CA" sz="2100" b="1" dirty="0" err="1">
                <a:ln w="12700">
                  <a:solidFill>
                    <a:schemeClr val="accent5"/>
                  </a:solidFill>
                  <a:prstDash val="solid"/>
                </a:ln>
                <a:solidFill>
                  <a:schemeClr val="accent1">
                    <a:lumMod val="60000"/>
                    <a:lumOff val="40000"/>
                  </a:schemeClr>
                </a:solidFill>
              </a:rPr>
              <a:t>logstash</a:t>
            </a:r>
            <a:r>
              <a:rPr lang="en-CA" sz="2100" b="1" dirty="0">
                <a:ln w="12700">
                  <a:solidFill>
                    <a:schemeClr val="accent5"/>
                  </a:solidFill>
                  <a:prstDash val="solid"/>
                </a:ln>
                <a:solidFill>
                  <a:schemeClr val="accent1">
                    <a:lumMod val="60000"/>
                    <a:lumOff val="40000"/>
                  </a:schemeClr>
                </a:solidFill>
              </a:rPr>
              <a:t> start</a:t>
            </a:r>
          </a:p>
          <a:p>
            <a:endParaRPr lang="en-CA" dirty="0"/>
          </a:p>
          <a:p>
            <a:pPr marL="0" indent="0">
              <a:buNone/>
            </a:pPr>
            <a:endParaRPr lang="en-CA" dirty="0"/>
          </a:p>
        </p:txBody>
      </p:sp>
      <p:sp>
        <p:nvSpPr>
          <p:cNvPr id="2" name="Slide Number Placeholder 1">
            <a:extLst>
              <a:ext uri="{FF2B5EF4-FFF2-40B4-BE49-F238E27FC236}">
                <a16:creationId xmlns:a16="http://schemas.microsoft.com/office/drawing/2014/main" id="{15DAC7A7-30E7-4377-88B5-720507458FA7}"/>
              </a:ext>
            </a:extLst>
          </p:cNvPr>
          <p:cNvSpPr>
            <a:spLocks noGrp="1"/>
          </p:cNvSpPr>
          <p:nvPr>
            <p:ph type="sldNum" sz="quarter" idx="12"/>
          </p:nvPr>
        </p:nvSpPr>
        <p:spPr/>
        <p:txBody>
          <a:bodyPr/>
          <a:lstStyle/>
          <a:p>
            <a:fld id="{60E07FEE-6B88-464D-9D13-044B174A3BBE}" type="slidenum">
              <a:rPr lang="en-CA" smtClean="0"/>
              <a:t>44</a:t>
            </a:fld>
            <a:endParaRPr lang="en-CA"/>
          </a:p>
        </p:txBody>
      </p:sp>
    </p:spTree>
    <p:extLst>
      <p:ext uri="{BB962C8B-B14F-4D97-AF65-F5344CB8AC3E}">
        <p14:creationId xmlns:p14="http://schemas.microsoft.com/office/powerpoint/2010/main" val="3065436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85304-A442-4E81-BEB2-1B793D7B8BE0}"/>
              </a:ext>
            </a:extLst>
          </p:cNvPr>
          <p:cNvSpPr>
            <a:spLocks noGrp="1"/>
          </p:cNvSpPr>
          <p:nvPr>
            <p:ph type="title"/>
          </p:nvPr>
        </p:nvSpPr>
        <p:spPr/>
        <p:txBody>
          <a:bodyPr/>
          <a:lstStyle/>
          <a:p>
            <a:r>
              <a:rPr lang="en-CA" dirty="0"/>
              <a:t>ELASTIC SEARCH </a:t>
            </a:r>
            <a:r>
              <a:rPr lang="en-CA" dirty="0" err="1"/>
              <a:t>APis</a:t>
            </a:r>
            <a:endParaRPr lang="en-CA" dirty="0"/>
          </a:p>
        </p:txBody>
      </p:sp>
      <p:sp>
        <p:nvSpPr>
          <p:cNvPr id="5" name="Text Placeholder 4">
            <a:extLst>
              <a:ext uri="{FF2B5EF4-FFF2-40B4-BE49-F238E27FC236}">
                <a16:creationId xmlns:a16="http://schemas.microsoft.com/office/drawing/2014/main" id="{17939BAB-153D-4B33-8657-37F091DBC031}"/>
              </a:ext>
            </a:extLst>
          </p:cNvPr>
          <p:cNvSpPr>
            <a:spLocks noGrp="1"/>
          </p:cNvSpPr>
          <p:nvPr>
            <p:ph type="body" idx="1"/>
          </p:nvPr>
        </p:nvSpPr>
        <p:spPr/>
        <p:txBody>
          <a:bodyPr/>
          <a:lstStyle/>
          <a:p>
            <a:endParaRPr lang="en-CA"/>
          </a:p>
        </p:txBody>
      </p:sp>
      <p:sp>
        <p:nvSpPr>
          <p:cNvPr id="2" name="Slide Number Placeholder 1">
            <a:extLst>
              <a:ext uri="{FF2B5EF4-FFF2-40B4-BE49-F238E27FC236}">
                <a16:creationId xmlns:a16="http://schemas.microsoft.com/office/drawing/2014/main" id="{F0B61BE2-92B6-4812-B29E-20CD7315F08F}"/>
              </a:ext>
            </a:extLst>
          </p:cNvPr>
          <p:cNvSpPr>
            <a:spLocks noGrp="1"/>
          </p:cNvSpPr>
          <p:nvPr>
            <p:ph type="sldNum" sz="quarter" idx="12"/>
          </p:nvPr>
        </p:nvSpPr>
        <p:spPr/>
        <p:txBody>
          <a:bodyPr/>
          <a:lstStyle/>
          <a:p>
            <a:fld id="{FAA2D54B-7EE4-4B21-8BC5-E34C4F8118AC}" type="slidenum">
              <a:rPr lang="en-CA" smtClean="0"/>
              <a:t>45</a:t>
            </a:fld>
            <a:endParaRPr lang="en-CA"/>
          </a:p>
        </p:txBody>
      </p:sp>
    </p:spTree>
    <p:extLst>
      <p:ext uri="{BB962C8B-B14F-4D97-AF65-F5344CB8AC3E}">
        <p14:creationId xmlns:p14="http://schemas.microsoft.com/office/powerpoint/2010/main" val="977752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AVAILABLE APIs</a:t>
            </a:r>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a:bodyPr>
          <a:lstStyle/>
          <a:p>
            <a:r>
              <a:rPr lang="en-CA" dirty="0" err="1"/>
              <a:t>ElasticSearch</a:t>
            </a:r>
            <a:r>
              <a:rPr lang="en-CA" dirty="0"/>
              <a:t> offers a number of endpoints to work with data</a:t>
            </a:r>
          </a:p>
          <a:p>
            <a:endParaRPr lang="en-CA" dirty="0"/>
          </a:p>
          <a:p>
            <a:r>
              <a:rPr lang="en-CA" dirty="0"/>
              <a:t>For this assignment you will need:</a:t>
            </a:r>
          </a:p>
          <a:p>
            <a:pPr lvl="1"/>
            <a:r>
              <a:rPr lang="en-CA" dirty="0"/>
              <a:t>Index API, Get API, Bulk API, Search API</a:t>
            </a:r>
          </a:p>
          <a:p>
            <a:endParaRPr lang="en-CA" dirty="0"/>
          </a:p>
          <a:p>
            <a:r>
              <a:rPr lang="en-CA" dirty="0"/>
              <a:t>Documentation on APIs:</a:t>
            </a:r>
          </a:p>
          <a:p>
            <a:pPr lvl="1"/>
            <a:r>
              <a:rPr lang="en-CA" dirty="0">
                <a:hlinkClick r:id="rId2"/>
              </a:rPr>
              <a:t>https://www.elastic.co/guide/en/elasticsearch/reference/current/docs.html</a:t>
            </a:r>
            <a:endParaRPr lang="en-CA" dirty="0"/>
          </a:p>
          <a:p>
            <a:endParaRPr lang="en-CA" dirty="0"/>
          </a:p>
          <a:p>
            <a:pPr marL="0" indent="0">
              <a:buNone/>
            </a:pPr>
            <a:endParaRPr lang="en-CA" dirty="0"/>
          </a:p>
        </p:txBody>
      </p:sp>
      <p:sp>
        <p:nvSpPr>
          <p:cNvPr id="2" name="Slide Number Placeholder 1">
            <a:extLst>
              <a:ext uri="{FF2B5EF4-FFF2-40B4-BE49-F238E27FC236}">
                <a16:creationId xmlns:a16="http://schemas.microsoft.com/office/drawing/2014/main" id="{3505F3D7-6032-45F5-9EFD-D32DC75995B7}"/>
              </a:ext>
            </a:extLst>
          </p:cNvPr>
          <p:cNvSpPr>
            <a:spLocks noGrp="1"/>
          </p:cNvSpPr>
          <p:nvPr>
            <p:ph type="sldNum" sz="quarter" idx="12"/>
          </p:nvPr>
        </p:nvSpPr>
        <p:spPr/>
        <p:txBody>
          <a:bodyPr/>
          <a:lstStyle/>
          <a:p>
            <a:fld id="{60E07FEE-6B88-464D-9D13-044B174A3BBE}" type="slidenum">
              <a:rPr lang="en-CA" smtClean="0"/>
              <a:t>46</a:t>
            </a:fld>
            <a:endParaRPr lang="en-CA"/>
          </a:p>
        </p:txBody>
      </p:sp>
    </p:spTree>
    <p:extLst>
      <p:ext uri="{BB962C8B-B14F-4D97-AF65-F5344CB8AC3E}">
        <p14:creationId xmlns:p14="http://schemas.microsoft.com/office/powerpoint/2010/main" val="1659407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Index </a:t>
            </a:r>
            <a:r>
              <a:rPr lang="en-CA" dirty="0" err="1"/>
              <a:t>api</a:t>
            </a:r>
            <a:endParaRPr lang="en-CA" dirty="0"/>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fontScale="92500" lnSpcReduction="10000"/>
          </a:bodyPr>
          <a:lstStyle/>
          <a:p>
            <a:r>
              <a:rPr lang="en-CA" dirty="0"/>
              <a:t>Before you start inserting data, you have to create the index.</a:t>
            </a:r>
          </a:p>
          <a:p>
            <a:r>
              <a:rPr lang="en-CA" dirty="0"/>
              <a:t>PUT school</a:t>
            </a:r>
          </a:p>
          <a:p>
            <a:pPr marL="457200" lvl="1" indent="0">
              <a:buNone/>
            </a:pPr>
            <a:r>
              <a:rPr lang="en-CA" dirty="0">
                <a:solidFill>
                  <a:srgbClr val="FF0000"/>
                </a:solidFill>
              </a:rPr>
              <a:t>{  "mappings": {</a:t>
            </a:r>
          </a:p>
          <a:p>
            <a:pPr marL="457200" lvl="1" indent="0">
              <a:buNone/>
            </a:pPr>
            <a:r>
              <a:rPr lang="en-CA" dirty="0">
                <a:solidFill>
                  <a:srgbClr val="FF0000"/>
                </a:solidFill>
              </a:rPr>
              <a:t>    “_doc": {</a:t>
            </a:r>
          </a:p>
          <a:p>
            <a:pPr marL="457200" lvl="1" indent="0">
              <a:buNone/>
            </a:pPr>
            <a:r>
              <a:rPr lang="en-CA" dirty="0">
                <a:solidFill>
                  <a:srgbClr val="FF0000"/>
                </a:solidFill>
              </a:rPr>
              <a:t>      "properties": {</a:t>
            </a:r>
          </a:p>
          <a:p>
            <a:pPr marL="457200" lvl="1" indent="0">
              <a:buNone/>
            </a:pPr>
            <a:r>
              <a:rPr lang="en-CA" dirty="0">
                <a:solidFill>
                  <a:srgbClr val="FF0000"/>
                </a:solidFill>
              </a:rPr>
              <a:t>        "name": { "type": "text" },</a:t>
            </a:r>
          </a:p>
          <a:p>
            <a:pPr marL="457200" lvl="1" indent="0">
              <a:buNone/>
            </a:pPr>
            <a:r>
              <a:rPr lang="en-CA" dirty="0">
                <a:solidFill>
                  <a:srgbClr val="FF0000"/>
                </a:solidFill>
              </a:rPr>
              <a:t>        “city": { "type": "keyword" },</a:t>
            </a:r>
          </a:p>
          <a:p>
            <a:pPr marL="457200" lvl="1" indent="0">
              <a:buNone/>
            </a:pPr>
            <a:r>
              <a:rPr lang="en-CA" dirty="0">
                <a:solidFill>
                  <a:srgbClr val="FF0000"/>
                </a:solidFill>
              </a:rPr>
              <a:t>        “fees": { "type": “integer" }</a:t>
            </a:r>
          </a:p>
          <a:p>
            <a:pPr marL="457200" lvl="1" indent="0">
              <a:buNone/>
            </a:pPr>
            <a:r>
              <a:rPr lang="en-CA" dirty="0">
                <a:solidFill>
                  <a:srgbClr val="FF0000"/>
                </a:solidFill>
              </a:rPr>
              <a:t>      }  }  }</a:t>
            </a:r>
          </a:p>
          <a:p>
            <a:r>
              <a:rPr lang="en-CA" dirty="0"/>
              <a:t>Documentation on Index API:</a:t>
            </a:r>
          </a:p>
          <a:p>
            <a:pPr lvl="1"/>
            <a:r>
              <a:rPr lang="en-CA" dirty="0">
                <a:hlinkClick r:id="rId2"/>
              </a:rPr>
              <a:t>https://www.elastic.co/guide/en/elasticsearch/reference/current/docs-index_.html</a:t>
            </a:r>
            <a:endParaRPr lang="en-CA" dirty="0"/>
          </a:p>
          <a:p>
            <a:endParaRPr lang="en-CA" dirty="0"/>
          </a:p>
          <a:p>
            <a:pPr marL="0" indent="0">
              <a:buNone/>
            </a:pPr>
            <a:endParaRPr lang="en-CA" dirty="0"/>
          </a:p>
        </p:txBody>
      </p:sp>
      <p:sp>
        <p:nvSpPr>
          <p:cNvPr id="2" name="Slide Number Placeholder 1">
            <a:extLst>
              <a:ext uri="{FF2B5EF4-FFF2-40B4-BE49-F238E27FC236}">
                <a16:creationId xmlns:a16="http://schemas.microsoft.com/office/drawing/2014/main" id="{DABF0C5A-792B-4490-92CF-E84ABF1FCF9D}"/>
              </a:ext>
            </a:extLst>
          </p:cNvPr>
          <p:cNvSpPr>
            <a:spLocks noGrp="1"/>
          </p:cNvSpPr>
          <p:nvPr>
            <p:ph type="sldNum" sz="quarter" idx="12"/>
          </p:nvPr>
        </p:nvSpPr>
        <p:spPr/>
        <p:txBody>
          <a:bodyPr/>
          <a:lstStyle/>
          <a:p>
            <a:fld id="{60E07FEE-6B88-464D-9D13-044B174A3BBE}" type="slidenum">
              <a:rPr lang="en-CA" smtClean="0"/>
              <a:t>47</a:t>
            </a:fld>
            <a:endParaRPr lang="en-CA"/>
          </a:p>
        </p:txBody>
      </p:sp>
    </p:spTree>
    <p:extLst>
      <p:ext uri="{BB962C8B-B14F-4D97-AF65-F5344CB8AC3E}">
        <p14:creationId xmlns:p14="http://schemas.microsoft.com/office/powerpoint/2010/main" val="3194281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BULK </a:t>
            </a:r>
            <a:r>
              <a:rPr lang="en-CA" dirty="0" err="1"/>
              <a:t>api</a:t>
            </a:r>
            <a:endParaRPr lang="en-CA" dirty="0"/>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lnSpcReduction="10000"/>
          </a:bodyPr>
          <a:lstStyle/>
          <a:p>
            <a:r>
              <a:rPr lang="en-CA" dirty="0"/>
              <a:t>One of the </a:t>
            </a:r>
            <a:r>
              <a:rPr lang="en-CA" dirty="0" err="1"/>
              <a:t>multidocument</a:t>
            </a:r>
            <a:r>
              <a:rPr lang="en-CA" dirty="0"/>
              <a:t> endpoints used for bulk insert.</a:t>
            </a:r>
          </a:p>
          <a:p>
            <a:pPr marL="457200" lvl="1" indent="0">
              <a:buNone/>
            </a:pPr>
            <a:endParaRPr lang="en-CA" dirty="0">
              <a:solidFill>
                <a:srgbClr val="FF0000"/>
              </a:solidFill>
            </a:endParaRPr>
          </a:p>
          <a:p>
            <a:pPr marL="457200" lvl="1" indent="0">
              <a:buNone/>
            </a:pPr>
            <a:r>
              <a:rPr lang="en-CA" dirty="0">
                <a:solidFill>
                  <a:srgbClr val="FF0000"/>
                </a:solidFill>
              </a:rPr>
              <a:t>POST _bulk</a:t>
            </a:r>
          </a:p>
          <a:p>
            <a:pPr marL="457200" lvl="1" indent="0">
              <a:buNone/>
            </a:pPr>
            <a:r>
              <a:rPr lang="en-CA" dirty="0">
                <a:solidFill>
                  <a:srgbClr val="FF0000"/>
                </a:solidFill>
              </a:rPr>
              <a:t>{ "index" : { "_index" : “school", "_type" : "_doc", "_id" : "1" } }</a:t>
            </a:r>
          </a:p>
          <a:p>
            <a:pPr marL="457200" lvl="1" indent="0">
              <a:buNone/>
            </a:pPr>
            <a:r>
              <a:rPr lang="en-CA" dirty="0">
                <a:solidFill>
                  <a:srgbClr val="FF0000"/>
                </a:solidFill>
              </a:rPr>
              <a:t>{ “name" : “First school" }</a:t>
            </a:r>
          </a:p>
          <a:p>
            <a:pPr marL="457200" lvl="1" indent="0">
              <a:buNone/>
            </a:pPr>
            <a:r>
              <a:rPr lang="en-CA" dirty="0">
                <a:solidFill>
                  <a:srgbClr val="FF0000"/>
                </a:solidFill>
              </a:rPr>
              <a:t>{ “index" : { "_index" : “school", "_type" : "_doc", "_id" : "2" } } { “name" : “Second school" }</a:t>
            </a:r>
          </a:p>
          <a:p>
            <a:pPr marL="0" indent="0">
              <a:buNone/>
            </a:pPr>
            <a:endParaRPr lang="en-CA" dirty="0"/>
          </a:p>
          <a:p>
            <a:r>
              <a:rPr lang="en-CA" dirty="0"/>
              <a:t>Documentation on Bulk API:</a:t>
            </a:r>
          </a:p>
          <a:p>
            <a:pPr lvl="1"/>
            <a:r>
              <a:rPr lang="en-CA" dirty="0">
                <a:hlinkClick r:id="rId2"/>
              </a:rPr>
              <a:t>https://www.elastic.co/guide/en/elasticsearch/reference/current/docs-bulk.html</a:t>
            </a:r>
            <a:endParaRPr lang="en-CA" dirty="0"/>
          </a:p>
          <a:p>
            <a:endParaRPr lang="en-CA" dirty="0"/>
          </a:p>
          <a:p>
            <a:pPr marL="0" indent="0">
              <a:buNone/>
            </a:pPr>
            <a:endParaRPr lang="en-CA" dirty="0"/>
          </a:p>
        </p:txBody>
      </p:sp>
      <p:sp>
        <p:nvSpPr>
          <p:cNvPr id="2" name="Slide Number Placeholder 1">
            <a:extLst>
              <a:ext uri="{FF2B5EF4-FFF2-40B4-BE49-F238E27FC236}">
                <a16:creationId xmlns:a16="http://schemas.microsoft.com/office/drawing/2014/main" id="{FAE54457-04C0-40CC-A135-76EB866F471F}"/>
              </a:ext>
            </a:extLst>
          </p:cNvPr>
          <p:cNvSpPr>
            <a:spLocks noGrp="1"/>
          </p:cNvSpPr>
          <p:nvPr>
            <p:ph type="sldNum" sz="quarter" idx="12"/>
          </p:nvPr>
        </p:nvSpPr>
        <p:spPr/>
        <p:txBody>
          <a:bodyPr/>
          <a:lstStyle/>
          <a:p>
            <a:fld id="{60E07FEE-6B88-464D-9D13-044B174A3BBE}" type="slidenum">
              <a:rPr lang="en-CA" smtClean="0"/>
              <a:t>48</a:t>
            </a:fld>
            <a:endParaRPr lang="en-CA"/>
          </a:p>
        </p:txBody>
      </p:sp>
    </p:spTree>
    <p:extLst>
      <p:ext uri="{BB962C8B-B14F-4D97-AF65-F5344CB8AC3E}">
        <p14:creationId xmlns:p14="http://schemas.microsoft.com/office/powerpoint/2010/main" val="1773997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GET </a:t>
            </a:r>
            <a:r>
              <a:rPr lang="en-CA" dirty="0" err="1"/>
              <a:t>api</a:t>
            </a:r>
            <a:endParaRPr lang="en-CA" dirty="0"/>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lnSpcReduction="10000"/>
          </a:bodyPr>
          <a:lstStyle/>
          <a:p>
            <a:r>
              <a:rPr lang="en-CA" dirty="0"/>
              <a:t>Getting a specific document.</a:t>
            </a:r>
          </a:p>
          <a:p>
            <a:pPr marL="457200" lvl="1" indent="0">
              <a:buNone/>
            </a:pPr>
            <a:endParaRPr lang="en-CA" dirty="0">
              <a:solidFill>
                <a:srgbClr val="FF0000"/>
              </a:solidFill>
            </a:endParaRPr>
          </a:p>
          <a:p>
            <a:pPr marL="457200" lvl="1" indent="0">
              <a:buNone/>
            </a:pPr>
            <a:r>
              <a:rPr lang="en-CA" dirty="0">
                <a:solidFill>
                  <a:srgbClr val="FF0000"/>
                </a:solidFill>
              </a:rPr>
              <a:t>POST _bulk</a:t>
            </a:r>
          </a:p>
          <a:p>
            <a:pPr marL="457200" lvl="1" indent="0">
              <a:buNone/>
            </a:pPr>
            <a:r>
              <a:rPr lang="en-CA" dirty="0">
                <a:solidFill>
                  <a:srgbClr val="FF0000"/>
                </a:solidFill>
              </a:rPr>
              <a:t>{ "index" : { "_index" : “school", "_type" : "_doc", "_id" : "1" } }</a:t>
            </a:r>
          </a:p>
          <a:p>
            <a:pPr marL="457200" lvl="1" indent="0">
              <a:buNone/>
            </a:pPr>
            <a:r>
              <a:rPr lang="en-CA" dirty="0">
                <a:solidFill>
                  <a:srgbClr val="FF0000"/>
                </a:solidFill>
              </a:rPr>
              <a:t>{ “name" : “First school" }</a:t>
            </a:r>
          </a:p>
          <a:p>
            <a:pPr marL="457200" lvl="1" indent="0">
              <a:buNone/>
            </a:pPr>
            <a:r>
              <a:rPr lang="en-CA" dirty="0">
                <a:solidFill>
                  <a:srgbClr val="FF0000"/>
                </a:solidFill>
              </a:rPr>
              <a:t>{ “index" : { "_index" : “school", "_type" : "_doc", "_id" : "2" } } { “name" : “Second school" }</a:t>
            </a:r>
          </a:p>
          <a:p>
            <a:pPr marL="0" indent="0">
              <a:buNone/>
            </a:pPr>
            <a:endParaRPr lang="en-CA" dirty="0"/>
          </a:p>
          <a:p>
            <a:r>
              <a:rPr lang="en-CA" dirty="0"/>
              <a:t>Documentation on Bulk API:</a:t>
            </a:r>
          </a:p>
          <a:p>
            <a:pPr lvl="1"/>
            <a:r>
              <a:rPr lang="en-CA" dirty="0">
                <a:hlinkClick r:id="rId2"/>
              </a:rPr>
              <a:t>https://www.elastic.co/guide/en/elasticsearch/reference/current/docs-bulk.html</a:t>
            </a:r>
            <a:endParaRPr lang="en-CA" dirty="0"/>
          </a:p>
          <a:p>
            <a:endParaRPr lang="en-CA" dirty="0"/>
          </a:p>
          <a:p>
            <a:pPr marL="0" indent="0">
              <a:buNone/>
            </a:pPr>
            <a:endParaRPr lang="en-CA" dirty="0"/>
          </a:p>
        </p:txBody>
      </p:sp>
      <p:sp>
        <p:nvSpPr>
          <p:cNvPr id="2" name="Slide Number Placeholder 1">
            <a:extLst>
              <a:ext uri="{FF2B5EF4-FFF2-40B4-BE49-F238E27FC236}">
                <a16:creationId xmlns:a16="http://schemas.microsoft.com/office/drawing/2014/main" id="{A4D10893-1CC1-49AE-A0C0-65BB38D8BBBD}"/>
              </a:ext>
            </a:extLst>
          </p:cNvPr>
          <p:cNvSpPr>
            <a:spLocks noGrp="1"/>
          </p:cNvSpPr>
          <p:nvPr>
            <p:ph type="sldNum" sz="quarter" idx="12"/>
          </p:nvPr>
        </p:nvSpPr>
        <p:spPr/>
        <p:txBody>
          <a:bodyPr/>
          <a:lstStyle/>
          <a:p>
            <a:fld id="{60E07FEE-6B88-464D-9D13-044B174A3BBE}" type="slidenum">
              <a:rPr lang="en-CA" smtClean="0"/>
              <a:t>49</a:t>
            </a:fld>
            <a:endParaRPr lang="en-CA"/>
          </a:p>
        </p:txBody>
      </p:sp>
    </p:spTree>
    <p:extLst>
      <p:ext uri="{BB962C8B-B14F-4D97-AF65-F5344CB8AC3E}">
        <p14:creationId xmlns:p14="http://schemas.microsoft.com/office/powerpoint/2010/main" val="364191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167C-6E7C-45CB-85C4-F96FDF93367B}"/>
              </a:ext>
            </a:extLst>
          </p:cNvPr>
          <p:cNvSpPr>
            <a:spLocks noGrp="1"/>
          </p:cNvSpPr>
          <p:nvPr>
            <p:ph type="title"/>
          </p:nvPr>
        </p:nvSpPr>
        <p:spPr/>
        <p:txBody>
          <a:bodyPr/>
          <a:lstStyle/>
          <a:p>
            <a:r>
              <a:rPr lang="en-CA" dirty="0"/>
              <a:t>Distributed </a:t>
            </a:r>
            <a:r>
              <a:rPr lang="en-CA" dirty="0" err="1"/>
              <a:t>dbms</a:t>
            </a:r>
            <a:endParaRPr lang="en-CA" dirty="0"/>
          </a:p>
        </p:txBody>
      </p:sp>
      <p:sp>
        <p:nvSpPr>
          <p:cNvPr id="3" name="Content Placeholder 2">
            <a:extLst>
              <a:ext uri="{FF2B5EF4-FFF2-40B4-BE49-F238E27FC236}">
                <a16:creationId xmlns:a16="http://schemas.microsoft.com/office/drawing/2014/main" id="{4461DD7C-69E4-44C2-BD89-F0210BC90C77}"/>
              </a:ext>
            </a:extLst>
          </p:cNvPr>
          <p:cNvSpPr>
            <a:spLocks noGrp="1"/>
          </p:cNvSpPr>
          <p:nvPr>
            <p:ph idx="1"/>
          </p:nvPr>
        </p:nvSpPr>
        <p:spPr/>
        <p:txBody>
          <a:bodyPr>
            <a:normAutofit fontScale="77500" lnSpcReduction="20000"/>
          </a:bodyPr>
          <a:lstStyle/>
          <a:p>
            <a:r>
              <a:rPr lang="en-CA" dirty="0"/>
              <a:t>Distributed Database is a collection of multiple interconnected databases, which are physically spread across various locations that communicate via a computer network.</a:t>
            </a:r>
          </a:p>
          <a:p>
            <a:endParaRPr lang="en-CA" dirty="0"/>
          </a:p>
          <a:p>
            <a:r>
              <a:rPr lang="en-CA" dirty="0"/>
              <a:t>A Distributed Database Management System (DDBMS) is a centralized software system that manages a distributed database in a manner as if it were all stored in a single location.</a:t>
            </a:r>
          </a:p>
          <a:p>
            <a:endParaRPr lang="en-CA" dirty="0"/>
          </a:p>
          <a:p>
            <a:r>
              <a:rPr lang="en-CA" dirty="0"/>
              <a:t>DBMS allows applications to access data from local and remote databases.</a:t>
            </a:r>
          </a:p>
          <a:p>
            <a:endParaRPr lang="en-CA" dirty="0"/>
          </a:p>
          <a:p>
            <a:r>
              <a:rPr lang="en-CA" dirty="0"/>
              <a:t>In a Distributed Database data is split into fragments horizontally and vertically which increases parallelism and provides better disaster recovery.</a:t>
            </a:r>
          </a:p>
        </p:txBody>
      </p:sp>
      <p:sp>
        <p:nvSpPr>
          <p:cNvPr id="4" name="Slide Number Placeholder 3">
            <a:extLst>
              <a:ext uri="{FF2B5EF4-FFF2-40B4-BE49-F238E27FC236}">
                <a16:creationId xmlns:a16="http://schemas.microsoft.com/office/drawing/2014/main" id="{E5302A17-9D92-4676-B9E2-551D2A14C7E1}"/>
              </a:ext>
            </a:extLst>
          </p:cNvPr>
          <p:cNvSpPr>
            <a:spLocks noGrp="1"/>
          </p:cNvSpPr>
          <p:nvPr>
            <p:ph type="sldNum" sz="quarter" idx="12"/>
          </p:nvPr>
        </p:nvSpPr>
        <p:spPr/>
        <p:txBody>
          <a:bodyPr/>
          <a:lstStyle/>
          <a:p>
            <a:fld id="{60E07FEE-6B88-464D-9D13-044B174A3BBE}" type="slidenum">
              <a:rPr lang="en-CA" smtClean="0"/>
              <a:t>5</a:t>
            </a:fld>
            <a:endParaRPr lang="en-CA"/>
          </a:p>
        </p:txBody>
      </p:sp>
    </p:spTree>
    <p:extLst>
      <p:ext uri="{BB962C8B-B14F-4D97-AF65-F5344CB8AC3E}">
        <p14:creationId xmlns:p14="http://schemas.microsoft.com/office/powerpoint/2010/main" val="8030073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02A9D-28C9-404C-B3DD-093F9F778602}"/>
              </a:ext>
            </a:extLst>
          </p:cNvPr>
          <p:cNvSpPr>
            <a:spLocks noGrp="1"/>
          </p:cNvSpPr>
          <p:nvPr>
            <p:ph type="title"/>
          </p:nvPr>
        </p:nvSpPr>
        <p:spPr>
          <a:xfrm>
            <a:off x="838200" y="365125"/>
            <a:ext cx="10515600" cy="1325563"/>
          </a:xfrm>
        </p:spPr>
        <p:txBody>
          <a:bodyPr/>
          <a:lstStyle/>
          <a:p>
            <a:r>
              <a:rPr lang="en-CA" dirty="0"/>
              <a:t>SEARCH </a:t>
            </a:r>
            <a:r>
              <a:rPr lang="en-CA" dirty="0" err="1"/>
              <a:t>api</a:t>
            </a:r>
            <a:endParaRPr lang="en-CA" dirty="0"/>
          </a:p>
        </p:txBody>
      </p:sp>
      <p:sp>
        <p:nvSpPr>
          <p:cNvPr id="5" name="Content Placeholder 4">
            <a:extLst>
              <a:ext uri="{FF2B5EF4-FFF2-40B4-BE49-F238E27FC236}">
                <a16:creationId xmlns:a16="http://schemas.microsoft.com/office/drawing/2014/main" id="{9861711B-AC11-458A-9BBB-24657F42E1B1}"/>
              </a:ext>
            </a:extLst>
          </p:cNvPr>
          <p:cNvSpPr>
            <a:spLocks noGrp="1"/>
          </p:cNvSpPr>
          <p:nvPr>
            <p:ph idx="1"/>
          </p:nvPr>
        </p:nvSpPr>
        <p:spPr>
          <a:xfrm>
            <a:off x="838200" y="1825625"/>
            <a:ext cx="10515600" cy="4351338"/>
          </a:xfrm>
        </p:spPr>
        <p:txBody>
          <a:bodyPr>
            <a:normAutofit lnSpcReduction="10000"/>
          </a:bodyPr>
          <a:lstStyle/>
          <a:p>
            <a:r>
              <a:rPr lang="en-CA" dirty="0"/>
              <a:t>One of the </a:t>
            </a:r>
            <a:r>
              <a:rPr lang="en-CA" dirty="0" err="1"/>
              <a:t>multidocument</a:t>
            </a:r>
            <a:r>
              <a:rPr lang="en-CA" dirty="0"/>
              <a:t> endpoints used for bulk insert.</a:t>
            </a:r>
          </a:p>
          <a:p>
            <a:pPr marL="457200" lvl="1" indent="0">
              <a:buNone/>
            </a:pPr>
            <a:endParaRPr lang="en-CA" dirty="0">
              <a:solidFill>
                <a:srgbClr val="FF0000"/>
              </a:solidFill>
            </a:endParaRPr>
          </a:p>
          <a:p>
            <a:pPr marL="457200" lvl="1" indent="0">
              <a:buNone/>
            </a:pPr>
            <a:r>
              <a:rPr lang="en-CA" dirty="0">
                <a:solidFill>
                  <a:srgbClr val="FF0000"/>
                </a:solidFill>
              </a:rPr>
              <a:t>POST _bulk</a:t>
            </a:r>
          </a:p>
          <a:p>
            <a:pPr marL="457200" lvl="1" indent="0">
              <a:buNone/>
            </a:pPr>
            <a:r>
              <a:rPr lang="en-CA" dirty="0">
                <a:solidFill>
                  <a:srgbClr val="FF0000"/>
                </a:solidFill>
              </a:rPr>
              <a:t>{ "index" : { "_index" : “school", "_type" : "_doc", "_id" : "1" } }</a:t>
            </a:r>
          </a:p>
          <a:p>
            <a:pPr marL="457200" lvl="1" indent="0">
              <a:buNone/>
            </a:pPr>
            <a:r>
              <a:rPr lang="en-CA" dirty="0">
                <a:solidFill>
                  <a:srgbClr val="FF0000"/>
                </a:solidFill>
              </a:rPr>
              <a:t>{ “name" : “First school" }</a:t>
            </a:r>
          </a:p>
          <a:p>
            <a:pPr marL="457200" lvl="1" indent="0">
              <a:buNone/>
            </a:pPr>
            <a:r>
              <a:rPr lang="en-CA" dirty="0">
                <a:solidFill>
                  <a:srgbClr val="FF0000"/>
                </a:solidFill>
              </a:rPr>
              <a:t>{ “index" : { "_index" : “school", "_type" : "_doc", "_id" : "2" } } { “name" : “Second school" }</a:t>
            </a:r>
          </a:p>
          <a:p>
            <a:pPr marL="0" indent="0">
              <a:buNone/>
            </a:pPr>
            <a:endParaRPr lang="en-CA" dirty="0"/>
          </a:p>
          <a:p>
            <a:r>
              <a:rPr lang="en-CA" dirty="0"/>
              <a:t>Documentation on Bulk API:</a:t>
            </a:r>
          </a:p>
          <a:p>
            <a:pPr lvl="1"/>
            <a:r>
              <a:rPr lang="en-CA" dirty="0">
                <a:hlinkClick r:id="rId2"/>
              </a:rPr>
              <a:t>https://www.elastic.co/guide/en/elasticsearch/reference/current/docs-bulk.html</a:t>
            </a:r>
            <a:endParaRPr lang="en-CA" dirty="0"/>
          </a:p>
          <a:p>
            <a:endParaRPr lang="en-CA" dirty="0"/>
          </a:p>
          <a:p>
            <a:pPr marL="0" indent="0">
              <a:buNone/>
            </a:pPr>
            <a:endParaRPr lang="en-CA" dirty="0"/>
          </a:p>
        </p:txBody>
      </p:sp>
      <p:sp>
        <p:nvSpPr>
          <p:cNvPr id="2" name="Slide Number Placeholder 1">
            <a:extLst>
              <a:ext uri="{FF2B5EF4-FFF2-40B4-BE49-F238E27FC236}">
                <a16:creationId xmlns:a16="http://schemas.microsoft.com/office/drawing/2014/main" id="{DA525F1B-B6AB-4923-BD78-3DE5C370D980}"/>
              </a:ext>
            </a:extLst>
          </p:cNvPr>
          <p:cNvSpPr>
            <a:spLocks noGrp="1"/>
          </p:cNvSpPr>
          <p:nvPr>
            <p:ph type="sldNum" sz="quarter" idx="12"/>
          </p:nvPr>
        </p:nvSpPr>
        <p:spPr/>
        <p:txBody>
          <a:bodyPr/>
          <a:lstStyle/>
          <a:p>
            <a:fld id="{60E07FEE-6B88-464D-9D13-044B174A3BBE}" type="slidenum">
              <a:rPr lang="en-CA" smtClean="0"/>
              <a:t>50</a:t>
            </a:fld>
            <a:endParaRPr lang="en-CA"/>
          </a:p>
        </p:txBody>
      </p:sp>
    </p:spTree>
    <p:extLst>
      <p:ext uri="{BB962C8B-B14F-4D97-AF65-F5344CB8AC3E}">
        <p14:creationId xmlns:p14="http://schemas.microsoft.com/office/powerpoint/2010/main" val="2303628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E5B3-C6AA-4641-B4B0-F84573BC6535}"/>
              </a:ext>
            </a:extLst>
          </p:cNvPr>
          <p:cNvSpPr>
            <a:spLocks noGrp="1"/>
          </p:cNvSpPr>
          <p:nvPr>
            <p:ph type="title"/>
          </p:nvPr>
        </p:nvSpPr>
        <p:spPr/>
        <p:txBody>
          <a:bodyPr/>
          <a:lstStyle/>
          <a:p>
            <a:r>
              <a:rPr lang="en-CA" dirty="0"/>
              <a:t>Useful references</a:t>
            </a:r>
          </a:p>
        </p:txBody>
      </p:sp>
      <p:sp>
        <p:nvSpPr>
          <p:cNvPr id="3" name="Content Placeholder 2">
            <a:extLst>
              <a:ext uri="{FF2B5EF4-FFF2-40B4-BE49-F238E27FC236}">
                <a16:creationId xmlns:a16="http://schemas.microsoft.com/office/drawing/2014/main" id="{80ECCDDC-4082-450A-80DB-037088520E69}"/>
              </a:ext>
            </a:extLst>
          </p:cNvPr>
          <p:cNvSpPr>
            <a:spLocks noGrp="1"/>
          </p:cNvSpPr>
          <p:nvPr>
            <p:ph idx="1"/>
          </p:nvPr>
        </p:nvSpPr>
        <p:spPr/>
        <p:txBody>
          <a:bodyPr/>
          <a:lstStyle/>
          <a:p>
            <a:r>
              <a:rPr lang="en-CA" dirty="0"/>
              <a:t>Kibana installation is available at</a:t>
            </a:r>
          </a:p>
          <a:p>
            <a:pPr lvl="1"/>
            <a:r>
              <a:rPr lang="en-CA" dirty="0">
                <a:hlinkClick r:id="rId2"/>
              </a:rPr>
              <a:t>https://www.elastic.co/downloads/kibana</a:t>
            </a:r>
            <a:endParaRPr lang="en-CA" dirty="0"/>
          </a:p>
          <a:p>
            <a:r>
              <a:rPr lang="en-CA" dirty="0"/>
              <a:t>Documentation on </a:t>
            </a:r>
            <a:r>
              <a:rPr lang="en-CA" dirty="0" err="1"/>
              <a:t>ElasticSearch</a:t>
            </a:r>
            <a:r>
              <a:rPr lang="en-CA" dirty="0"/>
              <a:t> and </a:t>
            </a:r>
            <a:r>
              <a:rPr lang="en-CA" dirty="0" err="1"/>
              <a:t>Logstash</a:t>
            </a:r>
            <a:r>
              <a:rPr lang="en-CA" dirty="0"/>
              <a:t>:</a:t>
            </a:r>
          </a:p>
          <a:p>
            <a:pPr lvl="1"/>
            <a:r>
              <a:rPr lang="en-CA" dirty="0">
                <a:hlinkClick r:id="rId3"/>
              </a:rPr>
              <a:t>https://www.elastic.co/guide/index.html</a:t>
            </a:r>
            <a:endParaRPr lang="en-CA" dirty="0"/>
          </a:p>
          <a:p>
            <a:r>
              <a:rPr lang="en-CA" dirty="0"/>
              <a:t>Blog about </a:t>
            </a:r>
            <a:r>
              <a:rPr lang="en-CA" dirty="0" err="1"/>
              <a:t>ElasticSearch</a:t>
            </a:r>
            <a:r>
              <a:rPr lang="en-CA" dirty="0"/>
              <a:t> concepts:</a:t>
            </a:r>
          </a:p>
          <a:p>
            <a:pPr lvl="1"/>
            <a:r>
              <a:rPr lang="en-CA" dirty="0">
                <a:hlinkClick r:id="rId4"/>
              </a:rPr>
              <a:t>https://www.datadoghq.com/blog/monitor-elasticsearch-performance-metrics/</a:t>
            </a:r>
            <a:endParaRPr lang="en-CA" dirty="0"/>
          </a:p>
          <a:p>
            <a:r>
              <a:rPr lang="en-CA" dirty="0" err="1"/>
              <a:t>ElasticSearch</a:t>
            </a:r>
            <a:r>
              <a:rPr lang="en-CA" dirty="0"/>
              <a:t> API tutorial:</a:t>
            </a:r>
          </a:p>
          <a:p>
            <a:pPr lvl="1"/>
            <a:r>
              <a:rPr lang="en-CA" dirty="0">
                <a:hlinkClick r:id="rId5"/>
              </a:rPr>
              <a:t>https://www.tutorialspoint.com/elasticsearch/index.htm</a:t>
            </a:r>
            <a:endParaRPr lang="en-CA" dirty="0"/>
          </a:p>
          <a:p>
            <a:pPr lvl="1"/>
            <a:endParaRPr lang="en-CA" dirty="0"/>
          </a:p>
          <a:p>
            <a:pPr lvl="1"/>
            <a:endParaRPr lang="en-CA" dirty="0"/>
          </a:p>
          <a:p>
            <a:pPr lvl="1"/>
            <a:endParaRPr lang="en-CA" dirty="0"/>
          </a:p>
          <a:p>
            <a:endParaRPr lang="en-CA" dirty="0"/>
          </a:p>
        </p:txBody>
      </p:sp>
      <p:sp>
        <p:nvSpPr>
          <p:cNvPr id="4" name="Slide Number Placeholder 3">
            <a:extLst>
              <a:ext uri="{FF2B5EF4-FFF2-40B4-BE49-F238E27FC236}">
                <a16:creationId xmlns:a16="http://schemas.microsoft.com/office/drawing/2014/main" id="{B73C0584-6D4B-460E-9BCF-DF285945E5FD}"/>
              </a:ext>
            </a:extLst>
          </p:cNvPr>
          <p:cNvSpPr>
            <a:spLocks noGrp="1"/>
          </p:cNvSpPr>
          <p:nvPr>
            <p:ph type="sldNum" sz="quarter" idx="12"/>
          </p:nvPr>
        </p:nvSpPr>
        <p:spPr/>
        <p:txBody>
          <a:bodyPr/>
          <a:lstStyle/>
          <a:p>
            <a:fld id="{60E07FEE-6B88-464D-9D13-044B174A3BBE}" type="slidenum">
              <a:rPr lang="en-CA" smtClean="0"/>
              <a:t>51</a:t>
            </a:fld>
            <a:endParaRPr lang="en-CA"/>
          </a:p>
        </p:txBody>
      </p:sp>
    </p:spTree>
    <p:extLst>
      <p:ext uri="{BB962C8B-B14F-4D97-AF65-F5344CB8AC3E}">
        <p14:creationId xmlns:p14="http://schemas.microsoft.com/office/powerpoint/2010/main" val="121574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17C9-38B8-41A0-B09E-40E048575704}"/>
              </a:ext>
            </a:extLst>
          </p:cNvPr>
          <p:cNvSpPr>
            <a:spLocks noGrp="1"/>
          </p:cNvSpPr>
          <p:nvPr>
            <p:ph type="title"/>
          </p:nvPr>
        </p:nvSpPr>
        <p:spPr/>
        <p:txBody>
          <a:bodyPr/>
          <a:lstStyle/>
          <a:p>
            <a:r>
              <a:rPr lang="en-CA" dirty="0"/>
              <a:t>Elastic search</a:t>
            </a:r>
          </a:p>
        </p:txBody>
      </p:sp>
      <p:sp>
        <p:nvSpPr>
          <p:cNvPr id="3" name="Content Placeholder 2">
            <a:extLst>
              <a:ext uri="{FF2B5EF4-FFF2-40B4-BE49-F238E27FC236}">
                <a16:creationId xmlns:a16="http://schemas.microsoft.com/office/drawing/2014/main" id="{E6EA4384-EF8D-48F2-A121-87EF6A2A61D7}"/>
              </a:ext>
            </a:extLst>
          </p:cNvPr>
          <p:cNvSpPr>
            <a:spLocks noGrp="1"/>
          </p:cNvSpPr>
          <p:nvPr>
            <p:ph idx="1"/>
          </p:nvPr>
        </p:nvSpPr>
        <p:spPr/>
        <p:txBody>
          <a:bodyPr>
            <a:normAutofit fontScale="92500" lnSpcReduction="10000"/>
          </a:bodyPr>
          <a:lstStyle/>
          <a:p>
            <a:r>
              <a:rPr lang="en-CA" dirty="0"/>
              <a:t>Real-time and distributed full text search and analytics engine.</a:t>
            </a:r>
          </a:p>
          <a:p>
            <a:r>
              <a:rPr lang="en-CA" dirty="0"/>
              <a:t>Optimized for text based and document search</a:t>
            </a:r>
          </a:p>
          <a:p>
            <a:r>
              <a:rPr lang="en-CA" dirty="0"/>
              <a:t>Built on top of Lucene</a:t>
            </a:r>
          </a:p>
          <a:p>
            <a:r>
              <a:rPr lang="en-CA" dirty="0"/>
              <a:t>It has features for search, filtering scoring and ranking of documents</a:t>
            </a:r>
          </a:p>
          <a:p>
            <a:r>
              <a:rPr lang="en-CA" dirty="0"/>
              <a:t>Favours denormalization of data as opposed to RDB systems.</a:t>
            </a:r>
          </a:p>
          <a:p>
            <a:r>
              <a:rPr lang="en-CA" dirty="0"/>
              <a:t>The ELK stack: Elasticsearch, </a:t>
            </a:r>
            <a:r>
              <a:rPr lang="en-CA" dirty="0" err="1"/>
              <a:t>Logstash</a:t>
            </a:r>
            <a:r>
              <a:rPr lang="en-CA" dirty="0"/>
              <a:t> and Kibana</a:t>
            </a:r>
          </a:p>
          <a:p>
            <a:r>
              <a:rPr lang="en-CA" dirty="0"/>
              <a:t>Use cases: </a:t>
            </a:r>
          </a:p>
          <a:p>
            <a:pPr lvl="1"/>
            <a:r>
              <a:rPr lang="en-CA" dirty="0"/>
              <a:t>https://www.elastic.co/blog/found-uses-of-elasticsearch</a:t>
            </a:r>
          </a:p>
          <a:p>
            <a:pPr lvl="1"/>
            <a:r>
              <a:rPr lang="en-CA" dirty="0"/>
              <a:t>https://www.elastic.co/use-cases</a:t>
            </a:r>
          </a:p>
        </p:txBody>
      </p:sp>
      <p:sp>
        <p:nvSpPr>
          <p:cNvPr id="4" name="Slide Number Placeholder 3">
            <a:extLst>
              <a:ext uri="{FF2B5EF4-FFF2-40B4-BE49-F238E27FC236}">
                <a16:creationId xmlns:a16="http://schemas.microsoft.com/office/drawing/2014/main" id="{8552FB25-ECC8-4E98-A629-39C4504F2C48}"/>
              </a:ext>
            </a:extLst>
          </p:cNvPr>
          <p:cNvSpPr>
            <a:spLocks noGrp="1"/>
          </p:cNvSpPr>
          <p:nvPr>
            <p:ph type="sldNum" sz="quarter" idx="12"/>
          </p:nvPr>
        </p:nvSpPr>
        <p:spPr/>
        <p:txBody>
          <a:bodyPr/>
          <a:lstStyle/>
          <a:p>
            <a:fld id="{60E07FEE-6B88-464D-9D13-044B174A3BBE}" type="slidenum">
              <a:rPr lang="en-CA" smtClean="0"/>
              <a:t>6</a:t>
            </a:fld>
            <a:endParaRPr lang="en-CA"/>
          </a:p>
        </p:txBody>
      </p:sp>
    </p:spTree>
    <p:extLst>
      <p:ext uri="{BB962C8B-B14F-4D97-AF65-F5344CB8AC3E}">
        <p14:creationId xmlns:p14="http://schemas.microsoft.com/office/powerpoint/2010/main" val="1513351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9AB-36A6-4D83-9654-1BE16E5AEC67}"/>
              </a:ext>
            </a:extLst>
          </p:cNvPr>
          <p:cNvSpPr>
            <a:spLocks noGrp="1"/>
          </p:cNvSpPr>
          <p:nvPr>
            <p:ph type="title"/>
          </p:nvPr>
        </p:nvSpPr>
        <p:spPr>
          <a:xfrm>
            <a:off x="838200" y="365125"/>
            <a:ext cx="10515600" cy="1325563"/>
          </a:xfrm>
        </p:spPr>
        <p:txBody>
          <a:bodyPr/>
          <a:lstStyle/>
          <a:p>
            <a:r>
              <a:rPr lang="en-CA"/>
              <a:t>Elastic search</a:t>
            </a:r>
            <a:endParaRPr lang="en-CA" dirty="0"/>
          </a:p>
        </p:txBody>
      </p:sp>
      <p:sp>
        <p:nvSpPr>
          <p:cNvPr id="3" name="Content Placeholder 2">
            <a:extLst>
              <a:ext uri="{FF2B5EF4-FFF2-40B4-BE49-F238E27FC236}">
                <a16:creationId xmlns:a16="http://schemas.microsoft.com/office/drawing/2014/main" id="{99AF348C-A409-4192-9B2F-A4F4B724A58C}"/>
              </a:ext>
            </a:extLst>
          </p:cNvPr>
          <p:cNvSpPr>
            <a:spLocks noGrp="1"/>
          </p:cNvSpPr>
          <p:nvPr>
            <p:ph idx="1"/>
          </p:nvPr>
        </p:nvSpPr>
        <p:spPr>
          <a:xfrm>
            <a:off x="5939161" y="1557660"/>
            <a:ext cx="5716480" cy="4351338"/>
          </a:xfrm>
        </p:spPr>
        <p:txBody>
          <a:bodyPr>
            <a:normAutofit fontScale="92500" lnSpcReduction="10000"/>
          </a:bodyPr>
          <a:lstStyle/>
          <a:p>
            <a:r>
              <a:rPr lang="en-CA" dirty="0"/>
              <a:t>Distributed and Highly Available</a:t>
            </a:r>
          </a:p>
          <a:p>
            <a:pPr lvl="1"/>
            <a:endParaRPr lang="en-CA" dirty="0"/>
          </a:p>
          <a:p>
            <a:pPr lvl="1"/>
            <a:r>
              <a:rPr lang="en-CA" dirty="0"/>
              <a:t>Index : Index created on several types of documents</a:t>
            </a:r>
          </a:p>
          <a:p>
            <a:pPr lvl="1"/>
            <a:r>
              <a:rPr lang="en-CA" dirty="0"/>
              <a:t>Cluster : Several nodes run in a cluster to store data and speed up searches.</a:t>
            </a:r>
          </a:p>
          <a:p>
            <a:pPr lvl="1"/>
            <a:r>
              <a:rPr lang="en-CA" dirty="0"/>
              <a:t>Shards : Indexes are fragmented horizontally in smaller instances and stored across several nodes</a:t>
            </a:r>
          </a:p>
          <a:p>
            <a:pPr lvl="1"/>
            <a:r>
              <a:rPr lang="en-CA" dirty="0"/>
              <a:t>Replicas: Copies of shards/ indexes acting as redundancy for recovery and protection against data loss.</a:t>
            </a:r>
          </a:p>
        </p:txBody>
      </p:sp>
      <p:sp>
        <p:nvSpPr>
          <p:cNvPr id="6" name="TextBox 5">
            <a:extLst>
              <a:ext uri="{FF2B5EF4-FFF2-40B4-BE49-F238E27FC236}">
                <a16:creationId xmlns:a16="http://schemas.microsoft.com/office/drawing/2014/main" id="{FF2DB242-DB58-4F28-8944-F0E0DB2BD1EC}"/>
              </a:ext>
            </a:extLst>
          </p:cNvPr>
          <p:cNvSpPr txBox="1"/>
          <p:nvPr/>
        </p:nvSpPr>
        <p:spPr>
          <a:xfrm>
            <a:off x="838200" y="5539666"/>
            <a:ext cx="4269117" cy="369332"/>
          </a:xfrm>
          <a:prstGeom prst="rect">
            <a:avLst/>
          </a:prstGeom>
          <a:noFill/>
        </p:spPr>
        <p:txBody>
          <a:bodyPr wrap="none" rtlCol="0">
            <a:spAutoFit/>
          </a:bodyPr>
          <a:lstStyle/>
          <a:p>
            <a:r>
              <a:rPr lang="en-CA" dirty="0"/>
              <a:t>*http://serkansakinmaz.blogspot.ca/</a:t>
            </a:r>
          </a:p>
        </p:txBody>
      </p:sp>
      <p:pic>
        <p:nvPicPr>
          <p:cNvPr id="8" name="Picture 7">
            <a:extLst>
              <a:ext uri="{FF2B5EF4-FFF2-40B4-BE49-F238E27FC236}">
                <a16:creationId xmlns:a16="http://schemas.microsoft.com/office/drawing/2014/main" id="{B99F90F9-62D8-4AC7-8380-2C20D40B5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56" y="1882066"/>
            <a:ext cx="6531486" cy="4012199"/>
          </a:xfrm>
          <a:prstGeom prst="rect">
            <a:avLst/>
          </a:prstGeom>
        </p:spPr>
      </p:pic>
      <p:sp>
        <p:nvSpPr>
          <p:cNvPr id="4" name="Slide Number Placeholder 3">
            <a:extLst>
              <a:ext uri="{FF2B5EF4-FFF2-40B4-BE49-F238E27FC236}">
                <a16:creationId xmlns:a16="http://schemas.microsoft.com/office/drawing/2014/main" id="{EB94D6D1-A981-4DAD-8C70-6BAA544762E6}"/>
              </a:ext>
            </a:extLst>
          </p:cNvPr>
          <p:cNvSpPr>
            <a:spLocks noGrp="1"/>
          </p:cNvSpPr>
          <p:nvPr>
            <p:ph type="sldNum" sz="quarter" idx="12"/>
          </p:nvPr>
        </p:nvSpPr>
        <p:spPr/>
        <p:txBody>
          <a:bodyPr/>
          <a:lstStyle/>
          <a:p>
            <a:fld id="{60E07FEE-6B88-464D-9D13-044B174A3BBE}" type="slidenum">
              <a:rPr lang="en-CA" smtClean="0"/>
              <a:t>7</a:t>
            </a:fld>
            <a:endParaRPr lang="en-CA"/>
          </a:p>
        </p:txBody>
      </p:sp>
    </p:spTree>
    <p:extLst>
      <p:ext uri="{BB962C8B-B14F-4D97-AF65-F5344CB8AC3E}">
        <p14:creationId xmlns:p14="http://schemas.microsoft.com/office/powerpoint/2010/main" val="328670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D123-1FAB-4741-A82C-F5E9AA4FB8AA}"/>
              </a:ext>
            </a:extLst>
          </p:cNvPr>
          <p:cNvSpPr>
            <a:spLocks noGrp="1"/>
          </p:cNvSpPr>
          <p:nvPr>
            <p:ph type="title"/>
          </p:nvPr>
        </p:nvSpPr>
        <p:spPr/>
        <p:txBody>
          <a:bodyPr/>
          <a:lstStyle/>
          <a:p>
            <a:r>
              <a:rPr lang="en-CA" dirty="0"/>
              <a:t>Assignment 1 tasks</a:t>
            </a:r>
          </a:p>
        </p:txBody>
      </p:sp>
      <p:sp>
        <p:nvSpPr>
          <p:cNvPr id="5" name="Text Placeholder 4">
            <a:extLst>
              <a:ext uri="{FF2B5EF4-FFF2-40B4-BE49-F238E27FC236}">
                <a16:creationId xmlns:a16="http://schemas.microsoft.com/office/drawing/2014/main" id="{1F3AEC35-8935-4243-AEF0-DF37987DC8E7}"/>
              </a:ext>
            </a:extLst>
          </p:cNvPr>
          <p:cNvSpPr>
            <a:spLocks noGrp="1"/>
          </p:cNvSpPr>
          <p:nvPr>
            <p:ph type="body" idx="1"/>
          </p:nvPr>
        </p:nvSpPr>
        <p:spPr/>
        <p:txBody>
          <a:bodyPr/>
          <a:lstStyle/>
          <a:p>
            <a:endParaRPr lang="en-CA"/>
          </a:p>
        </p:txBody>
      </p:sp>
      <p:sp>
        <p:nvSpPr>
          <p:cNvPr id="2" name="Slide Number Placeholder 1">
            <a:extLst>
              <a:ext uri="{FF2B5EF4-FFF2-40B4-BE49-F238E27FC236}">
                <a16:creationId xmlns:a16="http://schemas.microsoft.com/office/drawing/2014/main" id="{79BE4E6C-A4EF-41A6-BFD7-FD19B64717CD}"/>
              </a:ext>
            </a:extLst>
          </p:cNvPr>
          <p:cNvSpPr>
            <a:spLocks noGrp="1"/>
          </p:cNvSpPr>
          <p:nvPr>
            <p:ph type="sldNum" sz="quarter" idx="12"/>
          </p:nvPr>
        </p:nvSpPr>
        <p:spPr/>
        <p:txBody>
          <a:bodyPr/>
          <a:lstStyle/>
          <a:p>
            <a:fld id="{FAA2D54B-7EE4-4B21-8BC5-E34C4F8118AC}" type="slidenum">
              <a:rPr lang="en-CA" smtClean="0"/>
              <a:t>8</a:t>
            </a:fld>
            <a:endParaRPr lang="en-CA"/>
          </a:p>
        </p:txBody>
      </p:sp>
    </p:spTree>
    <p:extLst>
      <p:ext uri="{BB962C8B-B14F-4D97-AF65-F5344CB8AC3E}">
        <p14:creationId xmlns:p14="http://schemas.microsoft.com/office/powerpoint/2010/main" val="42677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E8E05C-4C13-4096-99B9-5F43C9575EAD}"/>
              </a:ext>
            </a:extLst>
          </p:cNvPr>
          <p:cNvSpPr>
            <a:spLocks noGrp="1"/>
          </p:cNvSpPr>
          <p:nvPr>
            <p:ph type="title"/>
          </p:nvPr>
        </p:nvSpPr>
        <p:spPr/>
        <p:txBody>
          <a:bodyPr/>
          <a:lstStyle/>
          <a:p>
            <a:r>
              <a:rPr lang="en-CA" dirty="0"/>
              <a:t>Setup of </a:t>
            </a:r>
            <a:r>
              <a:rPr lang="en-CA" dirty="0" err="1"/>
              <a:t>aws</a:t>
            </a:r>
            <a:r>
              <a:rPr lang="en-CA" dirty="0"/>
              <a:t> account on amazon</a:t>
            </a:r>
          </a:p>
        </p:txBody>
      </p:sp>
      <p:sp>
        <p:nvSpPr>
          <p:cNvPr id="5" name="Content Placeholder 4">
            <a:extLst>
              <a:ext uri="{FF2B5EF4-FFF2-40B4-BE49-F238E27FC236}">
                <a16:creationId xmlns:a16="http://schemas.microsoft.com/office/drawing/2014/main" id="{E61BCE70-E152-45BF-8B5A-9BD22B4A995D}"/>
              </a:ext>
            </a:extLst>
          </p:cNvPr>
          <p:cNvSpPr>
            <a:spLocks noGrp="1"/>
          </p:cNvSpPr>
          <p:nvPr>
            <p:ph idx="1"/>
          </p:nvPr>
        </p:nvSpPr>
        <p:spPr>
          <a:xfrm>
            <a:off x="838200" y="1825625"/>
            <a:ext cx="5710084" cy="4351338"/>
          </a:xfrm>
        </p:spPr>
        <p:txBody>
          <a:bodyPr/>
          <a:lstStyle/>
          <a:p>
            <a:r>
              <a:rPr lang="en-CA" dirty="0"/>
              <a:t>Creation and setup is relatively easy, just follow the steps.</a:t>
            </a:r>
          </a:p>
          <a:p>
            <a:r>
              <a:rPr lang="en-CA" dirty="0"/>
              <a:t>AND  it’s free.</a:t>
            </a:r>
          </a:p>
        </p:txBody>
      </p:sp>
      <p:pic>
        <p:nvPicPr>
          <p:cNvPr id="7" name="Picture 6">
            <a:extLst>
              <a:ext uri="{FF2B5EF4-FFF2-40B4-BE49-F238E27FC236}">
                <a16:creationId xmlns:a16="http://schemas.microsoft.com/office/drawing/2014/main" id="{9ED582A4-DE00-422B-ACD2-3FA0C9993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909" y="1563328"/>
            <a:ext cx="3522510" cy="4707577"/>
          </a:xfrm>
          <a:prstGeom prst="rect">
            <a:avLst/>
          </a:prstGeom>
        </p:spPr>
      </p:pic>
      <p:sp>
        <p:nvSpPr>
          <p:cNvPr id="2" name="Slide Number Placeholder 1">
            <a:extLst>
              <a:ext uri="{FF2B5EF4-FFF2-40B4-BE49-F238E27FC236}">
                <a16:creationId xmlns:a16="http://schemas.microsoft.com/office/drawing/2014/main" id="{4A2FEF6A-B981-4D55-BAA5-D05F74F0AF95}"/>
              </a:ext>
            </a:extLst>
          </p:cNvPr>
          <p:cNvSpPr>
            <a:spLocks noGrp="1"/>
          </p:cNvSpPr>
          <p:nvPr>
            <p:ph type="sldNum" sz="quarter" idx="12"/>
          </p:nvPr>
        </p:nvSpPr>
        <p:spPr/>
        <p:txBody>
          <a:bodyPr/>
          <a:lstStyle/>
          <a:p>
            <a:fld id="{60E07FEE-6B88-464D-9D13-044B174A3BBE}" type="slidenum">
              <a:rPr lang="en-CA" smtClean="0"/>
              <a:t>9</a:t>
            </a:fld>
            <a:endParaRPr lang="en-CA"/>
          </a:p>
        </p:txBody>
      </p:sp>
    </p:spTree>
    <p:extLst>
      <p:ext uri="{BB962C8B-B14F-4D97-AF65-F5344CB8AC3E}">
        <p14:creationId xmlns:p14="http://schemas.microsoft.com/office/powerpoint/2010/main" val="2933370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Custom Design">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themeOverride>
</file>

<file path=docProps/app.xml><?xml version="1.0" encoding="utf-8"?>
<Properties xmlns="http://schemas.openxmlformats.org/officeDocument/2006/extended-properties" xmlns:vt="http://schemas.openxmlformats.org/officeDocument/2006/docPropsVTypes">
  <Template>TM03457485[[fn=Mesh]]</Template>
  <TotalTime>8079</TotalTime>
  <Words>2329</Words>
  <Application>Microsoft Office PowerPoint</Application>
  <PresentationFormat>Widescreen</PresentationFormat>
  <Paragraphs>352</Paragraphs>
  <Slides>51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51</vt:i4>
      </vt:variant>
    </vt:vector>
  </HeadingPairs>
  <TitlesOfParts>
    <vt:vector size="56" baseType="lpstr">
      <vt:lpstr>Arial</vt:lpstr>
      <vt:lpstr>Calibri</vt:lpstr>
      <vt:lpstr>Century Gothic</vt:lpstr>
      <vt:lpstr>Mesh</vt:lpstr>
      <vt:lpstr>Custom Design</vt:lpstr>
      <vt:lpstr>A1: Elastic Search vs rdbms</vt:lpstr>
      <vt:lpstr>Overview</vt:lpstr>
      <vt:lpstr>Relational DBMs</vt:lpstr>
      <vt:lpstr>Infrastructure Services on a Cloud System</vt:lpstr>
      <vt:lpstr>Distributed dbms</vt:lpstr>
      <vt:lpstr>Elastic search</vt:lpstr>
      <vt:lpstr>Elastic search</vt:lpstr>
      <vt:lpstr>Assignment 1 tasks</vt:lpstr>
      <vt:lpstr>Setup of aws account on amazon</vt:lpstr>
      <vt:lpstr>CREATING ec2 instance</vt:lpstr>
      <vt:lpstr>Creating ec2 instance</vt:lpstr>
      <vt:lpstr>Creating ec2 instance</vt:lpstr>
      <vt:lpstr>EC2 step 1</vt:lpstr>
      <vt:lpstr>EC2 step 2</vt:lpstr>
      <vt:lpstr>EC2 step 3</vt:lpstr>
      <vt:lpstr>EC2 step 4</vt:lpstr>
      <vt:lpstr>EC2 step 5</vt:lpstr>
      <vt:lpstr>EC2 step 6</vt:lpstr>
      <vt:lpstr>EC2 step 7</vt:lpstr>
      <vt:lpstr>Ec2 Instance and dns information</vt:lpstr>
      <vt:lpstr>SSH connection</vt:lpstr>
      <vt:lpstr>Connect to the EC2 instance from SSH</vt:lpstr>
      <vt:lpstr>Creating Key-pair with puttygen</vt:lpstr>
      <vt:lpstr>Connecting through putty step 1</vt:lpstr>
      <vt:lpstr>Connecting through putty step 2</vt:lpstr>
      <vt:lpstr>Connecting through putty result</vt:lpstr>
      <vt:lpstr>INSTALLING MYSQL</vt:lpstr>
      <vt:lpstr>Installing rdbms on ec2 instance</vt:lpstr>
      <vt:lpstr>Remote connection to mysql db</vt:lpstr>
      <vt:lpstr>Setup user and db</vt:lpstr>
      <vt:lpstr>Connect through mysql workbench</vt:lpstr>
      <vt:lpstr>Connect through mysql workbench</vt:lpstr>
      <vt:lpstr>Installing elastic search and logstash</vt:lpstr>
      <vt:lpstr>Elastic search – java installation</vt:lpstr>
      <vt:lpstr>Elastic search Installation</vt:lpstr>
      <vt:lpstr>Elastic search Installation</vt:lpstr>
      <vt:lpstr>Elastic search Installation</vt:lpstr>
      <vt:lpstr>Elastic search Installation – common issue</vt:lpstr>
      <vt:lpstr>Elastic search - TEST</vt:lpstr>
      <vt:lpstr>Elastic search - TEST</vt:lpstr>
      <vt:lpstr>Elastic search - TEST</vt:lpstr>
      <vt:lpstr>Elastic search - TEST</vt:lpstr>
      <vt:lpstr>Elastic search - TEST</vt:lpstr>
      <vt:lpstr>Logstash Installation</vt:lpstr>
      <vt:lpstr>ELASTIC SEARCH APis</vt:lpstr>
      <vt:lpstr>AVAILABLE APIs</vt:lpstr>
      <vt:lpstr>Index api</vt:lpstr>
      <vt:lpstr>BULK api</vt:lpstr>
      <vt:lpstr>GET api</vt:lpstr>
      <vt:lpstr>SEARCH api</vt:lpstr>
      <vt:lpstr>Useful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Cloud Systems</dc:title>
  <dc:creator>dkosmajac</dc:creator>
  <cp:lastModifiedBy>Dijana Kosmajac</cp:lastModifiedBy>
  <cp:revision>48</cp:revision>
  <dcterms:created xsi:type="dcterms:W3CDTF">2018-04-25T17:48:06Z</dcterms:created>
  <dcterms:modified xsi:type="dcterms:W3CDTF">2018-07-11T13:18:16Z</dcterms:modified>
</cp:coreProperties>
</file>