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  <p:sldMasterId id="2147483906" r:id="rId2"/>
  </p:sldMasterIdLst>
  <p:notesMasterIdLst>
    <p:notesMasterId r:id="rId35"/>
  </p:notesMasterIdLst>
  <p:sldIdLst>
    <p:sldId id="256" r:id="rId3"/>
    <p:sldId id="258" r:id="rId4"/>
    <p:sldId id="260" r:id="rId5"/>
    <p:sldId id="261" r:id="rId6"/>
    <p:sldId id="262" r:id="rId7"/>
    <p:sldId id="263" r:id="rId8"/>
    <p:sldId id="310" r:id="rId9"/>
    <p:sldId id="265" r:id="rId10"/>
    <p:sldId id="309" r:id="rId11"/>
    <p:sldId id="313" r:id="rId12"/>
    <p:sldId id="285" r:id="rId13"/>
    <p:sldId id="267" r:id="rId14"/>
    <p:sldId id="314" r:id="rId15"/>
    <p:sldId id="315" r:id="rId16"/>
    <p:sldId id="316" r:id="rId17"/>
    <p:sldId id="317" r:id="rId18"/>
    <p:sldId id="312" r:id="rId19"/>
    <p:sldId id="321" r:id="rId20"/>
    <p:sldId id="318" r:id="rId21"/>
    <p:sldId id="322" r:id="rId22"/>
    <p:sldId id="320" r:id="rId23"/>
    <p:sldId id="323" r:id="rId24"/>
    <p:sldId id="325" r:id="rId25"/>
    <p:sldId id="283" r:id="rId26"/>
    <p:sldId id="277" r:id="rId27"/>
    <p:sldId id="326" r:id="rId28"/>
    <p:sldId id="327" r:id="rId29"/>
    <p:sldId id="331" r:id="rId30"/>
    <p:sldId id="319" r:id="rId31"/>
    <p:sldId id="332" r:id="rId32"/>
    <p:sldId id="330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02D8-F93D-40D7-8F08-2EB559809564}" type="datetimeFigureOut">
              <a:rPr lang="en-CA" smtClean="0"/>
              <a:t>2018-07-11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EE14-1B3E-4CC6-986F-323BB432A4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8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6416-B127-44E4-AE18-3F1D04DCF61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AD84-FD10-4027-83BA-BEBAB93574A5}"/>
              </a:ext>
            </a:extLst>
          </p:cNvPr>
          <p:cNvSpPr txBox="1"/>
          <p:nvPr userDrawn="1"/>
        </p:nvSpPr>
        <p:spPr>
          <a:xfrm>
            <a:off x="1141412" y="586739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TA: Dijana Kosmajac, dijana.kosmajac@dal.ca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27B94-0561-4053-B2C3-9B91449236F0}"/>
              </a:ext>
            </a:extLst>
          </p:cNvPr>
          <p:cNvSpPr txBox="1"/>
          <p:nvPr userDrawn="1"/>
        </p:nvSpPr>
        <p:spPr>
          <a:xfrm>
            <a:off x="1141412" y="2286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2796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6F61-55F2-4AFC-A419-19CAD593A870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8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477D-7655-4C25-82E9-9F3B0932F4A0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09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FFFE-9695-497E-AA72-5F93228F2957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8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7B57-296A-4324-8294-9F2686DBBA92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6815-20A0-4A1A-8046-CE1C37C707F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1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D47E-FADB-4F94-ABE7-05B6A53BF59B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2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1C27-8FF8-4C70-8149-7E12185EB1DF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2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3AE4-9BD9-46E6-8C99-B03D779BD0F4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12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6A97-1CEB-494C-AA80-5453D832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4465-18CD-4A00-A286-F88EF172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FCF7-5FD6-40B8-9B9B-BDDC065E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623A-9BD6-4629-B0B1-DB620C4D8D31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C55-9F1A-4A1A-B221-11E5625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AF80-AF76-44DA-B9C1-CB4F418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6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448E-2F8F-4255-84FC-B9C82CA5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CA" sz="3200" b="0" kern="1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F0D-CC0D-43FF-AEA6-6924B99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48BA-919B-45AE-A8E2-13E9B9D2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3F3-CF74-40D2-810C-70FB9193043B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CA7C-005A-415C-9199-63C5842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4915-3F37-4621-ACCF-CF656FD0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9722B-C774-43E4-9C3E-A9D1E56A2319}"/>
              </a:ext>
            </a:extLst>
          </p:cNvPr>
          <p:cNvSpPr txBox="1"/>
          <p:nvPr userDrawn="1"/>
        </p:nvSpPr>
        <p:spPr>
          <a:xfrm>
            <a:off x="838200" y="9076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CSCI 5408: Data Management and Warehousing, Analytics</a:t>
            </a:r>
          </a:p>
        </p:txBody>
      </p:sp>
    </p:spTree>
    <p:extLst>
      <p:ext uri="{BB962C8B-B14F-4D97-AF65-F5344CB8AC3E}">
        <p14:creationId xmlns:p14="http://schemas.microsoft.com/office/powerpoint/2010/main" val="31142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E057-83D0-4823-9031-61D30EE47A15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515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51A-9082-4CFD-823D-CE5E6859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AEA25-4273-45A1-981B-80594305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ED7D-38AA-4609-8F7D-92C70AC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825D-863A-4F50-96AA-63E65166AF25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C347-0FD4-4A6F-8BF8-887CDAA5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9B4B-B05C-4E29-93A1-170005A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90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8AE-4F0D-4F85-B0B2-3362D1FF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943F-D115-4293-A00F-FE31F8F14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DC02-9CCE-45E1-81AB-3E86B053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C47D-461A-4A5F-8E72-366D04C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B0C0-C0C8-45B2-9E15-337CAFECE28F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8F9D-AF22-4B7B-A91F-6E4B977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B901-8E88-48DA-AF0F-E8C7840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88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0DCF-F02E-49EF-BD1E-5A72EE48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DF24-98AA-40D7-9114-0F65B204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0F2F-B50A-4633-A57C-7A544AE7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6803-83C6-433C-B35D-1F0FD61D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D06C-54A4-41C7-BC7F-9CB09A6B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3A196-D2E2-455B-8FC8-273F707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0566-67B5-47EF-AFCC-BFC7294B8A96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909B-C4E1-498E-B22D-E59CCC5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011EF-956C-40D0-B625-8C8D820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000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5186-2579-4ADD-9541-0C80839C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005-CFF0-43DC-B9DF-FCB020F0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A6D5-3400-4E2C-983E-3C05432CEBB8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5E75-988F-4FC2-8E0B-D447F86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7AC13-98B8-4F59-A3E7-61D3E85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7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13FD0-1A2D-4620-AAFE-5986E45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3CFA-5B51-42B7-9E07-357DE9C87D57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D7B55-04A7-4352-87CF-67342EE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F204-DED3-495A-B1FE-E53BAA5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137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CE8-E2C8-4BB6-9BF4-C52DB9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CE78-7DD2-4379-90B7-37634AD4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0DF5-4E9E-420D-8DDB-1F47E010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598A-F3FA-4F5D-AA2F-EE7A5F7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9CB-07D1-40B6-9636-73E13409AE3C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9C45-AE14-4F56-A7FA-A7BE7FF5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8788-4525-4B79-B076-D10B239E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5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C1E2-4123-4C19-98F7-600DEE3B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7239-4C2F-4956-82B1-67713DA6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93B4-EA96-4D07-B190-BFFF453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7B10-3220-40B7-BFF2-E4C0DF25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3F-39DC-4EA2-A533-101649803FF8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844F-32DD-4C53-9378-6D7A178A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5634D-B52C-475F-A7D9-54A653B8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64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AA5-A8FD-496F-A566-473E712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520D-32EC-4E5E-A429-A7ED82FF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88-F455-4034-929A-17D5C87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1FA0-163A-4EA5-9727-F36AF099695B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CD90-7C7D-4453-9133-D60B15E3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9060-DC7C-4124-B0D6-0BF0E71C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37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FB28-740A-4FC9-9A61-615F81E8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3D3D-A3A3-4BF4-BEE6-BE3EDFF2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0006-8315-49CC-8AF8-72DEBA1A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281-9336-4760-B639-DF834A7A5401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306-99BD-4B95-823B-02A3E90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9F86-4170-4EAB-8D3D-8ECFA79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77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EEBD-ED2E-4EFD-9669-2CDF2788C039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DC0F-44CE-4D67-B3AC-42AE1BADEAE8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0D65-6B6D-40F8-ABB5-94A1B81283B9}" type="datetime1">
              <a:rPr lang="en-CA" smtClean="0"/>
              <a:t>2018-07-11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7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B0C9-983A-4231-B5E3-30192A984E54}" type="datetime1">
              <a:rPr lang="en-CA" smtClean="0"/>
              <a:t>2018-07-11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48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B157-0C53-45EF-A194-53C23951F214}" type="datetime1">
              <a:rPr lang="en-CA" smtClean="0"/>
              <a:t>2018-07-11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3AB8-7CA9-4D3C-A94F-5EF653E20153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1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2D7252C-5760-4DC0-992A-DA935BA01551}" type="datetime1">
              <a:rPr lang="en-CA" smtClean="0"/>
              <a:t>2018-07-11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17BF2F-0CD1-4FAB-BE0B-A9BC00279474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A2D54B-7EE4-4B21-8BC5-E34C4F8118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85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3831-C7E1-405B-8C2A-B2D6236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6950-0A53-436E-98A6-341EFFE5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42C2-A494-40C7-831B-6FB05620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C799-9F21-4D5F-AE86-97365FBB8AB6}" type="datetime1">
              <a:rPr lang="en-CA" smtClean="0"/>
              <a:t>2018-07-11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4B2B-CE22-4EA5-89FA-71E6F091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1672-C257-4341-8B2B-33888DFDF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7FEE-6B88-464D-9D13-044B174A3B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eets/rules-and-filtering/overview/standard-operators.html" TargetMode="Externa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leif/socialsent" TargetMode="External"/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god-helmet.com/wp/whissel-dictionary-of-affect/index.htm" TargetMode="External"/><Relationship Id="rId5" Type="http://schemas.openxmlformats.org/officeDocument/2006/relationships/hyperlink" Target="https://provalisresearch.com/products/content-analysis-software/wordstat-dictionary/sentiment-dictionaries/" TargetMode="External"/><Relationship Id="rId4" Type="http://schemas.openxmlformats.org/officeDocument/2006/relationships/hyperlink" Target="https://hlt-nlp.fbk.eu/technologies/sentiword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lasticsearch-dsl.readthedocs.io/en/latest/" TargetMode="Externa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weepy.org/en/v3.5.0/getting_started.html" TargetMode="External"/><Relationship Id="rId2" Type="http://schemas.openxmlformats.org/officeDocument/2006/relationships/hyperlink" Target="https://developer.twitter.com/en/docs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elasticsearch-dsl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found-elasticsearch-as-nosql" TargetMode="Externa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ralleldots.com/sentiment-analysis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839-C15A-4710-9186-4F1AD384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A2: ETL and SOCIAL MEDIA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87E37-49B8-4211-B63A-4CF1038C5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44180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Ubuntu 16.04, Debian 8, and other versions of Debian Linux ship with both Python 3 and Python 2 pre-installed. Check:</a:t>
            </a:r>
            <a:endParaRPr lang="en-CA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python3 –V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dirty="0"/>
              <a:t>Install pip package manager: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apt-get install -y python3-pip</a:t>
            </a:r>
          </a:p>
          <a:p>
            <a:pPr marL="457200" lvl="1" indent="0">
              <a:buNone/>
            </a:pP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sz="3200" dirty="0"/>
              <a:t>Install </a:t>
            </a:r>
            <a:r>
              <a:rPr lang="en-CA" sz="3200" dirty="0" err="1"/>
              <a:t>tweepy</a:t>
            </a:r>
            <a:r>
              <a:rPr lang="en-CA" sz="3200" dirty="0"/>
              <a:t>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pip3 install </a:t>
            </a:r>
            <a:r>
              <a:rPr lang="en-CA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tweepy</a:t>
            </a:r>
            <a:endParaRPr lang="en-CA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51AB3-72AB-4F62-8AE5-3CFA8305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0361E-9F8E-4DB7-80AE-D1C2AD9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Tweepy</a:t>
            </a:r>
            <a:r>
              <a:rPr lang="en-CA" dirty="0"/>
              <a:t> – working with twitter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8117-FE31-43B8-BA0A-981695AF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E16E4-693E-4FFA-9D3E-0FE21406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5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TWITTER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916" cy="4351338"/>
          </a:xfrm>
        </p:spPr>
        <p:txBody>
          <a:bodyPr/>
          <a:lstStyle/>
          <a:p>
            <a:r>
              <a:rPr lang="en-CA" dirty="0"/>
              <a:t>Once your Twitter account is activated, visit </a:t>
            </a:r>
            <a:r>
              <a:rPr lang="en-CA" dirty="0">
                <a:solidFill>
                  <a:schemeClr val="accent4">
                    <a:lumMod val="75000"/>
                  </a:schemeClr>
                </a:solidFill>
              </a:rPr>
              <a:t>apps.twitter.com</a:t>
            </a:r>
          </a:p>
          <a:p>
            <a:endParaRPr lang="en-CA" dirty="0"/>
          </a:p>
          <a:p>
            <a:r>
              <a:rPr lang="en-CA" dirty="0"/>
              <a:t>Create New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E047F-D48C-47FD-9470-B95431690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51" y="2381818"/>
            <a:ext cx="6115904" cy="32389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45F0C-EC6B-4C74-825C-E404D41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Creating TWITTER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916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FC18D-7B7E-4902-A5C2-E292CEA4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0" y="1426518"/>
            <a:ext cx="6675690" cy="52805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1049-FB26-4D71-8496-281A0DD4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5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Creating TWITTER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771EA-8DC3-471B-BC30-64DCCD10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64" y="1340085"/>
            <a:ext cx="5578488" cy="537904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5B600-018D-4C7E-AFE5-64EB4CB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20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Creating TWITTER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849A0-023D-4CC0-8290-3C784A02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0" y="1180926"/>
            <a:ext cx="6637800" cy="56407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E0A422-C4BB-4E0A-9283-07337E85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9715" cy="4351338"/>
          </a:xfrm>
        </p:spPr>
        <p:txBody>
          <a:bodyPr/>
          <a:lstStyle/>
          <a:p>
            <a:r>
              <a:rPr lang="en-CA" dirty="0"/>
              <a:t>From this page you will need the </a:t>
            </a:r>
            <a:r>
              <a:rPr lang="en-CA" i="1" dirty="0"/>
              <a:t>consumer key </a:t>
            </a:r>
            <a:r>
              <a:rPr lang="en-CA" dirty="0"/>
              <a:t>and </a:t>
            </a:r>
            <a:r>
              <a:rPr lang="en-CA" i="1" dirty="0"/>
              <a:t>consumer secret</a:t>
            </a:r>
            <a:r>
              <a:rPr lang="en-CA" dirty="0"/>
              <a:t>.</a:t>
            </a:r>
          </a:p>
          <a:p>
            <a:r>
              <a:rPr lang="en-CA" dirty="0"/>
              <a:t>On the bottom click </a:t>
            </a:r>
            <a:r>
              <a:rPr lang="en-CA" i="1" dirty="0"/>
              <a:t>Create my access token</a:t>
            </a:r>
            <a:r>
              <a:rPr lang="en-CA" dirty="0"/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1DB88D-2E0D-4388-99D8-BB70FB37AEF1}"/>
              </a:ext>
            </a:extLst>
          </p:cNvPr>
          <p:cNvSpPr/>
          <p:nvPr/>
        </p:nvSpPr>
        <p:spPr>
          <a:xfrm>
            <a:off x="4866542" y="2213024"/>
            <a:ext cx="1323057" cy="2549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84195F-4DCC-4E73-97DB-528DB19646C1}"/>
              </a:ext>
            </a:extLst>
          </p:cNvPr>
          <p:cNvSpPr/>
          <p:nvPr/>
        </p:nvSpPr>
        <p:spPr>
          <a:xfrm>
            <a:off x="4805112" y="2467994"/>
            <a:ext cx="1648953" cy="24318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7A74A-2CBA-4583-871D-86230EE2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99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Creating TWITTER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E0A422-C4BB-4E0A-9283-07337E85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Once created, you will use </a:t>
            </a:r>
            <a:r>
              <a:rPr lang="en-CA" i="1" dirty="0"/>
              <a:t>access token </a:t>
            </a:r>
            <a:r>
              <a:rPr lang="en-CA" dirty="0"/>
              <a:t>and </a:t>
            </a:r>
            <a:r>
              <a:rPr lang="en-CA" i="1" dirty="0"/>
              <a:t>access token secret </a:t>
            </a:r>
            <a:r>
              <a:rPr lang="en-CA" dirty="0"/>
              <a:t>to connect.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55666-900F-4DE9-B3FA-55F755CF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94" y="2979385"/>
            <a:ext cx="8373644" cy="295316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165DAF-6D67-4C83-A692-ECE48F659285}"/>
              </a:ext>
            </a:extLst>
          </p:cNvPr>
          <p:cNvSpPr/>
          <p:nvPr/>
        </p:nvSpPr>
        <p:spPr>
          <a:xfrm>
            <a:off x="1615452" y="3600845"/>
            <a:ext cx="1323057" cy="4004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B0A696-A2CA-4E80-9628-B385710CD84B}"/>
              </a:ext>
            </a:extLst>
          </p:cNvPr>
          <p:cNvSpPr/>
          <p:nvPr/>
        </p:nvSpPr>
        <p:spPr>
          <a:xfrm>
            <a:off x="1679075" y="4144345"/>
            <a:ext cx="1641174" cy="4004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6A020-9DAF-4025-980F-B1371A9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2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SAMPLE APP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Import </a:t>
            </a:r>
            <a:r>
              <a:rPr lang="en-CA" dirty="0" err="1"/>
              <a:t>tweepy</a:t>
            </a:r>
            <a:r>
              <a:rPr lang="en-CA" dirty="0"/>
              <a:t> and copy the credentials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</a:t>
            </a:r>
            <a:endParaRPr lang="en-CA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import time 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  <a:endParaRPr lang="en-CA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Twitter API credentials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consumer_key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"FC1…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uM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consumer_secret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lLXBeSY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…MevLJ5g"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access_key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"28419…oh04R"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access_secret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"6QcxzJR…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UalxSlg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ACC7-4F03-41E3-B4E3-5BD6563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36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Oauth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Establish connection using OAuth:</a:t>
            </a:r>
          </a:p>
          <a:p>
            <a:pPr marL="457200" lvl="1" indent="0">
              <a:buNone/>
            </a:pPr>
            <a:endParaRPr lang="en-CA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tweepy.OAuthHandler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consumer_key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consumer_secret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auth.set_access_token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access_key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access_secret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tweepy.API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E85D-D956-4FEE-814D-9920D839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8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data from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get_profile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screen_name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CA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#https://dev.twitter.com/rest/reference/get/users/show describes </a:t>
            </a:r>
            <a:r>
              <a:rPr lang="en-CA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get_user</a:t>
            </a:r>
            <a:endParaRPr lang="en-CA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user_profile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api.get_user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screen_name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except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tweepy.error.TweepError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e: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user_profile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json.loads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e.response.text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return user_profile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92CE-EECA-4FED-8544-A12E6B5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2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697-9F93-4B5F-B155-B6F8FBA9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487F-7CEE-494C-ACB2-AEDA08B2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Extracting data from social media platforms</a:t>
            </a:r>
          </a:p>
          <a:p>
            <a:r>
              <a:rPr lang="en-CA" dirty="0"/>
              <a:t>Learn extract, transform and loading process</a:t>
            </a:r>
          </a:p>
          <a:p>
            <a:r>
              <a:rPr lang="en-CA" dirty="0"/>
              <a:t>Advanced data management process using NoSQL DB</a:t>
            </a:r>
          </a:p>
          <a:p>
            <a:r>
              <a:rPr lang="en-CA" dirty="0"/>
              <a:t>Sentiment analysis and basic machine learning techniques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56AC-2104-4620-9AA6-D9D2691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8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Trending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get_trends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location_id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#https://developer.twitter.com/</a:t>
            </a:r>
            <a:r>
              <a:rPr lang="en-CA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CA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/docs/trends/trends-for-location/</a:t>
            </a:r>
            <a:r>
              <a:rPr lang="en-CA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CA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-reference/get-trends-place.html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trends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api.trends_place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location_id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except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tweepy.error.TweepError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e: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trends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json.loads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e.response.text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return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C69E5-ADAB-4388-9911-A50B7C5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8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Standard search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To access standard search, use this: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API.search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(q[,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lang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][, locale][,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rpp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][, page][,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since_id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][, geocode][, </a:t>
            </a:r>
            <a:r>
              <a:rPr lang="en-CA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show_user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buNone/>
            </a:pPr>
            <a:endParaRPr lang="en-CA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CA" dirty="0"/>
              <a:t>More on search queries:</a:t>
            </a:r>
          </a:p>
          <a:p>
            <a:pPr marL="457200" lvl="1" indent="0">
              <a:buNone/>
            </a:pPr>
            <a:r>
              <a:rPr lang="en-CA" dirty="0">
                <a:hlinkClick r:id="rId2"/>
              </a:rPr>
              <a:t>https://developer.twitter.com/en/docs/tweets/rules-and-filtering/overview/standard-operators.html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8BDD-7E22-4B6D-9237-05810715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0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sz="20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get_tweets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(query):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tweepy.API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try:</a:t>
            </a:r>
          </a:p>
          <a:p>
            <a:pPr marL="0" indent="0">
              <a:buNone/>
            </a:pPr>
            <a:r>
              <a:rPr lang="en-CA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tweets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api.search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(query)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except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tweepy.error.TweepError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as e: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tweets = [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json.loads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e.response.text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CA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return tweets</a:t>
            </a:r>
          </a:p>
          <a:p>
            <a:pPr marL="0" indent="0">
              <a:buNone/>
            </a:pPr>
            <a:endParaRPr lang="en-CA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get_tweets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("#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HanSolo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043A-192B-4876-8E67-DC205FA7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6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F5-518D-4CF2-95F9-540B278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EE3-9523-4E52-88DE-1C5BD69D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queries = ["#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HanSolo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", "\"Nova Scotia\"","@Windows","#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realDonaldTrump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endParaRPr lang="en-CA" sz="20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with open ('tweets.csv', 'w') as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writer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csv.writer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outfile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writer.writerow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(['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id','user','created_at','text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for query in queries: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t =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get_tweets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(query)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for tweet in t: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writer.writerow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CA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tweet.id_str,tweet.user.screen_name,tweet.created_at,tweet.text</a:t>
            </a:r>
            <a:r>
              <a:rPr lang="en-CA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333D8-2435-49D7-9507-937455DC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73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E38F-8CCE-4C21-95CB-C3C758D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Lexicon based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6B0BE-4DCA-449E-B570-5BC6186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FD830-5C54-4A39-AB67-EA82595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43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SentiWordNet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2"/>
              </a:rPr>
              <a:t>http://sentiwordnet.isti.cnr.it/</a:t>
            </a:r>
            <a:endParaRPr lang="en-CA" dirty="0"/>
          </a:p>
          <a:p>
            <a:r>
              <a:rPr lang="en-CA" dirty="0" err="1"/>
              <a:t>SocialSent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3"/>
              </a:rPr>
              <a:t>https://github.com/williamleif/socialsent</a:t>
            </a:r>
            <a:endParaRPr lang="en-CA" dirty="0"/>
          </a:p>
          <a:p>
            <a:r>
              <a:rPr lang="en-CA" dirty="0" err="1"/>
              <a:t>SentiWords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4"/>
              </a:rPr>
              <a:t>https://hlt-nlp.fbk.eu/technologies/sentiwords</a:t>
            </a:r>
            <a:endParaRPr lang="en-CA" dirty="0"/>
          </a:p>
          <a:p>
            <a:r>
              <a:rPr lang="en-CA" dirty="0" err="1"/>
              <a:t>WordStat</a:t>
            </a:r>
            <a:r>
              <a:rPr lang="en-CA" dirty="0"/>
              <a:t>:</a:t>
            </a:r>
          </a:p>
          <a:p>
            <a:pPr lvl="1"/>
            <a:r>
              <a:rPr lang="en-CA" dirty="0">
                <a:hlinkClick r:id="rId5"/>
              </a:rPr>
              <a:t>https://provalisresearch.com/products/content-analysis-software/wordstat-dictionary/sentiment-dictionaries/</a:t>
            </a:r>
            <a:endParaRPr lang="en-CA" dirty="0"/>
          </a:p>
          <a:p>
            <a:r>
              <a:rPr lang="en-CA" dirty="0"/>
              <a:t>And more:</a:t>
            </a:r>
          </a:p>
          <a:p>
            <a:pPr lvl="1"/>
            <a:r>
              <a:rPr lang="en-CA" dirty="0">
                <a:hlinkClick r:id="rId6"/>
              </a:rPr>
              <a:t>https://www.god-helmet.com/wp/whissel-dictionary-of-affect/index.htm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7178-E86A-4835-8872-32781304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43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E38F-8CCE-4C21-95CB-C3C758D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</a:t>
            </a:r>
            <a:r>
              <a:rPr lang="en-CA" dirty="0" err="1"/>
              <a:t>elasticsearch</a:t>
            </a:r>
            <a:r>
              <a:rPr lang="en-CA" dirty="0"/>
              <a:t> </a:t>
            </a:r>
            <a:r>
              <a:rPr lang="en-CA" dirty="0" err="1"/>
              <a:t>api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6B0BE-4DCA-449E-B570-5BC61865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E759F-1701-4B16-BBE6-F4F8B63B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0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Elasticsearch 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elasticsearch-dsl</a:t>
            </a:r>
            <a:r>
              <a:rPr lang="en-CA" dirty="0"/>
              <a:t> is a high-level library </a:t>
            </a:r>
          </a:p>
          <a:p>
            <a:r>
              <a:rPr lang="en-CA" dirty="0"/>
              <a:t>Built on top of the official low-level client (</a:t>
            </a:r>
            <a:r>
              <a:rPr lang="en-CA" dirty="0" err="1"/>
              <a:t>elasticsearch-py</a:t>
            </a:r>
            <a:r>
              <a:rPr lang="en-CA" dirty="0"/>
              <a:t>)</a:t>
            </a:r>
          </a:p>
          <a:p>
            <a:r>
              <a:rPr lang="en-CA" dirty="0"/>
              <a:t>We will use </a:t>
            </a:r>
            <a:r>
              <a:rPr lang="en-CA" dirty="0" err="1">
                <a:latin typeface="Consolas" panose="020B0609020204030204" pitchFamily="49" charset="0"/>
              </a:rPr>
              <a:t>elasticsearch-py</a:t>
            </a:r>
            <a:r>
              <a:rPr lang="en-CA" dirty="0"/>
              <a:t> for bulk insert.</a:t>
            </a:r>
          </a:p>
          <a:p>
            <a:endParaRPr lang="en-CA" dirty="0"/>
          </a:p>
          <a:p>
            <a:r>
              <a:rPr lang="en-CA" dirty="0"/>
              <a:t>Documentation on </a:t>
            </a:r>
            <a:r>
              <a:rPr lang="en-CA" dirty="0" err="1"/>
              <a:t>elasticsearch-dsl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>
                <a:hlinkClick r:id="rId2"/>
              </a:rPr>
              <a:t>https://elasticsearch-dsl.readthedocs.io/en/latest/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5808-EC2A-4E40-B40F-96A8D13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6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CA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Low level vs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CA" sz="5100" dirty="0">
                <a:solidFill>
                  <a:schemeClr val="tx1"/>
                </a:solidFill>
              </a:rPr>
              <a:t>Low level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2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</a:t>
            </a: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Elasticsearch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 = Elasticsearch()</a:t>
            </a:r>
          </a:p>
          <a:p>
            <a:pPr marL="0" indent="0">
              <a:buNone/>
            </a:pPr>
            <a:endParaRPr lang="en-CA" sz="2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response = </a:t>
            </a:r>
            <a:r>
              <a:rPr lang="en-CA" sz="2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client.search</a:t>
            </a: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index="sentiments",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body={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"query": {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"term": {"tweet": "</a:t>
            </a:r>
            <a:r>
              <a:rPr lang="en-CA" sz="29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feliz</a:t>
            </a: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 hit in response['hits']['hits']:</a:t>
            </a:r>
          </a:p>
          <a:p>
            <a:pPr marL="0" indent="0">
              <a:buNone/>
            </a:pPr>
            <a:r>
              <a:rPr lang="en-CA" sz="2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print(hit['_score’],    	hit['_source']['tweet'])</a:t>
            </a: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CC09E-0288-4A94-B853-20063CB55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CA" sz="5100" dirty="0">
                <a:solidFill>
                  <a:schemeClr val="tx1"/>
                </a:solidFill>
              </a:rPr>
              <a:t>High level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Elasticsearch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elasticsearch_dsl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Search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client = Elasticsearch()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 = Search(using=client, 	index="sentiments")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.query("term", tweet="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feliz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response =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s.execute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 hit in response: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hit.meta.score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hit.tweet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4ED13-DFCC-449A-8C28-86A9F29C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4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CA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Insert with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CA" sz="6000" dirty="0"/>
              <a:t>Create a class which describes a document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datetime import datetime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elasticsearch_dsl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DocType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Date, Integer, Keyword, Text, connections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Define a default Elasticsearch client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connections.create_connection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(hosts=['localhost'])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class Tweet(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DocType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user = Text(analyzer='snowball', fields={'raw': Keyword()})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tweet = Text(analyzer='snowball')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hashtags = Keyword()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created_at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Date()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lines = Integer()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class Meta: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index = 'tweets2'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5451-500D-4DBF-BD28-D9F19FD7A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def save(self, **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kwargs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self.lines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self.tweet.split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self.hashtags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[tag for tag in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self.tweet.split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		if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tag.startswith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("#")]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return super(Tweet, self).save(**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kwargs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def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how_old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return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datetime.now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self.created_at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D9BA-8847-4987-A123-A45BCA4D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03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4A8-98E8-4180-A73B-B31FE4B1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extraction from online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232B-7872-4E62-89AA-5B1CE5C0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data could be extracted from different web resources such as websites, online databases and services?</a:t>
            </a:r>
          </a:p>
          <a:p>
            <a:endParaRPr lang="en-CA" dirty="0"/>
          </a:p>
          <a:p>
            <a:r>
              <a:rPr lang="en-CA" dirty="0"/>
              <a:t>The majority of data is in HTML format which is designed for semi-structured data.</a:t>
            </a:r>
          </a:p>
          <a:p>
            <a:endParaRPr lang="en-CA" dirty="0"/>
          </a:p>
          <a:p>
            <a:r>
              <a:rPr lang="en-CA" dirty="0"/>
              <a:t>Data delivery through via Application Programming Interface (APIs) and Representational State Transfer (REST).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47DF-5E37-4D53-96EF-1E01909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with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create the mappings in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elasticsearch</a:t>
            </a:r>
            <a:endParaRPr lang="en-CA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Tweet.init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create and save a </a:t>
            </a:r>
            <a:r>
              <a:rPr lang="en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tweet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 = Tweet(meta={'id': 3}, user='user_1')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tweet.tweet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''' Not so old tweet. #tweet '''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tweet.created_at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datetime.now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tweet.save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CA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 =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Tweet.get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(id=3)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tweet.how_old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tweet.to_dict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A253D-F928-4F6A-B62D-7B3FA4D9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87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DAB1-A3C3-4859-8C20-5B56167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BULK INSERT with low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02F6-BBF2-43F7-8479-CD8ED0C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datetime import datetime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Elasticsearch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elasticsearch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import helpers</a:t>
            </a:r>
          </a:p>
          <a:p>
            <a:pPr marL="0" indent="0">
              <a:buNone/>
            </a:pPr>
            <a:endParaRPr lang="en-CA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es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Elasticsearch() </a:t>
            </a:r>
            <a:r>
              <a:rPr lang="en-CA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Define a default Elasticsearch client</a:t>
            </a:r>
          </a:p>
          <a:p>
            <a:pPr marL="0" indent="0">
              <a:buNone/>
            </a:pPr>
            <a:endParaRPr lang="en-CA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actions = [ { "_index": “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dummytweets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", "_type": “tweet", "_id": j,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"_source": {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“tweet": "data" + 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(j),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“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created_at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datetime.now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()} }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for j in range(0, 10) ]</a:t>
            </a:r>
          </a:p>
          <a:p>
            <a:pPr marL="0" indent="0">
              <a:buNone/>
            </a:pPr>
            <a:endParaRPr lang="en-CA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helpers.bulk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es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1C0CC-4C4F-45B7-9D9F-9587CD9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29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E5B3-C6AA-4641-B4B0-F84573B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CDDC-4082-450A-80DB-03708852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Twitter API docs:</a:t>
            </a:r>
          </a:p>
          <a:p>
            <a:pPr lvl="1"/>
            <a:r>
              <a:rPr lang="en-CA" dirty="0">
                <a:hlinkClick r:id="rId2"/>
              </a:rPr>
              <a:t>https://developer.twitter.com/en/docs</a:t>
            </a:r>
            <a:endParaRPr lang="en-CA" dirty="0"/>
          </a:p>
          <a:p>
            <a:r>
              <a:rPr lang="en-CA" dirty="0" err="1"/>
              <a:t>Tweepy</a:t>
            </a:r>
            <a:r>
              <a:rPr lang="en-CA" dirty="0"/>
              <a:t> docs:</a:t>
            </a:r>
          </a:p>
          <a:p>
            <a:pPr lvl="1"/>
            <a:r>
              <a:rPr lang="en-CA" dirty="0">
                <a:hlinkClick r:id="rId3"/>
              </a:rPr>
              <a:t>http://docs.tweepy.org/en/v3.5.0/getting_started.html</a:t>
            </a:r>
            <a:endParaRPr lang="en-CA" dirty="0"/>
          </a:p>
          <a:p>
            <a:r>
              <a:rPr lang="en-CA" dirty="0" err="1"/>
              <a:t>ElasticSearch-dsl</a:t>
            </a:r>
            <a:r>
              <a:rPr lang="en-CA" dirty="0"/>
              <a:t> Python docs:</a:t>
            </a:r>
          </a:p>
          <a:p>
            <a:pPr lvl="1"/>
            <a:r>
              <a:rPr lang="en-CA" dirty="0">
                <a:hlinkClick r:id="rId4"/>
              </a:rPr>
              <a:t>https://elasticsearch-dsl.readthedocs.io/en/latest/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9274B-D80E-4028-97CC-CFE7DBAD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7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2802-B82C-43CF-9FE0-5B7F04B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Extract</a:t>
            </a:r>
            <a:r>
              <a:rPr lang="fr-FR" dirty="0"/>
              <a:t>, </a:t>
            </a:r>
            <a:r>
              <a:rPr lang="en-CA" dirty="0"/>
              <a:t>transform</a:t>
            </a:r>
            <a:r>
              <a:rPr lang="fr-FR" dirty="0"/>
              <a:t> and </a:t>
            </a:r>
            <a:r>
              <a:rPr lang="en-CA" dirty="0"/>
              <a:t>load</a:t>
            </a:r>
            <a:r>
              <a:rPr lang="fr-FR" dirty="0"/>
              <a:t> 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9E47-4B8A-439E-92C3-B08E5084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ETL is a process in data warehousing responsible for pulling data out of the source systems and placing it into a data warehouse. </a:t>
            </a:r>
          </a:p>
          <a:p>
            <a:endParaRPr lang="en-CA" dirty="0"/>
          </a:p>
          <a:p>
            <a:r>
              <a:rPr lang="en-CA" b="1" dirty="0"/>
              <a:t>extracting the data </a:t>
            </a:r>
            <a:r>
              <a:rPr lang="en-CA" dirty="0"/>
              <a:t>from source systems data from different source systems is converted into one consolidated data warehouse format which is ready for transformation processing.</a:t>
            </a:r>
          </a:p>
          <a:p>
            <a:endParaRPr lang="en-CA" dirty="0"/>
          </a:p>
          <a:p>
            <a:r>
              <a:rPr lang="en-CA" b="1" dirty="0"/>
              <a:t>transforming the data </a:t>
            </a:r>
            <a:r>
              <a:rPr lang="en-CA" dirty="0"/>
              <a:t>may involve the following tasks:</a:t>
            </a:r>
          </a:p>
          <a:p>
            <a:pPr lvl="1"/>
            <a:r>
              <a:rPr lang="en-CA" dirty="0"/>
              <a:t>applying business rules (so-called derivations, e.g., calculating new measures and dimensions),</a:t>
            </a:r>
          </a:p>
          <a:p>
            <a:pPr lvl="1"/>
            <a:r>
              <a:rPr lang="en-CA" dirty="0"/>
              <a:t>cleaning,</a:t>
            </a:r>
          </a:p>
          <a:p>
            <a:pPr lvl="1"/>
            <a:r>
              <a:rPr lang="en-CA" dirty="0"/>
              <a:t>filtering,</a:t>
            </a:r>
          </a:p>
          <a:p>
            <a:pPr lvl="1"/>
            <a:r>
              <a:rPr lang="en-CA" dirty="0"/>
              <a:t>splitting a column into multiple columns and vice versa,</a:t>
            </a:r>
          </a:p>
          <a:p>
            <a:pPr lvl="1"/>
            <a:r>
              <a:rPr lang="en-CA" dirty="0"/>
              <a:t>joining together data from multiple sources (e.g., lookup, merge),</a:t>
            </a:r>
          </a:p>
          <a:p>
            <a:pPr lvl="1"/>
            <a:r>
              <a:rPr lang="en-CA" dirty="0"/>
              <a:t>transposing rows and columns,</a:t>
            </a:r>
          </a:p>
          <a:p>
            <a:pPr lvl="1"/>
            <a:r>
              <a:rPr lang="en-CA" dirty="0"/>
              <a:t>applying any kind of simple or complex data validation</a:t>
            </a:r>
          </a:p>
          <a:p>
            <a:endParaRPr lang="en-CA" dirty="0"/>
          </a:p>
          <a:p>
            <a:r>
              <a:rPr lang="en-CA" b="1" dirty="0"/>
              <a:t>loading the data </a:t>
            </a:r>
            <a:r>
              <a:rPr lang="en-CA" dirty="0"/>
              <a:t>into a data warehouse or data repository other reporting applications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921E-968F-49BE-BCB5-153C7385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3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67C-6E7C-45CB-85C4-F96FDF93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D7C-69E4-44C2-BD89-F0210BC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can be stored in a schema-less or free-form fashion.</a:t>
            </a:r>
          </a:p>
          <a:p>
            <a:endParaRPr lang="en-CA" dirty="0"/>
          </a:p>
          <a:p>
            <a:r>
              <a:rPr lang="en-CA" dirty="0"/>
              <a:t>Four common models of NoSQL:</a:t>
            </a:r>
          </a:p>
          <a:p>
            <a:pPr lvl="1"/>
            <a:r>
              <a:rPr lang="en-CA" dirty="0"/>
              <a:t>Document databases (e.g. </a:t>
            </a:r>
            <a:r>
              <a:rPr lang="en-CA" dirty="0" err="1"/>
              <a:t>CouchDB</a:t>
            </a:r>
            <a:r>
              <a:rPr lang="en-CA" dirty="0"/>
              <a:t>, MongoDB)</a:t>
            </a:r>
          </a:p>
          <a:p>
            <a:pPr lvl="1"/>
            <a:r>
              <a:rPr lang="en-CA" dirty="0"/>
              <a:t>Key-value stores (e.g. </a:t>
            </a:r>
            <a:r>
              <a:rPr lang="en-CA" dirty="0" err="1"/>
              <a:t>Redis</a:t>
            </a:r>
            <a:r>
              <a:rPr lang="en-CA" dirty="0"/>
              <a:t>, </a:t>
            </a:r>
            <a:r>
              <a:rPr lang="en-CA" dirty="0" err="1"/>
              <a:t>Riak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Wide column stores (e.g. HBase, Cassandra)</a:t>
            </a:r>
          </a:p>
          <a:p>
            <a:pPr lvl="1"/>
            <a:r>
              <a:rPr lang="en-CA" dirty="0"/>
              <a:t>Graph databases (e.g. Neo4j)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EDEF1-6B5F-4AF8-9902-CC7E9DEB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Elastic search As </a:t>
            </a:r>
            <a:r>
              <a:rPr lang="en-CA" dirty="0" err="1"/>
              <a:t>nosql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Article about </a:t>
            </a:r>
            <a:r>
              <a:rPr lang="en-CA" dirty="0" err="1"/>
              <a:t>ElasticSearch</a:t>
            </a:r>
            <a:r>
              <a:rPr lang="en-CA" dirty="0"/>
              <a:t> as a NoSQL </a:t>
            </a:r>
            <a:r>
              <a:rPr lang="en-CA" dirty="0" err="1"/>
              <a:t>db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https://www.elastic.co/blog/found-elasticsearch-as-nosql</a:t>
            </a:r>
            <a:endParaRPr lang="en-CA" dirty="0"/>
          </a:p>
          <a:p>
            <a:endParaRPr lang="en-CA" dirty="0"/>
          </a:p>
          <a:p>
            <a:r>
              <a:rPr lang="en-CA" dirty="0"/>
              <a:t>In production usually used with </a:t>
            </a:r>
            <a:r>
              <a:rPr lang="en-CA" dirty="0" err="1"/>
              <a:t>logstash</a:t>
            </a:r>
            <a:r>
              <a:rPr lang="en-CA" dirty="0"/>
              <a:t> in addition to other DB system.</a:t>
            </a:r>
          </a:p>
          <a:p>
            <a:endParaRPr lang="en-CA" dirty="0"/>
          </a:p>
          <a:p>
            <a:r>
              <a:rPr lang="en-CA" dirty="0"/>
              <a:t>Provides “smart” and fast search capabilities.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3C50-EE39-4298-938F-0619AF7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3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7C9-38B8-41A0-B09E-40E04857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384-EF8D-48F2-A121-87EF6A2A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Sentiment analysis – otherwise known as opinion mining.</a:t>
            </a:r>
          </a:p>
          <a:p>
            <a:endParaRPr lang="en-CA" dirty="0"/>
          </a:p>
          <a:p>
            <a:r>
              <a:rPr lang="en-CA" dirty="0"/>
              <a:t>Determining the emotional tone behind a series of words, used to gain an understanding of the attitudes, opinions and emotions expressed within an online mention.</a:t>
            </a:r>
          </a:p>
          <a:p>
            <a:endParaRPr lang="en-CA" dirty="0"/>
          </a:p>
          <a:p>
            <a:r>
              <a:rPr lang="en-CA" dirty="0"/>
              <a:t>Overview of the wider public opinion behind certain topics.</a:t>
            </a:r>
          </a:p>
          <a:p>
            <a:r>
              <a:rPr lang="en-CA" dirty="0"/>
              <a:t>Example API implementation:</a:t>
            </a:r>
          </a:p>
          <a:p>
            <a:pPr lvl="1"/>
            <a:r>
              <a:rPr lang="en-CA" dirty="0">
                <a:hlinkClick r:id="rId2"/>
              </a:rPr>
              <a:t>https://www.paralleldots.com/sentiment-analysis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0102-14F7-4FCD-B964-33A743F9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28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5D123-1FAB-4741-A82C-F5E9AA4F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2 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EC35-8935-4243-AEF0-DF37987DC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3B0DF-B544-452D-B603-362E7062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D54B-7EE4-4B21-8BC5-E34C4F8118A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EB59-FA02-48EA-ADFE-ABC093B6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071-6E97-4EF9-8B95-AC0B8FE7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new EC2 instance and install </a:t>
            </a:r>
            <a:r>
              <a:rPr lang="en-CA" dirty="0" err="1"/>
              <a:t>ElasticSearch</a:t>
            </a:r>
            <a:r>
              <a:rPr lang="en-CA" dirty="0"/>
              <a:t> as in A1</a:t>
            </a:r>
          </a:p>
          <a:p>
            <a:endParaRPr lang="en-CA" dirty="0"/>
          </a:p>
          <a:p>
            <a:r>
              <a:rPr lang="en-CA" dirty="0"/>
              <a:t>Create a new account on Twitter (twitter.com)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4576-F6FE-4F18-904E-13A78FC6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7FEE-6B88-464D-9D13-044B174A3BB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89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Custom Design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10500</TotalTime>
  <Words>1661</Words>
  <Application>Microsoft Office PowerPoint</Application>
  <PresentationFormat>Widescreen</PresentationFormat>
  <Paragraphs>288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Mesh</vt:lpstr>
      <vt:lpstr>Custom Design</vt:lpstr>
      <vt:lpstr>A2: ETL and SOCIAL MEDIA data analysis</vt:lpstr>
      <vt:lpstr>Overview</vt:lpstr>
      <vt:lpstr>Data extraction from online services</vt:lpstr>
      <vt:lpstr>Extract, transform and load Process</vt:lpstr>
      <vt:lpstr>NoSQL</vt:lpstr>
      <vt:lpstr>Elastic search As nosql</vt:lpstr>
      <vt:lpstr>Sentiment analysis</vt:lpstr>
      <vt:lpstr>Assignment 2 tasks</vt:lpstr>
      <vt:lpstr>Prerequisites</vt:lpstr>
      <vt:lpstr>Prerequisites</vt:lpstr>
      <vt:lpstr>Tweepy – working with twitter API</vt:lpstr>
      <vt:lpstr>Creating TWITTER APP</vt:lpstr>
      <vt:lpstr>Creating TWITTER APP</vt:lpstr>
      <vt:lpstr>Creating TWITTER APP</vt:lpstr>
      <vt:lpstr>Creating TWITTER APP</vt:lpstr>
      <vt:lpstr>Creating TWITTER APP</vt:lpstr>
      <vt:lpstr>Creating SAMPLE APP in PYTHON</vt:lpstr>
      <vt:lpstr>Oauth</vt:lpstr>
      <vt:lpstr>Get data from profile</vt:lpstr>
      <vt:lpstr>Get Trending topics</vt:lpstr>
      <vt:lpstr>Standard search query</vt:lpstr>
      <vt:lpstr>example</vt:lpstr>
      <vt:lpstr>Saving to CSV</vt:lpstr>
      <vt:lpstr>Lexicon based classification</vt:lpstr>
      <vt:lpstr>lexicons</vt:lpstr>
      <vt:lpstr>Python elasticsearch api</vt:lpstr>
      <vt:lpstr>Elasticsearch python library</vt:lpstr>
      <vt:lpstr>Low level vs high level</vt:lpstr>
      <vt:lpstr>Insert with high level</vt:lpstr>
      <vt:lpstr>GET with high level</vt:lpstr>
      <vt:lpstr>BULK INSERT with low level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Cloud Systems</dc:title>
  <dc:creator>dkosmajac</dc:creator>
  <cp:lastModifiedBy>Dijana Kosmajac</cp:lastModifiedBy>
  <cp:revision>83</cp:revision>
  <dcterms:created xsi:type="dcterms:W3CDTF">2018-04-25T17:48:06Z</dcterms:created>
  <dcterms:modified xsi:type="dcterms:W3CDTF">2018-07-11T13:16:56Z</dcterms:modified>
</cp:coreProperties>
</file>