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  <p:sldMasterId id="2147483906" r:id="rId2"/>
  </p:sldMasterIdLst>
  <p:notesMasterIdLst>
    <p:notesMasterId r:id="rId59"/>
  </p:notesMasterIdLst>
  <p:sldIdLst>
    <p:sldId id="256" r:id="rId3"/>
    <p:sldId id="258" r:id="rId4"/>
    <p:sldId id="260" r:id="rId5"/>
    <p:sldId id="335" r:id="rId6"/>
    <p:sldId id="336" r:id="rId7"/>
    <p:sldId id="263" r:id="rId8"/>
    <p:sldId id="261" r:id="rId9"/>
    <p:sldId id="262" r:id="rId10"/>
    <p:sldId id="337" r:id="rId11"/>
    <p:sldId id="338" r:id="rId12"/>
    <p:sldId id="346" r:id="rId13"/>
    <p:sldId id="265" r:id="rId14"/>
    <p:sldId id="309" r:id="rId15"/>
    <p:sldId id="285" r:id="rId16"/>
    <p:sldId id="343" r:id="rId17"/>
    <p:sldId id="333" r:id="rId18"/>
    <p:sldId id="347" r:id="rId19"/>
    <p:sldId id="353" r:id="rId20"/>
    <p:sldId id="334" r:id="rId21"/>
    <p:sldId id="341" r:id="rId22"/>
    <p:sldId id="344" r:id="rId23"/>
    <p:sldId id="342" r:id="rId24"/>
    <p:sldId id="345" r:id="rId25"/>
    <p:sldId id="348" r:id="rId26"/>
    <p:sldId id="349" r:id="rId27"/>
    <p:sldId id="326" r:id="rId28"/>
    <p:sldId id="327" r:id="rId29"/>
    <p:sldId id="350" r:id="rId30"/>
    <p:sldId id="351" r:id="rId31"/>
    <p:sldId id="354" r:id="rId32"/>
    <p:sldId id="356" r:id="rId33"/>
    <p:sldId id="357" r:id="rId34"/>
    <p:sldId id="358" r:id="rId35"/>
    <p:sldId id="359" r:id="rId36"/>
    <p:sldId id="355" r:id="rId37"/>
    <p:sldId id="339" r:id="rId38"/>
    <p:sldId id="340" r:id="rId39"/>
    <p:sldId id="360" r:id="rId40"/>
    <p:sldId id="361" r:id="rId41"/>
    <p:sldId id="362" r:id="rId42"/>
    <p:sldId id="363" r:id="rId43"/>
    <p:sldId id="365" r:id="rId44"/>
    <p:sldId id="369" r:id="rId45"/>
    <p:sldId id="370" r:id="rId46"/>
    <p:sldId id="364" r:id="rId47"/>
    <p:sldId id="371" r:id="rId48"/>
    <p:sldId id="372" r:id="rId49"/>
    <p:sldId id="366" r:id="rId50"/>
    <p:sldId id="373" r:id="rId51"/>
    <p:sldId id="367" r:id="rId52"/>
    <p:sldId id="374" r:id="rId53"/>
    <p:sldId id="368" r:id="rId54"/>
    <p:sldId id="375" r:id="rId55"/>
    <p:sldId id="376" r:id="rId56"/>
    <p:sldId id="377" r:id="rId57"/>
    <p:sldId id="296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17FFC8-F78D-4039-984D-26B84E5D29BF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83C161FC-44B4-4714-87F0-5CC9A0446F62}">
      <dgm:prSet phldrT="[Text]"/>
      <dgm:spPr/>
      <dgm:t>
        <a:bodyPr/>
        <a:lstStyle/>
        <a:p>
          <a:r>
            <a:rPr lang="en-US" dirty="0"/>
            <a:t>Create </a:t>
          </a:r>
          <a:r>
            <a:rPr lang="en-US" dirty="0" err="1"/>
            <a:t>Tweepy</a:t>
          </a:r>
          <a:r>
            <a:rPr lang="en-US" dirty="0"/>
            <a:t> </a:t>
          </a:r>
          <a:r>
            <a:rPr lang="en-US" dirty="0" err="1"/>
            <a:t>StreamListener</a:t>
          </a:r>
          <a:endParaRPr lang="en-US" dirty="0"/>
        </a:p>
      </dgm:t>
    </dgm:pt>
    <dgm:pt modelId="{829AAAB0-FEF4-4B19-9883-11B526A1F186}" type="parTrans" cxnId="{5FE9C30F-343B-49A7-9502-32F500A68B5F}">
      <dgm:prSet/>
      <dgm:spPr/>
      <dgm:t>
        <a:bodyPr/>
        <a:lstStyle/>
        <a:p>
          <a:endParaRPr lang="en-US"/>
        </a:p>
      </dgm:t>
    </dgm:pt>
    <dgm:pt modelId="{6614B207-EA48-4C58-B3DA-10BDAA5FD92C}" type="sibTrans" cxnId="{5FE9C30F-343B-49A7-9502-32F500A68B5F}">
      <dgm:prSet/>
      <dgm:spPr/>
      <dgm:t>
        <a:bodyPr/>
        <a:lstStyle/>
        <a:p>
          <a:endParaRPr lang="en-US"/>
        </a:p>
      </dgm:t>
    </dgm:pt>
    <dgm:pt modelId="{FBCF505D-6183-4BC5-BCEA-9171FDADA67D}">
      <dgm:prSet phldrT="[Text]"/>
      <dgm:spPr/>
      <dgm:t>
        <a:bodyPr/>
        <a:lstStyle/>
        <a:p>
          <a:r>
            <a:rPr lang="en-US" dirty="0"/>
            <a:t>Publish through internal socket</a:t>
          </a:r>
        </a:p>
      </dgm:t>
    </dgm:pt>
    <dgm:pt modelId="{C4C1C0C4-D24A-41D3-82CE-FAE9B3631252}" type="parTrans" cxnId="{B0EE1455-7483-45C6-9521-F2CBB04CD531}">
      <dgm:prSet/>
      <dgm:spPr/>
      <dgm:t>
        <a:bodyPr/>
        <a:lstStyle/>
        <a:p>
          <a:endParaRPr lang="en-US"/>
        </a:p>
      </dgm:t>
    </dgm:pt>
    <dgm:pt modelId="{856DBECD-4ADA-4A64-9F0C-3A8DB8A8696A}" type="sibTrans" cxnId="{B0EE1455-7483-45C6-9521-F2CBB04CD531}">
      <dgm:prSet/>
      <dgm:spPr/>
      <dgm:t>
        <a:bodyPr/>
        <a:lstStyle/>
        <a:p>
          <a:endParaRPr lang="en-US"/>
        </a:p>
      </dgm:t>
    </dgm:pt>
    <dgm:pt modelId="{61A3D3D2-989D-4741-94BA-37E8D0B8492A}">
      <dgm:prSet phldrT="[Text]"/>
      <dgm:spPr/>
      <dgm:t>
        <a:bodyPr/>
        <a:lstStyle/>
        <a:p>
          <a:r>
            <a:rPr lang="en-US" dirty="0"/>
            <a:t>Create Spark </a:t>
          </a:r>
          <a:r>
            <a:rPr lang="en-US" dirty="0" err="1"/>
            <a:t>socketTextStream</a:t>
          </a:r>
          <a:endParaRPr lang="en-US" dirty="0"/>
        </a:p>
      </dgm:t>
    </dgm:pt>
    <dgm:pt modelId="{D5AE8F66-299F-4666-A178-712FFD1072C2}" type="parTrans" cxnId="{C0A0256D-D4B8-4A7B-A4ED-4D99E081DDDF}">
      <dgm:prSet/>
      <dgm:spPr/>
      <dgm:t>
        <a:bodyPr/>
        <a:lstStyle/>
        <a:p>
          <a:endParaRPr lang="en-US"/>
        </a:p>
      </dgm:t>
    </dgm:pt>
    <dgm:pt modelId="{DD5E1B06-8E04-4574-8C02-3ACCBDB52FFD}" type="sibTrans" cxnId="{C0A0256D-D4B8-4A7B-A4ED-4D99E081DDDF}">
      <dgm:prSet/>
      <dgm:spPr/>
      <dgm:t>
        <a:bodyPr/>
        <a:lstStyle/>
        <a:p>
          <a:endParaRPr lang="en-US"/>
        </a:p>
      </dgm:t>
    </dgm:pt>
    <dgm:pt modelId="{F9984C97-1DFC-4E96-ABE9-5FC971199240}">
      <dgm:prSet phldrT="[Text]"/>
      <dgm:spPr/>
      <dgm:t>
        <a:bodyPr/>
        <a:lstStyle/>
        <a:p>
          <a:r>
            <a:rPr lang="en-US" dirty="0"/>
            <a:t>Connect to local socket and stream tweets</a:t>
          </a:r>
        </a:p>
      </dgm:t>
    </dgm:pt>
    <dgm:pt modelId="{6615EEFD-9074-45B4-B833-80727892A592}" type="parTrans" cxnId="{D284261F-507F-4AE6-9C5B-744BDD9E10EA}">
      <dgm:prSet/>
      <dgm:spPr/>
      <dgm:t>
        <a:bodyPr/>
        <a:lstStyle/>
        <a:p>
          <a:endParaRPr lang="en-US"/>
        </a:p>
      </dgm:t>
    </dgm:pt>
    <dgm:pt modelId="{E0F410E3-4A50-44CC-AAC0-0EB34E2E9839}" type="sibTrans" cxnId="{D284261F-507F-4AE6-9C5B-744BDD9E10EA}">
      <dgm:prSet/>
      <dgm:spPr/>
      <dgm:t>
        <a:bodyPr/>
        <a:lstStyle/>
        <a:p>
          <a:endParaRPr lang="en-US"/>
        </a:p>
      </dgm:t>
    </dgm:pt>
    <dgm:pt modelId="{80EBCD75-F2EC-427B-AD15-413D89F16BE0}" type="pres">
      <dgm:prSet presAssocID="{9217FFC8-F78D-4039-984D-26B84E5D29BF}" presName="Name0" presStyleCnt="0">
        <dgm:presLayoutVars>
          <dgm:dir/>
          <dgm:resizeHandles val="exact"/>
        </dgm:presLayoutVars>
      </dgm:prSet>
      <dgm:spPr/>
    </dgm:pt>
    <dgm:pt modelId="{5ECBC8FD-0702-40C4-B7B1-D3C642F818BD}" type="pres">
      <dgm:prSet presAssocID="{83C161FC-44B4-4714-87F0-5CC9A0446F62}" presName="node" presStyleLbl="node1" presStyleIdx="0" presStyleCnt="4">
        <dgm:presLayoutVars>
          <dgm:bulletEnabled val="1"/>
        </dgm:presLayoutVars>
      </dgm:prSet>
      <dgm:spPr/>
    </dgm:pt>
    <dgm:pt modelId="{09274C82-5560-43A4-B157-91389AA6C81B}" type="pres">
      <dgm:prSet presAssocID="{6614B207-EA48-4C58-B3DA-10BDAA5FD92C}" presName="sibTrans" presStyleLbl="sibTrans2D1" presStyleIdx="0" presStyleCnt="3"/>
      <dgm:spPr/>
    </dgm:pt>
    <dgm:pt modelId="{A23839A1-ED45-4E6B-85FE-E0DF6E8D5580}" type="pres">
      <dgm:prSet presAssocID="{6614B207-EA48-4C58-B3DA-10BDAA5FD92C}" presName="connectorText" presStyleLbl="sibTrans2D1" presStyleIdx="0" presStyleCnt="3"/>
      <dgm:spPr/>
    </dgm:pt>
    <dgm:pt modelId="{0718D2E5-9516-4F22-B90E-296831F0F31A}" type="pres">
      <dgm:prSet presAssocID="{FBCF505D-6183-4BC5-BCEA-9171FDADA67D}" presName="node" presStyleLbl="node1" presStyleIdx="1" presStyleCnt="4">
        <dgm:presLayoutVars>
          <dgm:bulletEnabled val="1"/>
        </dgm:presLayoutVars>
      </dgm:prSet>
      <dgm:spPr/>
    </dgm:pt>
    <dgm:pt modelId="{B06E423E-984D-4DCD-A47D-59EEC49B0DC3}" type="pres">
      <dgm:prSet presAssocID="{856DBECD-4ADA-4A64-9F0C-3A8DB8A8696A}" presName="sibTrans" presStyleLbl="sibTrans2D1" presStyleIdx="1" presStyleCnt="3"/>
      <dgm:spPr/>
    </dgm:pt>
    <dgm:pt modelId="{8D5ABA63-5800-493C-B9CB-111C22880865}" type="pres">
      <dgm:prSet presAssocID="{856DBECD-4ADA-4A64-9F0C-3A8DB8A8696A}" presName="connectorText" presStyleLbl="sibTrans2D1" presStyleIdx="1" presStyleCnt="3"/>
      <dgm:spPr/>
    </dgm:pt>
    <dgm:pt modelId="{527016EF-A823-4FB8-93B6-CEA9AF915ACA}" type="pres">
      <dgm:prSet presAssocID="{61A3D3D2-989D-4741-94BA-37E8D0B8492A}" presName="node" presStyleLbl="node1" presStyleIdx="2" presStyleCnt="4">
        <dgm:presLayoutVars>
          <dgm:bulletEnabled val="1"/>
        </dgm:presLayoutVars>
      </dgm:prSet>
      <dgm:spPr/>
    </dgm:pt>
    <dgm:pt modelId="{E56B07EB-6DA5-4F19-8BC9-0E0184E92269}" type="pres">
      <dgm:prSet presAssocID="{DD5E1B06-8E04-4574-8C02-3ACCBDB52FFD}" presName="sibTrans" presStyleLbl="sibTrans2D1" presStyleIdx="2" presStyleCnt="3"/>
      <dgm:spPr/>
    </dgm:pt>
    <dgm:pt modelId="{B76AEC00-F208-4BDD-AEE8-4304619F7D72}" type="pres">
      <dgm:prSet presAssocID="{DD5E1B06-8E04-4574-8C02-3ACCBDB52FFD}" presName="connectorText" presStyleLbl="sibTrans2D1" presStyleIdx="2" presStyleCnt="3"/>
      <dgm:spPr/>
    </dgm:pt>
    <dgm:pt modelId="{4B71185B-895A-4238-B436-ECF71C0F69E6}" type="pres">
      <dgm:prSet presAssocID="{F9984C97-1DFC-4E96-ABE9-5FC971199240}" presName="node" presStyleLbl="node1" presStyleIdx="3" presStyleCnt="4">
        <dgm:presLayoutVars>
          <dgm:bulletEnabled val="1"/>
        </dgm:presLayoutVars>
      </dgm:prSet>
      <dgm:spPr/>
    </dgm:pt>
  </dgm:ptLst>
  <dgm:cxnLst>
    <dgm:cxn modelId="{5FE9C30F-343B-49A7-9502-32F500A68B5F}" srcId="{9217FFC8-F78D-4039-984D-26B84E5D29BF}" destId="{83C161FC-44B4-4714-87F0-5CC9A0446F62}" srcOrd="0" destOrd="0" parTransId="{829AAAB0-FEF4-4B19-9883-11B526A1F186}" sibTransId="{6614B207-EA48-4C58-B3DA-10BDAA5FD92C}"/>
    <dgm:cxn modelId="{1AC7B011-93BB-401C-B92E-A40B60AF6334}" type="presOf" srcId="{DD5E1B06-8E04-4574-8C02-3ACCBDB52FFD}" destId="{B76AEC00-F208-4BDD-AEE8-4304619F7D72}" srcOrd="1" destOrd="0" presId="urn:microsoft.com/office/officeart/2005/8/layout/process1"/>
    <dgm:cxn modelId="{5637AD1A-73D0-4248-A71D-B61EF9855A35}" type="presOf" srcId="{856DBECD-4ADA-4A64-9F0C-3A8DB8A8696A}" destId="{B06E423E-984D-4DCD-A47D-59EEC49B0DC3}" srcOrd="0" destOrd="0" presId="urn:microsoft.com/office/officeart/2005/8/layout/process1"/>
    <dgm:cxn modelId="{D284261F-507F-4AE6-9C5B-744BDD9E10EA}" srcId="{9217FFC8-F78D-4039-984D-26B84E5D29BF}" destId="{F9984C97-1DFC-4E96-ABE9-5FC971199240}" srcOrd="3" destOrd="0" parTransId="{6615EEFD-9074-45B4-B833-80727892A592}" sibTransId="{E0F410E3-4A50-44CC-AAC0-0EB34E2E9839}"/>
    <dgm:cxn modelId="{215E9D24-65D9-4DF1-9F1D-474FF1B08527}" type="presOf" srcId="{6614B207-EA48-4C58-B3DA-10BDAA5FD92C}" destId="{A23839A1-ED45-4E6B-85FE-E0DF6E8D5580}" srcOrd="1" destOrd="0" presId="urn:microsoft.com/office/officeart/2005/8/layout/process1"/>
    <dgm:cxn modelId="{6ED21A2B-CEC6-4F0D-9F4D-35F5C4AD3C6B}" type="presOf" srcId="{856DBECD-4ADA-4A64-9F0C-3A8DB8A8696A}" destId="{8D5ABA63-5800-493C-B9CB-111C22880865}" srcOrd="1" destOrd="0" presId="urn:microsoft.com/office/officeart/2005/8/layout/process1"/>
    <dgm:cxn modelId="{9CC2363D-B981-48D1-97EA-82B25EF7FCFB}" type="presOf" srcId="{9217FFC8-F78D-4039-984D-26B84E5D29BF}" destId="{80EBCD75-F2EC-427B-AD15-413D89F16BE0}" srcOrd="0" destOrd="0" presId="urn:microsoft.com/office/officeart/2005/8/layout/process1"/>
    <dgm:cxn modelId="{9289F744-CAE6-40B4-B14C-C03E1FA73800}" type="presOf" srcId="{DD5E1B06-8E04-4574-8C02-3ACCBDB52FFD}" destId="{E56B07EB-6DA5-4F19-8BC9-0E0184E92269}" srcOrd="0" destOrd="0" presId="urn:microsoft.com/office/officeart/2005/8/layout/process1"/>
    <dgm:cxn modelId="{C0A0256D-D4B8-4A7B-A4ED-4D99E081DDDF}" srcId="{9217FFC8-F78D-4039-984D-26B84E5D29BF}" destId="{61A3D3D2-989D-4741-94BA-37E8D0B8492A}" srcOrd="2" destOrd="0" parTransId="{D5AE8F66-299F-4666-A178-712FFD1072C2}" sibTransId="{DD5E1B06-8E04-4574-8C02-3ACCBDB52FFD}"/>
    <dgm:cxn modelId="{E54AB173-19E9-4477-9ECB-18B2FDBE7A4D}" type="presOf" srcId="{83C161FC-44B4-4714-87F0-5CC9A0446F62}" destId="{5ECBC8FD-0702-40C4-B7B1-D3C642F818BD}" srcOrd="0" destOrd="0" presId="urn:microsoft.com/office/officeart/2005/8/layout/process1"/>
    <dgm:cxn modelId="{B0EE1455-7483-45C6-9521-F2CBB04CD531}" srcId="{9217FFC8-F78D-4039-984D-26B84E5D29BF}" destId="{FBCF505D-6183-4BC5-BCEA-9171FDADA67D}" srcOrd="1" destOrd="0" parTransId="{C4C1C0C4-D24A-41D3-82CE-FAE9B3631252}" sibTransId="{856DBECD-4ADA-4A64-9F0C-3A8DB8A8696A}"/>
    <dgm:cxn modelId="{B32B6858-A905-42D2-91D8-D5D8A98207D8}" type="presOf" srcId="{61A3D3D2-989D-4741-94BA-37E8D0B8492A}" destId="{527016EF-A823-4FB8-93B6-CEA9AF915ACA}" srcOrd="0" destOrd="0" presId="urn:microsoft.com/office/officeart/2005/8/layout/process1"/>
    <dgm:cxn modelId="{D9B5FA7B-6E86-4692-B74C-80B5AB4C801A}" type="presOf" srcId="{6614B207-EA48-4C58-B3DA-10BDAA5FD92C}" destId="{09274C82-5560-43A4-B157-91389AA6C81B}" srcOrd="0" destOrd="0" presId="urn:microsoft.com/office/officeart/2005/8/layout/process1"/>
    <dgm:cxn modelId="{68EC79C6-F0C8-402F-ACE9-791CA3F90830}" type="presOf" srcId="{F9984C97-1DFC-4E96-ABE9-5FC971199240}" destId="{4B71185B-895A-4238-B436-ECF71C0F69E6}" srcOrd="0" destOrd="0" presId="urn:microsoft.com/office/officeart/2005/8/layout/process1"/>
    <dgm:cxn modelId="{907C7CF7-07B0-4CEA-AC3A-169160BFB7E8}" type="presOf" srcId="{FBCF505D-6183-4BC5-BCEA-9171FDADA67D}" destId="{0718D2E5-9516-4F22-B90E-296831F0F31A}" srcOrd="0" destOrd="0" presId="urn:microsoft.com/office/officeart/2005/8/layout/process1"/>
    <dgm:cxn modelId="{319768B6-AB3E-4ACF-8982-2E1B66410AA4}" type="presParOf" srcId="{80EBCD75-F2EC-427B-AD15-413D89F16BE0}" destId="{5ECBC8FD-0702-40C4-B7B1-D3C642F818BD}" srcOrd="0" destOrd="0" presId="urn:microsoft.com/office/officeart/2005/8/layout/process1"/>
    <dgm:cxn modelId="{4968CB28-D99C-4A7D-8836-54786E6C86CE}" type="presParOf" srcId="{80EBCD75-F2EC-427B-AD15-413D89F16BE0}" destId="{09274C82-5560-43A4-B157-91389AA6C81B}" srcOrd="1" destOrd="0" presId="urn:microsoft.com/office/officeart/2005/8/layout/process1"/>
    <dgm:cxn modelId="{E5C8ACE1-69AA-4195-8D51-07388E5456C8}" type="presParOf" srcId="{09274C82-5560-43A4-B157-91389AA6C81B}" destId="{A23839A1-ED45-4E6B-85FE-E0DF6E8D5580}" srcOrd="0" destOrd="0" presId="urn:microsoft.com/office/officeart/2005/8/layout/process1"/>
    <dgm:cxn modelId="{CEC33375-66B0-43A1-B508-90350304A490}" type="presParOf" srcId="{80EBCD75-F2EC-427B-AD15-413D89F16BE0}" destId="{0718D2E5-9516-4F22-B90E-296831F0F31A}" srcOrd="2" destOrd="0" presId="urn:microsoft.com/office/officeart/2005/8/layout/process1"/>
    <dgm:cxn modelId="{ACFD0306-DCAC-4F68-8813-45AB4B340E43}" type="presParOf" srcId="{80EBCD75-F2EC-427B-AD15-413D89F16BE0}" destId="{B06E423E-984D-4DCD-A47D-59EEC49B0DC3}" srcOrd="3" destOrd="0" presId="urn:microsoft.com/office/officeart/2005/8/layout/process1"/>
    <dgm:cxn modelId="{DFA23412-B7F4-4AC6-A5E4-7FBCEBBFA225}" type="presParOf" srcId="{B06E423E-984D-4DCD-A47D-59EEC49B0DC3}" destId="{8D5ABA63-5800-493C-B9CB-111C22880865}" srcOrd="0" destOrd="0" presId="urn:microsoft.com/office/officeart/2005/8/layout/process1"/>
    <dgm:cxn modelId="{351A9F5A-46B9-434C-B9E8-46AF0A2FE7EB}" type="presParOf" srcId="{80EBCD75-F2EC-427B-AD15-413D89F16BE0}" destId="{527016EF-A823-4FB8-93B6-CEA9AF915ACA}" srcOrd="4" destOrd="0" presId="urn:microsoft.com/office/officeart/2005/8/layout/process1"/>
    <dgm:cxn modelId="{9B1A898B-3B68-438C-A61C-E78D47671678}" type="presParOf" srcId="{80EBCD75-F2EC-427B-AD15-413D89F16BE0}" destId="{E56B07EB-6DA5-4F19-8BC9-0E0184E92269}" srcOrd="5" destOrd="0" presId="urn:microsoft.com/office/officeart/2005/8/layout/process1"/>
    <dgm:cxn modelId="{8EFFAA73-758D-42D0-818B-CB35F3757E72}" type="presParOf" srcId="{E56B07EB-6DA5-4F19-8BC9-0E0184E92269}" destId="{B76AEC00-F208-4BDD-AEE8-4304619F7D72}" srcOrd="0" destOrd="0" presId="urn:microsoft.com/office/officeart/2005/8/layout/process1"/>
    <dgm:cxn modelId="{890975F8-4273-49C8-91AE-183D3C9F2D86}" type="presParOf" srcId="{80EBCD75-F2EC-427B-AD15-413D89F16BE0}" destId="{4B71185B-895A-4238-B436-ECF71C0F69E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BC8FD-0702-40C4-B7B1-D3C642F818BD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</a:t>
          </a:r>
          <a:r>
            <a:rPr lang="en-US" sz="1600" kern="1200" dirty="0" err="1"/>
            <a:t>Tweepy</a:t>
          </a:r>
          <a:r>
            <a:rPr lang="en-US" sz="1600" kern="1200" dirty="0"/>
            <a:t> </a:t>
          </a:r>
          <a:r>
            <a:rPr lang="en-US" sz="1600" kern="1200" dirty="0" err="1"/>
            <a:t>StreamListener</a:t>
          </a:r>
          <a:endParaRPr lang="en-US" sz="1600" kern="1200" dirty="0"/>
        </a:p>
      </dsp:txBody>
      <dsp:txXfrm>
        <a:off x="40127" y="1605038"/>
        <a:ext cx="1949441" cy="1141260"/>
      </dsp:txXfrm>
    </dsp:sp>
    <dsp:sp modelId="{09274C82-5560-43A4-B157-91389AA6C81B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227119" y="2025346"/>
        <a:ext cx="299835" cy="300644"/>
      </dsp:txXfrm>
    </dsp:sp>
    <dsp:sp modelId="{0718D2E5-9516-4F22-B90E-296831F0F31A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Publish through internal socket</a:t>
          </a:r>
        </a:p>
      </dsp:txBody>
      <dsp:txXfrm>
        <a:off x="2868761" y="1605038"/>
        <a:ext cx="1949441" cy="1141260"/>
      </dsp:txXfrm>
    </dsp:sp>
    <dsp:sp modelId="{B06E423E-984D-4DCD-A47D-59EEC49B0DC3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055754" y="2025346"/>
        <a:ext cx="299835" cy="300644"/>
      </dsp:txXfrm>
    </dsp:sp>
    <dsp:sp modelId="{527016EF-A823-4FB8-93B6-CEA9AF915ACA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Spark </a:t>
          </a:r>
          <a:r>
            <a:rPr lang="en-US" sz="1600" kern="1200" dirty="0" err="1"/>
            <a:t>socketTextStream</a:t>
          </a:r>
          <a:endParaRPr lang="en-US" sz="1600" kern="1200" dirty="0"/>
        </a:p>
      </dsp:txBody>
      <dsp:txXfrm>
        <a:off x="5697396" y="1605038"/>
        <a:ext cx="1949441" cy="1141260"/>
      </dsp:txXfrm>
    </dsp:sp>
    <dsp:sp modelId="{E56B07EB-6DA5-4F19-8BC9-0E0184E92269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884389" y="2025346"/>
        <a:ext cx="299835" cy="300644"/>
      </dsp:txXfrm>
    </dsp:sp>
    <dsp:sp modelId="{4B71185B-895A-4238-B436-ECF71C0F69E6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 to local socket and stream tweets</a:t>
          </a:r>
        </a:p>
      </dsp:txBody>
      <dsp:txXfrm>
        <a:off x="8526031" y="1605038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002D8-F93D-40D7-8F08-2EB559809564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0EE14-1B3E-4CC6-986F-323BB432A4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8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298D-4EB5-4CAD-93C1-213CD9F2FB93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9AD84-FD10-4027-83BA-BEBAB93574A5}"/>
              </a:ext>
            </a:extLst>
          </p:cNvPr>
          <p:cNvSpPr txBox="1"/>
          <p:nvPr userDrawn="1"/>
        </p:nvSpPr>
        <p:spPr>
          <a:xfrm>
            <a:off x="1141412" y="5867399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TA: Dijana Kosmajac, dijana.kosmajac@dal.ca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27B94-0561-4053-B2C3-9B91449236F0}"/>
              </a:ext>
            </a:extLst>
          </p:cNvPr>
          <p:cNvSpPr txBox="1"/>
          <p:nvPr userDrawn="1"/>
        </p:nvSpPr>
        <p:spPr>
          <a:xfrm>
            <a:off x="1141412" y="228600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CSCI 5408: Data Management and Warehousing, Analytics</a:t>
            </a:r>
          </a:p>
        </p:txBody>
      </p:sp>
    </p:spTree>
    <p:extLst>
      <p:ext uri="{BB962C8B-B14F-4D97-AF65-F5344CB8AC3E}">
        <p14:creationId xmlns:p14="http://schemas.microsoft.com/office/powerpoint/2010/main" val="279620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96C5-F7F1-4FB1-8776-9BEF49DEF997}" type="datetime1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888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133B-FA92-4281-9CA2-96E23FB3A481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090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54D6-D61D-485C-A211-4C804FC69BFB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684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FF2F-41AF-4CEE-8448-B4240F7ED2F1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653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4B90-D8A2-4660-A7D7-2DC275BFA8C9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711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B5F-8868-48B5-993C-F112076996F0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296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661F-2F62-4F71-B3C5-5884803D748F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392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B069-1850-4B00-94A2-D974BB1056E8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129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6A97-1CEB-494C-AA80-5453D832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14465-18CD-4A00-A286-F88EF1726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0FCF7-5FD6-40B8-9B9B-BDDC065E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B24A-770A-4FEA-9062-42D7059C0F4A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BBC55-9F1A-4A1A-B221-11E56251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DAF80-AF76-44DA-B9C1-CB4F4186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67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448E-2F8F-4255-84FC-B9C82CA5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CA" sz="3200" b="0" kern="1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FF0D-CC0D-43FF-AEA6-6924B99D2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F48BA-919B-45AE-A8E2-13E9B9D2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3AB9-DF95-468A-B20F-80A848D1054E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CA7C-005A-415C-9199-63C58422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4915-3F37-4621-ACCF-CF656FD0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9722B-C774-43E4-9C3E-A9D1E56A2319}"/>
              </a:ext>
            </a:extLst>
          </p:cNvPr>
          <p:cNvSpPr txBox="1"/>
          <p:nvPr userDrawn="1"/>
        </p:nvSpPr>
        <p:spPr>
          <a:xfrm>
            <a:off x="838200" y="90766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CSCI 5408: Data Management and Warehousing, Analytics</a:t>
            </a:r>
          </a:p>
        </p:txBody>
      </p:sp>
    </p:spTree>
    <p:extLst>
      <p:ext uri="{BB962C8B-B14F-4D97-AF65-F5344CB8AC3E}">
        <p14:creationId xmlns:p14="http://schemas.microsoft.com/office/powerpoint/2010/main" val="31142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FD60-E2A1-4CE7-8A5C-4245CE663280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5152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D51A-9082-4CFD-823D-CE5E6859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AEA25-4273-45A1-981B-805943058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ED7D-38AA-4609-8F7D-92C70AC8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7E51-47EF-416C-892D-C09938B0CD9C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3C347-0FD4-4A6F-8BF8-887CDAA5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89B4B-B05C-4E29-93A1-170005AB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902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38AE-4F0D-4F85-B0B2-3362D1FF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943F-D115-4293-A00F-FE31F8F14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CDC02-9CCE-45E1-81AB-3E86B053E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5C47D-461A-4A5F-8E72-366D04CC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42C5-18CD-4E65-A7F1-391E169E9856}" type="datetime1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F8F9D-AF22-4B7B-A91F-6E4B9775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9B901-8E88-48DA-AF0F-E8C7840B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188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0DCF-F02E-49EF-BD1E-5A72EE48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1DF24-98AA-40D7-9114-0F65B204A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E0F2F-B50A-4633-A57C-7A544AE76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66803-83C6-433C-B35D-1F0FD61DA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BD06C-54A4-41C7-BC7F-9CB09A6BE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3A196-D2E2-455B-8FC8-273F707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B7A7-E4F3-47C5-9FD6-87D9B67952BE}" type="datetime1">
              <a:rPr lang="en-CA" smtClean="0"/>
              <a:t>2018-07-11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7909B-C4E1-498E-B22D-E59CCC5A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011EF-956C-40D0-B625-8C8D820B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0004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5186-2579-4ADD-9541-0C80839C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46005-CFF0-43DC-B9DF-FCB020F0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7EB7-6EB2-4A1A-8C4E-BC2CACB5C689}" type="datetime1">
              <a:rPr lang="en-CA" smtClean="0"/>
              <a:t>2018-07-11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D5E75-988F-4FC2-8E0B-D447F86F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7AC13-98B8-4F59-A3E7-61D3E85A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7765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13FD0-1A2D-4620-AAFE-5986E451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B57E-4D13-455C-ADC6-8373B5BA45B9}" type="datetime1">
              <a:rPr lang="en-CA" smtClean="0"/>
              <a:t>2018-07-11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D7B55-04A7-4352-87CF-67342EE8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5F204-DED3-495A-B1FE-E53BAA5D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3137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ECE8-E2C8-4BB6-9BF4-C52DB9D0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CE78-7DD2-4379-90B7-37634AD45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10DF5-4E9E-420D-8DDB-1F47E0101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E598A-F3FA-4F5D-AA2F-EE7A5F7C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CD7B-A77E-4145-8421-F40E7CB4D362}" type="datetime1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69C45-AE14-4F56-A7FA-A7BE7FF5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A8788-4525-4B79-B076-D10B239E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8517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C1E2-4123-4C19-98F7-600DEE3B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57239-4C2F-4956-82B1-67713DA69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93B4-EA96-4D07-B190-BFFF4530D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47B10-3220-40B7-BFF2-E4C0DF25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B23A-E038-4C29-B1F1-FC75D5DECA3E}" type="datetime1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2844F-32DD-4C53-9378-6D7A178A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5634D-B52C-475F-A7D9-54A653B8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8641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6AA5-A8FD-496F-A566-473E7122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B520D-32EC-4E5E-A429-A7ED82FF6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88-F455-4034-929A-17D5C87C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FE75-5A54-4E61-8F85-0DAE97E276B5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0CD90-7C7D-4453-9133-D60B15E3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A9060-DC7C-4124-B0D6-0BF0E71C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9374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EFB28-740A-4FC9-9A61-615F81E8A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D3D3D-A3A3-4BF4-BEE6-BE3EDFF22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80006-8315-49CC-8AF8-72DEBA1A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5C9E-0491-461A-8188-9428F95B9227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96306-99BD-4B95-823B-02A3E905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C9F86-4170-4EAB-8D3D-8ECFA791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77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08A8-B62C-4BFD-990D-17E5C5CD1AA2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52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6A7-246E-4F71-9417-804A958F9A8B}" type="datetime1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53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98F8-EC3B-4324-B329-4E1334A157EF}" type="datetime1">
              <a:rPr lang="en-CA" smtClean="0"/>
              <a:t>2018-07-11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72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6C20-477C-44D7-B7C6-EC4B47F21319}" type="datetime1">
              <a:rPr lang="en-CA" smtClean="0"/>
              <a:t>2018-07-11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486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70F-1599-4BC5-A821-95DDCB11C651}" type="datetime1">
              <a:rPr lang="en-CA" smtClean="0"/>
              <a:t>2018-07-11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ED71-9824-4023-A707-2E90CEC23D7F}" type="datetime1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14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C160386-DE2C-4907-B7CD-EAC21FC8C4F5}" type="datetime1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7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EFF567C-1D7F-425D-9628-953C1B6654D0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855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33831-C7E1-405B-8C2A-B2D62365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66950-0A53-436E-98A6-341EFFE5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42C2-A494-40C7-831B-6FB05620B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06F8-8D29-4A4C-BB03-1F72FDB74ADA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4B2B-CE22-4EA5-89FA-71E6F091E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1672-C257-4341-8B2B-33888DFDF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66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pache.mirror.rafal.ca/spark/spark-2.3.0/spark-2.3.0-bin-hadoop2.7.tgz" TargetMode="Externa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2.3.0/ml-features.html" TargetMode="Externa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" TargetMode="External"/><Relationship Id="rId2" Type="http://schemas.openxmlformats.org/officeDocument/2006/relationships/hyperlink" Target="http://help.sentiment140.com/for-students/" TargetMode="Externa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spark.apache.org/docs/latest/sql-programming-guide.html#sql" TargetMode="External"/><Relationship Id="rId4" Type="http://schemas.openxmlformats.org/officeDocument/2006/relationships/hyperlink" Target="https://spark.apache.org/docs/2.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D839-C15A-4710-9186-4F1AD3841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A3: apache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87E37-49B8-4211-B63A-4CF1038C5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244180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167C-6E7C-45CB-85C4-F96FDF93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DD7C-69E4-44C2-BD89-F0210BC9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Actions return values from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07A571-C95C-480F-9FA2-C5836AB2F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9075"/>
              </p:ext>
            </p:extLst>
          </p:nvPr>
        </p:nvGraphicFramePr>
        <p:xfrm>
          <a:off x="1780815" y="2794560"/>
          <a:ext cx="8128000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741">
                  <a:extLst>
                    <a:ext uri="{9D8B030D-6E8A-4147-A177-3AD203B41FA5}">
                      <a16:colId xmlns:a16="http://schemas.microsoft.com/office/drawing/2014/main" val="2723101260"/>
                    </a:ext>
                  </a:extLst>
                </a:gridCol>
                <a:gridCol w="5776259">
                  <a:extLst>
                    <a:ext uri="{9D8B030D-6E8A-4147-A177-3AD203B41FA5}">
                      <a16:colId xmlns:a16="http://schemas.microsoft.com/office/drawing/2014/main" val="3584493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4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reduce(</a:t>
                      </a:r>
                      <a:r>
                        <a:rPr lang="en-CA" dirty="0" err="1"/>
                        <a:t>func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Aggregate the elements of the dataset using a function </a:t>
                      </a:r>
                      <a:r>
                        <a:rPr lang="en-CA" sz="1600" dirty="0" err="1"/>
                        <a:t>func</a:t>
                      </a:r>
                      <a:r>
                        <a:rPr lang="en-CA" sz="1600" dirty="0"/>
                        <a:t> (which takes two arguments and returns one). The function should be commutative and associative so that it can be computed correctly in parallel.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4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collect()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Return all the elements of the dataset as an array at the driver program. This is usually useful after a filter or other operation that returns a sufficiently small subset of the data.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1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count()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Return the number of elements in the dataset.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89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first()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Return the first element of the dataset (similar to take(1)).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86122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CADD7-FEC1-4B98-ABFD-A306B33F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91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167C-6E7C-45CB-85C4-F96FDF93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rdd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DD7C-69E4-44C2-BD89-F0210BC9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Actions return values from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B7258-70C8-4975-9C29-B090589E8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03" y="2432956"/>
            <a:ext cx="8364794" cy="39985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2D6CE-5ED8-4FE0-9150-A3CF327F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41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A5D123-1FAB-4741-A82C-F5E9AA4F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3 tasks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AEC35-8935-4243-AEF0-DF37987DC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4B6B6A-0453-4323-BF91-59263167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7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EB59-FA02-48EA-ADFE-ABC093B6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3071-6E97-4EF9-8B95-AC0B8FE7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new EC2 instance and install Java as in A1, with Inbound ports 8080 and 8081 enabled.</a:t>
            </a:r>
          </a:p>
          <a:p>
            <a:endParaRPr lang="en-CA" dirty="0"/>
          </a:p>
          <a:p>
            <a:r>
              <a:rPr lang="en-CA" dirty="0"/>
              <a:t>Create a new account on Twitter (twitter.com) or use existing that you created for A2.</a:t>
            </a:r>
          </a:p>
          <a:p>
            <a:endParaRPr lang="en-CA" dirty="0"/>
          </a:p>
          <a:p>
            <a:r>
              <a:rPr lang="en-CA" dirty="0"/>
              <a:t>Installed python 2 or python 3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57717-9A04-4DE1-A5A3-9F71E6E8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89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30361E-9F8E-4DB7-80AE-D1C2AD91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 Apache spark on ec2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98117-FE31-43B8-BA0A-981695AFA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2DF8C3-D5A6-4E52-A1DA-D381E059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5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EB59-FA02-48EA-ADFE-ABC093B6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 OPEN JDK (alternative to oracle </a:t>
            </a:r>
            <a:r>
              <a:rPr lang="en-CA" dirty="0" err="1"/>
              <a:t>jdk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3071-6E97-4EF9-8B95-AC0B8FE7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open </a:t>
            </a:r>
            <a:r>
              <a:rPr lang="en-CA" dirty="0" err="1"/>
              <a:t>jdk</a:t>
            </a:r>
            <a:r>
              <a:rPr lang="en-CA" dirty="0"/>
              <a:t>:</a:t>
            </a:r>
          </a:p>
          <a:p>
            <a:pPr marL="457200" lvl="1" indent="0">
              <a:buNone/>
            </a:pPr>
            <a:r>
              <a:rPr lang="en-CA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sudo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apt-get -y install openjdk-8-jdk-headless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2A3ED-BD6E-464D-8330-CE9FFA7F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61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EB59-FA02-48EA-ADFE-ABC093B6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3071-6E97-4EF9-8B95-AC0B8FE7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28600" lvl="1">
              <a:spcBef>
                <a:spcPts val="1000"/>
              </a:spcBef>
            </a:pPr>
            <a:r>
              <a:rPr lang="en-CA" sz="2800" dirty="0"/>
              <a:t>Create a new folder:</a:t>
            </a:r>
          </a:p>
          <a:p>
            <a:pPr marL="457200" lvl="1" indent="0">
              <a:buNone/>
            </a:pPr>
            <a:r>
              <a:rPr lang="en-CA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mkdir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~/server</a:t>
            </a:r>
            <a:endParaRPr lang="en-CA" dirty="0"/>
          </a:p>
          <a:p>
            <a:pPr marL="457200" lvl="1" indent="0">
              <a:buNone/>
            </a:pP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cd ~/server</a:t>
            </a:r>
          </a:p>
          <a:p>
            <a:r>
              <a:rPr lang="en-CA" dirty="0"/>
              <a:t>Download Apache Spark:</a:t>
            </a:r>
          </a:p>
          <a:p>
            <a:pPr marL="457200" lvl="1" indent="0">
              <a:buNone/>
            </a:pPr>
            <a:r>
              <a:rPr lang="da-DK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wget </a:t>
            </a:r>
            <a:r>
              <a:rPr lang="nl-NL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http://apache.mirror.rafal.ca/spark/spark-2.3.0/spark-2.3.0-bin-hadoop2.7.tgz </a:t>
            </a:r>
            <a:endParaRPr lang="nl-NL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dirty="0"/>
              <a:t>or</a:t>
            </a:r>
            <a:endParaRPr lang="en-CA" dirty="0"/>
          </a:p>
          <a:p>
            <a:pPr marL="457200" lvl="1" indent="0">
              <a:buNone/>
            </a:pPr>
            <a:r>
              <a:rPr lang="nl-NL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curl -L </a:t>
            </a:r>
            <a:r>
              <a:rPr lang="nl-NL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http://apache.mirror.rafal.ca/spark/spark-2.3.0/spark-2.3.0-bin-hadoop2.7.tgz</a:t>
            </a:r>
            <a:r>
              <a:rPr lang="nl-NL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&gt; spark-2.3.0-bin-hadoop2.7.tgz</a:t>
            </a:r>
          </a:p>
          <a:p>
            <a:pPr marL="228600" lvl="1">
              <a:spcBef>
                <a:spcPts val="1000"/>
              </a:spcBef>
            </a:pPr>
            <a:r>
              <a:rPr lang="nl-NL" sz="2800" dirty="0"/>
              <a:t>and unpack:</a:t>
            </a:r>
          </a:p>
          <a:p>
            <a:pPr marL="457200" lvl="1" indent="0">
              <a:buNone/>
            </a:pPr>
            <a:r>
              <a:rPr lang="en-CA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sudo</a:t>
            </a:r>
            <a:r>
              <a:rPr lang="en-CA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tar </a:t>
            </a:r>
            <a:r>
              <a:rPr lang="en-CA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zxvf</a:t>
            </a:r>
            <a:r>
              <a:rPr lang="en-CA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spark-2.3.0-bin-hadoop2.7.tgz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E0EDF-3E1A-46DE-BB69-6D866C78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43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EB59-FA02-48EA-ADFE-ABC093B6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Path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3071-6E97-4EF9-8B95-AC0B8FE7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CA" sz="2800" dirty="0"/>
              <a:t>You need to export JAVA_HOME: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export JAVA_HOME=/</a:t>
            </a:r>
            <a:r>
              <a:rPr lang="en-CA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usr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/lib/</a:t>
            </a:r>
            <a:r>
              <a:rPr lang="en-CA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jvm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/java-8-openjdk-amd64/</a:t>
            </a:r>
          </a:p>
          <a:p>
            <a:pPr marL="457200" lvl="1" indent="0">
              <a:buNone/>
            </a:pPr>
            <a:endParaRPr lang="en-CA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A" dirty="0"/>
              <a:t>Export SPARK_HOME:</a:t>
            </a:r>
          </a:p>
          <a:p>
            <a:pPr marL="457200" lvl="1" indent="0">
              <a:buNone/>
            </a:pPr>
            <a:r>
              <a:rPr lang="en-CA" sz="25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export SPARK_HOME=~/server/spark-2.3.0-bin-hadoop2.7</a:t>
            </a:r>
          </a:p>
          <a:p>
            <a:endParaRPr lang="en-CA" dirty="0"/>
          </a:p>
          <a:p>
            <a:r>
              <a:rPr lang="en-CA" dirty="0"/>
              <a:t>If you want to use python 3 with Spark then:</a:t>
            </a:r>
          </a:p>
          <a:p>
            <a:pPr marL="457200" lvl="1" indent="0">
              <a:buNone/>
            </a:pPr>
            <a:r>
              <a:rPr lang="da-DK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export PYSPARK_PYTHON=python3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7C1EE-8E35-410F-B1A8-4DE09FE1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888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EB59-FA02-48EA-ADFE-ABC093B6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Extra: Permanent Environment Var in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3071-6E97-4EF9-8B95-AC0B8FE7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 ~/.profile file:</a:t>
            </a:r>
          </a:p>
          <a:p>
            <a:pPr marL="457200" lvl="1" indent="0">
              <a:buNone/>
            </a:pPr>
            <a:r>
              <a:rPr lang="en-CA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sudo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nano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~/.profile</a:t>
            </a:r>
          </a:p>
          <a:p>
            <a:pPr marL="457200" lvl="1" indent="0">
              <a:buNone/>
            </a:pPr>
            <a:endParaRPr lang="en-CA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28600" lvl="1">
              <a:spcBef>
                <a:spcPts val="1000"/>
              </a:spcBef>
            </a:pPr>
            <a:r>
              <a:rPr lang="en-CA" sz="2800" dirty="0"/>
              <a:t>Append following to the file: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export JAVA_HOME=/</a:t>
            </a:r>
            <a:r>
              <a:rPr lang="en-CA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usr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/lib/</a:t>
            </a:r>
            <a:r>
              <a:rPr lang="en-CA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jvm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/java-8-openjdk-amd64/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export SPARK_HOME=~/server/spark-2.3.0-bin-hadoop2.7</a:t>
            </a:r>
          </a:p>
          <a:p>
            <a:pPr marL="457200" lvl="1" indent="0">
              <a:buNone/>
            </a:pPr>
            <a:r>
              <a:rPr lang="da-DK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export PYSPARK_PYTHON=python3</a:t>
            </a:r>
          </a:p>
          <a:p>
            <a:pPr marL="457200" lvl="1" indent="0">
              <a:buNone/>
            </a:pPr>
            <a:endParaRPr lang="da-DK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28600" lvl="1">
              <a:spcBef>
                <a:spcPts val="1000"/>
              </a:spcBef>
            </a:pPr>
            <a:r>
              <a:rPr lang="da-DK" sz="2800" dirty="0"/>
              <a:t>Restart the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E19BC-5E11-451D-A399-512FBA1F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334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EB59-FA02-48EA-ADFE-ABC093B6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Startup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3071-6E97-4EF9-8B95-AC0B8FE7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master is in charge of the cluster. This is where you submit jobs, and this where you go for the status of the cluster. </a:t>
            </a:r>
          </a:p>
          <a:p>
            <a:r>
              <a:rPr lang="en-CA" dirty="0"/>
              <a:t>Start the master as follows:</a:t>
            </a:r>
          </a:p>
          <a:p>
            <a:endParaRPr lang="en-CA" dirty="0"/>
          </a:p>
          <a:p>
            <a:pPr marL="457200" lvl="1" indent="0">
              <a:buNone/>
            </a:pP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cd ~/server</a:t>
            </a:r>
          </a:p>
          <a:p>
            <a:pPr marL="457200" lvl="1" indent="0">
              <a:buNone/>
            </a:pPr>
            <a:endParaRPr lang="en-CA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sudo ./spark-2.3.0-bin-hadoop2.7/sbin/start-master.sh</a:t>
            </a:r>
            <a:endParaRPr lang="en-CA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EADD3-BFFF-43C0-80D2-71CEE913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22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F697-9F93-4B5F-B155-B6F8FBA9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87F-7CEE-494C-ACB2-AEDA08B2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learn concepts of Big Data Systems running on Clouds</a:t>
            </a:r>
          </a:p>
          <a:p>
            <a:r>
              <a:rPr lang="en-CA" dirty="0"/>
              <a:t>To learn data analysis, warehousing and distributed database on real time data</a:t>
            </a:r>
          </a:p>
          <a:p>
            <a:r>
              <a:rPr lang="en-CA" dirty="0"/>
              <a:t>To learn Real-Time Data Pipelines using Apache Spark</a:t>
            </a:r>
          </a:p>
          <a:p>
            <a:r>
              <a:rPr lang="en-CA" dirty="0"/>
              <a:t>To learn Cloud technology supporting Big Data applications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A3268-D6F8-434F-948A-DD44E223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584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EB59-FA02-48EA-ADFE-ABC093B6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Startup master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6B3EE-7967-4229-9A49-E31DAD858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91" y="1825625"/>
            <a:ext cx="10249818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B388A0-8C54-4371-BAB4-8A56B793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7854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EB59-FA02-48EA-ADFE-ABC093B6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Startup slave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3071-6E97-4EF9-8B95-AC0B8FE7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Ensure that JAVA_HOME is set properly.</a:t>
            </a:r>
          </a:p>
          <a:p>
            <a:r>
              <a:rPr lang="en-CA" dirty="0"/>
              <a:t>Run the following command:</a:t>
            </a:r>
          </a:p>
          <a:p>
            <a:pPr marL="457200" lvl="1" indent="0">
              <a:buNone/>
            </a:pPr>
            <a:endParaRPr lang="nl-NL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nl-NL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sudo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./spark-2.3.0-bin-hadoop2.7/sbin/start-slave.sh spark://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&lt;your-ec2-internal-ip-or-hostname&gt;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:7077</a:t>
            </a:r>
          </a:p>
          <a:p>
            <a:pPr marL="457200" lvl="1" indent="0">
              <a:buNone/>
            </a:pPr>
            <a:endParaRPr lang="en-CA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56C4C-CE85-415E-9FC3-E840AEBE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216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EB59-FA02-48EA-ADFE-ABC093B6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Startup SLAVE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342ECA-45C0-4C83-A1FF-0487D2321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66" y="1825625"/>
            <a:ext cx="9735067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D3E3C4-BE4C-4CAB-BB4E-0448C06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12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EB59-FA02-48EA-ADFE-ABC093B6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 simple job on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3071-6E97-4EF9-8B95-AC0B8FE7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Now start the session with master: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$SPARK_HOME/bin/</a:t>
            </a:r>
            <a:r>
              <a:rPr lang="en-CA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pyspark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--master spark://ip-172-31-91-106.ec2.internal:7077</a:t>
            </a:r>
          </a:p>
          <a:p>
            <a:pPr marL="457200" lvl="1" indent="0">
              <a:buNone/>
            </a:pPr>
            <a:endParaRPr lang="en-CA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80734-1518-4C47-B87F-01E87C428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52" y="3085924"/>
            <a:ext cx="6201640" cy="25149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60D31-D4FD-4F91-9D1A-B4DBC825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863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EB59-FA02-48EA-ADFE-ABC093B6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 simple job on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3071-6E97-4EF9-8B95-AC0B8FE7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Example: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&gt;&gt;&gt; a = </a:t>
            </a:r>
            <a:r>
              <a:rPr lang="en-CA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sc.textFile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(‘../nba-salaries.csv')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CA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a.count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11839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CA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a.filter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(lambda x : '2005' in x).count()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866</a:t>
            </a:r>
            <a:endParaRPr lang="en-CA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9C4B9-F71B-4764-9559-D1FD8695A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48" y="4469468"/>
            <a:ext cx="3448531" cy="9907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414B3-B4F5-4A3C-88FF-7AA456F5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685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EB59-FA02-48EA-ADFE-ABC093B6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 simple job on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3071-6E97-4EF9-8B95-AC0B8FE7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Same example, just through python script: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pyspark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SparkContext</a:t>
            </a:r>
            <a:endParaRPr lang="en-CA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dataFile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"nba-salaries.csv"</a:t>
            </a:r>
          </a:p>
          <a:p>
            <a:pPr marL="457200" lvl="1" indent="0">
              <a:buNone/>
            </a:pPr>
            <a:endParaRPr lang="en-CA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SparkContext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("spark://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-&lt;your-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&gt;.ec2.internal:7077", "Simple App")</a:t>
            </a:r>
          </a:p>
          <a:p>
            <a:pPr marL="457200" lvl="1" indent="0">
              <a:buNone/>
            </a:pPr>
            <a:endParaRPr lang="en-CA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 = 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sc.textFile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dataFile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CA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("Count of records: ", 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a.count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("Count of 2005 records: ", 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a.filter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(lambda x : '2005' in x).count())</a:t>
            </a:r>
          </a:p>
          <a:p>
            <a:pPr marL="457200" lvl="1" indent="0">
              <a:buNone/>
            </a:pPr>
            <a:endParaRPr lang="en-CA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sc.stop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228600" lvl="1">
              <a:spcBef>
                <a:spcPts val="1000"/>
              </a:spcBef>
            </a:pPr>
            <a:r>
              <a:rPr lang="en-CA" sz="2800" dirty="0"/>
              <a:t>And submit a job: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$SPARK_HOME/bin/spark-submit nba-salaries.py</a:t>
            </a:r>
          </a:p>
          <a:p>
            <a:pPr marL="457200" lvl="1" indent="0">
              <a:buNone/>
            </a:pPr>
            <a:endParaRPr lang="en-CA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C3AFB-D312-40AA-90BC-45E68616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994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65E38F-8CCE-4C21-95CB-C3C758D7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Spark streaming from twitter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6B0BE-4DCA-449E-B570-5BC61865B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B55E59-BD36-4C95-96A3-BD330878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108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Spark streaming </a:t>
            </a:r>
            <a:r>
              <a:rPr lang="en-CA" dirty="0" err="1"/>
              <a:t>api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02F6-BBF2-43F7-8479-CD8ED0CA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Perfect for live dashboards, pushing live data to databases, filesystems.</a:t>
            </a:r>
          </a:p>
          <a:p>
            <a:r>
              <a:rPr lang="en-CA" dirty="0"/>
              <a:t>Also great for machine learning and graph processing algorithms on data streams.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CA26C-DFEA-4868-B96C-4FE2F6BC0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39" y="3379057"/>
            <a:ext cx="7143921" cy="26698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F1042-D52B-4C66-B1D4-ACE52AED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160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Spark streaming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02F6-BBF2-43F7-8479-CD8ED0CA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Live input data streams </a:t>
            </a:r>
          </a:p>
          <a:p>
            <a:r>
              <a:rPr lang="en-CA" dirty="0"/>
              <a:t>Divides the data into batches</a:t>
            </a:r>
          </a:p>
          <a:p>
            <a:r>
              <a:rPr lang="en-CA" dirty="0"/>
              <a:t>Spark engine processes the batches</a:t>
            </a:r>
          </a:p>
          <a:p>
            <a:r>
              <a:rPr lang="en-CA" dirty="0"/>
              <a:t>Generates the final stream of results in batches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710F4-BAF4-4E90-BD68-F2A31CC3C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31" y="4160440"/>
            <a:ext cx="6528276" cy="14568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0C159-C37B-4406-95BB-D68071DD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909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SPARK STREAMING WITH PYTHON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B60C8F-3545-4A6F-AE5C-A1DA18F18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5904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D708E1-F8D0-41AA-9761-65DFEBD4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197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Apache Spark was developed in the </a:t>
            </a:r>
            <a:r>
              <a:rPr lang="en-CA" dirty="0" err="1"/>
              <a:t>AMPLab</a:t>
            </a:r>
            <a:r>
              <a:rPr lang="en-CA" dirty="0"/>
              <a:t> at U.C. Berkeley in 2009.</a:t>
            </a:r>
          </a:p>
          <a:p>
            <a:r>
              <a:rPr lang="en-CA" dirty="0"/>
              <a:t>It has become one of the key big data distributed processing frameworks in the world.</a:t>
            </a:r>
          </a:p>
          <a:p>
            <a:r>
              <a:rPr lang="en-CA" dirty="0"/>
              <a:t>Spark’s in-memory data engine means that it can perform tasks at high speed.</a:t>
            </a:r>
          </a:p>
          <a:p>
            <a:r>
              <a:rPr lang="en-CA" dirty="0"/>
              <a:t>Provides native bindings for the Java, Scala, Python, and R.</a:t>
            </a:r>
          </a:p>
          <a:p>
            <a:r>
              <a:rPr lang="en-CA" dirty="0"/>
              <a:t>Supports SQL, streaming data, machine learning, and graph processing.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F409C-9E6B-40E5-B93E-97532BA3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108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TWEEPY STREAM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6CA1-74AB-42C1-BA76-14C457DF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YourListener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tweepy.StreamListener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""" A listener handles tweets are the received from the stream. 	"""</a:t>
            </a: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def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on_status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(self, status):</a:t>
            </a: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tweet =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self.get_tweet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(status)</a:t>
            </a: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print( ' '.join(tweet) )</a:t>
            </a: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self.client_socket.send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json.dump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(tweet) )</a:t>
            </a: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return True</a:t>
            </a:r>
          </a:p>
          <a:p>
            <a:pPr marL="457200" lvl="1" indent="0">
              <a:buNone/>
            </a:pP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Twitter error list : https://dev.twitter.com/overview/api/response-codes</a:t>
            </a: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def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on_error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(self,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status_code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if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status_code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== 403:</a:t>
            </a: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	print("The request is understood, but the access is not allowed. Limit may be reached.")</a:t>
            </a: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	return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A6EB9-49E2-4295-BDC1-31F63422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299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Publish through a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6CA1-74AB-42C1-BA76-14C457DF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socket</a:t>
            </a:r>
          </a:p>
          <a:p>
            <a:pPr marL="457200" lvl="1" indent="0">
              <a:buNone/>
            </a:pP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Local connection</a:t>
            </a: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host = “&lt;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type_in_ip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&gt;”       </a:t>
            </a: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Get local </a:t>
            </a:r>
            <a:r>
              <a:rPr lang="en-CA" sz="19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ip</a:t>
            </a: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(private address from EC2).</a:t>
            </a: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port = 5555                 </a:t>
            </a: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Reserve a port for your service.</a:t>
            </a: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 =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socket.socket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        </a:t>
            </a: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Create a socket object.</a:t>
            </a:r>
          </a:p>
          <a:p>
            <a:pPr marL="457200" lvl="1" indent="0">
              <a:buNone/>
            </a:pP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s.bind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((host, port))        </a:t>
            </a: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Bind to the port.</a:t>
            </a:r>
          </a:p>
          <a:p>
            <a:pPr marL="457200" lvl="1" indent="0">
              <a:buNone/>
            </a:pP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print("Listening on port: %s" %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(port))</a:t>
            </a: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s.listen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(5)                 </a:t>
            </a: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Now wait for client connection.</a:t>
            </a: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c,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addr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s.accept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       </a:t>
            </a: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Establish connection with client.</a:t>
            </a:r>
          </a:p>
          <a:p>
            <a:pPr marL="457200" lvl="1" indent="0">
              <a:buNone/>
            </a:pP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print("Received request from: " +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addr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95D1-FF13-427E-963E-EEF98B4A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035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stream listener on spark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6CA1-74AB-42C1-BA76-14C457DF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pyspark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SparkContext</a:t>
            </a: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pyspark.streaming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StreamingContext</a:t>
            </a: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SparkContext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("local[2]", "Tweet Streaming App")</a:t>
            </a:r>
          </a:p>
          <a:p>
            <a:pPr marL="457200" lvl="1" indent="0">
              <a:buNone/>
            </a:pP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ssc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StreamingContext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10)</a:t>
            </a:r>
          </a:p>
          <a:p>
            <a:pPr marL="457200" lvl="1" indent="0">
              <a:buNone/>
            </a:pP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Making checkpoints in case spark fails to process the data</a:t>
            </a:r>
          </a:p>
          <a:p>
            <a:pPr marL="457200" lvl="1" indent="0">
              <a:buNone/>
            </a:pP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ssc.checkpoint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 "file:/home/ubuntu/tweets/checkpoint/")</a:t>
            </a:r>
          </a:p>
          <a:p>
            <a:pPr marL="457200" lvl="1" indent="0">
              <a:buNone/>
            </a:pP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Local IP of the </a:t>
            </a:r>
            <a:r>
              <a:rPr lang="en-CA" sz="19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tweepy</a:t>
            </a: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streamer socket</a:t>
            </a:r>
          </a:p>
          <a:p>
            <a:pPr marL="457200" lvl="1" indent="0">
              <a:buNone/>
            </a:pP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socket_stream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ssc.socketTextStream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(“&lt;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type_in_ip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&gt;", 5555)</a:t>
            </a:r>
          </a:p>
          <a:p>
            <a:pPr marL="457200" lvl="1" indent="0">
              <a:buNone/>
            </a:pP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Streaming in batches</a:t>
            </a: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lines =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socket_stream.window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E09E9-0C5E-45EA-9D1B-E49B9B86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928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stream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6CA1-74AB-42C1-BA76-14C457DF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Number of tweets in the batch</a:t>
            </a:r>
          </a:p>
          <a:p>
            <a:pPr marL="457200" lvl="1" indent="0">
              <a:buNone/>
            </a:pP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lines.count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().map(lambda x:'Tweets in this batch: %s' % x).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pprint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words =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lines.flatMap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 lambda twit: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twit.split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 ") )</a:t>
            </a:r>
          </a:p>
          <a:p>
            <a:pPr marL="457200" lvl="1" indent="0">
              <a:buNone/>
            </a:pP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If we want to filter hashtags only, add filter to words</a:t>
            </a:r>
          </a:p>
          <a:p>
            <a:pPr marL="457200" lvl="1" indent="0">
              <a:buNone/>
            </a:pP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filtered = </a:t>
            </a:r>
            <a:r>
              <a:rPr lang="en-CA" sz="19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words.filter</a:t>
            </a: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 lambda word: </a:t>
            </a:r>
            <a:r>
              <a:rPr lang="en-CA" sz="19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word.lower</a:t>
            </a: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CA" sz="19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startswith</a:t>
            </a: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("#") )</a:t>
            </a:r>
          </a:p>
          <a:p>
            <a:pPr marL="457200" lvl="1" indent="0">
              <a:buNone/>
            </a:pP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pairs =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words.map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 lambda word: (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word.lower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(), 1 ) )</a:t>
            </a:r>
          </a:p>
          <a:p>
            <a:pPr marL="457200" lvl="1" indent="0">
              <a:buNone/>
            </a:pP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wordCounts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pairs.reduceByKey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 lambda a, b: a + b ) </a:t>
            </a:r>
          </a:p>
          <a:p>
            <a:pPr marL="457200" lvl="1" indent="0">
              <a:buNone/>
            </a:pP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wordCounts.pprint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Start streaming</a:t>
            </a:r>
          </a:p>
          <a:p>
            <a:pPr marL="457200" lvl="1" indent="0">
              <a:buNone/>
            </a:pP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ssc.start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ssc.awaitTermination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62473-3B10-484F-BF8D-A2F4601F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093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6CA1-74AB-42C1-BA76-14C457DF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CA" sz="2800" dirty="0"/>
              <a:t>To run the </a:t>
            </a:r>
            <a:r>
              <a:rPr lang="en-CA" sz="2800" dirty="0" err="1"/>
              <a:t>tweepy</a:t>
            </a:r>
            <a:r>
              <a:rPr lang="en-CA" sz="2800" dirty="0"/>
              <a:t> listener, run it in the background: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python3 tweepy_stream.py &amp;</a:t>
            </a:r>
          </a:p>
          <a:p>
            <a:pPr marL="457200" lvl="1" indent="0">
              <a:buNone/>
            </a:pP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28600" lvl="1">
              <a:spcBef>
                <a:spcPts val="1000"/>
              </a:spcBef>
            </a:pPr>
            <a:r>
              <a:rPr lang="en-CA" sz="2800" dirty="0"/>
              <a:t>Then run Spark Stream receiver: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$SPARK_HOME/bin/spark-submit spark_stream_listener.py</a:t>
            </a:r>
          </a:p>
          <a:p>
            <a:pPr marL="457200" lvl="1" indent="0">
              <a:buNone/>
            </a:pP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02AF8-9F46-41C9-839A-FCC1C380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258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SPARK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6CA1-74AB-42C1-BA76-14C457DF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On ec2 instance open 4040 inbound port</a:t>
            </a:r>
          </a:p>
          <a:p>
            <a:r>
              <a:rPr lang="en-CA" sz="2000" dirty="0"/>
              <a:t>Go to public ec2 </a:t>
            </a:r>
            <a:r>
              <a:rPr lang="en-CA" sz="2000" dirty="0" err="1"/>
              <a:t>ip</a:t>
            </a:r>
            <a:r>
              <a:rPr lang="en-CA" sz="2000" dirty="0"/>
              <a:t> on port 4040 through your browser: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06D04-03B0-4362-AE51-C90731C2D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7743"/>
            <a:ext cx="10336067" cy="46012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926D0-408D-41DB-A687-75FDB8C7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7382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65E38F-8CCE-4C21-95CB-C3C758D7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Spark 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6B0BE-4DCA-449E-B570-5BC61865B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08F41C-B6DB-4F07-94D2-671EFD5C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856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machine learns?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02F6-BBF2-43F7-8479-CD8ED0CA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434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Start with assumption about solution for given problem</a:t>
            </a:r>
          </a:p>
          <a:p>
            <a:r>
              <a:rPr lang="en-CA" dirty="0"/>
              <a:t>Make machine go over data to verify the assumption</a:t>
            </a:r>
          </a:p>
          <a:p>
            <a:r>
              <a:rPr lang="en-CA" dirty="0"/>
              <a:t>Repeat previous step many times</a:t>
            </a:r>
          </a:p>
          <a:p>
            <a:r>
              <a:rPr lang="en-CA" dirty="0"/>
              <a:t>Measure error, and improve accordingly</a:t>
            </a:r>
          </a:p>
          <a:p>
            <a:r>
              <a:rPr lang="en-CA" dirty="0"/>
              <a:t>Once the assumption doesn’t change, stop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29A37-4B83-401C-956F-0277B51A1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20" y="2060695"/>
            <a:ext cx="4143953" cy="36295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DCDF8-D4D7-4E2F-9B5C-A08D10F2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417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 and big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EF5066-6112-42EC-8599-BF10B8903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64849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132867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4810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2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Optimized for iterative computations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Optimized for single pass computations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5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Maintains state between 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Stateless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4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CPU intensive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Data intensive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03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Vector/Matrix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Single row/column at the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3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3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71175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32B51B-4BB5-403C-B590-0155A799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420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 with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02F6-BBF2-43F7-8479-CD8ED0CA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Spark is first general purpose big data processing engine</a:t>
            </a:r>
          </a:p>
          <a:p>
            <a:endParaRPr lang="en-CA" dirty="0"/>
          </a:p>
          <a:p>
            <a:r>
              <a:rPr lang="en-CA" dirty="0"/>
              <a:t>The initial design of Spark was driven by machine learning optimization:</a:t>
            </a:r>
          </a:p>
          <a:p>
            <a:pPr lvl="1"/>
            <a:r>
              <a:rPr lang="en-CA" dirty="0"/>
              <a:t>Cashing,</a:t>
            </a:r>
          </a:p>
          <a:p>
            <a:pPr lvl="1"/>
            <a:r>
              <a:rPr lang="en-CA" dirty="0"/>
              <a:t>Accumulation,</a:t>
            </a:r>
          </a:p>
          <a:p>
            <a:pPr lvl="1"/>
            <a:r>
              <a:rPr lang="en-CA" dirty="0"/>
              <a:t>CPU intensive tasks with lazy execution.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A0016-74DE-424B-820A-75167728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350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Distributed processing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CCE463-FCB7-47A7-B66B-167D6976A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77" y="1825625"/>
            <a:ext cx="6484445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23A1B2-E554-4E7B-BD90-5A3BEB78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941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MLIB </a:t>
            </a:r>
            <a:r>
              <a:rPr lang="en-CA" dirty="0" err="1"/>
              <a:t>api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02F6-BBF2-43F7-8479-CD8ED0CA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Spark comes with a good set of ML algorithms for:</a:t>
            </a:r>
          </a:p>
          <a:p>
            <a:pPr lvl="1"/>
            <a:r>
              <a:rPr lang="en-CA" dirty="0"/>
              <a:t>feature extraction, </a:t>
            </a:r>
          </a:p>
          <a:p>
            <a:pPr lvl="1"/>
            <a:r>
              <a:rPr lang="en-CA" dirty="0"/>
              <a:t>selection, </a:t>
            </a:r>
          </a:p>
          <a:p>
            <a:pPr lvl="1"/>
            <a:r>
              <a:rPr lang="en-CA" dirty="0"/>
              <a:t>transformation, </a:t>
            </a:r>
          </a:p>
          <a:p>
            <a:pPr lvl="1"/>
            <a:r>
              <a:rPr lang="en-CA" dirty="0"/>
              <a:t>algorithms for classification, </a:t>
            </a:r>
          </a:p>
          <a:p>
            <a:pPr lvl="1"/>
            <a:r>
              <a:rPr lang="en-CA" dirty="0"/>
              <a:t>regression, </a:t>
            </a:r>
          </a:p>
          <a:p>
            <a:pPr lvl="1"/>
            <a:r>
              <a:rPr lang="en-CA" dirty="0"/>
              <a:t>clustering and more.</a:t>
            </a:r>
          </a:p>
          <a:p>
            <a:endParaRPr lang="en-CA" dirty="0"/>
          </a:p>
          <a:p>
            <a:r>
              <a:rPr lang="en-CA" dirty="0"/>
              <a:t>All this can be combined into pipelines,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03C9F-EBB0-4697-AD35-8106C221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727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PIPELINES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07954-21BC-4CF7-BB25-273FFF176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2124869"/>
            <a:ext cx="9410700" cy="375285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7569C1-9970-40FD-B7CC-8DF0BDF7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807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extractors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F0B25-CB64-4ACC-A3DF-0FC05C08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Spark offers three ways of extracting the data:</a:t>
            </a:r>
          </a:p>
          <a:p>
            <a:endParaRPr lang="en-CA" dirty="0"/>
          </a:p>
          <a:p>
            <a:pPr lvl="1"/>
            <a:r>
              <a:rPr lang="en-CA" i="1" dirty="0" err="1"/>
              <a:t>CountVectorizer</a:t>
            </a:r>
            <a:r>
              <a:rPr lang="en-CA" dirty="0"/>
              <a:t> </a:t>
            </a:r>
          </a:p>
          <a:p>
            <a:pPr marL="914400" lvl="2" indent="0">
              <a:buNone/>
            </a:pPr>
            <a:r>
              <a:rPr lang="en-CA" dirty="0"/>
              <a:t>(term frequency vectors)</a:t>
            </a:r>
          </a:p>
          <a:p>
            <a:pPr marL="457200" lvl="1" indent="0">
              <a:buNone/>
            </a:pPr>
            <a:r>
              <a:rPr lang="en-CA" dirty="0"/>
              <a:t>	</a:t>
            </a:r>
          </a:p>
          <a:p>
            <a:pPr lvl="1"/>
            <a:r>
              <a:rPr lang="en-CA" i="1" dirty="0"/>
              <a:t>TF-IDF</a:t>
            </a:r>
            <a:r>
              <a:rPr lang="en-CA" dirty="0"/>
              <a:t> </a:t>
            </a:r>
          </a:p>
          <a:p>
            <a:pPr marL="914400" lvl="2" indent="0">
              <a:buNone/>
            </a:pPr>
            <a:r>
              <a:rPr lang="en-CA" dirty="0"/>
              <a:t>(term </a:t>
            </a:r>
            <a:r>
              <a:rPr lang="en-CA" dirty="0" err="1"/>
              <a:t>freq</a:t>
            </a:r>
            <a:r>
              <a:rPr lang="en-CA" dirty="0"/>
              <a:t> – inverse term </a:t>
            </a:r>
            <a:r>
              <a:rPr lang="en-CA" dirty="0" err="1"/>
              <a:t>freq</a:t>
            </a:r>
            <a:r>
              <a:rPr lang="en-CA" dirty="0"/>
              <a:t> vectors)</a:t>
            </a:r>
          </a:p>
          <a:p>
            <a:pPr marL="914400" lvl="2" indent="0">
              <a:buNone/>
            </a:pPr>
            <a:endParaRPr lang="en-CA" dirty="0"/>
          </a:p>
          <a:p>
            <a:pPr lvl="1"/>
            <a:r>
              <a:rPr lang="en-CA" i="1" dirty="0"/>
              <a:t>Word2vec </a:t>
            </a:r>
          </a:p>
          <a:p>
            <a:pPr marL="914400" lvl="2" indent="0">
              <a:buNone/>
            </a:pPr>
            <a:r>
              <a:rPr lang="en-CA" dirty="0"/>
              <a:t>(vector based representation of words using cosine distance, relatively new approach)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C9F62-4BD4-4CAE-BA04-27383C8E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500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extractors -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F0B25-CB64-4ACC-A3DF-0FC05C08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pyspark.ml.feature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CA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CountVectorizer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CA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Input data: Each row is a bag of words with a ID.</a:t>
            </a:r>
          </a:p>
          <a:p>
            <a:pPr marL="457200" lvl="1" indent="0">
              <a:buNone/>
            </a:pPr>
            <a:r>
              <a:rPr lang="en-CA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spark.createDataFrame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([</a:t>
            </a:r>
          </a:p>
          <a:p>
            <a:pPr marL="457200" lvl="1" indent="0"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(0, "a b </a:t>
            </a:r>
            <a:r>
              <a:rPr lang="en-CA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c".split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 ")),</a:t>
            </a:r>
          </a:p>
          <a:p>
            <a:pPr marL="457200" lvl="1" indent="0"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(1, "a b </a:t>
            </a:r>
            <a:r>
              <a:rPr lang="en-CA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c </a:t>
            </a:r>
            <a:r>
              <a:rPr lang="en-CA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a".split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 "))</a:t>
            </a:r>
          </a:p>
          <a:p>
            <a:pPr marL="457200" lvl="1" indent="0"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], ["id", "words"])</a:t>
            </a:r>
          </a:p>
          <a:p>
            <a:pPr marL="457200" lvl="1" indent="0">
              <a:buNone/>
            </a:pPr>
            <a:endParaRPr lang="en-CA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fit a </a:t>
            </a:r>
            <a:r>
              <a:rPr lang="en-CA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CountVectorizerModel</a:t>
            </a:r>
            <a:r>
              <a:rPr lang="en-CA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from the corpus.</a:t>
            </a:r>
          </a:p>
          <a:p>
            <a:pPr marL="457200" lvl="1" indent="0"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cv = </a:t>
            </a:r>
            <a:r>
              <a:rPr lang="en-CA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CountVectorizer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inputCol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="words", </a:t>
            </a:r>
            <a:r>
              <a:rPr lang="en-CA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outputCol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="features", </a:t>
            </a:r>
            <a:r>
              <a:rPr lang="en-CA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vocabSize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=3, </a:t>
            </a:r>
            <a:r>
              <a:rPr lang="en-CA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minDF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=2.0)</a:t>
            </a:r>
          </a:p>
          <a:p>
            <a:pPr marL="457200" lvl="1" indent="0">
              <a:buNone/>
            </a:pPr>
            <a:endParaRPr lang="en-CA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model = </a:t>
            </a:r>
            <a:r>
              <a:rPr lang="en-CA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cv.fit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CA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result = </a:t>
            </a:r>
            <a:r>
              <a:rPr lang="en-CA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model.transform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F6600-E259-48C7-8B74-84030230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875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Transformers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14848-788A-42C6-A996-01B85726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Spark offers a relatively big set of transformer tools, and they are very easy to use:</a:t>
            </a:r>
          </a:p>
          <a:p>
            <a:pPr lvl="1"/>
            <a:r>
              <a:rPr lang="en-CA" dirty="0"/>
              <a:t>Tokenizer</a:t>
            </a:r>
          </a:p>
          <a:p>
            <a:pPr lvl="1"/>
            <a:r>
              <a:rPr lang="en-CA" dirty="0" err="1"/>
              <a:t>StopWordRemover</a:t>
            </a:r>
            <a:endParaRPr lang="en-CA" dirty="0"/>
          </a:p>
          <a:p>
            <a:pPr lvl="1"/>
            <a:r>
              <a:rPr lang="en-CA" dirty="0"/>
              <a:t>N-grams</a:t>
            </a:r>
          </a:p>
          <a:p>
            <a:pPr lvl="1"/>
            <a:r>
              <a:rPr lang="en-CA" dirty="0" err="1"/>
              <a:t>Binarizer</a:t>
            </a:r>
            <a:endParaRPr lang="en-CA" dirty="0"/>
          </a:p>
          <a:p>
            <a:pPr lvl="1"/>
            <a:r>
              <a:rPr lang="en-CA" dirty="0"/>
              <a:t>PCA</a:t>
            </a:r>
          </a:p>
          <a:p>
            <a:pPr lvl="1"/>
            <a:r>
              <a:rPr lang="en-CA" dirty="0"/>
              <a:t>…</a:t>
            </a:r>
          </a:p>
          <a:p>
            <a:r>
              <a:rPr lang="en-CA" dirty="0"/>
              <a:t>Take a look at docs for more </a:t>
            </a:r>
            <a:r>
              <a:rPr lang="en-CA" dirty="0">
                <a:hlinkClick r:id="rId2"/>
              </a:rPr>
              <a:t>https://spark.apache.org/docs/2.3.0/ml-features.html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803AF5-8EDD-4D10-9E3C-072E6606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256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Transformers – example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14848-788A-42C6-A996-01B85726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pyspark.ml.feature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import Tokenize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pyspark.sql.functions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import col,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udf</a:t>
            </a:r>
            <a:endParaRPr lang="en-CA" sz="4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pyspark.sql.types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IntegerType</a:t>
            </a:r>
            <a:endParaRPr lang="en-CA" sz="4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CA" sz="4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sentenceDataFrame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spark.createDataFrame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([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(0, "Hi I heard about Spark"),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(1, "I wish Java could use case classes"),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(2, "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Logistic,regression,models,are,neat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], ["id", "sentence"])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CA" sz="4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tokenizer = Tokenizer(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inputCol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="sentence",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outputCol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="words")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CA" sz="4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countTokens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udf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(lambda words: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(words),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IntegerType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CA" sz="4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tokenized =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tokenizer.transform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sentenceDataFrame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tokenized.select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("sentence", "words") \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withColumn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("tokens",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countTokens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(col("words"))).show(truncate=False)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945A0B-8F46-4821-B7CB-1AE6811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533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Transformers – example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14848-788A-42C6-A996-01B85726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pyspark.ml.feature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NGram</a:t>
            </a:r>
            <a:endParaRPr lang="en-CA" sz="4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CA" sz="4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wordDataFrame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spark.createDataFrame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([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(0, ["Hi", "I", "heard", "about", "Spark"]),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(1, ["I", "wish", "Java", "could", "use", "case", "classes"]),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(2, ["Logistic", "regression", "models", "are", "neat"])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], ["id", "words"])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CA" sz="4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ngram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NGram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(n=2,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inputCol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="words",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outputCol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ngrams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CA" sz="4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ngramDataFrame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ngram.transform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wordDataFrame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ngramDataFrame.select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ngrams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").show(truncate=False)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340963-49FE-4CF0-AEDB-748C5D59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034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SELECTOR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14848-788A-42C6-A996-01B85726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pyspark.ml.feature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ChiSqSelector</a:t>
            </a:r>
            <a:endParaRPr lang="en-CA" sz="4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pyspark.ml.linalg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import Vectors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CA" sz="4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spark.createDataFrame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([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(7,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Vectors.dense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([0.0, 0.0, 18.0, 1.0]), 1.0,),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(8,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Vectors.dense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([0.0, 1.0, 12.0, 0.0]), 0.0,),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(9,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Vectors.dense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([1.0, 0.0, 15.0, 0.1]), 0.0,)], ["id", "features", "clicked"])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CA" sz="4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selector =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ChiSqSelector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numTopFeatures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=1,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featuresCol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="features",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outputCol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selectedFeatures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labelCol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="clicked")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CA" sz="4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result =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selector.fit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).transform(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CA" sz="4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print("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ChiSqSelector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output with top %d features selected" % </a:t>
            </a: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selector.getNumTopFeatures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4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result.show</a:t>
            </a:r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071F83-3988-49EA-BAD5-6F9DEAAA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9176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estimators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14848-788A-42C6-A996-01B85726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Classification</a:t>
            </a:r>
          </a:p>
          <a:p>
            <a:pPr lvl="1"/>
            <a:r>
              <a:rPr lang="en-CA" dirty="0" err="1"/>
              <a:t>LogisticRegression</a:t>
            </a:r>
            <a:r>
              <a:rPr lang="en-CA" dirty="0"/>
              <a:t>, </a:t>
            </a:r>
          </a:p>
          <a:p>
            <a:pPr lvl="1"/>
            <a:r>
              <a:rPr lang="en-CA" dirty="0"/>
              <a:t>Decision Trees, </a:t>
            </a:r>
          </a:p>
          <a:p>
            <a:pPr lvl="1"/>
            <a:r>
              <a:rPr lang="en-CA" dirty="0"/>
              <a:t>Random Forest, </a:t>
            </a:r>
          </a:p>
          <a:p>
            <a:pPr lvl="1"/>
            <a:r>
              <a:rPr lang="en-CA" dirty="0"/>
              <a:t>Naïve Bayes, </a:t>
            </a:r>
          </a:p>
          <a:p>
            <a:pPr lvl="1"/>
            <a:r>
              <a:rPr lang="en-CA" dirty="0"/>
              <a:t>Multilayer Perceptron, </a:t>
            </a:r>
          </a:p>
          <a:p>
            <a:pPr lvl="1"/>
            <a:r>
              <a:rPr lang="en-CA" dirty="0"/>
              <a:t>SVM (support vector machines)</a:t>
            </a:r>
          </a:p>
          <a:p>
            <a:r>
              <a:rPr lang="en-CA" dirty="0"/>
              <a:t>Regression</a:t>
            </a:r>
          </a:p>
          <a:p>
            <a:r>
              <a:rPr lang="en-CA" dirty="0"/>
              <a:t>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129FA-5312-4AE6-A401-D87D7CFF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498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Estimators -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14848-788A-42C6-A996-01B85726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10000"/>
              </a:lnSpc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pyspark.ml.classification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LogisticRegression</a:t>
            </a: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Load training data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training =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spark.read.format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libsvm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").load("data.txt")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lr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LogisticRegression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maxIter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=10,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regParam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=0.3,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elasticNetParam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=0.8)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CA" sz="19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19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Fit the model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lrModel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19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lr.fit</a:t>
            </a:r>
            <a:r>
              <a:rPr lang="en-CA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(training)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C5416C-C56C-4E6B-A42B-01534A78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80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CA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Spark cluster mode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AA3CD7B-F134-4294-A58C-C01271A239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482" y="2344538"/>
            <a:ext cx="6015318" cy="2886545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6F57D5-7260-408C-83B8-C841BBCEA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23012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Driver is the entry point to Spark shell</a:t>
            </a:r>
          </a:p>
          <a:p>
            <a:endParaRPr lang="en-CA" sz="2400" i="1" dirty="0"/>
          </a:p>
          <a:p>
            <a:r>
              <a:rPr lang="en-CA" sz="2400" i="1" dirty="0" err="1"/>
              <a:t>SparkContext</a:t>
            </a:r>
            <a:r>
              <a:rPr lang="en-CA" sz="2400" dirty="0"/>
              <a:t> is created in driver and enables driver to interact with resource manager </a:t>
            </a:r>
          </a:p>
          <a:p>
            <a:endParaRPr lang="en-CA" sz="2400" dirty="0"/>
          </a:p>
          <a:p>
            <a:r>
              <a:rPr lang="en-CA" sz="2400" dirty="0"/>
              <a:t>Driver schedules tasks and control execution</a:t>
            </a:r>
          </a:p>
          <a:p>
            <a:endParaRPr lang="en-CA" sz="2400" dirty="0"/>
          </a:p>
          <a:p>
            <a:r>
              <a:rPr lang="en-CA" sz="2400" dirty="0"/>
              <a:t>Driver handles metadata and split DAG (Directed Acyclic Graph) for operations on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BA0AC-13A8-4AC1-8FFE-D5FFA508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9737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Pipeline – put all together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14848-788A-42C6-A996-01B85726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lnSpc>
                <a:spcPct val="130000"/>
              </a:lnSpc>
              <a:buNone/>
            </a:pP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 pyspark.ml import Pipeline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pyspark.ml.classification</a:t>
            </a: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CA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LogisticRegression</a:t>
            </a:r>
            <a:endParaRPr lang="en-CA" sz="1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pyspark.ml.feature</a:t>
            </a: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import Tokenizer</a:t>
            </a:r>
          </a:p>
          <a:p>
            <a:pPr marL="457200" lvl="1" indent="0">
              <a:lnSpc>
                <a:spcPct val="130000"/>
              </a:lnSpc>
              <a:buNone/>
            </a:pPr>
            <a:endParaRPr lang="en-CA" sz="1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Prepare training documents from a list of (id, text, label) tuples.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training = </a:t>
            </a:r>
            <a:r>
              <a:rPr lang="en-CA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spark.createDataFrame</a:t>
            </a: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([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(0, "a b c d e spark", 1.0),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(1, "b d", 0.0),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(2, "spark f g h", 1.0),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(3, "</a:t>
            </a:r>
            <a:r>
              <a:rPr lang="en-CA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hadoop</a:t>
            </a: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CA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mapreduce</a:t>
            </a: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", 0.0)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], ["id", "text", "label"])</a:t>
            </a:r>
          </a:p>
          <a:p>
            <a:pPr marL="457200" lvl="1" indent="0">
              <a:lnSpc>
                <a:spcPct val="130000"/>
              </a:lnSpc>
              <a:buNone/>
            </a:pPr>
            <a:endParaRPr lang="en-CA" sz="1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Configure an ML pipeline, which consists of two stages: tokenizer and </a:t>
            </a:r>
            <a:r>
              <a:rPr lang="en-CA" sz="1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lr</a:t>
            </a:r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tokenizer = Tokenizer(</a:t>
            </a:r>
            <a:r>
              <a:rPr lang="en-CA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inputCol</a:t>
            </a: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="text", </a:t>
            </a:r>
            <a:r>
              <a:rPr lang="en-CA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outputCol</a:t>
            </a: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="words")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CA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lr</a:t>
            </a: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LogisticRegression</a:t>
            </a: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maxIter</a:t>
            </a: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=10, </a:t>
            </a:r>
            <a:r>
              <a:rPr lang="en-CA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regParam</a:t>
            </a: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=0.001)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pipeline = Pipeline(stages=[tokenizer, </a:t>
            </a:r>
            <a:r>
              <a:rPr lang="en-CA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lr</a:t>
            </a: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])</a:t>
            </a:r>
          </a:p>
          <a:p>
            <a:pPr marL="457200" lvl="1" indent="0">
              <a:lnSpc>
                <a:spcPct val="130000"/>
              </a:lnSpc>
              <a:buNone/>
            </a:pPr>
            <a:endParaRPr lang="en-CA" sz="1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Fit the pipeline to training documents.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model = </a:t>
            </a:r>
            <a:r>
              <a:rPr lang="en-CA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pipeline.fit</a:t>
            </a:r>
            <a:r>
              <a:rPr lang="en-CA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(training)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880B3-0442-4DA1-8935-C2012961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2577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14848-788A-42C6-A996-01B85726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lnSpc>
                <a:spcPct val="120000"/>
              </a:lnSpc>
              <a:buNone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pyspark.ml.evaluation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BinaryClassificationEvaluator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MulticlassClassificationEvaluator</a:t>
            </a:r>
            <a:endParaRPr lang="en-CA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CA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Evaluate, </a:t>
            </a:r>
            <a:r>
              <a:rPr lang="en-CA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metricName</a:t>
            </a:r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=[accuracy | f1 | </a:t>
            </a:r>
            <a:r>
              <a:rPr lang="en-CA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auc</a:t>
            </a:r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]default f1 measure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evaluator = 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BinaryClassificationEvaluator</a:t>
            </a:r>
            <a:endParaRPr lang="en-CA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(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rawPredictionCol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="prediction",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labelCol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="label")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print("F1: %g" % (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evaluator.evaluate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(predictions)))</a:t>
            </a:r>
            <a:endParaRPr lang="en-CA" sz="6600" dirty="0"/>
          </a:p>
          <a:p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44CA1-87E3-4B1E-965E-C904076E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9722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Saving and loading fitted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14848-788A-42C6-A996-01B85726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20000"/>
              </a:lnSpc>
              <a:buNone/>
            </a:pPr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save the trained model for future use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pipelineFit.save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logreg.model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CA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Loading data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 pyspark.ml import 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PipelineModel</a:t>
            </a:r>
            <a:endParaRPr lang="en-CA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CA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PipelineModel.load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CA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logreg.model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</a:t>
            </a:r>
          </a:p>
          <a:p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8DDE4B-2225-4E81-9BD6-22B5E5E9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320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65E38F-8CCE-4C21-95CB-C3C758D7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Spark SQL and </a:t>
            </a:r>
            <a:r>
              <a:rPr lang="en-CA" dirty="0" err="1"/>
              <a:t>dataframes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6B0BE-4DCA-449E-B570-5BC61865B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9435B-7A17-45E4-B40E-E7C7A231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9551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DATASETS and </a:t>
            </a:r>
            <a:r>
              <a:rPr lang="en-CA" dirty="0" err="1"/>
              <a:t>dataframes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14848-788A-42C6-A996-01B85726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CA" b="1" dirty="0"/>
              <a:t>Dataset</a:t>
            </a:r>
            <a:r>
              <a:rPr lang="en-CA" dirty="0"/>
              <a:t> is a distributed collection of data.</a:t>
            </a:r>
          </a:p>
          <a:p>
            <a:pPr>
              <a:lnSpc>
                <a:spcPct val="120000"/>
              </a:lnSpc>
            </a:pPr>
            <a:r>
              <a:rPr lang="en-CA" dirty="0"/>
              <a:t>It provides the benefits of RDDs (strong typing, ability to use powerful lambda functions) </a:t>
            </a:r>
          </a:p>
          <a:p>
            <a:pPr>
              <a:lnSpc>
                <a:spcPct val="120000"/>
              </a:lnSpc>
            </a:pPr>
            <a:r>
              <a:rPr lang="en-CA" dirty="0"/>
              <a:t>And the benefits of Spark SQL’s optimized execution engine.</a:t>
            </a:r>
          </a:p>
          <a:p>
            <a:pPr>
              <a:lnSpc>
                <a:spcPct val="120000"/>
              </a:lnSpc>
            </a:pPr>
            <a:endParaRPr lang="en-CA" dirty="0"/>
          </a:p>
          <a:p>
            <a:pPr>
              <a:lnSpc>
                <a:spcPct val="120000"/>
              </a:lnSpc>
            </a:pPr>
            <a:r>
              <a:rPr lang="en-CA" b="1" dirty="0" err="1"/>
              <a:t>DataFrame</a:t>
            </a:r>
            <a:r>
              <a:rPr lang="en-CA" dirty="0"/>
              <a:t> is a </a:t>
            </a:r>
            <a:r>
              <a:rPr lang="en-CA" i="1" dirty="0"/>
              <a:t>Dataset</a:t>
            </a:r>
            <a:r>
              <a:rPr lang="en-CA" dirty="0"/>
              <a:t> organized into named columns (like a table in RDB).</a:t>
            </a:r>
          </a:p>
          <a:p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F889D-A9B6-478C-9445-E20F8B89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7938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Spark </a:t>
            </a:r>
            <a:r>
              <a:rPr lang="en-CA" dirty="0" err="1"/>
              <a:t>sql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14848-788A-42C6-A996-01B85726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CA" dirty="0"/>
              <a:t>Intended for processing structured data</a:t>
            </a:r>
          </a:p>
          <a:p>
            <a:pPr>
              <a:lnSpc>
                <a:spcPct val="120000"/>
              </a:lnSpc>
            </a:pPr>
            <a:endParaRPr lang="en-CA" dirty="0"/>
          </a:p>
          <a:p>
            <a:pPr>
              <a:lnSpc>
                <a:spcPct val="120000"/>
              </a:lnSpc>
            </a:pPr>
            <a:r>
              <a:rPr lang="en-CA" dirty="0"/>
              <a:t>Utilizes Spark </a:t>
            </a:r>
            <a:r>
              <a:rPr lang="en-CA" dirty="0" err="1"/>
              <a:t>DataFrames</a:t>
            </a:r>
            <a:endParaRPr lang="en-CA" dirty="0"/>
          </a:p>
          <a:p>
            <a:pPr>
              <a:lnSpc>
                <a:spcPct val="120000"/>
              </a:lnSpc>
            </a:pPr>
            <a:endParaRPr lang="en-CA" dirty="0"/>
          </a:p>
          <a:p>
            <a:pPr>
              <a:lnSpc>
                <a:spcPct val="120000"/>
              </a:lnSpc>
            </a:pPr>
            <a:r>
              <a:rPr lang="en-CA" dirty="0"/>
              <a:t>Load and process data from several different sources </a:t>
            </a:r>
            <a:r>
              <a:rPr lang="en-CA" dirty="0" err="1"/>
              <a:t>eg</a:t>
            </a:r>
            <a:r>
              <a:rPr lang="en-CA" dirty="0"/>
              <a:t>. JSON, Hive tables, Cassandra, </a:t>
            </a:r>
            <a:r>
              <a:rPr lang="en-CA" dirty="0" err="1"/>
              <a:t>MySql</a:t>
            </a:r>
            <a:r>
              <a:rPr lang="en-CA" dirty="0"/>
              <a:t> etc.</a:t>
            </a:r>
          </a:p>
          <a:p>
            <a:pPr>
              <a:lnSpc>
                <a:spcPct val="120000"/>
              </a:lnSpc>
            </a:pPr>
            <a:endParaRPr lang="en-CA" dirty="0"/>
          </a:p>
          <a:p>
            <a:pPr>
              <a:lnSpc>
                <a:spcPct val="120000"/>
              </a:lnSpc>
            </a:pPr>
            <a:r>
              <a:rPr lang="en-CA" b="1" dirty="0" err="1"/>
              <a:t>SQLContext</a:t>
            </a:r>
            <a:r>
              <a:rPr lang="en-CA" b="1" dirty="0"/>
              <a:t>/</a:t>
            </a:r>
            <a:r>
              <a:rPr lang="en-CA" b="1" dirty="0" err="1"/>
              <a:t>SparkSession</a:t>
            </a:r>
            <a:r>
              <a:rPr lang="en-CA" dirty="0"/>
              <a:t>: Entry point for Spark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73E151-BBC5-4D08-A4B5-85D0D1A0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71699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E5B3-C6AA-4641-B4B0-F84573BC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CDDC-4082-450A-80DB-037088520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Training dataset link:</a:t>
            </a:r>
          </a:p>
          <a:p>
            <a:pPr lvl="1"/>
            <a:r>
              <a:rPr lang="en-CA" dirty="0">
                <a:hlinkClick r:id="rId2"/>
              </a:rPr>
              <a:t>http://help.sentiment140.com/for-students/</a:t>
            </a:r>
            <a:endParaRPr lang="en-CA" dirty="0"/>
          </a:p>
          <a:p>
            <a:r>
              <a:rPr lang="en-CA" dirty="0"/>
              <a:t>Twitter API docs:</a:t>
            </a:r>
          </a:p>
          <a:p>
            <a:pPr lvl="1"/>
            <a:r>
              <a:rPr lang="en-CA" dirty="0">
                <a:hlinkClick r:id="rId3"/>
              </a:rPr>
              <a:t>https://developer.twitter.com/en/docs</a:t>
            </a:r>
            <a:endParaRPr lang="en-CA" dirty="0"/>
          </a:p>
          <a:p>
            <a:r>
              <a:rPr lang="en-CA" dirty="0"/>
              <a:t>Apache Spark docs:</a:t>
            </a:r>
          </a:p>
          <a:p>
            <a:pPr lvl="1"/>
            <a:r>
              <a:rPr lang="en-CA" dirty="0">
                <a:hlinkClick r:id="rId4"/>
              </a:rPr>
              <a:t>https://spark.apache.org/docs/2.3.0/</a:t>
            </a:r>
            <a:endParaRPr lang="en-CA" dirty="0"/>
          </a:p>
          <a:p>
            <a:endParaRPr lang="en-CA" dirty="0"/>
          </a:p>
          <a:p>
            <a:r>
              <a:rPr lang="en-CA" dirty="0"/>
              <a:t>Spark SQL:</a:t>
            </a:r>
          </a:p>
          <a:p>
            <a:pPr lvl="1"/>
            <a:r>
              <a:rPr lang="en-CA" dirty="0">
                <a:hlinkClick r:id="rId5"/>
              </a:rPr>
              <a:t>https://spark.apache.org/docs/latest/sql-programming-guide.html#sql</a:t>
            </a:r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CF79D-B2DB-45E1-B4E9-344A2574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74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17C9-38B8-41A0-B09E-40E04857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Sparkcontext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4384-EF8D-48F2-A121-87EF6A2A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pyspark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SparkContext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SparkConf </a:t>
            </a:r>
          </a:p>
          <a:p>
            <a:pPr marL="457200" lvl="1" indent="0">
              <a:buNone/>
            </a:pPr>
            <a:endParaRPr lang="en-CA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CA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appName</a:t>
            </a:r>
            <a:r>
              <a:rPr lang="en-CA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name for your app to show on the cluster UI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CA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master:</a:t>
            </a:r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URL for Spark, Mesos or YARN cluster, or “local” 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string to run in local mode</a:t>
            </a:r>
          </a:p>
          <a:p>
            <a:pPr marL="457200" lvl="1" indent="0">
              <a:buNone/>
            </a:pP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conf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SparkConf().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setAppName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appName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).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setMaster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(master)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Create </a:t>
            </a:r>
            <a:r>
              <a:rPr lang="en-CA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SparkContext</a:t>
            </a:r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to tell Spark how to access the 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 cluster</a:t>
            </a:r>
            <a:endParaRPr lang="en-CA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sc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SparkContext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conf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conf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CA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656EC-1FB5-457A-B945-02BB0F64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35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2802-B82C-43CF-9FE0-5B7F04B6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Spark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9E47-4B8A-439E-92C3-B08E5084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4682" cy="4351338"/>
          </a:xfrm>
        </p:spPr>
        <p:txBody>
          <a:bodyPr>
            <a:normAutofit/>
          </a:bodyPr>
          <a:lstStyle/>
          <a:p>
            <a:r>
              <a:rPr lang="en-CA" b="1" i="1" dirty="0" err="1"/>
              <a:t>SparkSQL</a:t>
            </a:r>
            <a:r>
              <a:rPr lang="en-CA" b="1" i="1" dirty="0"/>
              <a:t>: </a:t>
            </a:r>
            <a:r>
              <a:rPr lang="en-CA" dirty="0"/>
              <a:t>Support for structured and semi-structured data</a:t>
            </a:r>
          </a:p>
          <a:p>
            <a:r>
              <a:rPr lang="en-CA" b="1" i="1" dirty="0"/>
              <a:t>Spark Streaming: </a:t>
            </a:r>
            <a:r>
              <a:rPr lang="en-CA" dirty="0"/>
              <a:t>Analytics on streaming data </a:t>
            </a:r>
            <a:r>
              <a:rPr lang="en-CA" dirty="0" err="1"/>
              <a:t>eg</a:t>
            </a:r>
            <a:r>
              <a:rPr lang="en-CA" dirty="0"/>
              <a:t>. Kafka, Flume</a:t>
            </a:r>
          </a:p>
          <a:p>
            <a:r>
              <a:rPr lang="en-CA" b="1" i="1" dirty="0" err="1"/>
              <a:t>Mlib</a:t>
            </a:r>
            <a:r>
              <a:rPr lang="en-CA" b="1" i="1" dirty="0"/>
              <a:t>: </a:t>
            </a:r>
            <a:r>
              <a:rPr lang="en-CA" dirty="0"/>
              <a:t>Packages for Machine Learning</a:t>
            </a:r>
          </a:p>
          <a:p>
            <a:r>
              <a:rPr lang="en-CA" b="1" i="1" dirty="0" err="1"/>
              <a:t>GraphX</a:t>
            </a:r>
            <a:r>
              <a:rPr lang="en-CA" i="1" dirty="0"/>
              <a:t>: </a:t>
            </a:r>
            <a:r>
              <a:rPr lang="en-CA" dirty="0"/>
              <a:t>Distributed graph processing framework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D3879-AC2F-4BF2-A108-96A88CB60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95" y="2310870"/>
            <a:ext cx="5534797" cy="26864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122AD-13A2-41DB-A3EF-52FCE295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33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167C-6E7C-45CB-85C4-F96FDF93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Resilient distributed datasets (</a:t>
            </a:r>
            <a:r>
              <a:rPr lang="en-CA" dirty="0" err="1"/>
              <a:t>rdd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DD7C-69E4-44C2-BD89-F0210BC9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Fault-tolerant collection of elements that can be operated on in parallel. </a:t>
            </a:r>
          </a:p>
          <a:p>
            <a:r>
              <a:rPr lang="en-CA" dirty="0"/>
              <a:t>Fundamental data unit in Spark.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b="1" i="1" dirty="0"/>
              <a:t>Resilient: </a:t>
            </a:r>
            <a:r>
              <a:rPr lang="en-CA" dirty="0"/>
              <a:t>Immutable and partitioned , rebuilt on failure</a:t>
            </a:r>
          </a:p>
          <a:p>
            <a:r>
              <a:rPr lang="en-CA" b="1" i="1" dirty="0"/>
              <a:t>Distributed: </a:t>
            </a:r>
            <a:r>
              <a:rPr lang="en-CA" dirty="0"/>
              <a:t>stored in memory across cluster nodes</a:t>
            </a:r>
          </a:p>
          <a:p>
            <a:r>
              <a:rPr lang="en-CA" b="1" i="1" dirty="0"/>
              <a:t>Dataset:</a:t>
            </a:r>
            <a:r>
              <a:rPr lang="en-CA" dirty="0"/>
              <a:t> can hold data from different sources. Held in memory or cached to storage</a:t>
            </a:r>
          </a:p>
          <a:p>
            <a:r>
              <a:rPr lang="en-CA" dirty="0"/>
              <a:t>Operations:</a:t>
            </a:r>
          </a:p>
          <a:p>
            <a:pPr lvl="1"/>
            <a:r>
              <a:rPr lang="en-CA" dirty="0"/>
              <a:t>Transformations</a:t>
            </a:r>
          </a:p>
          <a:p>
            <a:pPr lvl="1"/>
            <a:r>
              <a:rPr lang="en-CA" dirty="0"/>
              <a:t>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5D574-376F-450B-BE35-1B26B595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00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167C-6E7C-45CB-85C4-F96FDF93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DD7C-69E4-44C2-BD89-F0210BC9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Create a new dataset from an existing one.</a:t>
            </a:r>
          </a:p>
          <a:p>
            <a:r>
              <a:rPr lang="en-CA" dirty="0"/>
              <a:t>Lazy - they do not compute their results right away</a:t>
            </a:r>
          </a:p>
          <a:p>
            <a:r>
              <a:rPr lang="en-CA" dirty="0"/>
              <a:t>Executed when actions are run on it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07A571-C95C-480F-9FA2-C5836AB2F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82472"/>
              </p:ext>
            </p:extLst>
          </p:nvPr>
        </p:nvGraphicFramePr>
        <p:xfrm>
          <a:off x="1763059" y="3664572"/>
          <a:ext cx="8128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741">
                  <a:extLst>
                    <a:ext uri="{9D8B030D-6E8A-4147-A177-3AD203B41FA5}">
                      <a16:colId xmlns:a16="http://schemas.microsoft.com/office/drawing/2014/main" val="2723101260"/>
                    </a:ext>
                  </a:extLst>
                </a:gridCol>
                <a:gridCol w="5776259">
                  <a:extLst>
                    <a:ext uri="{9D8B030D-6E8A-4147-A177-3AD203B41FA5}">
                      <a16:colId xmlns:a16="http://schemas.microsoft.com/office/drawing/2014/main" val="3584493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4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map(</a:t>
                      </a:r>
                      <a:r>
                        <a:rPr lang="en-CA" i="1" dirty="0" err="1"/>
                        <a:t>func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Return a new distributed dataset formed by passing each element of the source through a function </a:t>
                      </a:r>
                      <a:r>
                        <a:rPr lang="en-CA" sz="1600" i="1" dirty="0" err="1"/>
                        <a:t>func</a:t>
                      </a:r>
                      <a:r>
                        <a:rPr lang="en-CA" sz="1600" i="1" dirty="0"/>
                        <a:t>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4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filter(</a:t>
                      </a:r>
                      <a:r>
                        <a:rPr lang="en-CA" i="1" dirty="0" err="1"/>
                        <a:t>func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Return a new dataset formed by selecting those elements of the source on which </a:t>
                      </a:r>
                      <a:r>
                        <a:rPr lang="en-CA" sz="1600" i="1" dirty="0" err="1"/>
                        <a:t>func</a:t>
                      </a:r>
                      <a:r>
                        <a:rPr lang="en-CA" sz="1600" dirty="0"/>
                        <a:t> returns true.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1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distinct([</a:t>
                      </a:r>
                      <a:r>
                        <a:rPr lang="en-CA" i="1" dirty="0" err="1"/>
                        <a:t>numTasks</a:t>
                      </a:r>
                      <a:r>
                        <a:rPr lang="en-CA" dirty="0"/>
                        <a:t>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Return a new dataset that contains the distinct elements of the source dataset.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89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flatMap</a:t>
                      </a:r>
                      <a:r>
                        <a:rPr lang="en-CA" dirty="0"/>
                        <a:t>(</a:t>
                      </a:r>
                      <a:r>
                        <a:rPr lang="en-CA" i="1" dirty="0" err="1"/>
                        <a:t>func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Similar to map, but each input item can be mapped to 0 or more output items (so </a:t>
                      </a:r>
                      <a:r>
                        <a:rPr lang="en-CA" sz="1600" i="1" dirty="0" err="1"/>
                        <a:t>func</a:t>
                      </a:r>
                      <a:r>
                        <a:rPr lang="en-CA" sz="1600" dirty="0"/>
                        <a:t> should return a </a:t>
                      </a:r>
                      <a:r>
                        <a:rPr lang="en-CA" sz="1600" dirty="0" err="1"/>
                        <a:t>seq</a:t>
                      </a:r>
                      <a:r>
                        <a:rPr lang="en-CA" sz="1600" dirty="0"/>
                        <a:t> rather than a single item).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86122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95A76-7DF3-4F83-BB49-51EC3670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564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Custom Design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14139</TotalTime>
  <Words>2785</Words>
  <Application>Microsoft Office PowerPoint</Application>
  <PresentationFormat>Widescreen</PresentationFormat>
  <Paragraphs>499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Century Gothic</vt:lpstr>
      <vt:lpstr>Consolas</vt:lpstr>
      <vt:lpstr>Mesh</vt:lpstr>
      <vt:lpstr>Custom Design</vt:lpstr>
      <vt:lpstr>A3: apache spark</vt:lpstr>
      <vt:lpstr>Overview</vt:lpstr>
      <vt:lpstr>Introduction to apache spark</vt:lpstr>
      <vt:lpstr>Distributed processing</vt:lpstr>
      <vt:lpstr>Spark cluster mode</vt:lpstr>
      <vt:lpstr>Sparkcontext</vt:lpstr>
      <vt:lpstr>Spark components</vt:lpstr>
      <vt:lpstr>Resilient distributed datasets (rdd)</vt:lpstr>
      <vt:lpstr>transformations</vt:lpstr>
      <vt:lpstr>actions</vt:lpstr>
      <vt:lpstr>rdd</vt:lpstr>
      <vt:lpstr>Assignment 3 tasks</vt:lpstr>
      <vt:lpstr>Prerequisites</vt:lpstr>
      <vt:lpstr>Install Apache spark on ec2</vt:lpstr>
      <vt:lpstr>Install OPEN JDK (alternative to oracle jdk)</vt:lpstr>
      <vt:lpstr>Download spark</vt:lpstr>
      <vt:lpstr>Path setup</vt:lpstr>
      <vt:lpstr>Extra: Permanent Environment Var in ubuntu</vt:lpstr>
      <vt:lpstr>Startup master</vt:lpstr>
      <vt:lpstr>Startup master</vt:lpstr>
      <vt:lpstr>Startup slave</vt:lpstr>
      <vt:lpstr>Startup SLAVE</vt:lpstr>
      <vt:lpstr>Run simple job on apache spark</vt:lpstr>
      <vt:lpstr>Run simple job on apache spark</vt:lpstr>
      <vt:lpstr>Run simple job on apache spark</vt:lpstr>
      <vt:lpstr>Spark streaming from twitter</vt:lpstr>
      <vt:lpstr>Spark streaming api</vt:lpstr>
      <vt:lpstr>Spark streaming FLOW</vt:lpstr>
      <vt:lpstr>SPARK STREAMING WITH PYTHON</vt:lpstr>
      <vt:lpstr>TWEEPY STREAM LISTENER</vt:lpstr>
      <vt:lpstr>Publish through a socket</vt:lpstr>
      <vt:lpstr>CREATE stream listener on spark side</vt:lpstr>
      <vt:lpstr>Working with stream data</vt:lpstr>
      <vt:lpstr>RUNNING</vt:lpstr>
      <vt:lpstr>SPARK UI</vt:lpstr>
      <vt:lpstr>Spark machine learning</vt:lpstr>
      <vt:lpstr>How machine learns?</vt:lpstr>
      <vt:lpstr>Machine Learning and big data</vt:lpstr>
      <vt:lpstr>Machine Learning with spark</vt:lpstr>
      <vt:lpstr>MLIB api</vt:lpstr>
      <vt:lpstr>How PIPELINES work?</vt:lpstr>
      <vt:lpstr>Feature extractors</vt:lpstr>
      <vt:lpstr>Feature extractors - example</vt:lpstr>
      <vt:lpstr>Feature Transformers</vt:lpstr>
      <vt:lpstr>Feature Transformers – example 1</vt:lpstr>
      <vt:lpstr>Feature Transformers – example 2</vt:lpstr>
      <vt:lpstr>Feature SELECTOR</vt:lpstr>
      <vt:lpstr>estimators</vt:lpstr>
      <vt:lpstr>Estimators - Example</vt:lpstr>
      <vt:lpstr>Pipeline – put all together</vt:lpstr>
      <vt:lpstr>evaluators</vt:lpstr>
      <vt:lpstr>Saving and loading fitted model</vt:lpstr>
      <vt:lpstr>Spark SQL and dataframes</vt:lpstr>
      <vt:lpstr>DATASETS and dataframes</vt:lpstr>
      <vt:lpstr>Spark sql</vt:lpstr>
      <vt:lpstr>Useful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A1: Cloud Systems</dc:title>
  <dc:creator>dkosmajac</dc:creator>
  <cp:lastModifiedBy>Dijana Kosmajac</cp:lastModifiedBy>
  <cp:revision>143</cp:revision>
  <dcterms:created xsi:type="dcterms:W3CDTF">2018-04-25T17:48:06Z</dcterms:created>
  <dcterms:modified xsi:type="dcterms:W3CDTF">2018-07-11T13:17:03Z</dcterms:modified>
</cp:coreProperties>
</file>