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  <p:sldMasterId id="2147483906" r:id="rId2"/>
  </p:sldMasterIdLst>
  <p:notesMasterIdLst>
    <p:notesMasterId r:id="rId27"/>
  </p:notesMasterIdLst>
  <p:sldIdLst>
    <p:sldId id="256" r:id="rId3"/>
    <p:sldId id="258" r:id="rId4"/>
    <p:sldId id="371" r:id="rId5"/>
    <p:sldId id="375" r:id="rId6"/>
    <p:sldId id="377" r:id="rId7"/>
    <p:sldId id="401" r:id="rId8"/>
    <p:sldId id="378" r:id="rId9"/>
    <p:sldId id="402" r:id="rId10"/>
    <p:sldId id="403" r:id="rId11"/>
    <p:sldId id="413" r:id="rId12"/>
    <p:sldId id="404" r:id="rId13"/>
    <p:sldId id="414" r:id="rId14"/>
    <p:sldId id="410" r:id="rId15"/>
    <p:sldId id="405" r:id="rId16"/>
    <p:sldId id="406" r:id="rId17"/>
    <p:sldId id="407" r:id="rId18"/>
    <p:sldId id="408" r:id="rId19"/>
    <p:sldId id="409" r:id="rId20"/>
    <p:sldId id="411" r:id="rId21"/>
    <p:sldId id="412" r:id="rId22"/>
    <p:sldId id="393" r:id="rId23"/>
    <p:sldId id="395" r:id="rId24"/>
    <p:sldId id="387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02D8-F93D-40D7-8F08-2EB559809564}" type="datetimeFigureOut">
              <a:rPr lang="en-CA" smtClean="0"/>
              <a:t>2018-07-20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EE14-1B3E-4CC6-986F-323BB432A4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A34D-FAF5-46D7-A7AE-BD99767F38B4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AD84-FD10-4027-83BA-BEBAB93574A5}"/>
              </a:ext>
            </a:extLst>
          </p:cNvPr>
          <p:cNvSpPr txBox="1"/>
          <p:nvPr userDrawn="1"/>
        </p:nvSpPr>
        <p:spPr>
          <a:xfrm>
            <a:off x="1141412" y="586739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TA: Dijana Kosmajac, dijana.kosmajac@dal.ca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27B94-0561-4053-B2C3-9B91449236F0}"/>
              </a:ext>
            </a:extLst>
          </p:cNvPr>
          <p:cNvSpPr txBox="1"/>
          <p:nvPr userDrawn="1"/>
        </p:nvSpPr>
        <p:spPr>
          <a:xfrm>
            <a:off x="1141412" y="22860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CSCI 5408: Data Management and Warehousing, Analytics</a:t>
            </a:r>
          </a:p>
        </p:txBody>
      </p:sp>
    </p:spTree>
    <p:extLst>
      <p:ext uri="{BB962C8B-B14F-4D97-AF65-F5344CB8AC3E}">
        <p14:creationId xmlns:p14="http://schemas.microsoft.com/office/powerpoint/2010/main" val="27962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EBCF-AD20-4344-A670-B86D74B5FB6F}" type="datetime1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88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C01E-6E8E-4AD8-8156-13573516E5D5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09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9ABF-FEDD-44CD-B7D4-51D38FB31E27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68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9B98-DB40-4F9E-91A2-0E3158DB3B2F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261C-E0DD-4B9E-A27F-5EBF6E2C6BFF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71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EEF5-032A-45B9-AADD-460A1A985E08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29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0C81-B7B6-462A-8E58-BE1B7960CC04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2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B0B-CDBB-4D85-A9EE-FF4E36EA9F55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129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6A97-1CEB-494C-AA80-5453D832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4465-18CD-4A00-A286-F88EF172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FCF7-5FD6-40B8-9B9B-BDDC065E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E81-F134-42F5-A8E4-90D9141A84BA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BC55-9F1A-4A1A-B221-11E5625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AF80-AF76-44DA-B9C1-CB4F418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6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448E-2F8F-4255-84FC-B9C82CA5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CA" sz="3200" b="0" kern="1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FF0D-CC0D-43FF-AEA6-6924B99D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48BA-919B-45AE-A8E2-13E9B9D2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3CF4-6F79-4BB5-8ABE-627DD95E6E80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CA7C-005A-415C-9199-63C58422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4915-3F37-4621-ACCF-CF656FD0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9722B-C774-43E4-9C3E-A9D1E56A2319}"/>
              </a:ext>
            </a:extLst>
          </p:cNvPr>
          <p:cNvSpPr txBox="1"/>
          <p:nvPr userDrawn="1"/>
        </p:nvSpPr>
        <p:spPr>
          <a:xfrm>
            <a:off x="838200" y="90766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CSCI 5408: Data Management and Warehousing, Analytics</a:t>
            </a:r>
          </a:p>
        </p:txBody>
      </p:sp>
    </p:spTree>
    <p:extLst>
      <p:ext uri="{BB962C8B-B14F-4D97-AF65-F5344CB8AC3E}">
        <p14:creationId xmlns:p14="http://schemas.microsoft.com/office/powerpoint/2010/main" val="31142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29E5-EF10-4F68-A8E1-B1C776BCF6E9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515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51A-9082-4CFD-823D-CE5E685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EA25-4273-45A1-981B-80594305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ED7D-38AA-4609-8F7D-92C70AC8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8F5-BB6A-478C-ABB6-22841E26B821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C347-0FD4-4A6F-8BF8-887CDAA5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9B4B-B05C-4E29-93A1-170005AB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902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38AE-4F0D-4F85-B0B2-3362D1FF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943F-D115-4293-A00F-FE31F8F14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DC02-9CCE-45E1-81AB-3E86B053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C47D-461A-4A5F-8E72-366D04CC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5F31-34CF-4B50-9B76-CC547CB4C52B}" type="datetime1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8F9D-AF22-4B7B-A91F-6E4B977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B901-8E88-48DA-AF0F-E8C7840B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88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0DCF-F02E-49EF-BD1E-5A72EE48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DF24-98AA-40D7-9114-0F65B204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0F2F-B50A-4633-A57C-7A544AE7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6803-83C6-433C-B35D-1F0FD61D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BD06C-54A4-41C7-BC7F-9CB09A6B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3A196-D2E2-455B-8FC8-273F707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0EC-4564-465D-91A1-2D2FA4BA96D1}" type="datetime1">
              <a:rPr lang="en-CA" smtClean="0"/>
              <a:t>2018-07-20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7909B-C4E1-498E-B22D-E59CCC5A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011EF-956C-40D0-B625-8C8D820B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000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5186-2579-4ADD-9541-0C80839C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46005-CFF0-43DC-B9DF-FCB020F0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82A8-4717-4BAE-BC50-7F3BD3562BD9}" type="datetime1">
              <a:rPr lang="en-CA" smtClean="0"/>
              <a:t>2018-07-20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5E75-988F-4FC2-8E0B-D447F86F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7AC13-98B8-4F59-A3E7-61D3E85A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776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13FD0-1A2D-4620-AAFE-5986E451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ABEF-6F17-49C7-9B08-D864616276C3}" type="datetime1">
              <a:rPr lang="en-CA" smtClean="0"/>
              <a:t>2018-07-20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D7B55-04A7-4352-87CF-67342EE8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5F204-DED3-495A-B1FE-E53BAA5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137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CE8-E2C8-4BB6-9BF4-C52DB9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CE78-7DD2-4379-90B7-37634AD4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0DF5-4E9E-420D-8DDB-1F47E010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598A-F3FA-4F5D-AA2F-EE7A5F7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A97A-CC42-4B70-A63B-755441A942B6}" type="datetime1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9C45-AE14-4F56-A7FA-A7BE7FF5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8788-4525-4B79-B076-D10B239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51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C1E2-4123-4C19-98F7-600DEE3B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57239-4C2F-4956-82B1-67713DA6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93B4-EA96-4D07-B190-BFFF4530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7B10-3220-40B7-BFF2-E4C0DF25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9F62-8A57-459B-A091-F8BE86BDCA64}" type="datetime1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844F-32DD-4C53-9378-6D7A178A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5634D-B52C-475F-A7D9-54A653B8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864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6AA5-A8FD-496F-A566-473E7122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B520D-32EC-4E5E-A429-A7ED82FF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88-F455-4034-929A-17D5C87C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A51-B0E1-416D-8330-4C59300D9AB0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CD90-7C7D-4453-9133-D60B15E3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9060-DC7C-4124-B0D6-0BF0E71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37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FB28-740A-4FC9-9A61-615F81E8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3D3D-A3A3-4BF4-BEE6-BE3EDFF22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0006-8315-49CC-8AF8-72DEBA1A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CBD1-EF7A-4807-BA8C-F18F18E04D6B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6306-99BD-4B95-823B-02A3E90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9F86-4170-4EAB-8D3D-8ECFA79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77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A13C-BA59-4C2C-8B94-925184AD31E2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52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0CD-B99C-4D0B-8B4A-8121D4A6A3CE}" type="datetime1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5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C376-6B89-4A9D-9C54-88BD2FA65DEC}" type="datetime1">
              <a:rPr lang="en-CA" smtClean="0"/>
              <a:t>2018-07-20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72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788-5BB8-4ECF-86E6-6DFDB5FD275A}" type="datetime1">
              <a:rPr lang="en-CA" smtClean="0"/>
              <a:t>2018-07-20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48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267B-9988-4FB1-A647-D9FDD1727EDA}" type="datetime1">
              <a:rPr lang="en-CA" smtClean="0"/>
              <a:t>2018-07-20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4CC7-FFF4-4385-BC8A-C12D17404EE0}" type="datetime1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14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F865FDE-EFAD-421E-8AA5-AFFD09F0E670}" type="datetime1">
              <a:rPr lang="en-CA" smtClean="0"/>
              <a:t>2018-07-20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404DBA-F581-4D5B-9E16-D40661BAF570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85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33831-C7E1-405B-8C2A-B2D62365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6950-0A53-436E-98A6-341EFFE5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42C2-A494-40C7-831B-6FB05620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0D3-2ECF-49CE-9544-99CFA3F282A6}" type="datetime1">
              <a:rPr lang="en-CA" smtClean="0"/>
              <a:t>2018-07-20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4B2B-CE22-4EA5-89FA-71E6F091E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1672-C257-4341-8B2B-33888DFDF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6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decomposition.PCA.html#sklearn.decomposition.PCA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html/htmledition/feature-selectionchi2-feature-selection-1.html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plot_feature_stacker.html#sphx-glr-auto-examples-plot-feature-stacker-py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linear_model.html#logistic-regression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svm.LinearSVC.html#sklearn.svm.LinearSVC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tree.DecisionTreeClassifier.html#sklearn.tree.DecisionTreeClassifier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naive_bayes.BernoulliNB.html#sklearn.naive_bayes.BernoulliNB" TargetMode="External"/><Relationship Id="rId2" Type="http://schemas.openxmlformats.org/officeDocument/2006/relationships/hyperlink" Target="http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hetero_feature_union.html#sphx-glr-auto-examples-hetero-feature-union-py" TargetMode="Externa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model_evaluation.html#model-evaluation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model_selection/plot_confusion_matrix.html" TargetMode="Externa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model_selection.GridSearchCV.html" TargetMode="Externa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vm.uni-koeln.de/vardial/sharedtask.html" TargetMode="External"/><Relationship Id="rId2" Type="http://schemas.openxmlformats.org/officeDocument/2006/relationships/hyperlink" Target="https://github.com/Simdiva/DSL-Task/tree/master/data/DSLCC-v2.0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users/installing.html" TargetMode="External"/><Relationship Id="rId2" Type="http://schemas.openxmlformats.org/officeDocument/2006/relationships/hyperlink" Target="http://scikit-learn.org/stable/install.html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cikit-learn.org/stable/index.html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extraction.html#text-feature-extraction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eigenvectors-and-eigenvalues/" TargetMode="External"/><Relationship Id="rId2" Type="http://schemas.openxmlformats.org/officeDocument/2006/relationships/hyperlink" Target="http://setosa.io/ev/principal-component-analysis/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D839-C15A-4710-9186-4F1AD384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A6: NLP with </a:t>
            </a:r>
            <a:r>
              <a:rPr lang="en-CA" dirty="0" err="1"/>
              <a:t>scikit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87E37-49B8-4211-B63A-4CF1038C5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44180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 in </a:t>
            </a:r>
            <a:r>
              <a:rPr lang="en-CA" dirty="0" err="1"/>
              <a:t>scikit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sklearn.decomposition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PCA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 =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np.array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([[-1, -1], [-2, -1], [-3, -2], [1, 1], [2, 1], [3, 2]])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pca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PCA(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n_components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pca.fit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(X)</a:t>
            </a:r>
          </a:p>
          <a:p>
            <a:pPr marL="0" indent="0">
              <a:lnSpc>
                <a:spcPct val="70000"/>
              </a:lnSpc>
              <a:buNone/>
            </a:pP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http://scikit-learn.org/stable/modules/generated/sklearn.decomposition.PCA.html#sklearn.decomposition.PCA</a:t>
            </a: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A" sz="1600" i="1" dirty="0"/>
              <a:t>Recommendations for the visualisation:</a:t>
            </a:r>
          </a:p>
          <a:p>
            <a:pPr lvl="1"/>
            <a:r>
              <a:rPr lang="en-CA" sz="1400" i="1" dirty="0"/>
              <a:t>The training dataset is large, and the scatterplot will seem too crowded if al the points are plotted. Instead, randomly select 200-300 samples from each language and plot these. </a:t>
            </a:r>
          </a:p>
          <a:p>
            <a:pPr lvl="1"/>
            <a:r>
              <a:rPr lang="en-CA" sz="1400" i="1" dirty="0"/>
              <a:t>For this dataset it is ok to randomly select same number of samples because the dataset itself is balanced.</a:t>
            </a:r>
          </a:p>
          <a:p>
            <a:pPr lvl="1"/>
            <a:r>
              <a:rPr lang="en-CA" sz="1400" i="1" dirty="0"/>
              <a:t>For sparse data use </a:t>
            </a:r>
            <a:r>
              <a:rPr lang="en-CA" sz="1400" i="1" dirty="0" err="1"/>
              <a:t>TruncatedSVD</a:t>
            </a:r>
            <a:endParaRPr lang="en-CA" sz="1600" i="1" dirty="0">
              <a:hlinkClick r:id="rId2"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48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CA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dirty="0"/>
              <a:t> in statistics is measure used for testing the independence between two events.</a:t>
            </a:r>
          </a:p>
          <a:p>
            <a:r>
              <a:rPr lang="en-CA" dirty="0"/>
              <a:t>In ml can be used for feature selection: ranking the features with higher independence between classes.</a:t>
            </a:r>
          </a:p>
          <a:p>
            <a:pPr lvl="1"/>
            <a:r>
              <a:rPr lang="en-CA" dirty="0">
                <a:hlinkClick r:id="rId2"/>
              </a:rPr>
              <a:t>https://nlp.stanford.edu/IR-book/html/htmledition/feature-selectionchi2-feature-selection-1.html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24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 Square in </a:t>
            </a:r>
            <a:r>
              <a:rPr lang="en-CA" dirty="0" err="1"/>
              <a:t>scikit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sklearn.feature_selection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SelectKBest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chi2</a:t>
            </a:r>
          </a:p>
          <a:p>
            <a:pPr marL="0" indent="0">
              <a:lnSpc>
                <a:spcPct val="80000"/>
              </a:lnSpc>
              <a:buNone/>
            </a:pP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iris =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load_iris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X, y =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iris.data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iris.target</a:t>
            </a: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Select 3 top features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selection =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SelectKBest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(chi2, k=3)</a:t>
            </a:r>
          </a:p>
          <a:p>
            <a:pPr marL="0" indent="0">
              <a:lnSpc>
                <a:spcPct val="80000"/>
              </a:lnSpc>
              <a:buNone/>
            </a:pP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selection.fit_transform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(X, y)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58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features – feature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Optional!</a:t>
            </a:r>
          </a:p>
          <a:p>
            <a:r>
              <a:rPr lang="en-CA" dirty="0"/>
              <a:t>Different feature extraction/selection methods can be used.</a:t>
            </a:r>
          </a:p>
          <a:p>
            <a:r>
              <a:rPr lang="en-CA" dirty="0" err="1"/>
              <a:t>Scikit</a:t>
            </a:r>
            <a:r>
              <a:rPr lang="en-CA" dirty="0"/>
              <a:t> allows to easily combine them with </a:t>
            </a:r>
            <a:r>
              <a:rPr lang="en-CA" dirty="0" err="1"/>
              <a:t>FeatureUnion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2"/>
              </a:rPr>
              <a:t>http://scikit-learn.org/stable/auto_examples/plot_feature_stacker.html#sphx-glr-auto-examples-plot-feature-stacker-py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60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Documentation and examples:</a:t>
            </a:r>
          </a:p>
          <a:p>
            <a:endParaRPr lang="en-CA" dirty="0"/>
          </a:p>
          <a:p>
            <a:pPr lvl="1"/>
            <a:r>
              <a:rPr lang="en-CA" dirty="0">
                <a:hlinkClick r:id="rId2"/>
              </a:rPr>
              <a:t>http://scikit-learn.org/stable/modules/linear_model.html#logistic-regression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20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Documentation and examples:</a:t>
            </a:r>
          </a:p>
          <a:p>
            <a:endParaRPr lang="en-CA" dirty="0"/>
          </a:p>
          <a:p>
            <a:pPr lvl="1"/>
            <a:r>
              <a:rPr lang="en-CA" dirty="0">
                <a:hlinkClick r:id="rId2"/>
              </a:rPr>
              <a:t>http://scikit-learn.org/stable/modules/generated/sklearn.svm.LinearSVC.html#sklearn.svm.LinearSVC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50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Documentation and examples:</a:t>
            </a:r>
          </a:p>
          <a:p>
            <a:endParaRPr lang="en-CA" dirty="0"/>
          </a:p>
          <a:p>
            <a:pPr lvl="1"/>
            <a:r>
              <a:rPr lang="en-CA" dirty="0">
                <a:hlinkClick r:id="rId2"/>
              </a:rPr>
              <a:t>http://scikit-learn.org/stable/modules/generated/sklearn.tree.DecisionTreeClassifier.html#sklearn.tree.DecisionTreeClassifier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48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Multinomial Naïve Bayes:</a:t>
            </a:r>
          </a:p>
          <a:p>
            <a:pPr lvl="1"/>
            <a:r>
              <a:rPr lang="en-CA" dirty="0">
                <a:hlinkClick r:id="rId2"/>
              </a:rPr>
              <a:t>http://scikit-learn.org/stable/modules/generated/sklearn.naive_bayes.MultinomialNB.html#sklearn.naive_bayes.MultinomialNB</a:t>
            </a:r>
            <a:endParaRPr lang="en-CA" dirty="0"/>
          </a:p>
          <a:p>
            <a:r>
              <a:rPr lang="en-CA" dirty="0"/>
              <a:t>Bernoulli Naïve Bayes:</a:t>
            </a:r>
          </a:p>
          <a:p>
            <a:pPr lvl="1"/>
            <a:r>
              <a:rPr lang="en-CA" dirty="0">
                <a:hlinkClick r:id="rId3"/>
              </a:rPr>
              <a:t>http://scikit-learn.org/stable/modules/generated/sklearn.naive_bayes.BernoulliNB.html#sklearn.naive_bayes.BernoulliNB</a:t>
            </a:r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77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Putting it all together -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Example:</a:t>
            </a:r>
          </a:p>
          <a:p>
            <a:endParaRPr lang="en-CA" dirty="0"/>
          </a:p>
          <a:p>
            <a:pPr lvl="1"/>
            <a:r>
              <a:rPr lang="en-CA" dirty="0">
                <a:hlinkClick r:id="rId2"/>
              </a:rPr>
              <a:t>http://scikit-learn.org/stable/auto_examples/hetero_feature_union.html#sphx-glr-auto-examples-hetero-feature-union-py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4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Accuracy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More information on metrics:</a:t>
            </a:r>
          </a:p>
          <a:p>
            <a:pPr lvl="1"/>
            <a:r>
              <a:rPr lang="en-CA" dirty="0">
                <a:hlinkClick r:id="rId2"/>
              </a:rPr>
              <a:t>http://scikit-learn.org/stable/modules/model_evaluation.html#model-evaluation</a:t>
            </a:r>
            <a:endParaRPr lang="en-CA" dirty="0"/>
          </a:p>
          <a:p>
            <a:pPr marL="0" indent="0">
              <a:lnSpc>
                <a:spcPct val="80000"/>
              </a:lnSpc>
              <a:buNone/>
            </a:pP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&gt;&gt;&gt; import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&gt;&gt;&gt; from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sklearn.metrics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accuracy_score</a:t>
            </a:r>
            <a:endParaRPr lang="en-CA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y_pred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[0, 2, 1, 3]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y_true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[0, 1, 2, 3]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accuracy_score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y_true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sz="1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y_pred</a:t>
            </a:r>
            <a:r>
              <a:rPr lang="en-CA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53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697-9F93-4B5F-B155-B6F8FBA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87F-7CEE-494C-ACB2-AEDA08B2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learn to use </a:t>
            </a:r>
            <a:r>
              <a:rPr lang="en-CA" dirty="0" err="1"/>
              <a:t>scikit</a:t>
            </a:r>
            <a:r>
              <a:rPr lang="en-CA" dirty="0"/>
              <a:t> - machine learning tool for data analysis.</a:t>
            </a:r>
          </a:p>
          <a:p>
            <a:r>
              <a:rPr lang="en-CA" dirty="0"/>
              <a:t>To revisit using visualization to explore the data and use those insights in further analysis.</a:t>
            </a:r>
          </a:p>
          <a:p>
            <a:r>
              <a:rPr lang="en-CA" dirty="0"/>
              <a:t>To learn how to identify patterns through simulation of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9B51-6A8A-40AF-B5AC-67AD6996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58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 err="1"/>
              <a:t>Scikit</a:t>
            </a:r>
            <a:r>
              <a:rPr lang="en-CA" dirty="0"/>
              <a:t> example:</a:t>
            </a:r>
          </a:p>
          <a:p>
            <a:endParaRPr lang="en-CA" dirty="0"/>
          </a:p>
          <a:p>
            <a:pPr lvl="1"/>
            <a:r>
              <a:rPr lang="en-CA" dirty="0">
                <a:hlinkClick r:id="rId2"/>
              </a:rPr>
              <a:t>http://scikit-learn.org/stable/auto_examples/model_selection/plot_confusion_matrix.html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53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5D123-1FAB-4741-A82C-F5E9AA4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Gridsearch</a:t>
            </a:r>
            <a:r>
              <a:rPr lang="en-CA" dirty="0"/>
              <a:t> cv with </a:t>
            </a:r>
            <a:r>
              <a:rPr lang="en-CA" dirty="0" err="1"/>
              <a:t>scikit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EC35-8935-4243-AEF0-DF37987DC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(OPTIONAL, not mandatory for the assignment completion)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DD3B8-D395-4B64-B9F4-CFC5AF30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409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GRIDSearch</a:t>
            </a:r>
            <a:r>
              <a:rPr lang="en-CA" dirty="0"/>
              <a:t>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Documentation and examples:</a:t>
            </a:r>
          </a:p>
          <a:p>
            <a:endParaRPr lang="en-CA" dirty="0"/>
          </a:p>
          <a:p>
            <a:pPr lvl="1"/>
            <a:r>
              <a:rPr lang="en-CA" dirty="0">
                <a:hlinkClick r:id="rId2"/>
              </a:rPr>
              <a:t>http://scikit-learn.org/stable/modules/generated/sklearn.model_selection.GridSearchCV.html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2588-98FF-42B4-AFAF-A1FABA0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77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5D123-1FAB-4741-A82C-F5E9AA4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6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EC35-8935-4243-AEF0-DF37987DC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DD3B8-D395-4B64-B9F4-CFC5AF30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91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17C9-38B8-41A0-B09E-40E04857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from DSL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4384-EF8D-48F2-A121-87EF6A2A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The dataset can be found on:</a:t>
            </a:r>
          </a:p>
          <a:p>
            <a:pPr marL="685800" lvl="2">
              <a:spcBef>
                <a:spcPts val="1000"/>
              </a:spcBef>
            </a:pPr>
            <a:r>
              <a:rPr lang="en-CA" sz="2400" dirty="0">
                <a:hlinkClick r:id="rId2"/>
              </a:rPr>
              <a:t>https://github.com/Simdiva/DSL-Task/tree/master/data/DSLCC-v2.0</a:t>
            </a:r>
            <a:endParaRPr lang="en-CA" sz="2400" dirty="0"/>
          </a:p>
          <a:p>
            <a:pPr marL="228600" lvl="1">
              <a:spcBef>
                <a:spcPts val="1000"/>
              </a:spcBef>
            </a:pPr>
            <a:r>
              <a:rPr lang="en-CA" sz="2800" dirty="0"/>
              <a:t>The information can be found on:</a:t>
            </a:r>
          </a:p>
          <a:p>
            <a:pPr marL="685800" lvl="2">
              <a:spcBef>
                <a:spcPts val="1000"/>
              </a:spcBef>
            </a:pPr>
            <a:r>
              <a:rPr lang="en-CA" sz="2400" dirty="0">
                <a:hlinkClick r:id="rId3"/>
              </a:rPr>
              <a:t>http://corporavm.uni-koeln.de/vardial/sharedtask.html</a:t>
            </a:r>
            <a:endParaRPr lang="en-CA" sz="2400" dirty="0"/>
          </a:p>
          <a:p>
            <a:pPr marL="228600" lvl="1">
              <a:spcBef>
                <a:spcPts val="1000"/>
              </a:spcBef>
            </a:pPr>
            <a:r>
              <a:rPr lang="en-CA" sz="2800" dirty="0"/>
              <a:t>For training use </a:t>
            </a:r>
            <a:r>
              <a:rPr lang="en-CA" sz="2800" dirty="0">
                <a:solidFill>
                  <a:schemeClr val="accent4">
                    <a:lumMod val="50000"/>
                  </a:schemeClr>
                </a:solidFill>
              </a:rPr>
              <a:t>./train-dev/train.txt</a:t>
            </a:r>
          </a:p>
          <a:p>
            <a:pPr marL="228600" lvl="1">
              <a:spcBef>
                <a:spcPts val="1000"/>
              </a:spcBef>
            </a:pPr>
            <a:r>
              <a:rPr lang="en-CA" sz="2800" dirty="0"/>
              <a:t>For testing use </a:t>
            </a:r>
            <a:r>
              <a:rPr lang="en-CA" sz="2800" dirty="0">
                <a:solidFill>
                  <a:schemeClr val="accent4">
                    <a:lumMod val="50000"/>
                  </a:schemeClr>
                </a:solidFill>
              </a:rPr>
              <a:t>./gold/test-gold.txt </a:t>
            </a:r>
            <a:r>
              <a:rPr lang="en-CA" sz="2800" dirty="0"/>
              <a:t>or </a:t>
            </a:r>
            <a:r>
              <a:rPr lang="en-CA" sz="2800" dirty="0">
                <a:solidFill>
                  <a:schemeClr val="accent4">
                    <a:lumMod val="50000"/>
                  </a:schemeClr>
                </a:solidFill>
              </a:rPr>
              <a:t>./gold/test-ne-gold.txt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FC36-10BB-44EB-A029-CA28917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35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697-9F93-4B5F-B155-B6F8FBA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87F-7CEE-494C-ACB2-AEDA08B2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</a:t>
            </a:r>
            <a:r>
              <a:rPr lang="en-CA" dirty="0" err="1"/>
              <a:t>scikit</a:t>
            </a:r>
            <a:r>
              <a:rPr lang="en-CA" dirty="0"/>
              <a:t>:</a:t>
            </a:r>
          </a:p>
          <a:p>
            <a:pPr lvl="1"/>
            <a:r>
              <a:rPr lang="en-CA" dirty="0">
                <a:hlinkClick r:id="rId2"/>
              </a:rPr>
              <a:t>http://scikit-learn.org/stable/install.html</a:t>
            </a:r>
            <a:endParaRPr lang="en-CA" dirty="0"/>
          </a:p>
          <a:p>
            <a:r>
              <a:rPr lang="en-CA" dirty="0"/>
              <a:t>Install </a:t>
            </a:r>
            <a:r>
              <a:rPr lang="en-CA" dirty="0" err="1"/>
              <a:t>matplot</a:t>
            </a:r>
            <a:r>
              <a:rPr lang="en-CA" dirty="0"/>
              <a:t>:</a:t>
            </a:r>
          </a:p>
          <a:p>
            <a:pPr lvl="1"/>
            <a:r>
              <a:rPr lang="en-CA" dirty="0">
                <a:hlinkClick r:id="rId3"/>
              </a:rPr>
              <a:t>https://matplotlib.org/users/installing.html</a:t>
            </a:r>
            <a:endParaRPr lang="en-CA" dirty="0"/>
          </a:p>
          <a:p>
            <a:r>
              <a:rPr lang="en-CA" dirty="0"/>
              <a:t>Install </a:t>
            </a:r>
            <a:r>
              <a:rPr lang="en-CA" dirty="0" err="1"/>
              <a:t>numpy</a:t>
            </a:r>
            <a:r>
              <a:rPr lang="en-CA" dirty="0"/>
              <a:t>, </a:t>
            </a:r>
            <a:r>
              <a:rPr lang="en-CA" dirty="0" err="1"/>
              <a:t>scipy</a:t>
            </a:r>
            <a:r>
              <a:rPr lang="en-CA" dirty="0"/>
              <a:t> with pip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7BAA-E95F-4F7E-8778-4812C503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12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5D123-1FAB-4741-A82C-F5E9AA4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with </a:t>
            </a:r>
            <a:r>
              <a:rPr lang="en-CA" dirty="0" err="1"/>
              <a:t>scikit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EC35-8935-4243-AEF0-DF37987DC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1704F-470D-413E-ABEC-F9F3D5E6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91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Scikit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63410" cy="4351338"/>
          </a:xfrm>
        </p:spPr>
        <p:txBody>
          <a:bodyPr>
            <a:normAutofit/>
          </a:bodyPr>
          <a:lstStyle/>
          <a:p>
            <a:r>
              <a:rPr lang="en-CA" dirty="0"/>
              <a:t>tools for data mining and data analysis</a:t>
            </a:r>
          </a:p>
          <a:p>
            <a:r>
              <a:rPr lang="en-CA" dirty="0"/>
              <a:t>built on NumPy, SciPy, and matplotlib</a:t>
            </a:r>
            <a:endParaRPr lang="en-CA" dirty="0">
              <a:hlinkClick r:id="rId2"/>
            </a:endParaRPr>
          </a:p>
          <a:p>
            <a:endParaRPr lang="en-CA" dirty="0">
              <a:hlinkClick r:id="rId2"/>
            </a:endParaRPr>
          </a:p>
          <a:p>
            <a:r>
              <a:rPr lang="en-CA" dirty="0">
                <a:hlinkClick r:id="rId2"/>
              </a:rPr>
              <a:t>http://scikit-learn.org/stable/index.html</a:t>
            </a:r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D2243-6E44-4ACC-968B-A55D28CB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40094-28D5-4206-8F67-569FA9BEF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62" y="2905473"/>
            <a:ext cx="2814564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EA23A082-9D22-4396-823D-33E441E7FEBB}"/>
              </a:ext>
            </a:extLst>
          </p:cNvPr>
          <p:cNvSpPr/>
          <p:nvPr/>
        </p:nvSpPr>
        <p:spPr>
          <a:xfrm rot="5400000">
            <a:off x="5765334" y="-891559"/>
            <a:ext cx="2211214" cy="811745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0F697-9F93-4B5F-B155-B6F8FBA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of THE expected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7BAA-E95F-4F7E-8778-4812C503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6</a:t>
            </a:fld>
            <a:endParaRPr lang="en-CA"/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C4647E27-F605-462E-B4D6-84E0E2E6667D}"/>
              </a:ext>
            </a:extLst>
          </p:cNvPr>
          <p:cNvSpPr/>
          <p:nvPr/>
        </p:nvSpPr>
        <p:spPr>
          <a:xfrm>
            <a:off x="4210392" y="2203073"/>
            <a:ext cx="1361661" cy="964096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Feature vectors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298D94E9-73DD-4654-BEBA-1D808643ADFB}"/>
              </a:ext>
            </a:extLst>
          </p:cNvPr>
          <p:cNvSpPr/>
          <p:nvPr/>
        </p:nvSpPr>
        <p:spPr>
          <a:xfrm>
            <a:off x="723901" y="2113621"/>
            <a:ext cx="1749286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Training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D7A9A8-C3A0-44D2-9224-AD23C0B35609}"/>
              </a:ext>
            </a:extLst>
          </p:cNvPr>
          <p:cNvSpPr/>
          <p:nvPr/>
        </p:nvSpPr>
        <p:spPr>
          <a:xfrm>
            <a:off x="8108674" y="2203073"/>
            <a:ext cx="1873525" cy="1870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Estimation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0E2CE6-5737-463E-8845-BFEB9D36826F}"/>
              </a:ext>
            </a:extLst>
          </p:cNvPr>
          <p:cNvSpPr/>
          <p:nvPr/>
        </p:nvSpPr>
        <p:spPr>
          <a:xfrm>
            <a:off x="689113" y="3445984"/>
            <a:ext cx="1520688" cy="467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Labels</a:t>
            </a:r>
          </a:p>
        </p:txBody>
      </p:sp>
      <p:sp>
        <p:nvSpPr>
          <p:cNvPr id="14" name="Flowchart: Internal Storage 13">
            <a:extLst>
              <a:ext uri="{FF2B5EF4-FFF2-40B4-BE49-F238E27FC236}">
                <a16:creationId xmlns:a16="http://schemas.microsoft.com/office/drawing/2014/main" id="{396C6F80-428D-41F6-B681-843CED888477}"/>
              </a:ext>
            </a:extLst>
          </p:cNvPr>
          <p:cNvSpPr/>
          <p:nvPr/>
        </p:nvSpPr>
        <p:spPr>
          <a:xfrm>
            <a:off x="6159533" y="2214849"/>
            <a:ext cx="1361661" cy="964096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Selected features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C7385F98-1833-4512-8D42-CD3D591F4FCA}"/>
              </a:ext>
            </a:extLst>
          </p:cNvPr>
          <p:cNvSpPr/>
          <p:nvPr/>
        </p:nvSpPr>
        <p:spPr>
          <a:xfrm>
            <a:off x="6996024" y="1276708"/>
            <a:ext cx="1682150" cy="784853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Visualization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46AC4E-5758-44EF-A81B-19405754B4F5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2473187" y="2685121"/>
            <a:ext cx="1737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2E425B-2B80-4011-A6E6-AB8300F96B2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09801" y="3679553"/>
            <a:ext cx="60629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988F8-45F3-493D-8812-7FE6BFD89A8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72053" y="2696897"/>
            <a:ext cx="587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ACE0D7-B380-4A0C-937E-C28144D3C8B8}"/>
              </a:ext>
            </a:extLst>
          </p:cNvPr>
          <p:cNvCxnSpPr>
            <a:cxnSpLocks/>
          </p:cNvCxnSpPr>
          <p:nvPr/>
        </p:nvCxnSpPr>
        <p:spPr>
          <a:xfrm>
            <a:off x="7521194" y="2685121"/>
            <a:ext cx="751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D8652E7D-D863-4EB9-AFB7-0EAA9F0748D1}"/>
              </a:ext>
            </a:extLst>
          </p:cNvPr>
          <p:cNvSpPr/>
          <p:nvPr/>
        </p:nvSpPr>
        <p:spPr>
          <a:xfrm rot="5400000">
            <a:off x="3380897" y="4327653"/>
            <a:ext cx="1359508" cy="249687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D7178F-8E18-477B-B0F6-7B5271BF9E7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9982199" y="3138507"/>
            <a:ext cx="1758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30E8F644-9AD6-4184-BD52-BD936A9C8C19}"/>
              </a:ext>
            </a:extLst>
          </p:cNvPr>
          <p:cNvSpPr/>
          <p:nvPr/>
        </p:nvSpPr>
        <p:spPr>
          <a:xfrm>
            <a:off x="699177" y="5018846"/>
            <a:ext cx="1749286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Testing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3D80A-9654-4DFE-9FB1-62E1AF1084EA}"/>
              </a:ext>
            </a:extLst>
          </p:cNvPr>
          <p:cNvCxnSpPr>
            <a:cxnSpLocks/>
            <a:stCxn id="32" idx="3"/>
            <a:endCxn id="27" idx="3"/>
          </p:cNvCxnSpPr>
          <p:nvPr/>
        </p:nvCxnSpPr>
        <p:spPr>
          <a:xfrm flipV="1">
            <a:off x="2448463" y="5576092"/>
            <a:ext cx="363750" cy="1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63559C-70A6-4961-9667-DCD088546160}"/>
              </a:ext>
            </a:extLst>
          </p:cNvPr>
          <p:cNvCxnSpPr/>
          <p:nvPr/>
        </p:nvCxnSpPr>
        <p:spPr>
          <a:xfrm>
            <a:off x="5124100" y="5576091"/>
            <a:ext cx="1737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FEB695-9F59-46CB-9CAC-4F646176F163}"/>
              </a:ext>
            </a:extLst>
          </p:cNvPr>
          <p:cNvSpPr txBox="1"/>
          <p:nvPr/>
        </p:nvSpPr>
        <p:spPr>
          <a:xfrm>
            <a:off x="3396483" y="539855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Pipeline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B27CE-FF8C-4848-A659-0C1484274162}"/>
              </a:ext>
            </a:extLst>
          </p:cNvPr>
          <p:cNvSpPr txBox="1"/>
          <p:nvPr/>
        </p:nvSpPr>
        <p:spPr>
          <a:xfrm>
            <a:off x="3150486" y="391597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400473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Text feature extraction</a:t>
            </a:r>
          </a:p>
          <a:p>
            <a:pPr lvl="1"/>
            <a:r>
              <a:rPr lang="en-CA" dirty="0">
                <a:hlinkClick r:id="rId2"/>
              </a:rPr>
              <a:t>http://scikit-learn.org/stable/modules/feature_extraction.html#text-feature-extraction</a:t>
            </a:r>
            <a:endParaRPr lang="en-CA" dirty="0"/>
          </a:p>
          <a:p>
            <a:endParaRPr lang="en-CA" dirty="0"/>
          </a:p>
          <a:p>
            <a:pPr marL="0" indent="0">
              <a:lnSpc>
                <a:spcPct val="80000"/>
              </a:lnSpc>
              <a:buNone/>
            </a:pP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&gt;&gt;&gt; vectorizer =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CountVectorizer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&gt;&gt;&gt; vectorizer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CountVectorizer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(analyzer=...'word', binary=False,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decode_error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=...'strict',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dtype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=&lt;... 'numpy.int64'&gt;, encoding=...'utf-8', input=...'content',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lowercase=True,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max_df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=1.0,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max_features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=None,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min_df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=1,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ngram_range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=(1, 1), preprocessor=None,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stop_words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strip_accents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=None, </a:t>
            </a:r>
            <a:r>
              <a:rPr lang="en-CA" sz="2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token_pattern</a:t>
            </a: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=...'(?u)\\b\\w\\w+\\b',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CA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tokenizer=None, vocabulary=None)</a:t>
            </a:r>
          </a:p>
          <a:p>
            <a:pPr marL="0" indent="0">
              <a:lnSpc>
                <a:spcPct val="80000"/>
              </a:lnSpc>
              <a:buNone/>
            </a:pPr>
            <a:endParaRPr lang="en-CA" sz="23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Feature selection is a way to reduce the dimensionality of the feature space</a:t>
            </a:r>
          </a:p>
          <a:p>
            <a:r>
              <a:rPr lang="en-CA" dirty="0"/>
              <a:t>There are a set of methods which help us to keep the more informative features and discard the ones which do not contribute to the system.</a:t>
            </a:r>
          </a:p>
          <a:p>
            <a:endParaRPr lang="en-CA" dirty="0"/>
          </a:p>
          <a:p>
            <a:r>
              <a:rPr lang="en-CA" dirty="0"/>
              <a:t>PCA, Chi square, mutual information, ANOVA etc.</a:t>
            </a:r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46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 (Principal Component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122" cy="4351338"/>
          </a:xfrm>
        </p:spPr>
        <p:txBody>
          <a:bodyPr>
            <a:normAutofit/>
          </a:bodyPr>
          <a:lstStyle/>
          <a:p>
            <a:r>
              <a:rPr lang="en-CA" dirty="0"/>
              <a:t>Dimensionality reduction based on eigenvalues and eigenvectors</a:t>
            </a:r>
          </a:p>
          <a:p>
            <a:pPr lvl="1"/>
            <a:r>
              <a:rPr lang="en-CA" dirty="0">
                <a:hlinkClick r:id="rId2"/>
              </a:rPr>
              <a:t>http://setosa.io/ev/principal-component-analysis/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http://setosa.io/ev/eigenvectors-and-eigenvalues/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A1ED-C5A8-4C41-841A-D4DFA9AF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9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0EB5D-9001-4000-BF30-FB81541A2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91" y="3486515"/>
            <a:ext cx="8150333" cy="28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Custom Design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15257</TotalTime>
  <Words>1088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Times New Roman</vt:lpstr>
      <vt:lpstr>Mesh</vt:lpstr>
      <vt:lpstr>Custom Design</vt:lpstr>
      <vt:lpstr>A6: NLP with scikit</vt:lpstr>
      <vt:lpstr>Overview</vt:lpstr>
      <vt:lpstr>Prerequisites</vt:lpstr>
      <vt:lpstr>Machine learning with scikit</vt:lpstr>
      <vt:lpstr>Scikit</vt:lpstr>
      <vt:lpstr>Architecture of THE expected system</vt:lpstr>
      <vt:lpstr>Feature extraction</vt:lpstr>
      <vt:lpstr>Feature selection</vt:lpstr>
      <vt:lpstr>PCA (Principal Component Analysis)</vt:lpstr>
      <vt:lpstr>PCA in scikit</vt:lpstr>
      <vt:lpstr>Chi Square</vt:lpstr>
      <vt:lpstr>Chi Square in scikit</vt:lpstr>
      <vt:lpstr>Combining features – feature union</vt:lpstr>
      <vt:lpstr>Logistic regression</vt:lpstr>
      <vt:lpstr>Linear SVM</vt:lpstr>
      <vt:lpstr>Decision trees</vt:lpstr>
      <vt:lpstr>Naïve Bayes</vt:lpstr>
      <vt:lpstr>Putting it all together - pipelines</vt:lpstr>
      <vt:lpstr>Accuracy measure</vt:lpstr>
      <vt:lpstr>Confusion matrix</vt:lpstr>
      <vt:lpstr>Gridsearch cv with scikit</vt:lpstr>
      <vt:lpstr>GRIDSearch cv</vt:lpstr>
      <vt:lpstr>Assignment 6 dataset</vt:lpstr>
      <vt:lpstr>Dataset from DSL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Cloud Systems</dc:title>
  <dc:creator>dkosmajac</dc:creator>
  <cp:lastModifiedBy>Dijana Kosmajac</cp:lastModifiedBy>
  <cp:revision>216</cp:revision>
  <dcterms:created xsi:type="dcterms:W3CDTF">2018-04-25T17:48:06Z</dcterms:created>
  <dcterms:modified xsi:type="dcterms:W3CDTF">2018-07-20T18:14:45Z</dcterms:modified>
</cp:coreProperties>
</file>