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  <p:sldId id="261" r:id="rId9"/>
    <p:sldId id="26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</p:sldIdLst>
  <p:sldSz cx="4610100" cy="3460750"/>
  <p:notesSz cx="4610100" cy="34607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342905" cy="657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755389" y="0"/>
            <a:ext cx="1342905" cy="657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6567" y="163725"/>
            <a:ext cx="785879" cy="44205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09901" y="630340"/>
            <a:ext cx="2479209" cy="51573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244081"/>
            <a:ext cx="1342905" cy="657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755389" y="1244081"/>
            <a:ext cx="1342905" cy="657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15" dirty="0"/>
              <a:t>(Batch</a:t>
            </a:r>
            <a:r>
              <a:rPr spc="-30" dirty="0"/>
              <a:t> </a:t>
            </a:r>
            <a:r>
              <a:rPr spc="-5" dirty="0"/>
              <a:t>27)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December</a:t>
            </a:r>
            <a:r>
              <a:rPr spc="-10" dirty="0"/>
              <a:t> 14,</a:t>
            </a:r>
            <a:r>
              <a:rPr spc="-5" dirty="0"/>
              <a:t> </a:t>
            </a:r>
            <a:r>
              <a:rPr spc="-15" dirty="0"/>
              <a:t>2021</a:t>
            </a:r>
            <a:endParaRPr spc="-1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15" dirty="0"/>
            </a:fld>
            <a:r>
              <a:rPr spc="-85" dirty="0"/>
              <a:t> </a:t>
            </a:r>
            <a:r>
              <a:rPr spc="85" dirty="0"/>
              <a:t>/</a:t>
            </a:r>
            <a:r>
              <a:rPr spc="-85" dirty="0"/>
              <a:t> </a:t>
            </a:r>
            <a:r>
              <a:rPr spc="-15" dirty="0"/>
              <a:t>48</a:t>
            </a:r>
            <a:endParaRPr spc="-15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4002" y="2863067"/>
            <a:ext cx="287966" cy="33622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15" dirty="0"/>
              <a:t>(Batch</a:t>
            </a:r>
            <a:r>
              <a:rPr spc="-30" dirty="0"/>
              <a:t> </a:t>
            </a:r>
            <a:r>
              <a:rPr spc="-5" dirty="0"/>
              <a:t>27)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December</a:t>
            </a:r>
            <a:r>
              <a:rPr spc="-10" dirty="0"/>
              <a:t> 14,</a:t>
            </a:r>
            <a:r>
              <a:rPr spc="-5" dirty="0"/>
              <a:t> </a:t>
            </a:r>
            <a:r>
              <a:rPr spc="-15" dirty="0"/>
              <a:t>2021</a:t>
            </a:r>
            <a:endParaRPr spc="-1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15" dirty="0"/>
            </a:fld>
            <a:r>
              <a:rPr spc="-85" dirty="0"/>
              <a:t> </a:t>
            </a:r>
            <a:r>
              <a:rPr spc="85" dirty="0"/>
              <a:t>/</a:t>
            </a:r>
            <a:r>
              <a:rPr spc="-85" dirty="0"/>
              <a:t> </a:t>
            </a:r>
            <a:r>
              <a:rPr spc="-15" dirty="0"/>
              <a:t>48</a:t>
            </a:r>
            <a:endParaRPr spc="-15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15" dirty="0"/>
              <a:t>(Batch</a:t>
            </a:r>
            <a:r>
              <a:rPr spc="-30" dirty="0"/>
              <a:t> </a:t>
            </a:r>
            <a:r>
              <a:rPr spc="-5" dirty="0"/>
              <a:t>27)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December</a:t>
            </a:r>
            <a:r>
              <a:rPr spc="-10" dirty="0"/>
              <a:t> 14,</a:t>
            </a:r>
            <a:r>
              <a:rPr spc="-5" dirty="0"/>
              <a:t> </a:t>
            </a:r>
            <a:r>
              <a:rPr spc="-15" dirty="0"/>
              <a:t>2021</a:t>
            </a:r>
            <a:endParaRPr spc="-1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15" dirty="0"/>
            </a:fld>
            <a:r>
              <a:rPr spc="-85" dirty="0"/>
              <a:t> </a:t>
            </a:r>
            <a:r>
              <a:rPr spc="85" dirty="0"/>
              <a:t>/</a:t>
            </a:r>
            <a:r>
              <a:rPr spc="-85" dirty="0"/>
              <a:t> </a:t>
            </a:r>
            <a:r>
              <a:rPr spc="-15" dirty="0"/>
              <a:t>48</a:t>
            </a:r>
            <a:endParaRPr spc="-15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4002" y="2863067"/>
            <a:ext cx="287966" cy="33622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15" dirty="0"/>
              <a:t>(Batch</a:t>
            </a:r>
            <a:r>
              <a:rPr spc="-30" dirty="0"/>
              <a:t> </a:t>
            </a:r>
            <a:r>
              <a:rPr spc="-5" dirty="0"/>
              <a:t>27)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December</a:t>
            </a:r>
            <a:r>
              <a:rPr spc="-10" dirty="0"/>
              <a:t> 14,</a:t>
            </a:r>
            <a:r>
              <a:rPr spc="-5" dirty="0"/>
              <a:t> </a:t>
            </a:r>
            <a:r>
              <a:rPr spc="-15" dirty="0"/>
              <a:t>2021</a:t>
            </a:r>
            <a:endParaRPr spc="-1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15" dirty="0"/>
            </a:fld>
            <a:r>
              <a:rPr spc="-85" dirty="0"/>
              <a:t> </a:t>
            </a:r>
            <a:r>
              <a:rPr spc="85" dirty="0"/>
              <a:t>/</a:t>
            </a:r>
            <a:r>
              <a:rPr spc="-85" dirty="0"/>
              <a:t> </a:t>
            </a:r>
            <a:r>
              <a:rPr spc="-15" dirty="0"/>
              <a:t>48</a:t>
            </a:r>
            <a:endParaRPr spc="-15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15" dirty="0"/>
              <a:t>(Batch</a:t>
            </a:r>
            <a:r>
              <a:rPr spc="-30" dirty="0"/>
              <a:t> </a:t>
            </a:r>
            <a:r>
              <a:rPr spc="-5" dirty="0"/>
              <a:t>27)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December</a:t>
            </a:r>
            <a:r>
              <a:rPr spc="-10" dirty="0"/>
              <a:t> 14,</a:t>
            </a:r>
            <a:r>
              <a:rPr spc="-5" dirty="0"/>
              <a:t> </a:t>
            </a:r>
            <a:r>
              <a:rPr spc="-15" dirty="0"/>
              <a:t>2021</a:t>
            </a:r>
            <a:endParaRPr spc="-1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15" dirty="0"/>
            </a:fld>
            <a:r>
              <a:rPr spc="-85" dirty="0"/>
              <a:t> </a:t>
            </a:r>
            <a:r>
              <a:rPr spc="85" dirty="0"/>
              <a:t>/</a:t>
            </a:r>
            <a:r>
              <a:rPr spc="-85" dirty="0"/>
              <a:t> </a:t>
            </a:r>
            <a:r>
              <a:rPr spc="-15" dirty="0"/>
              <a:t>48</a:t>
            </a:r>
            <a:endParaRPr spc="-15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84002" y="2863067"/>
            <a:ext cx="287966" cy="33622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1711" y="644421"/>
            <a:ext cx="3746677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6657" y="794485"/>
            <a:ext cx="4356785" cy="1950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97458" y="3351784"/>
            <a:ext cx="394969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15" dirty="0"/>
              <a:t>(Batch</a:t>
            </a:r>
            <a:r>
              <a:rPr spc="-30" dirty="0"/>
              <a:t> </a:t>
            </a:r>
            <a:r>
              <a:rPr spc="-5" dirty="0"/>
              <a:t>27)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55695" y="3351784"/>
            <a:ext cx="68072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December</a:t>
            </a:r>
            <a:r>
              <a:rPr spc="-10" dirty="0"/>
              <a:t> 14,</a:t>
            </a:r>
            <a:r>
              <a:rPr spc="-5" dirty="0"/>
              <a:t> </a:t>
            </a:r>
            <a:r>
              <a:rPr spc="-15" dirty="0"/>
              <a:t>2021</a:t>
            </a:r>
            <a:endParaRPr spc="-1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3785" y="3351784"/>
            <a:ext cx="31750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15" dirty="0"/>
            </a:fld>
            <a:r>
              <a:rPr spc="-85" dirty="0"/>
              <a:t> </a:t>
            </a:r>
            <a:r>
              <a:rPr spc="85" dirty="0"/>
              <a:t>/</a:t>
            </a:r>
            <a:r>
              <a:rPr spc="-85" dirty="0"/>
              <a:t> </a:t>
            </a:r>
            <a:r>
              <a:rPr spc="-15" dirty="0"/>
              <a:t>48</a:t>
            </a:r>
            <a:endParaRPr spc="-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3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jpe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5.jpe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.jpe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7.jpe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8.jpe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jpeg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0.jpe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jpeg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jpe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3.jpeg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4.jpeg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6.jpeg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7.jpeg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8.jpeg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1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0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1.png"/><Relationship Id="rId1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2.jpeg"/><Relationship Id="rId1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3.jpeg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4.jpeg"/><Relationship Id="rId1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5.jpeg"/><Relationship Id="rId1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6.jpeg"/><Relationship Id="rId1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7.jpeg"/><Relationship Id="rId1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jpe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2.jpe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.jpe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541832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7743" y="586259"/>
            <a:ext cx="4483735" cy="677545"/>
            <a:chOff x="87743" y="586259"/>
            <a:chExt cx="4483735" cy="67754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8544" y="1161910"/>
              <a:ext cx="101600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344" y="1149210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0310" y="592404"/>
              <a:ext cx="50749" cy="56950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586259"/>
              <a:ext cx="4432935" cy="626745"/>
            </a:xfrm>
            <a:custGeom>
              <a:avLst/>
              <a:gdLst/>
              <a:ahLst/>
              <a:cxnLst/>
              <a:rect l="l" t="t" r="r" b="b"/>
              <a:pathLst>
                <a:path w="4432935" h="626744">
                  <a:moveTo>
                    <a:pt x="4432566" y="0"/>
                  </a:moveTo>
                  <a:lnTo>
                    <a:pt x="0" y="0"/>
                  </a:lnTo>
                  <a:lnTo>
                    <a:pt x="0" y="575651"/>
                  </a:lnTo>
                  <a:lnTo>
                    <a:pt x="4008" y="595375"/>
                  </a:lnTo>
                  <a:lnTo>
                    <a:pt x="14922" y="611528"/>
                  </a:lnTo>
                  <a:lnTo>
                    <a:pt x="31075" y="622443"/>
                  </a:lnTo>
                  <a:lnTo>
                    <a:pt x="50800" y="626451"/>
                  </a:lnTo>
                  <a:lnTo>
                    <a:pt x="4381765" y="626451"/>
                  </a:lnTo>
                  <a:lnTo>
                    <a:pt x="4401490" y="622443"/>
                  </a:lnTo>
                  <a:lnTo>
                    <a:pt x="4417643" y="611528"/>
                  </a:lnTo>
                  <a:lnTo>
                    <a:pt x="4428558" y="595375"/>
                  </a:lnTo>
                  <a:lnTo>
                    <a:pt x="4432566" y="57565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20310" y="630496"/>
              <a:ext cx="0" cy="550545"/>
            </a:xfrm>
            <a:custGeom>
              <a:avLst/>
              <a:gdLst/>
              <a:ahLst/>
              <a:cxnLst/>
              <a:rect l="l" t="t" r="r" b="b"/>
              <a:pathLst>
                <a:path h="550544">
                  <a:moveTo>
                    <a:pt x="0" y="55046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20310" y="61779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20310" y="60509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20310" y="59239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38430" y="644525"/>
            <a:ext cx="4323715" cy="23241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643890" marR="5080" indent="-631825" algn="ctr">
              <a:lnSpc>
                <a:spcPct val="107000"/>
              </a:lnSpc>
              <a:spcBef>
                <a:spcPts val="20"/>
              </a:spcBef>
            </a:pPr>
            <a:r>
              <a:rPr lang="en-IN" spc="20" dirty="0"/>
              <a:t>SECURE FUNDING TRAIL USING</a:t>
            </a:r>
            <a:r>
              <a:rPr spc="20" dirty="0"/>
              <a:t> </a:t>
            </a:r>
            <a:r>
              <a:rPr spc="-50" dirty="0"/>
              <a:t>IN</a:t>
            </a:r>
            <a:r>
              <a:rPr spc="30" dirty="0"/>
              <a:t> </a:t>
            </a:r>
            <a:r>
              <a:rPr spc="40" dirty="0"/>
              <a:t>BLOCKCHAIN</a:t>
            </a:r>
            <a:endParaRPr spc="40" dirty="0"/>
          </a:p>
        </p:txBody>
      </p:sp>
      <p:sp>
        <p:nvSpPr>
          <p:cNvPr id="13" name="object 13"/>
          <p:cNvSpPr txBox="1"/>
          <p:nvPr/>
        </p:nvSpPr>
        <p:spPr>
          <a:xfrm>
            <a:off x="628650" y="1802130"/>
            <a:ext cx="3287395" cy="9544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735" marR="5080" algn="ctr">
              <a:lnSpc>
                <a:spcPct val="103000"/>
              </a:lnSpc>
              <a:spcBef>
                <a:spcPts val="55"/>
              </a:spcBef>
            </a:pPr>
            <a:r>
              <a:rPr lang="en-IN" sz="1100" spc="50" dirty="0">
                <a:latin typeface="Microsoft Sans Serif" panose="020B0604020202020204"/>
                <a:cs typeface="Microsoft Sans Serif" panose="020B0604020202020204"/>
              </a:rPr>
              <a:t>B DHEERAJ REDDY</a:t>
            </a:r>
            <a:r>
              <a:rPr sz="1100" spc="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5" dirty="0">
                <a:latin typeface="Microsoft Sans Serif" panose="020B0604020202020204"/>
                <a:cs typeface="Microsoft Sans Serif" panose="020B0604020202020204"/>
              </a:rPr>
              <a:t>(1PE1</a:t>
            </a:r>
            <a:r>
              <a:rPr lang="en-IN" sz="1100" spc="-55" dirty="0">
                <a:latin typeface="Microsoft Sans Serif" panose="020B0604020202020204"/>
                <a:cs typeface="Microsoft Sans Serif" panose="020B0604020202020204"/>
              </a:rPr>
              <a:t>7</a:t>
            </a:r>
            <a:r>
              <a:rPr sz="1100" spc="-55" dirty="0">
                <a:latin typeface="Microsoft Sans Serif" panose="020B0604020202020204"/>
                <a:cs typeface="Microsoft Sans Serif" panose="020B0604020202020204"/>
              </a:rPr>
              <a:t>CS0</a:t>
            </a:r>
            <a:r>
              <a:rPr lang="en-IN" sz="1100" spc="-55" dirty="0">
                <a:latin typeface="Microsoft Sans Serif" panose="020B0604020202020204"/>
                <a:cs typeface="Microsoft Sans Serif" panose="020B0604020202020204"/>
              </a:rPr>
              <a:t>31</a:t>
            </a:r>
            <a:r>
              <a:rPr sz="1100" spc="-55" dirty="0">
                <a:latin typeface="Microsoft Sans Serif" panose="020B0604020202020204"/>
                <a:cs typeface="Microsoft Sans Serif" panose="020B0604020202020204"/>
              </a:rPr>
              <a:t>) </a:t>
            </a:r>
            <a:r>
              <a:rPr sz="1100" spc="-280" dirty="0">
                <a:latin typeface="Microsoft Sans Serif" panose="020B0604020202020204"/>
                <a:cs typeface="Microsoft Sans Serif" panose="020B0604020202020204"/>
              </a:rPr>
              <a:t> </a:t>
            </a:r>
            <a:endParaRPr sz="1100" spc="-280" dirty="0">
              <a:latin typeface="Microsoft Sans Serif" panose="020B0604020202020204"/>
              <a:cs typeface="Microsoft Sans Serif" panose="020B0604020202020204"/>
            </a:endParaRPr>
          </a:p>
          <a:p>
            <a:pPr marL="38735" marR="5080" algn="ctr">
              <a:lnSpc>
                <a:spcPct val="103000"/>
              </a:lnSpc>
              <a:spcBef>
                <a:spcPts val="55"/>
              </a:spcBef>
            </a:pPr>
            <a:r>
              <a:rPr sz="1100" spc="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lang="en-IN" sz="1100" spc="65" dirty="0">
                <a:latin typeface="Microsoft Sans Serif" panose="020B0604020202020204"/>
                <a:cs typeface="Microsoft Sans Serif" panose="020B0604020202020204"/>
              </a:rPr>
              <a:t>DEEPAK M </a:t>
            </a:r>
            <a:r>
              <a:rPr sz="1100" spc="-55" dirty="0">
                <a:latin typeface="Microsoft Sans Serif" panose="020B0604020202020204"/>
                <a:cs typeface="Microsoft Sans Serif" panose="020B0604020202020204"/>
              </a:rPr>
              <a:t>(1PE16C</a:t>
            </a:r>
            <a:r>
              <a:rPr lang="en-IN" sz="1100" spc="-55" dirty="0">
                <a:latin typeface="Microsoft Sans Serif" panose="020B0604020202020204"/>
                <a:cs typeface="Microsoft Sans Serif" panose="020B0604020202020204"/>
              </a:rPr>
              <a:t>S406</a:t>
            </a:r>
            <a:r>
              <a:rPr sz="1100" spc="-55" dirty="0">
                <a:latin typeface="Microsoft Sans Serif" panose="020B0604020202020204"/>
                <a:cs typeface="Microsoft Sans Serif" panose="020B0604020202020204"/>
              </a:rPr>
              <a:t>)</a:t>
            </a:r>
            <a:endParaRPr sz="1100">
              <a:latin typeface="Microsoft Sans Serif" panose="020B0604020202020204"/>
              <a:cs typeface="Microsoft Sans Serif" panose="020B0604020202020204"/>
            </a:endParaRPr>
          </a:p>
          <a:p>
            <a:pPr marR="12065" algn="ctr">
              <a:lnSpc>
                <a:spcPct val="100000"/>
              </a:lnSpc>
              <a:spcBef>
                <a:spcPts val="35"/>
              </a:spcBef>
            </a:pPr>
            <a:r>
              <a:rPr lang="en-IN" sz="1100" spc="55" dirty="0">
                <a:latin typeface="Microsoft Sans Serif" panose="020B0604020202020204"/>
                <a:cs typeface="Microsoft Sans Serif" panose="020B0604020202020204"/>
              </a:rPr>
              <a:t>SHEIK MOHAMMED SUHAIL</a:t>
            </a:r>
            <a:r>
              <a:rPr sz="1100" spc="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5" dirty="0">
                <a:latin typeface="Microsoft Sans Serif" panose="020B0604020202020204"/>
                <a:cs typeface="Microsoft Sans Serif" panose="020B0604020202020204"/>
              </a:rPr>
              <a:t>(1PE1</a:t>
            </a:r>
            <a:r>
              <a:rPr lang="en-IN" sz="1100" spc="-55" dirty="0">
                <a:latin typeface="Microsoft Sans Serif" panose="020B0604020202020204"/>
                <a:cs typeface="Microsoft Sans Serif" panose="020B0604020202020204"/>
              </a:rPr>
              <a:t>7CS423</a:t>
            </a:r>
            <a:r>
              <a:rPr sz="1100" spc="-55" dirty="0">
                <a:latin typeface="Microsoft Sans Serif" panose="020B0604020202020204"/>
                <a:cs typeface="Microsoft Sans Serif" panose="020B0604020202020204"/>
              </a:rPr>
              <a:t>)</a:t>
            </a:r>
            <a:endParaRPr sz="1100">
              <a:latin typeface="Microsoft Sans Serif" panose="020B0604020202020204"/>
              <a:cs typeface="Microsoft Sans Serif" panose="020B06040202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lang="en-IN" sz="800" dirty="0">
                <a:latin typeface="Tahoma" panose="020B0604030504040204"/>
                <a:cs typeface="Tahoma" panose="020B0604030504040204"/>
              </a:rPr>
              <a:t>	</a:t>
            </a:r>
            <a:endParaRPr lang="en-IN" sz="800" dirty="0">
              <a:latin typeface="Tahoma" panose="020B0604030504040204"/>
              <a:cs typeface="Tahoma" panose="020B0604030504040204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lang="en-IN" sz="800" spc="85" dirty="0">
                <a:latin typeface="Tahoma" panose="020B0604030504040204"/>
                <a:cs typeface="Tahoma" panose="020B0604030504040204"/>
              </a:rPr>
              <a:t>UNDER THE GUIDANCE OF PROF. EVLIN VIDYU LATHA</a:t>
            </a:r>
            <a:r>
              <a:rPr sz="800" spc="85" dirty="0">
                <a:latin typeface="Tahoma" panose="020B0604030504040204"/>
                <a:cs typeface="Tahoma" panose="020B0604030504040204"/>
              </a:rPr>
              <a:t> </a:t>
            </a:r>
            <a:endParaRPr sz="8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5" name="object 1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676082" y="3351784"/>
            <a:ext cx="125603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  <a:hlinkClick r:id="rId4" action="ppaction://hlinksldjump"/>
              </a:rPr>
              <a:t>Crowdfunding</a:t>
            </a:r>
            <a:r>
              <a:rPr sz="600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  <a:hlinkClick r:id="rId4" action="ppaction://hlinksldjump"/>
              </a:rPr>
              <a:t>using</a:t>
            </a:r>
            <a:r>
              <a:rPr sz="600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  <a:hlinkClick r:id="rId4" action="ppaction://hlinksldjump"/>
              </a:rPr>
              <a:t>Smart</a:t>
            </a:r>
            <a:r>
              <a:rPr sz="600" spc="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  <a:hlinkClick r:id="rId4" action="ppaction://hlinksldjump"/>
              </a:rPr>
              <a:t>contracts</a:t>
            </a:r>
            <a:endParaRPr sz="6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9925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Meth</a:t>
            </a:r>
            <a:r>
              <a:rPr sz="14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1400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dology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1089" y="771842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688402"/>
            <a:ext cx="26435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latin typeface="Microsoft Sans Serif" panose="020B0604020202020204"/>
                <a:cs typeface="Microsoft Sans Serif" panose="020B0604020202020204"/>
              </a:rPr>
              <a:t>How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5" dirty="0">
                <a:latin typeface="Microsoft Sans Serif" panose="020B0604020202020204"/>
                <a:cs typeface="Microsoft Sans Serif" panose="020B0604020202020204"/>
              </a:rPr>
              <a:t>smart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5" dirty="0">
                <a:latin typeface="Microsoft Sans Serif" panose="020B0604020202020204"/>
                <a:cs typeface="Microsoft Sans Serif" panose="020B0604020202020204"/>
              </a:rPr>
              <a:t>contracts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10" dirty="0">
                <a:latin typeface="Microsoft Sans Serif" panose="020B0604020202020204"/>
                <a:cs typeface="Microsoft Sans Serif" panose="020B0604020202020204"/>
              </a:rPr>
              <a:t>will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70" dirty="0">
                <a:latin typeface="Microsoft Sans Serif" panose="020B0604020202020204"/>
                <a:cs typeface="Microsoft Sans Serif" panose="020B0604020202020204"/>
              </a:rPr>
              <a:t>resolve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0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5" dirty="0">
                <a:latin typeface="Microsoft Sans Serif" panose="020B0604020202020204"/>
                <a:cs typeface="Microsoft Sans Serif" panose="020B0604020202020204"/>
              </a:rPr>
              <a:t>problem</a:t>
            </a:r>
            <a:endParaRPr sz="11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171" y="917219"/>
            <a:ext cx="3464615" cy="197327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9925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Meth</a:t>
            </a:r>
            <a:r>
              <a:rPr sz="14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1400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dology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1089" y="837755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754302"/>
            <a:ext cx="8451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Microsoft Sans Serif" panose="020B0604020202020204"/>
                <a:cs typeface="Microsoft Sans Serif" panose="020B0604020202020204"/>
              </a:rPr>
              <a:t>Voting</a:t>
            </a:r>
            <a:r>
              <a:rPr sz="110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70" dirty="0">
                <a:latin typeface="Microsoft Sans Serif" panose="020B0604020202020204"/>
                <a:cs typeface="Microsoft Sans Serif" panose="020B0604020202020204"/>
              </a:rPr>
              <a:t>system</a:t>
            </a:r>
            <a:endParaRPr sz="11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171" y="983083"/>
            <a:ext cx="3464886" cy="180855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9925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Meth</a:t>
            </a:r>
            <a:r>
              <a:rPr sz="14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1400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dology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1089" y="703491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620038"/>
            <a:ext cx="13696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latin typeface="Microsoft Sans Serif" panose="020B0604020202020204"/>
                <a:cs typeface="Microsoft Sans Serif" panose="020B0604020202020204"/>
              </a:rPr>
              <a:t>Variables</a:t>
            </a:r>
            <a:r>
              <a:rPr sz="1100" spc="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65" dirty="0"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1100" spc="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5" dirty="0">
                <a:latin typeface="Microsoft Sans Serif" panose="020B0604020202020204"/>
                <a:cs typeface="Microsoft Sans Serif" panose="020B0604020202020204"/>
              </a:rPr>
              <a:t>functions</a:t>
            </a:r>
            <a:endParaRPr sz="11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171" y="821874"/>
            <a:ext cx="3464792" cy="217116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9925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Meth</a:t>
            </a:r>
            <a:r>
              <a:rPr sz="14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1400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dology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1089" y="773137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689685"/>
            <a:ext cx="10452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70" dirty="0">
                <a:latin typeface="Microsoft Sans Serif" panose="020B0604020202020204"/>
                <a:cs typeface="Microsoft Sans Serif" panose="020B0604020202020204"/>
              </a:rPr>
              <a:t>Request</a:t>
            </a:r>
            <a:r>
              <a:rPr sz="11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0" dirty="0">
                <a:latin typeface="Microsoft Sans Serif" panose="020B0604020202020204"/>
                <a:cs typeface="Microsoft Sans Serif" panose="020B0604020202020204"/>
              </a:rPr>
              <a:t>structure</a:t>
            </a:r>
            <a:endParaRPr sz="11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171" y="918486"/>
            <a:ext cx="3464758" cy="197007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9925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Meth</a:t>
            </a:r>
            <a:r>
              <a:rPr spc="20" dirty="0"/>
              <a:t>o</a:t>
            </a:r>
            <a:r>
              <a:rPr spc="-50" dirty="0"/>
              <a:t>dology</a:t>
            </a:r>
            <a:endParaRPr spc="-5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1089" y="817194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733754"/>
            <a:ext cx="4001135" cy="21024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05410">
              <a:lnSpc>
                <a:spcPct val="103000"/>
              </a:lnSpc>
              <a:spcBef>
                <a:spcPts val="55"/>
              </a:spcBef>
            </a:pPr>
            <a:r>
              <a:rPr sz="1100" spc="-20" dirty="0">
                <a:latin typeface="Microsoft Sans Serif" panose="020B0604020202020204"/>
                <a:cs typeface="Microsoft Sans Serif" panose="020B0604020202020204"/>
              </a:rPr>
              <a:t>First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9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0" dirty="0">
                <a:latin typeface="Microsoft Sans Serif" panose="020B0604020202020204"/>
                <a:cs typeface="Microsoft Sans Serif" panose="020B0604020202020204"/>
              </a:rPr>
              <a:t>project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65" dirty="0"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1100" spc="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5" dirty="0">
                <a:latin typeface="Microsoft Sans Serif" panose="020B0604020202020204"/>
                <a:cs typeface="Microsoft Sans Serif" panose="020B0604020202020204"/>
              </a:rPr>
              <a:t>created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0" dirty="0"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5" dirty="0">
                <a:latin typeface="Microsoft Sans Serif" panose="020B0604020202020204"/>
                <a:cs typeface="Microsoft Sans Serif" panose="020B0604020202020204"/>
              </a:rPr>
              <a:t>constructor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0" dirty="0">
                <a:latin typeface="Microsoft Sans Serif" panose="020B0604020202020204"/>
                <a:cs typeface="Microsoft Sans Serif" panose="020B0604020202020204"/>
              </a:rPr>
              <a:t>function.For</a:t>
            </a:r>
            <a:r>
              <a:rPr sz="1100" spc="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5" dirty="0">
                <a:latin typeface="Microsoft Sans Serif" panose="020B0604020202020204"/>
                <a:cs typeface="Microsoft Sans Serif" panose="020B0604020202020204"/>
              </a:rPr>
              <a:t>that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5" dirty="0">
                <a:latin typeface="Microsoft Sans Serif" panose="020B0604020202020204"/>
                <a:cs typeface="Microsoft Sans Serif" panose="020B0604020202020204"/>
              </a:rPr>
              <a:t>minimum </a:t>
            </a:r>
            <a:r>
              <a:rPr sz="1100" spc="-2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0" dirty="0">
                <a:latin typeface="Microsoft Sans Serif" panose="020B0604020202020204"/>
                <a:cs typeface="Microsoft Sans Serif" panose="020B0604020202020204"/>
              </a:rPr>
              <a:t>contribution</a:t>
            </a:r>
            <a:r>
              <a:rPr sz="1100" spc="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65" dirty="0"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5" dirty="0">
                <a:latin typeface="Microsoft Sans Serif" panose="020B0604020202020204"/>
                <a:cs typeface="Microsoft Sans Serif" panose="020B0604020202020204"/>
              </a:rPr>
              <a:t>required.</a:t>
            </a:r>
            <a:endParaRPr sz="1100">
              <a:latin typeface="Microsoft Sans Serif" panose="020B0604020202020204"/>
              <a:cs typeface="Microsoft Sans Serif" panose="020B0604020202020204"/>
            </a:endParaRPr>
          </a:p>
          <a:p>
            <a:pPr marL="12700" marR="60325">
              <a:lnSpc>
                <a:spcPct val="103000"/>
              </a:lnSpc>
              <a:spcBef>
                <a:spcPts val="300"/>
              </a:spcBef>
            </a:pPr>
            <a:r>
              <a:rPr sz="1100" spc="-5" dirty="0">
                <a:latin typeface="Microsoft Sans Serif" panose="020B0604020202020204"/>
                <a:cs typeface="Microsoft Sans Serif" panose="020B0604020202020204"/>
              </a:rPr>
              <a:t>After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9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0" dirty="0">
                <a:latin typeface="Microsoft Sans Serif" panose="020B0604020202020204"/>
                <a:cs typeface="Microsoft Sans Serif" panose="020B0604020202020204"/>
              </a:rPr>
              <a:t>project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65" dirty="0"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5" dirty="0">
                <a:latin typeface="Microsoft Sans Serif" panose="020B0604020202020204"/>
                <a:cs typeface="Microsoft Sans Serif" panose="020B0604020202020204"/>
              </a:rPr>
              <a:t>created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5" dirty="0">
                <a:latin typeface="Microsoft Sans Serif" panose="020B0604020202020204"/>
                <a:cs typeface="Microsoft Sans Serif" panose="020B0604020202020204"/>
              </a:rPr>
              <a:t>interested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5" dirty="0">
                <a:latin typeface="Microsoft Sans Serif" panose="020B0604020202020204"/>
                <a:cs typeface="Microsoft Sans Serif" panose="020B0604020202020204"/>
              </a:rPr>
              <a:t>investors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70" dirty="0">
                <a:latin typeface="Microsoft Sans Serif" panose="020B0604020202020204"/>
                <a:cs typeface="Microsoft Sans Serif" panose="020B0604020202020204"/>
              </a:rPr>
              <a:t>can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60" dirty="0">
                <a:latin typeface="Microsoft Sans Serif" panose="020B0604020202020204"/>
                <a:cs typeface="Microsoft Sans Serif" panose="020B0604020202020204"/>
              </a:rPr>
              <a:t>give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5" dirty="0">
                <a:latin typeface="Microsoft Sans Serif" panose="020B0604020202020204"/>
                <a:cs typeface="Microsoft Sans Serif" panose="020B0604020202020204"/>
              </a:rPr>
              <a:t>contribute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10" dirty="0"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1100" spc="-2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0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0" dirty="0">
                <a:latin typeface="Microsoft Sans Serif" panose="020B0604020202020204"/>
                <a:cs typeface="Microsoft Sans Serif" panose="020B0604020202020204"/>
              </a:rPr>
              <a:t>project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65" dirty="0">
                <a:latin typeface="Microsoft Sans Serif" panose="020B0604020202020204"/>
                <a:cs typeface="Microsoft Sans Serif" panose="020B0604020202020204"/>
              </a:rPr>
              <a:t>by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0" dirty="0">
                <a:latin typeface="Microsoft Sans Serif" panose="020B0604020202020204"/>
                <a:cs typeface="Microsoft Sans Serif" panose="020B0604020202020204"/>
              </a:rPr>
              <a:t>giving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5" dirty="0">
                <a:latin typeface="Microsoft Sans Serif" panose="020B0604020202020204"/>
                <a:cs typeface="Microsoft Sans Serif" panose="020B0604020202020204"/>
              </a:rPr>
              <a:t>minimum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0" dirty="0">
                <a:latin typeface="Microsoft Sans Serif" panose="020B0604020202020204"/>
                <a:cs typeface="Microsoft Sans Serif" panose="020B0604020202020204"/>
              </a:rPr>
              <a:t>contribution.</a:t>
            </a:r>
            <a:endParaRPr sz="1100">
              <a:latin typeface="Microsoft Sans Serif" panose="020B0604020202020204"/>
              <a:cs typeface="Microsoft Sans Serif" panose="020B0604020202020204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latin typeface="Microsoft Sans Serif" panose="020B0604020202020204"/>
                <a:cs typeface="Microsoft Sans Serif" panose="020B0604020202020204"/>
              </a:rPr>
              <a:t>After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5" dirty="0">
                <a:latin typeface="Microsoft Sans Serif" panose="020B0604020202020204"/>
                <a:cs typeface="Microsoft Sans Serif" panose="020B0604020202020204"/>
              </a:rPr>
              <a:t>that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70" dirty="0">
                <a:latin typeface="Microsoft Sans Serif" panose="020B0604020202020204"/>
                <a:cs typeface="Microsoft Sans Serif" panose="020B0604020202020204"/>
              </a:rPr>
              <a:t>manager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90" dirty="0">
                <a:latin typeface="Microsoft Sans Serif" panose="020B0604020202020204"/>
                <a:cs typeface="Microsoft Sans Serif" panose="020B0604020202020204"/>
              </a:rPr>
              <a:t>has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10" dirty="0"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5" dirty="0">
                <a:latin typeface="Microsoft Sans Serif" panose="020B0604020202020204"/>
                <a:cs typeface="Microsoft Sans Serif" panose="020B0604020202020204"/>
              </a:rPr>
              <a:t>create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60" dirty="0">
                <a:latin typeface="Microsoft Sans Serif" panose="020B0604020202020204"/>
                <a:cs typeface="Microsoft Sans Serif" panose="020B0604020202020204"/>
              </a:rPr>
              <a:t>request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10" dirty="0"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80" dirty="0">
                <a:latin typeface="Microsoft Sans Serif" panose="020B0604020202020204"/>
                <a:cs typeface="Microsoft Sans Serif" panose="020B0604020202020204"/>
              </a:rPr>
              <a:t>spend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75" dirty="0">
                <a:latin typeface="Microsoft Sans Serif" panose="020B0604020202020204"/>
                <a:cs typeface="Microsoft Sans Serif" panose="020B0604020202020204"/>
              </a:rPr>
              <a:t>money.</a:t>
            </a:r>
            <a:endParaRPr sz="1100">
              <a:latin typeface="Microsoft Sans Serif" panose="020B0604020202020204"/>
              <a:cs typeface="Microsoft Sans Serif" panose="020B0604020202020204"/>
            </a:endParaRPr>
          </a:p>
          <a:p>
            <a:pPr marL="12700" marR="73025">
              <a:lnSpc>
                <a:spcPct val="103000"/>
              </a:lnSpc>
              <a:spcBef>
                <a:spcPts val="300"/>
              </a:spcBef>
            </a:pPr>
            <a:r>
              <a:rPr sz="1100" spc="-5" dirty="0">
                <a:latin typeface="Microsoft Sans Serif" panose="020B0604020202020204"/>
                <a:cs typeface="Microsoft Sans Serif" panose="020B0604020202020204"/>
              </a:rPr>
              <a:t>After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0" dirty="0">
                <a:latin typeface="Microsoft Sans Serif" panose="020B0604020202020204"/>
                <a:cs typeface="Microsoft Sans Serif" panose="020B0604020202020204"/>
              </a:rPr>
              <a:t>creating</a:t>
            </a:r>
            <a:r>
              <a:rPr sz="1100" spc="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60" dirty="0">
                <a:latin typeface="Microsoft Sans Serif" panose="020B0604020202020204"/>
                <a:cs typeface="Microsoft Sans Serif" panose="020B0604020202020204"/>
              </a:rPr>
              <a:t>request</a:t>
            </a:r>
            <a:r>
              <a:rPr sz="1100" spc="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" dirty="0">
                <a:latin typeface="Microsoft Sans Serif" panose="020B0604020202020204"/>
                <a:cs typeface="Microsoft Sans Serif" panose="020B0604020202020204"/>
              </a:rPr>
              <a:t>,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0" dirty="0">
                <a:latin typeface="Microsoft Sans Serif" panose="020B0604020202020204"/>
                <a:cs typeface="Microsoft Sans Serif" panose="020B0604020202020204"/>
              </a:rPr>
              <a:t>contributors</a:t>
            </a:r>
            <a:r>
              <a:rPr sz="1100" spc="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10" dirty="0">
                <a:latin typeface="Microsoft Sans Serif" panose="020B0604020202020204"/>
                <a:cs typeface="Microsoft Sans Serif" panose="020B0604020202020204"/>
              </a:rPr>
              <a:t>will</a:t>
            </a:r>
            <a:r>
              <a:rPr sz="1100" spc="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0" dirty="0">
                <a:latin typeface="Microsoft Sans Serif" panose="020B0604020202020204"/>
                <a:cs typeface="Microsoft Sans Serif" panose="020B0604020202020204"/>
              </a:rPr>
              <a:t>vote</a:t>
            </a:r>
            <a:r>
              <a:rPr sz="1100" spc="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5" dirty="0">
                <a:latin typeface="Microsoft Sans Serif" panose="020B0604020202020204"/>
                <a:cs typeface="Microsoft Sans Serif" panose="020B0604020202020204"/>
              </a:rPr>
              <a:t>whether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70" dirty="0">
                <a:latin typeface="Microsoft Sans Serif" panose="020B0604020202020204"/>
                <a:cs typeface="Microsoft Sans Serif" panose="020B0604020202020204"/>
              </a:rPr>
              <a:t>manager</a:t>
            </a:r>
            <a:r>
              <a:rPr sz="1100" spc="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70" dirty="0">
                <a:latin typeface="Microsoft Sans Serif" panose="020B0604020202020204"/>
                <a:cs typeface="Microsoft Sans Serif" panose="020B0604020202020204"/>
              </a:rPr>
              <a:t>can </a:t>
            </a:r>
            <a:r>
              <a:rPr sz="1100" spc="-2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80" dirty="0">
                <a:latin typeface="Microsoft Sans Serif" panose="020B0604020202020204"/>
                <a:cs typeface="Microsoft Sans Serif" panose="020B0604020202020204"/>
              </a:rPr>
              <a:t>spend</a:t>
            </a:r>
            <a:r>
              <a:rPr sz="1100" spc="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5" dirty="0">
                <a:latin typeface="Microsoft Sans Serif" panose="020B0604020202020204"/>
                <a:cs typeface="Microsoft Sans Serif" panose="020B0604020202020204"/>
              </a:rPr>
              <a:t>that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70" dirty="0">
                <a:latin typeface="Microsoft Sans Serif" panose="020B0604020202020204"/>
                <a:cs typeface="Microsoft Sans Serif" panose="020B0604020202020204"/>
              </a:rPr>
              <a:t>money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0" dirty="0">
                <a:latin typeface="Microsoft Sans Serif" panose="020B0604020202020204"/>
                <a:cs typeface="Microsoft Sans Serif" panose="020B0604020202020204"/>
              </a:rPr>
              <a:t>or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10" dirty="0">
                <a:latin typeface="Microsoft Sans Serif" panose="020B0604020202020204"/>
                <a:cs typeface="Microsoft Sans Serif" panose="020B0604020202020204"/>
              </a:rPr>
              <a:t>not.</a:t>
            </a:r>
            <a:endParaRPr sz="1100">
              <a:latin typeface="Microsoft Sans Serif" panose="020B0604020202020204"/>
              <a:cs typeface="Microsoft Sans Serif" panose="020B0604020202020204"/>
            </a:endParaRPr>
          </a:p>
          <a:p>
            <a:pPr marL="12700" marR="5080">
              <a:lnSpc>
                <a:spcPct val="103000"/>
              </a:lnSpc>
              <a:spcBef>
                <a:spcPts val="295"/>
              </a:spcBef>
            </a:pPr>
            <a:r>
              <a:rPr sz="1100" spc="10" dirty="0">
                <a:latin typeface="Microsoft Sans Serif" panose="020B0604020202020204"/>
                <a:cs typeface="Microsoft Sans Serif" panose="020B0604020202020204"/>
              </a:rPr>
              <a:t>If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70" dirty="0">
                <a:latin typeface="Microsoft Sans Serif" panose="020B0604020202020204"/>
                <a:cs typeface="Microsoft Sans Serif" panose="020B0604020202020204"/>
              </a:rPr>
              <a:t>more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5" dirty="0">
                <a:latin typeface="Microsoft Sans Serif" panose="020B0604020202020204"/>
                <a:cs typeface="Microsoft Sans Serif" panose="020B0604020202020204"/>
              </a:rPr>
              <a:t>then</a:t>
            </a:r>
            <a:r>
              <a:rPr sz="1100" spc="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0" dirty="0">
                <a:latin typeface="Microsoft Sans Serif" panose="020B0604020202020204"/>
                <a:cs typeface="Microsoft Sans Serif" panose="020B0604020202020204"/>
              </a:rPr>
              <a:t>half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0" dirty="0"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1100" spc="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0" dirty="0">
                <a:latin typeface="Microsoft Sans Serif" panose="020B0604020202020204"/>
                <a:cs typeface="Microsoft Sans Serif" panose="020B0604020202020204"/>
              </a:rPr>
              <a:t>contributors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85" dirty="0">
                <a:latin typeface="Microsoft Sans Serif" panose="020B0604020202020204"/>
                <a:cs typeface="Microsoft Sans Serif" panose="020B0604020202020204"/>
              </a:rPr>
              <a:t>agree</a:t>
            </a:r>
            <a:r>
              <a:rPr sz="1100" spc="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5" dirty="0">
                <a:latin typeface="Microsoft Sans Serif" panose="020B0604020202020204"/>
                <a:cs typeface="Microsoft Sans Serif" panose="020B0604020202020204"/>
              </a:rPr>
              <a:t>for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0" dirty="0">
                <a:latin typeface="Microsoft Sans Serif" panose="020B0604020202020204"/>
                <a:cs typeface="Microsoft Sans Serif" panose="020B0604020202020204"/>
              </a:rPr>
              <a:t>spending,then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5" dirty="0">
                <a:latin typeface="Microsoft Sans Serif" panose="020B0604020202020204"/>
                <a:cs typeface="Microsoft Sans Serif" panose="020B0604020202020204"/>
              </a:rPr>
              <a:t>that</a:t>
            </a:r>
            <a:r>
              <a:rPr sz="1100" spc="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70" dirty="0">
                <a:latin typeface="Microsoft Sans Serif" panose="020B0604020202020204"/>
                <a:cs typeface="Microsoft Sans Serif" panose="020B0604020202020204"/>
              </a:rPr>
              <a:t>money </a:t>
            </a:r>
            <a:r>
              <a:rPr sz="1100" spc="-2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70" dirty="0">
                <a:latin typeface="Microsoft Sans Serif" panose="020B0604020202020204"/>
                <a:cs typeface="Microsoft Sans Serif" panose="020B0604020202020204"/>
              </a:rPr>
              <a:t>can</a:t>
            </a:r>
            <a:r>
              <a:rPr sz="1100" spc="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75" dirty="0">
                <a:latin typeface="Microsoft Sans Serif" panose="020B0604020202020204"/>
                <a:cs typeface="Microsoft Sans Serif" panose="020B0604020202020204"/>
              </a:rPr>
              <a:t>be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5" dirty="0">
                <a:latin typeface="Microsoft Sans Serif" panose="020B0604020202020204"/>
                <a:cs typeface="Microsoft Sans Serif" panose="020B0604020202020204"/>
              </a:rPr>
              <a:t>spent.</a:t>
            </a:r>
            <a:endParaRPr sz="1100">
              <a:latin typeface="Microsoft Sans Serif" panose="020B0604020202020204"/>
              <a:cs typeface="Microsoft Sans Serif" panose="020B0604020202020204"/>
            </a:endParaRPr>
          </a:p>
          <a:p>
            <a:pPr marL="12700" marR="17145">
              <a:lnSpc>
                <a:spcPct val="103000"/>
              </a:lnSpc>
              <a:spcBef>
                <a:spcPts val="300"/>
              </a:spcBef>
            </a:pPr>
            <a:r>
              <a:rPr sz="1100" spc="-5" dirty="0">
                <a:latin typeface="Microsoft Sans Serif" panose="020B0604020202020204"/>
                <a:cs typeface="Microsoft Sans Serif" panose="020B0604020202020204"/>
              </a:rPr>
              <a:t>After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75" dirty="0">
                <a:latin typeface="Microsoft Sans Serif" panose="020B0604020202020204"/>
                <a:cs typeface="Microsoft Sans Serif" panose="020B0604020202020204"/>
              </a:rPr>
              <a:t>successful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0" dirty="0">
                <a:latin typeface="Microsoft Sans Serif" panose="020B0604020202020204"/>
                <a:cs typeface="Microsoft Sans Serif" panose="020B0604020202020204"/>
              </a:rPr>
              <a:t>completion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0" dirty="0"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1100" spc="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0" dirty="0">
                <a:latin typeface="Microsoft Sans Serif" panose="020B0604020202020204"/>
                <a:cs typeface="Microsoft Sans Serif" panose="020B0604020202020204"/>
              </a:rPr>
              <a:t>project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0" dirty="0">
                <a:latin typeface="Microsoft Sans Serif" panose="020B0604020202020204"/>
                <a:cs typeface="Microsoft Sans Serif" panose="020B0604020202020204"/>
              </a:rPr>
              <a:t>contributor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10" dirty="0">
                <a:latin typeface="Microsoft Sans Serif" panose="020B0604020202020204"/>
                <a:cs typeface="Microsoft Sans Serif" panose="020B0604020202020204"/>
              </a:rPr>
              <a:t>will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70" dirty="0">
                <a:latin typeface="Microsoft Sans Serif" panose="020B0604020202020204"/>
                <a:cs typeface="Microsoft Sans Serif" panose="020B0604020202020204"/>
              </a:rPr>
              <a:t>receive</a:t>
            </a:r>
            <a:r>
              <a:rPr sz="1100" spc="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70" dirty="0">
                <a:latin typeface="Microsoft Sans Serif" panose="020B0604020202020204"/>
                <a:cs typeface="Microsoft Sans Serif" panose="020B0604020202020204"/>
              </a:rPr>
              <a:t>money </a:t>
            </a:r>
            <a:r>
              <a:rPr sz="1100" spc="-2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" dirty="0">
                <a:latin typeface="Microsoft Sans Serif" panose="020B0604020202020204"/>
                <a:cs typeface="Microsoft Sans Serif" panose="020B0604020202020204"/>
              </a:rPr>
              <a:t>with</a:t>
            </a:r>
            <a:r>
              <a:rPr sz="1100" spc="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95" dirty="0">
                <a:latin typeface="Microsoft Sans Serif" panose="020B0604020202020204"/>
                <a:cs typeface="Microsoft Sans Serif" panose="020B0604020202020204"/>
              </a:rPr>
              <a:t>some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" dirty="0">
                <a:latin typeface="Microsoft Sans Serif" panose="020B0604020202020204"/>
                <a:cs typeface="Microsoft Sans Serif" panose="020B0604020202020204"/>
              </a:rPr>
              <a:t>profit.</a:t>
            </a:r>
            <a:endParaRPr sz="11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1089" y="1199299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581416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1089" y="1791449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2173554"/>
            <a:ext cx="65265" cy="652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1089" y="2555659"/>
            <a:ext cx="65265" cy="65265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2" name="object 12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1766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Implementation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1089" y="654875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571422"/>
            <a:ext cx="8972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Microsoft Sans Serif" panose="020B0604020202020204"/>
                <a:cs typeface="Microsoft Sans Serif" panose="020B0604020202020204"/>
              </a:rPr>
              <a:t>Smart</a:t>
            </a:r>
            <a:r>
              <a:rPr sz="11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0" dirty="0">
                <a:latin typeface="Microsoft Sans Serif" panose="020B0604020202020204"/>
                <a:cs typeface="Microsoft Sans Serif" panose="020B0604020202020204"/>
              </a:rPr>
              <a:t>contract</a:t>
            </a:r>
            <a:endParaRPr sz="11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171" y="773318"/>
            <a:ext cx="3464594" cy="229263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1766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Implementation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1089" y="871004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787563"/>
            <a:ext cx="7073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latin typeface="Microsoft Sans Serif" panose="020B0604020202020204"/>
                <a:cs typeface="Microsoft Sans Serif" panose="020B0604020202020204"/>
              </a:rPr>
              <a:t>Compile</a:t>
            </a:r>
            <a:r>
              <a:rPr sz="1100" spc="1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5" dirty="0">
                <a:latin typeface="Microsoft Sans Serif" panose="020B0604020202020204"/>
                <a:cs typeface="Microsoft Sans Serif" panose="020B0604020202020204"/>
              </a:rPr>
              <a:t>file</a:t>
            </a:r>
            <a:endParaRPr sz="11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171" y="1016350"/>
            <a:ext cx="3464831" cy="172540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1766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Implementation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1089" y="600265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516825"/>
            <a:ext cx="6362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Microsoft Sans Serif" panose="020B0604020202020204"/>
                <a:cs typeface="Microsoft Sans Serif" panose="020B0604020202020204"/>
              </a:rPr>
              <a:t>Deploy</a:t>
            </a:r>
            <a:r>
              <a:rPr sz="1100" spc="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5" dirty="0">
                <a:latin typeface="Microsoft Sans Serif" panose="020B0604020202020204"/>
                <a:cs typeface="Microsoft Sans Serif" panose="020B0604020202020204"/>
              </a:rPr>
              <a:t>file</a:t>
            </a:r>
            <a:endParaRPr sz="11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171" y="745635"/>
            <a:ext cx="3464747" cy="240222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1766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Implementation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1089" y="965212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881759"/>
            <a:ext cx="7143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Microsoft Sans Serif" panose="020B0604020202020204"/>
                <a:cs typeface="Microsoft Sans Serif" panose="020B0604020202020204"/>
              </a:rPr>
              <a:t>Deployment</a:t>
            </a:r>
            <a:endParaRPr sz="11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171" y="1110560"/>
            <a:ext cx="3464639" cy="148989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1766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Implementation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1089" y="1044372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960918"/>
            <a:ext cx="104584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latin typeface="Microsoft Sans Serif" panose="020B0604020202020204"/>
                <a:cs typeface="Microsoft Sans Serif" panose="020B0604020202020204"/>
              </a:rPr>
              <a:t>Campaign</a:t>
            </a:r>
            <a:r>
              <a:rPr sz="1100" spc="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0" dirty="0">
                <a:latin typeface="Microsoft Sans Serif" panose="020B0604020202020204"/>
                <a:cs typeface="Microsoft Sans Serif" panose="020B0604020202020204"/>
              </a:rPr>
              <a:t>factory</a:t>
            </a:r>
            <a:endParaRPr sz="11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171" y="1189705"/>
            <a:ext cx="3464913" cy="129200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24041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Problem</a:t>
            </a:r>
            <a:r>
              <a:rPr sz="1400" spc="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Statement</a:t>
            </a:r>
            <a:r>
              <a:rPr sz="1400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1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/</a:t>
            </a:r>
            <a:r>
              <a:rPr sz="1400" spc="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Definition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4005" y="448068"/>
            <a:ext cx="4319625" cy="242978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00491" y="2999275"/>
            <a:ext cx="10071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3333B2"/>
                </a:solidFill>
                <a:latin typeface="Microsoft Sans Serif" panose="020B0604020202020204"/>
                <a:cs typeface="Microsoft Sans Serif" panose="020B0604020202020204"/>
              </a:rPr>
              <a:t>Figure:</a:t>
            </a:r>
            <a:r>
              <a:rPr sz="1000" spc="-5" dirty="0">
                <a:solidFill>
                  <a:srgbClr val="3333B2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000" spc="-35" dirty="0">
                <a:latin typeface="Microsoft Sans Serif" panose="020B0604020202020204"/>
                <a:cs typeface="Microsoft Sans Serif" panose="020B0604020202020204"/>
              </a:rPr>
              <a:t>Blockchain</a:t>
            </a:r>
            <a:endParaRPr sz="1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1766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Implementation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1089" y="1118869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1035417"/>
            <a:ext cx="15703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latin typeface="Microsoft Sans Serif" panose="020B0604020202020204"/>
                <a:cs typeface="Microsoft Sans Serif" panose="020B0604020202020204"/>
              </a:rPr>
              <a:t>Campaign</a:t>
            </a:r>
            <a:r>
              <a:rPr sz="1100" spc="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0" dirty="0">
                <a:latin typeface="Microsoft Sans Serif" panose="020B0604020202020204"/>
                <a:cs typeface="Microsoft Sans Serif" panose="020B0604020202020204"/>
              </a:rPr>
              <a:t>factory</a:t>
            </a:r>
            <a:r>
              <a:rPr sz="1100" spc="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0" dirty="0">
                <a:latin typeface="Microsoft Sans Serif" panose="020B0604020202020204"/>
                <a:cs typeface="Microsoft Sans Serif" panose="020B0604020202020204"/>
              </a:rPr>
              <a:t>contract</a:t>
            </a:r>
            <a:endParaRPr sz="11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171" y="1264210"/>
            <a:ext cx="3464682" cy="110574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1089" y="533044"/>
            <a:ext cx="65265" cy="6526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5300" y="59878"/>
            <a:ext cx="2101850" cy="5816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Implementation</a:t>
            </a:r>
            <a:endParaRPr sz="14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ahoma" panose="020B0604030504040204"/>
              <a:cs typeface="Tahoma" panose="020B0604030504040204"/>
            </a:endParaRPr>
          </a:p>
          <a:p>
            <a:pPr marL="320040">
              <a:lnSpc>
                <a:spcPct val="100000"/>
              </a:lnSpc>
            </a:pPr>
            <a:r>
              <a:rPr sz="1100" spc="-65" dirty="0">
                <a:latin typeface="Microsoft Sans Serif" panose="020B0604020202020204"/>
                <a:cs typeface="Microsoft Sans Serif" panose="020B0604020202020204"/>
              </a:rPr>
              <a:t>Backend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5" dirty="0">
                <a:latin typeface="Microsoft Sans Serif" panose="020B0604020202020204"/>
                <a:cs typeface="Microsoft Sans Serif" panose="020B0604020202020204"/>
              </a:rPr>
              <a:t>file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5" dirty="0">
                <a:latin typeface="Microsoft Sans Serif" panose="020B0604020202020204"/>
                <a:cs typeface="Microsoft Sans Serif" panose="020B0604020202020204"/>
              </a:rPr>
              <a:t>for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0" dirty="0">
                <a:latin typeface="Microsoft Sans Serif" panose="020B0604020202020204"/>
                <a:cs typeface="Microsoft Sans Serif" panose="020B0604020202020204"/>
              </a:rPr>
              <a:t>running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75" dirty="0">
                <a:latin typeface="Microsoft Sans Serif" panose="020B0604020202020204"/>
                <a:cs typeface="Microsoft Sans Serif" panose="020B0604020202020204"/>
              </a:rPr>
              <a:t>server</a:t>
            </a:r>
            <a:endParaRPr sz="11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6731" y="678399"/>
            <a:ext cx="3031634" cy="257029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51428"/>
            <a:ext cx="4608195" cy="109855"/>
            <a:chOff x="0" y="3346348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1089" y="553567"/>
            <a:ext cx="65265" cy="6526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5300" y="59878"/>
            <a:ext cx="2599690" cy="6019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Implementation</a:t>
            </a:r>
            <a:endParaRPr sz="14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ahoma" panose="020B0604030504040204"/>
              <a:cs typeface="Tahoma" panose="020B0604030504040204"/>
            </a:endParaRPr>
          </a:p>
          <a:p>
            <a:pPr marL="320040">
              <a:lnSpc>
                <a:spcPct val="100000"/>
              </a:lnSpc>
            </a:pPr>
            <a:r>
              <a:rPr sz="1100" spc="-25" dirty="0">
                <a:latin typeface="Microsoft Sans Serif" panose="020B0604020202020204"/>
                <a:cs typeface="Microsoft Sans Serif" panose="020B0604020202020204"/>
              </a:rPr>
              <a:t>Front</a:t>
            </a:r>
            <a:r>
              <a:rPr sz="1100" spc="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75" dirty="0">
                <a:latin typeface="Microsoft Sans Serif" panose="020B0604020202020204"/>
                <a:cs typeface="Microsoft Sans Serif" panose="020B0604020202020204"/>
              </a:rPr>
              <a:t>end</a:t>
            </a:r>
            <a:r>
              <a:rPr sz="1100" spc="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70" dirty="0">
                <a:latin typeface="Microsoft Sans Serif" panose="020B0604020202020204"/>
                <a:cs typeface="Microsoft Sans Serif" panose="020B0604020202020204"/>
              </a:rPr>
              <a:t>code</a:t>
            </a:r>
            <a:r>
              <a:rPr sz="1100" spc="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10" dirty="0"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100" spc="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5" dirty="0">
                <a:latin typeface="Microsoft Sans Serif" panose="020B0604020202020204"/>
                <a:cs typeface="Microsoft Sans Serif" panose="020B0604020202020204"/>
              </a:rPr>
              <a:t>create</a:t>
            </a:r>
            <a:r>
              <a:rPr sz="1100" spc="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9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100" spc="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80" dirty="0">
                <a:latin typeface="Microsoft Sans Serif" panose="020B0604020202020204"/>
                <a:cs typeface="Microsoft Sans Serif" panose="020B0604020202020204"/>
              </a:rPr>
              <a:t>new</a:t>
            </a:r>
            <a:r>
              <a:rPr sz="1100" spc="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0" dirty="0">
                <a:latin typeface="Microsoft Sans Serif" panose="020B0604020202020204"/>
                <a:cs typeface="Microsoft Sans Serif" panose="020B0604020202020204"/>
              </a:rPr>
              <a:t>project</a:t>
            </a:r>
            <a:endParaRPr sz="11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6731" y="698954"/>
            <a:ext cx="3031601" cy="251895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1766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Implementation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1089" y="688937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605484"/>
            <a:ext cx="25222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Microsoft Sans Serif" panose="020B0604020202020204"/>
                <a:cs typeface="Microsoft Sans Serif" panose="020B0604020202020204"/>
              </a:rPr>
              <a:t>Front</a:t>
            </a:r>
            <a:r>
              <a:rPr sz="1100" spc="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75" dirty="0">
                <a:latin typeface="Microsoft Sans Serif" panose="020B0604020202020204"/>
                <a:cs typeface="Microsoft Sans Serif" panose="020B0604020202020204"/>
              </a:rPr>
              <a:t>end</a:t>
            </a:r>
            <a:r>
              <a:rPr sz="1100" spc="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70" dirty="0">
                <a:latin typeface="Microsoft Sans Serif" panose="020B0604020202020204"/>
                <a:cs typeface="Microsoft Sans Serif" panose="020B0604020202020204"/>
              </a:rPr>
              <a:t>code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10" dirty="0"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100" spc="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5" dirty="0">
                <a:latin typeface="Microsoft Sans Serif" panose="020B0604020202020204"/>
                <a:cs typeface="Microsoft Sans Serif" panose="020B0604020202020204"/>
              </a:rPr>
              <a:t>create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9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100" spc="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5" dirty="0">
                <a:latin typeface="Microsoft Sans Serif" panose="020B0604020202020204"/>
                <a:cs typeface="Microsoft Sans Serif" panose="020B0604020202020204"/>
              </a:rPr>
              <a:t>contribute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0" dirty="0">
                <a:latin typeface="Microsoft Sans Serif" panose="020B0604020202020204"/>
                <a:cs typeface="Microsoft Sans Serif" panose="020B0604020202020204"/>
              </a:rPr>
              <a:t>form</a:t>
            </a:r>
            <a:endParaRPr sz="11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6731" y="807366"/>
            <a:ext cx="3031525" cy="220748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1766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Implementation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1089" y="584898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501445"/>
            <a:ext cx="23145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Microsoft Sans Serif" panose="020B0604020202020204"/>
                <a:cs typeface="Microsoft Sans Serif" panose="020B0604020202020204"/>
              </a:rPr>
              <a:t>Front</a:t>
            </a:r>
            <a:r>
              <a:rPr sz="1100" spc="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75" dirty="0">
                <a:latin typeface="Microsoft Sans Serif" panose="020B0604020202020204"/>
                <a:cs typeface="Microsoft Sans Serif" panose="020B0604020202020204"/>
              </a:rPr>
              <a:t>end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70" dirty="0">
                <a:latin typeface="Microsoft Sans Serif" panose="020B0604020202020204"/>
                <a:cs typeface="Microsoft Sans Serif" panose="020B0604020202020204"/>
              </a:rPr>
              <a:t>code</a:t>
            </a:r>
            <a:r>
              <a:rPr sz="1100" spc="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10" dirty="0"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5" dirty="0">
                <a:latin typeface="Microsoft Sans Serif" panose="020B0604020202020204"/>
                <a:cs typeface="Microsoft Sans Serif" panose="020B0604020202020204"/>
              </a:rPr>
              <a:t>create</a:t>
            </a:r>
            <a:r>
              <a:rPr sz="1100" spc="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9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80" dirty="0">
                <a:latin typeface="Microsoft Sans Serif" panose="020B0604020202020204"/>
                <a:cs typeface="Microsoft Sans Serif" panose="020B0604020202020204"/>
              </a:rPr>
              <a:t>new</a:t>
            </a:r>
            <a:r>
              <a:rPr sz="1100" spc="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60" dirty="0">
                <a:latin typeface="Microsoft Sans Serif" panose="020B0604020202020204"/>
                <a:cs typeface="Microsoft Sans Serif" panose="020B0604020202020204"/>
              </a:rPr>
              <a:t>request</a:t>
            </a:r>
            <a:endParaRPr sz="11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6731" y="730242"/>
            <a:ext cx="3031525" cy="244066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1089" y="495363"/>
            <a:ext cx="65265" cy="6526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5300" y="59878"/>
            <a:ext cx="2311400" cy="544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Implementation</a:t>
            </a:r>
            <a:endParaRPr sz="1400">
              <a:latin typeface="Tahoma" panose="020B0604030504040204"/>
              <a:cs typeface="Tahoma" panose="020B0604030504040204"/>
            </a:endParaRPr>
          </a:p>
          <a:p>
            <a:pPr marL="320040">
              <a:lnSpc>
                <a:spcPct val="100000"/>
              </a:lnSpc>
              <a:spcBef>
                <a:spcPts val="1045"/>
              </a:spcBef>
            </a:pPr>
            <a:r>
              <a:rPr sz="1100" spc="-25" dirty="0">
                <a:latin typeface="Microsoft Sans Serif" panose="020B0604020202020204"/>
                <a:cs typeface="Microsoft Sans Serif" panose="020B0604020202020204"/>
              </a:rPr>
              <a:t>Front</a:t>
            </a:r>
            <a:r>
              <a:rPr sz="1100" spc="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75" dirty="0">
                <a:latin typeface="Microsoft Sans Serif" panose="020B0604020202020204"/>
                <a:cs typeface="Microsoft Sans Serif" panose="020B0604020202020204"/>
              </a:rPr>
              <a:t>end</a:t>
            </a:r>
            <a:r>
              <a:rPr sz="1100" spc="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70" dirty="0">
                <a:latin typeface="Microsoft Sans Serif" panose="020B0604020202020204"/>
                <a:cs typeface="Microsoft Sans Serif" panose="020B0604020202020204"/>
              </a:rPr>
              <a:t>code</a:t>
            </a:r>
            <a:r>
              <a:rPr sz="1100" spc="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10" dirty="0"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100" spc="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5" dirty="0">
                <a:latin typeface="Microsoft Sans Serif" panose="020B0604020202020204"/>
                <a:cs typeface="Microsoft Sans Serif" panose="020B0604020202020204"/>
              </a:rPr>
              <a:t>create</a:t>
            </a:r>
            <a:r>
              <a:rPr sz="1100" spc="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9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100" spc="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75" dirty="0">
                <a:latin typeface="Microsoft Sans Serif" panose="020B0604020202020204"/>
                <a:cs typeface="Microsoft Sans Serif" panose="020B0604020202020204"/>
              </a:rPr>
              <a:t>header</a:t>
            </a:r>
            <a:endParaRPr sz="11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582134"/>
            <a:ext cx="4608195" cy="2874010"/>
            <a:chOff x="0" y="582134"/>
            <a:chExt cx="4608195" cy="28740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6731" y="582134"/>
              <a:ext cx="3031652" cy="272424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5543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Results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1089" y="816419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732979"/>
            <a:ext cx="14497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Microsoft Sans Serif" panose="020B0604020202020204"/>
                <a:cs typeface="Microsoft Sans Serif" panose="020B0604020202020204"/>
              </a:rPr>
              <a:t>Execution</a:t>
            </a:r>
            <a:r>
              <a:rPr sz="1100" spc="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0" dirty="0"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1100" spc="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0" dirty="0">
                <a:latin typeface="Microsoft Sans Serif" panose="020B0604020202020204"/>
                <a:cs typeface="Microsoft Sans Serif" panose="020B0604020202020204"/>
              </a:rPr>
              <a:t>compile</a:t>
            </a:r>
            <a:r>
              <a:rPr sz="1100" spc="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5" dirty="0">
                <a:latin typeface="Microsoft Sans Serif" panose="020B0604020202020204"/>
                <a:cs typeface="Microsoft Sans Serif" panose="020B0604020202020204"/>
              </a:rPr>
              <a:t>file</a:t>
            </a:r>
            <a:endParaRPr sz="11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171" y="974682"/>
            <a:ext cx="3464833" cy="184894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5543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Results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1089" y="890892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807452"/>
            <a:ext cx="1376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Microsoft Sans Serif" panose="020B0604020202020204"/>
                <a:cs typeface="Microsoft Sans Serif" panose="020B0604020202020204"/>
              </a:rPr>
              <a:t>Execution</a:t>
            </a:r>
            <a:r>
              <a:rPr sz="1100" spc="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0" dirty="0"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1100" spc="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60" dirty="0">
                <a:latin typeface="Microsoft Sans Serif" panose="020B0604020202020204"/>
                <a:cs typeface="Microsoft Sans Serif" panose="020B0604020202020204"/>
              </a:rPr>
              <a:t>deploy</a:t>
            </a:r>
            <a:r>
              <a:rPr sz="1100" spc="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5" dirty="0">
                <a:latin typeface="Microsoft Sans Serif" panose="020B0604020202020204"/>
                <a:cs typeface="Microsoft Sans Serif" panose="020B0604020202020204"/>
              </a:rPr>
              <a:t>file</a:t>
            </a:r>
            <a:endParaRPr sz="11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171" y="1049417"/>
            <a:ext cx="3464643" cy="166250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5543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Results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1089" y="782028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698575"/>
            <a:ext cx="13855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Microsoft Sans Serif" panose="020B0604020202020204"/>
                <a:cs typeface="Microsoft Sans Serif" panose="020B0604020202020204"/>
              </a:rPr>
              <a:t>Creation</a:t>
            </a:r>
            <a:r>
              <a:rPr sz="1100" spc="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0" dirty="0"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1100" spc="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80" dirty="0">
                <a:latin typeface="Microsoft Sans Serif" panose="020B0604020202020204"/>
                <a:cs typeface="Microsoft Sans Serif" panose="020B0604020202020204"/>
              </a:rPr>
              <a:t>new</a:t>
            </a:r>
            <a:r>
              <a:rPr sz="1100" spc="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0" dirty="0">
                <a:latin typeface="Microsoft Sans Serif" panose="020B0604020202020204"/>
                <a:cs typeface="Microsoft Sans Serif" panose="020B0604020202020204"/>
              </a:rPr>
              <a:t>project</a:t>
            </a:r>
            <a:endParaRPr sz="11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171" y="927435"/>
            <a:ext cx="3464435" cy="194779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5543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Results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1089" y="782028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2932" y="698575"/>
            <a:ext cx="34677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solidFill>
                  <a:srgbClr val="000000"/>
                </a:solidFill>
                <a:latin typeface="Microsoft Sans Serif" panose="020B0604020202020204"/>
                <a:cs typeface="Microsoft Sans Serif" panose="020B0604020202020204"/>
              </a:rPr>
              <a:t>Contribute</a:t>
            </a:r>
            <a:r>
              <a:rPr sz="1100" spc="70" dirty="0">
                <a:solidFill>
                  <a:srgbClr val="0000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10" dirty="0">
                <a:solidFill>
                  <a:srgbClr val="000000"/>
                </a:solidFill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100" spc="70" dirty="0">
                <a:solidFill>
                  <a:srgbClr val="0000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90" dirty="0">
                <a:solidFill>
                  <a:srgbClr val="000000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100" spc="70" dirty="0">
                <a:solidFill>
                  <a:srgbClr val="0000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0" dirty="0">
                <a:solidFill>
                  <a:srgbClr val="000000"/>
                </a:solidFill>
                <a:latin typeface="Microsoft Sans Serif" panose="020B0604020202020204"/>
                <a:cs typeface="Microsoft Sans Serif" panose="020B0604020202020204"/>
              </a:rPr>
              <a:t>existing</a:t>
            </a:r>
            <a:r>
              <a:rPr sz="1100" spc="70" dirty="0">
                <a:solidFill>
                  <a:srgbClr val="0000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0" dirty="0">
                <a:solidFill>
                  <a:srgbClr val="000000"/>
                </a:solidFill>
                <a:latin typeface="Microsoft Sans Serif" panose="020B0604020202020204"/>
                <a:cs typeface="Microsoft Sans Serif" panose="020B0604020202020204"/>
              </a:rPr>
              <a:t>project</a:t>
            </a:r>
            <a:r>
              <a:rPr sz="1100" spc="70" dirty="0">
                <a:solidFill>
                  <a:srgbClr val="0000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" dirty="0">
                <a:solidFill>
                  <a:srgbClr val="000000"/>
                </a:solidFill>
                <a:latin typeface="Microsoft Sans Serif" panose="020B0604020202020204"/>
                <a:cs typeface="Microsoft Sans Serif" panose="020B0604020202020204"/>
              </a:rPr>
              <a:t>with</a:t>
            </a:r>
            <a:r>
              <a:rPr sz="1100" spc="70" dirty="0">
                <a:solidFill>
                  <a:srgbClr val="0000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5" dirty="0">
                <a:solidFill>
                  <a:srgbClr val="000000"/>
                </a:solidFill>
                <a:latin typeface="Microsoft Sans Serif" panose="020B0604020202020204"/>
                <a:cs typeface="Microsoft Sans Serif" panose="020B0604020202020204"/>
              </a:rPr>
              <a:t>minimum</a:t>
            </a:r>
            <a:r>
              <a:rPr sz="1100" spc="70" dirty="0">
                <a:solidFill>
                  <a:srgbClr val="0000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0" dirty="0">
                <a:solidFill>
                  <a:srgbClr val="000000"/>
                </a:solidFill>
                <a:latin typeface="Microsoft Sans Serif" panose="020B0604020202020204"/>
                <a:cs typeface="Microsoft Sans Serif" panose="020B0604020202020204"/>
              </a:rPr>
              <a:t>contribution</a:t>
            </a:r>
            <a:endParaRPr sz="11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171" y="927435"/>
            <a:ext cx="3464435" cy="1947793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7023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Overview</a:t>
            </a:r>
            <a:endParaRPr spc="-5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1089" y="836066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708848"/>
            <a:ext cx="2201545" cy="149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54100" algn="just">
              <a:lnSpc>
                <a:spcPct val="125000"/>
              </a:lnSpc>
              <a:spcBef>
                <a:spcPts val="100"/>
              </a:spcBef>
            </a:pPr>
            <a:r>
              <a:rPr sz="1100" spc="-50" dirty="0">
                <a:latin typeface="Microsoft Sans Serif" panose="020B0604020202020204"/>
                <a:cs typeface="Microsoft Sans Serif" panose="020B0604020202020204"/>
              </a:rPr>
              <a:t>Problem </a:t>
            </a:r>
            <a:r>
              <a:rPr sz="1100" spc="-35" dirty="0">
                <a:latin typeface="Microsoft Sans Serif" panose="020B0604020202020204"/>
                <a:cs typeface="Microsoft Sans Serif" panose="020B0604020202020204"/>
              </a:rPr>
              <a:t>Statement </a:t>
            </a:r>
            <a:r>
              <a:rPr sz="1100" spc="-2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10" dirty="0">
                <a:latin typeface="Microsoft Sans Serif" panose="020B0604020202020204"/>
                <a:cs typeface="Microsoft Sans Serif" panose="020B0604020202020204"/>
              </a:rPr>
              <a:t>Motivation </a:t>
            </a:r>
            <a:r>
              <a:rPr sz="1100" spc="-20" dirty="0">
                <a:latin typeface="Microsoft Sans Serif" panose="020B0604020202020204"/>
                <a:cs typeface="Microsoft Sans Serif" panose="020B0604020202020204"/>
              </a:rPr>
              <a:t>of </a:t>
            </a:r>
            <a:r>
              <a:rPr sz="1100" spc="-50" dirty="0">
                <a:latin typeface="Microsoft Sans Serif" panose="020B0604020202020204"/>
                <a:cs typeface="Microsoft Sans Serif" panose="020B0604020202020204"/>
              </a:rPr>
              <a:t>work </a:t>
            </a:r>
            <a:r>
              <a:rPr sz="1100" spc="-45" dirty="0">
                <a:latin typeface="Microsoft Sans Serif" panose="020B0604020202020204"/>
                <a:cs typeface="Microsoft Sans Serif" panose="020B0604020202020204"/>
              </a:rPr>
              <a:t> </a:t>
            </a:r>
            <a:endParaRPr sz="1100">
              <a:latin typeface="Microsoft Sans Serif" panose="020B0604020202020204"/>
              <a:cs typeface="Microsoft Sans Serif" panose="020B0604020202020204"/>
            </a:endParaRPr>
          </a:p>
          <a:p>
            <a:pPr marL="12700" marR="1281430">
              <a:lnSpc>
                <a:spcPct val="125000"/>
              </a:lnSpc>
            </a:pPr>
            <a:r>
              <a:rPr sz="1100" spc="-35" dirty="0">
                <a:latin typeface="Microsoft Sans Serif" panose="020B0604020202020204"/>
                <a:cs typeface="Microsoft Sans Serif" panose="020B0604020202020204"/>
              </a:rPr>
              <a:t>Methodology </a:t>
            </a:r>
            <a:r>
              <a:rPr sz="1100" spc="-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5" dirty="0">
                <a:latin typeface="Microsoft Sans Serif" panose="020B0604020202020204"/>
                <a:cs typeface="Microsoft Sans Serif" panose="020B0604020202020204"/>
              </a:rPr>
              <a:t>Implementation  </a:t>
            </a:r>
            <a:r>
              <a:rPr sz="1100" spc="-65" dirty="0">
                <a:latin typeface="Microsoft Sans Serif" panose="020B0604020202020204"/>
                <a:cs typeface="Microsoft Sans Serif" panose="020B0604020202020204"/>
              </a:rPr>
              <a:t>Results</a:t>
            </a:r>
            <a:endParaRPr sz="1100">
              <a:latin typeface="Microsoft Sans Serif" panose="020B0604020202020204"/>
              <a:cs typeface="Microsoft Sans Serif" panose="020B0604020202020204"/>
            </a:endParaRPr>
          </a:p>
          <a:p>
            <a:pPr marL="12700" marR="545465">
              <a:lnSpc>
                <a:spcPct val="125000"/>
              </a:lnSpc>
            </a:pPr>
            <a:r>
              <a:rPr sz="1100" spc="-65" dirty="0">
                <a:latin typeface="Microsoft Sans Serif" panose="020B0604020202020204"/>
                <a:cs typeface="Microsoft Sans Serif" panose="020B0604020202020204"/>
              </a:rPr>
              <a:t>Conclusion</a:t>
            </a:r>
            <a:r>
              <a:rPr sz="1100" spc="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65" dirty="0"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1100" spc="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0" dirty="0">
                <a:latin typeface="Microsoft Sans Serif" panose="020B0604020202020204"/>
                <a:cs typeface="Microsoft Sans Serif" panose="020B0604020202020204"/>
              </a:rPr>
              <a:t>future</a:t>
            </a:r>
            <a:r>
              <a:rPr sz="1100" spc="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85" dirty="0">
                <a:latin typeface="Microsoft Sans Serif" panose="020B0604020202020204"/>
                <a:cs typeface="Microsoft Sans Serif" panose="020B0604020202020204"/>
              </a:rPr>
              <a:t>scope </a:t>
            </a:r>
            <a:r>
              <a:rPr sz="1100" spc="-2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85" dirty="0">
                <a:latin typeface="Microsoft Sans Serif" panose="020B0604020202020204"/>
                <a:cs typeface="Microsoft Sans Serif" panose="020B0604020202020204"/>
              </a:rPr>
              <a:t>References</a:t>
            </a:r>
            <a:endParaRPr sz="11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1089" y="1046099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1089" y="1256131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1089" y="1466164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1089" y="1676196"/>
            <a:ext cx="65265" cy="652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886229"/>
            <a:ext cx="65265" cy="652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1089" y="2096262"/>
            <a:ext cx="65265" cy="65265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6" name="object 1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5543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Results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1089" y="782028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698575"/>
            <a:ext cx="14084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Microsoft Sans Serif" panose="020B0604020202020204"/>
                <a:cs typeface="Microsoft Sans Serif" panose="020B0604020202020204"/>
              </a:rPr>
              <a:t>Creation</a:t>
            </a:r>
            <a:r>
              <a:rPr sz="1100" spc="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0" dirty="0"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1100" spc="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80" dirty="0">
                <a:latin typeface="Microsoft Sans Serif" panose="020B0604020202020204"/>
                <a:cs typeface="Microsoft Sans Serif" panose="020B0604020202020204"/>
              </a:rPr>
              <a:t>new</a:t>
            </a:r>
            <a:r>
              <a:rPr sz="1100" spc="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60" dirty="0">
                <a:latin typeface="Microsoft Sans Serif" panose="020B0604020202020204"/>
                <a:cs typeface="Microsoft Sans Serif" panose="020B0604020202020204"/>
              </a:rPr>
              <a:t>request</a:t>
            </a:r>
            <a:endParaRPr sz="11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171" y="927435"/>
            <a:ext cx="3464435" cy="194779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5543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Results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1089" y="782028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698575"/>
            <a:ext cx="15716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Microsoft Sans Serif" panose="020B0604020202020204"/>
                <a:cs typeface="Microsoft Sans Serif" panose="020B0604020202020204"/>
              </a:rPr>
              <a:t>List</a:t>
            </a:r>
            <a:r>
              <a:rPr sz="1100" spc="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0" dirty="0"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1100" spc="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5" dirty="0">
                <a:latin typeface="Microsoft Sans Serif" panose="020B0604020202020204"/>
                <a:cs typeface="Microsoft Sans Serif" panose="020B0604020202020204"/>
              </a:rPr>
              <a:t>all</a:t>
            </a:r>
            <a:r>
              <a:rPr sz="1100" spc="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0" dirty="0">
                <a:latin typeface="Microsoft Sans Serif" panose="020B0604020202020204"/>
                <a:cs typeface="Microsoft Sans Serif" panose="020B0604020202020204"/>
              </a:rPr>
              <a:t>existing</a:t>
            </a:r>
            <a:r>
              <a:rPr sz="1100" spc="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70" dirty="0">
                <a:latin typeface="Microsoft Sans Serif" panose="020B0604020202020204"/>
                <a:cs typeface="Microsoft Sans Serif" panose="020B0604020202020204"/>
              </a:rPr>
              <a:t>requests</a:t>
            </a:r>
            <a:endParaRPr sz="11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171" y="927435"/>
            <a:ext cx="3464435" cy="194779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5543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Results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1089" y="782028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2932" y="698575"/>
            <a:ext cx="36506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70" dirty="0">
                <a:solidFill>
                  <a:srgbClr val="000000"/>
                </a:solidFill>
                <a:latin typeface="Microsoft Sans Serif" panose="020B0604020202020204"/>
                <a:cs typeface="Microsoft Sans Serif" panose="020B0604020202020204"/>
              </a:rPr>
              <a:t>Request</a:t>
            </a:r>
            <a:r>
              <a:rPr sz="1100" spc="70" dirty="0">
                <a:solidFill>
                  <a:srgbClr val="0000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0" dirty="0">
                <a:solidFill>
                  <a:srgbClr val="000000"/>
                </a:solidFill>
                <a:latin typeface="Microsoft Sans Serif" panose="020B0604020202020204"/>
                <a:cs typeface="Microsoft Sans Serif" panose="020B0604020202020204"/>
              </a:rPr>
              <a:t>turns</a:t>
            </a:r>
            <a:r>
              <a:rPr sz="1100" spc="70" dirty="0">
                <a:solidFill>
                  <a:srgbClr val="0000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75" dirty="0">
                <a:solidFill>
                  <a:srgbClr val="000000"/>
                </a:solidFill>
                <a:latin typeface="Microsoft Sans Serif" panose="020B0604020202020204"/>
                <a:cs typeface="Microsoft Sans Serif" panose="020B0604020202020204"/>
              </a:rPr>
              <a:t>green</a:t>
            </a:r>
            <a:r>
              <a:rPr sz="1100" spc="70" dirty="0">
                <a:solidFill>
                  <a:srgbClr val="0000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70" dirty="0">
                <a:solidFill>
                  <a:srgbClr val="000000"/>
                </a:solidFill>
                <a:latin typeface="Microsoft Sans Serif" panose="020B0604020202020204"/>
                <a:cs typeface="Microsoft Sans Serif" panose="020B0604020202020204"/>
              </a:rPr>
              <a:t>when</a:t>
            </a:r>
            <a:r>
              <a:rPr sz="1100" spc="75" dirty="0">
                <a:solidFill>
                  <a:srgbClr val="0000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70" dirty="0">
                <a:solidFill>
                  <a:srgbClr val="000000"/>
                </a:solidFill>
                <a:latin typeface="Microsoft Sans Serif" panose="020B0604020202020204"/>
                <a:cs typeface="Microsoft Sans Serif" panose="020B0604020202020204"/>
              </a:rPr>
              <a:t>more</a:t>
            </a:r>
            <a:r>
              <a:rPr sz="1100" spc="70" dirty="0">
                <a:solidFill>
                  <a:srgbClr val="0000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5" dirty="0">
                <a:solidFill>
                  <a:srgbClr val="000000"/>
                </a:solidFill>
                <a:latin typeface="Microsoft Sans Serif" panose="020B0604020202020204"/>
                <a:cs typeface="Microsoft Sans Serif" panose="020B0604020202020204"/>
              </a:rPr>
              <a:t>then</a:t>
            </a:r>
            <a:r>
              <a:rPr sz="1100" spc="70" dirty="0">
                <a:solidFill>
                  <a:srgbClr val="0000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0" dirty="0">
                <a:solidFill>
                  <a:srgbClr val="000000"/>
                </a:solidFill>
                <a:latin typeface="Microsoft Sans Serif" panose="020B0604020202020204"/>
                <a:cs typeface="Microsoft Sans Serif" panose="020B0604020202020204"/>
              </a:rPr>
              <a:t>half</a:t>
            </a:r>
            <a:r>
              <a:rPr sz="1100" spc="70" dirty="0">
                <a:solidFill>
                  <a:srgbClr val="0000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0" dirty="0">
                <a:solidFill>
                  <a:srgbClr val="000000"/>
                </a:solidFill>
                <a:latin typeface="Microsoft Sans Serif" panose="020B0604020202020204"/>
                <a:cs typeface="Microsoft Sans Serif" panose="020B0604020202020204"/>
              </a:rPr>
              <a:t>contributors</a:t>
            </a:r>
            <a:r>
              <a:rPr sz="1100" spc="75" dirty="0">
                <a:solidFill>
                  <a:srgbClr val="00000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65" dirty="0">
                <a:solidFill>
                  <a:srgbClr val="000000"/>
                </a:solidFill>
                <a:latin typeface="Microsoft Sans Serif" panose="020B0604020202020204"/>
                <a:cs typeface="Microsoft Sans Serif" panose="020B0604020202020204"/>
              </a:rPr>
              <a:t>approve</a:t>
            </a:r>
            <a:endParaRPr sz="11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171" y="927435"/>
            <a:ext cx="3464435" cy="1947793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5543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Results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1089" y="782028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698575"/>
            <a:ext cx="2366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Microsoft Sans Serif" panose="020B0604020202020204"/>
                <a:cs typeface="Microsoft Sans Serif" panose="020B0604020202020204"/>
              </a:rPr>
              <a:t>After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5" dirty="0">
                <a:latin typeface="Microsoft Sans Serif" panose="020B0604020202020204"/>
                <a:cs typeface="Microsoft Sans Serif" panose="020B0604020202020204"/>
              </a:rPr>
              <a:t>finalization,</a:t>
            </a:r>
            <a:r>
              <a:rPr sz="1100" spc="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5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100" spc="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60" dirty="0">
                <a:latin typeface="Microsoft Sans Serif" panose="020B0604020202020204"/>
                <a:cs typeface="Microsoft Sans Serif" panose="020B0604020202020204"/>
              </a:rPr>
              <a:t>request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65" dirty="0"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1100" spc="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65" dirty="0">
                <a:latin typeface="Microsoft Sans Serif" panose="020B0604020202020204"/>
                <a:cs typeface="Microsoft Sans Serif" panose="020B0604020202020204"/>
              </a:rPr>
              <a:t>disabled</a:t>
            </a:r>
            <a:endParaRPr sz="11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171" y="927435"/>
            <a:ext cx="3464435" cy="194779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1240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Conclusion</a:t>
            </a:r>
            <a:r>
              <a:rPr spc="10" dirty="0"/>
              <a:t> </a:t>
            </a:r>
            <a:r>
              <a:rPr spc="-60" dirty="0"/>
              <a:t>and</a:t>
            </a:r>
            <a:r>
              <a:rPr spc="15" dirty="0"/>
              <a:t> </a:t>
            </a:r>
            <a:r>
              <a:rPr spc="-45" dirty="0"/>
              <a:t>future</a:t>
            </a:r>
            <a:r>
              <a:rPr spc="15" dirty="0"/>
              <a:t> </a:t>
            </a:r>
            <a:r>
              <a:rPr spc="-60" dirty="0"/>
              <a:t>scope</a:t>
            </a:r>
            <a:endParaRPr spc="-6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1089" y="809104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725651"/>
            <a:ext cx="4077970" cy="21228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0320">
              <a:lnSpc>
                <a:spcPct val="103000"/>
              </a:lnSpc>
              <a:spcBef>
                <a:spcPts val="55"/>
              </a:spcBef>
            </a:pPr>
            <a:r>
              <a:rPr sz="1100" spc="-40" dirty="0">
                <a:latin typeface="Microsoft Sans Serif" panose="020B0604020202020204"/>
                <a:cs typeface="Microsoft Sans Serif" panose="020B0604020202020204"/>
              </a:rPr>
              <a:t>Blockchain</a:t>
            </a:r>
            <a:r>
              <a:rPr sz="1100" spc="-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0" dirty="0">
                <a:latin typeface="Microsoft Sans Serif" panose="020B0604020202020204"/>
                <a:cs typeface="Microsoft Sans Serif" panose="020B0604020202020204"/>
              </a:rPr>
              <a:t>in </a:t>
            </a:r>
            <a:r>
              <a:rPr sz="1100" spc="-45" dirty="0">
                <a:latin typeface="Microsoft Sans Serif" panose="020B0604020202020204"/>
                <a:cs typeface="Microsoft Sans Serif" panose="020B0604020202020204"/>
              </a:rPr>
              <a:t>crowdfunding</a:t>
            </a:r>
            <a:r>
              <a:rPr sz="1100" spc="-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65" dirty="0"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1100" spc="-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9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1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5" dirty="0">
                <a:latin typeface="Microsoft Sans Serif" panose="020B0604020202020204"/>
                <a:cs typeface="Microsoft Sans Serif" panose="020B0604020202020204"/>
              </a:rPr>
              <a:t>relatively </a:t>
            </a:r>
            <a:r>
              <a:rPr sz="1100" spc="-80" dirty="0">
                <a:latin typeface="Microsoft Sans Serif" panose="020B0604020202020204"/>
                <a:cs typeface="Microsoft Sans Serif" panose="020B0604020202020204"/>
              </a:rPr>
              <a:t>new</a:t>
            </a:r>
            <a:r>
              <a:rPr sz="1100" spc="-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0" dirty="0">
                <a:latin typeface="Microsoft Sans Serif" panose="020B0604020202020204"/>
                <a:cs typeface="Microsoft Sans Serif" panose="020B0604020202020204"/>
              </a:rPr>
              <a:t>concept</a:t>
            </a:r>
            <a:r>
              <a:rPr sz="1100" spc="-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10" dirty="0"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1100" spc="-30" dirty="0"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1100" spc="-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60" dirty="0">
                <a:latin typeface="Microsoft Sans Serif" panose="020B0604020202020204"/>
                <a:cs typeface="Microsoft Sans Serif" panose="020B0604020202020204"/>
              </a:rPr>
              <a:t>community.Because</a:t>
            </a:r>
            <a:r>
              <a:rPr sz="1100" spc="-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5" dirty="0">
                <a:latin typeface="Microsoft Sans Serif" panose="020B0604020202020204"/>
                <a:cs typeface="Microsoft Sans Serif" panose="020B0604020202020204"/>
              </a:rPr>
              <a:t>blockchain</a:t>
            </a:r>
            <a:r>
              <a:rPr sz="1100" spc="-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95" dirty="0">
                <a:latin typeface="Microsoft Sans Serif" panose="020B0604020202020204"/>
                <a:cs typeface="Microsoft Sans Serif" panose="020B0604020202020204"/>
              </a:rPr>
              <a:t>makes</a:t>
            </a:r>
            <a:r>
              <a:rPr sz="1100" spc="-9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0" dirty="0"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1100" spc="-35" dirty="0">
                <a:latin typeface="Microsoft Sans Serif" panose="020B0604020202020204"/>
                <a:cs typeface="Microsoft Sans Serif" panose="020B0604020202020204"/>
              </a:rPr>
              <a:t>funding </a:t>
            </a:r>
            <a:r>
              <a:rPr sz="1100" spc="-85" dirty="0">
                <a:latin typeface="Microsoft Sans Serif" panose="020B0604020202020204"/>
                <a:cs typeface="Microsoft Sans Serif" panose="020B0604020202020204"/>
              </a:rPr>
              <a:t>process</a:t>
            </a:r>
            <a:r>
              <a:rPr sz="1100" spc="-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85" dirty="0">
                <a:latin typeface="Microsoft Sans Serif" panose="020B0604020202020204"/>
                <a:cs typeface="Microsoft Sans Serif" panose="020B0604020202020204"/>
              </a:rPr>
              <a:t>safe</a:t>
            </a:r>
            <a:r>
              <a:rPr sz="1100" spc="-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65" dirty="0">
                <a:latin typeface="Microsoft Sans Serif" panose="020B0604020202020204"/>
                <a:cs typeface="Microsoft Sans Serif" panose="020B0604020202020204"/>
              </a:rPr>
              <a:t>and </a:t>
            </a:r>
            <a:r>
              <a:rPr sz="1100" spc="-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0" dirty="0">
                <a:latin typeface="Microsoft Sans Serif" panose="020B0604020202020204"/>
                <a:cs typeface="Microsoft Sans Serif" panose="020B0604020202020204"/>
              </a:rPr>
              <a:t>offers</a:t>
            </a:r>
            <a:r>
              <a:rPr sz="1100" spc="-45" dirty="0">
                <a:latin typeface="Microsoft Sans Serif" panose="020B0604020202020204"/>
                <a:cs typeface="Microsoft Sans Serif" panose="020B0604020202020204"/>
              </a:rPr>
              <a:t> completely</a:t>
            </a:r>
            <a:r>
              <a:rPr sz="1100" spc="-40" dirty="0">
                <a:latin typeface="Microsoft Sans Serif" panose="020B0604020202020204"/>
                <a:cs typeface="Microsoft Sans Serif" panose="020B0604020202020204"/>
              </a:rPr>
              <a:t> transparent</a:t>
            </a:r>
            <a:r>
              <a:rPr sz="1100" spc="-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105" dirty="0">
                <a:latin typeface="Microsoft Sans Serif" panose="020B0604020202020204"/>
                <a:cs typeface="Microsoft Sans Serif" panose="020B0604020202020204"/>
              </a:rPr>
              <a:t>access</a:t>
            </a:r>
            <a:r>
              <a:rPr sz="1100" spc="-1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5" dirty="0">
                <a:latin typeface="Microsoft Sans Serif" panose="020B0604020202020204"/>
                <a:cs typeface="Microsoft Sans Serif" panose="020B0604020202020204"/>
              </a:rPr>
              <a:t>from </a:t>
            </a:r>
            <a:r>
              <a:rPr sz="1100" spc="-70" dirty="0">
                <a:latin typeface="Microsoft Sans Serif" panose="020B0604020202020204"/>
                <a:cs typeface="Microsoft Sans Serif" panose="020B0604020202020204"/>
              </a:rPr>
              <a:t>anywhere</a:t>
            </a:r>
            <a:r>
              <a:rPr sz="1100" spc="-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0" dirty="0">
                <a:latin typeface="Microsoft Sans Serif" panose="020B0604020202020204"/>
                <a:cs typeface="Microsoft Sans Serif" panose="020B0604020202020204"/>
              </a:rPr>
              <a:t>in </a:t>
            </a:r>
            <a:r>
              <a:rPr sz="1100" spc="-30" dirty="0"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1100" spc="-40" dirty="0">
                <a:latin typeface="Microsoft Sans Serif" panose="020B0604020202020204"/>
                <a:cs typeface="Microsoft Sans Serif" panose="020B0604020202020204"/>
              </a:rPr>
              <a:t>world, </a:t>
            </a:r>
            <a:r>
              <a:rPr sz="1100" spc="-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5" dirty="0">
                <a:latin typeface="Microsoft Sans Serif" panose="020B0604020202020204"/>
                <a:cs typeface="Microsoft Sans Serif" panose="020B0604020202020204"/>
              </a:rPr>
              <a:t>crowdfunding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5" dirty="0">
                <a:latin typeface="Microsoft Sans Serif" panose="020B0604020202020204"/>
                <a:cs typeface="Microsoft Sans Serif" panose="020B0604020202020204"/>
              </a:rPr>
              <a:t>platforms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5" dirty="0">
                <a:latin typeface="Microsoft Sans Serif" panose="020B0604020202020204"/>
                <a:cs typeface="Microsoft Sans Serif" panose="020B0604020202020204"/>
              </a:rPr>
              <a:t>that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105" dirty="0">
                <a:latin typeface="Microsoft Sans Serif" panose="020B0604020202020204"/>
                <a:cs typeface="Microsoft Sans Serif" panose="020B0604020202020204"/>
              </a:rPr>
              <a:t>use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5" dirty="0">
                <a:latin typeface="Microsoft Sans Serif" panose="020B0604020202020204"/>
                <a:cs typeface="Microsoft Sans Serif" panose="020B0604020202020204"/>
              </a:rPr>
              <a:t>blockchain</a:t>
            </a:r>
            <a:r>
              <a:rPr sz="1100" spc="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70" dirty="0">
                <a:latin typeface="Microsoft Sans Serif" panose="020B0604020202020204"/>
                <a:cs typeface="Microsoft Sans Serif" panose="020B0604020202020204"/>
              </a:rPr>
              <a:t>can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5" dirty="0">
                <a:latin typeface="Microsoft Sans Serif" panose="020B0604020202020204"/>
                <a:cs typeface="Microsoft Sans Serif" panose="020B0604020202020204"/>
              </a:rPr>
              <a:t>help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10" dirty="0"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5" dirty="0">
                <a:latin typeface="Microsoft Sans Serif" panose="020B0604020202020204"/>
                <a:cs typeface="Microsoft Sans Serif" panose="020B0604020202020204"/>
              </a:rPr>
              <a:t>maximize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0" dirty="0"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1100" spc="-2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105" dirty="0">
                <a:latin typeface="Microsoft Sans Serif" panose="020B0604020202020204"/>
                <a:cs typeface="Microsoft Sans Serif" panose="020B0604020202020204"/>
              </a:rPr>
              <a:t>success</a:t>
            </a:r>
            <a:r>
              <a:rPr sz="1100" spc="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0" dirty="0"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9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0" dirty="0">
                <a:latin typeface="Microsoft Sans Serif" panose="020B0604020202020204"/>
                <a:cs typeface="Microsoft Sans Serif" panose="020B0604020202020204"/>
              </a:rPr>
              <a:t>project.</a:t>
            </a:r>
            <a:endParaRPr sz="1100">
              <a:latin typeface="Microsoft Sans Serif" panose="020B0604020202020204"/>
              <a:cs typeface="Microsoft Sans Serif" panose="020B0604020202020204"/>
            </a:endParaRPr>
          </a:p>
          <a:p>
            <a:pPr marL="12700" marR="5080">
              <a:lnSpc>
                <a:spcPct val="103000"/>
              </a:lnSpc>
              <a:spcBef>
                <a:spcPts val="300"/>
              </a:spcBef>
            </a:pPr>
            <a:r>
              <a:rPr sz="1100" spc="20" dirty="0">
                <a:latin typeface="Microsoft Sans Serif" panose="020B0604020202020204"/>
                <a:cs typeface="Microsoft Sans Serif" panose="020B0604020202020204"/>
              </a:rPr>
              <a:t>Till </a:t>
            </a:r>
            <a:r>
              <a:rPr sz="1100" spc="-50" dirty="0">
                <a:latin typeface="Microsoft Sans Serif" panose="020B0604020202020204"/>
                <a:cs typeface="Microsoft Sans Serif" panose="020B0604020202020204"/>
              </a:rPr>
              <a:t>now,</a:t>
            </a:r>
            <a:r>
              <a:rPr sz="1100" spc="-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110" dirty="0">
                <a:latin typeface="Microsoft Sans Serif" panose="020B0604020202020204"/>
                <a:cs typeface="Microsoft Sans Serif" panose="020B0604020202020204"/>
              </a:rPr>
              <a:t>we</a:t>
            </a:r>
            <a:r>
              <a:rPr sz="1100" spc="-10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80" dirty="0">
                <a:latin typeface="Microsoft Sans Serif" panose="020B0604020202020204"/>
                <a:cs typeface="Microsoft Sans Serif" panose="020B0604020202020204"/>
              </a:rPr>
              <a:t>have</a:t>
            </a:r>
            <a:r>
              <a:rPr sz="1100" spc="-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65" dirty="0">
                <a:latin typeface="Microsoft Sans Serif" panose="020B0604020202020204"/>
                <a:cs typeface="Microsoft Sans Serif" panose="020B0604020202020204"/>
              </a:rPr>
              <a:t>successfully</a:t>
            </a:r>
            <a:r>
              <a:rPr sz="1100" spc="-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0" dirty="0">
                <a:latin typeface="Microsoft Sans Serif" panose="020B0604020202020204"/>
                <a:cs typeface="Microsoft Sans Serif" panose="020B0604020202020204"/>
              </a:rPr>
              <a:t>wrote </a:t>
            </a:r>
            <a:r>
              <a:rPr sz="1100" spc="-9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1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0" dirty="0">
                <a:latin typeface="Microsoft Sans Serif" panose="020B0604020202020204"/>
                <a:cs typeface="Microsoft Sans Serif" panose="020B0604020202020204"/>
              </a:rPr>
              <a:t>solidity </a:t>
            </a:r>
            <a:r>
              <a:rPr sz="1100" spc="-70" dirty="0">
                <a:latin typeface="Microsoft Sans Serif" panose="020B0604020202020204"/>
                <a:cs typeface="Microsoft Sans Serif" panose="020B0604020202020204"/>
              </a:rPr>
              <a:t>code</a:t>
            </a:r>
            <a:r>
              <a:rPr sz="1100" spc="-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5" dirty="0">
                <a:latin typeface="Microsoft Sans Serif" panose="020B0604020202020204"/>
                <a:cs typeface="Microsoft Sans Serif" panose="020B0604020202020204"/>
              </a:rPr>
              <a:t>for </a:t>
            </a:r>
            <a:r>
              <a:rPr sz="1100" spc="-60" dirty="0">
                <a:latin typeface="Microsoft Sans Serif" panose="020B0604020202020204"/>
                <a:cs typeface="Microsoft Sans Serif" panose="020B0604020202020204"/>
              </a:rPr>
              <a:t>campaign </a:t>
            </a:r>
            <a:r>
              <a:rPr sz="1100" spc="-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0" dirty="0">
                <a:latin typeface="Microsoft Sans Serif" panose="020B0604020202020204"/>
                <a:cs typeface="Microsoft Sans Serif" panose="020B0604020202020204"/>
              </a:rPr>
              <a:t>contract </a:t>
            </a:r>
            <a:r>
              <a:rPr sz="1100" spc="-65" dirty="0"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1100" spc="-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0" dirty="0">
                <a:latin typeface="Microsoft Sans Serif" panose="020B0604020202020204"/>
                <a:cs typeface="Microsoft Sans Serif" panose="020B0604020202020204"/>
              </a:rPr>
              <a:t>complied</a:t>
            </a:r>
            <a:r>
              <a:rPr sz="1100" spc="-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45" dirty="0">
                <a:latin typeface="Microsoft Sans Serif" panose="020B0604020202020204"/>
                <a:cs typeface="Microsoft Sans Serif" panose="020B0604020202020204"/>
              </a:rPr>
              <a:t>it </a:t>
            </a:r>
            <a:r>
              <a:rPr sz="1100" spc="-60" dirty="0"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z="1100" spc="-5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0" dirty="0">
                <a:latin typeface="Microsoft Sans Serif" panose="020B0604020202020204"/>
                <a:cs typeface="Microsoft Sans Serif" panose="020B0604020202020204"/>
              </a:rPr>
              <a:t>solidity </a:t>
            </a:r>
            <a:r>
              <a:rPr sz="1100" spc="-40" dirty="0">
                <a:latin typeface="Microsoft Sans Serif" panose="020B0604020202020204"/>
                <a:cs typeface="Microsoft Sans Serif" panose="020B0604020202020204"/>
              </a:rPr>
              <a:t>compiler.The</a:t>
            </a:r>
            <a:r>
              <a:rPr sz="1100" spc="-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10" dirty="0">
                <a:latin typeface="Microsoft Sans Serif" panose="020B0604020202020204"/>
                <a:cs typeface="Microsoft Sans Serif" panose="020B0604020202020204"/>
              </a:rPr>
              <a:t>output </a:t>
            </a:r>
            <a:r>
              <a:rPr sz="1100" spc="-20" dirty="0">
                <a:latin typeface="Microsoft Sans Serif" panose="020B0604020202020204"/>
                <a:cs typeface="Microsoft Sans Serif" panose="020B0604020202020204"/>
              </a:rPr>
              <a:t>of </a:t>
            </a:r>
            <a:r>
              <a:rPr sz="1100" spc="-30" dirty="0">
                <a:latin typeface="Microsoft Sans Serif" panose="020B0604020202020204"/>
                <a:cs typeface="Microsoft Sans Serif" panose="020B0604020202020204"/>
              </a:rPr>
              <a:t>solidity </a:t>
            </a:r>
            <a:r>
              <a:rPr sz="1100" spc="-2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5" dirty="0">
                <a:latin typeface="Microsoft Sans Serif" panose="020B0604020202020204"/>
                <a:cs typeface="Microsoft Sans Serif" panose="020B0604020202020204"/>
              </a:rPr>
              <a:t>compiler</a:t>
            </a:r>
            <a:r>
              <a:rPr sz="1100" spc="-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100" dirty="0">
                <a:latin typeface="Microsoft Sans Serif" panose="020B0604020202020204"/>
                <a:cs typeface="Microsoft Sans Serif" panose="020B0604020202020204"/>
              </a:rPr>
              <a:t>was</a:t>
            </a:r>
            <a:r>
              <a:rPr sz="1100" spc="-9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5" dirty="0">
                <a:latin typeface="Microsoft Sans Serif" panose="020B0604020202020204"/>
                <a:cs typeface="Microsoft Sans Serif" panose="020B0604020202020204"/>
              </a:rPr>
              <a:t>byte</a:t>
            </a:r>
            <a:r>
              <a:rPr sz="1100" spc="-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75" dirty="0">
                <a:latin typeface="Microsoft Sans Serif" panose="020B0604020202020204"/>
                <a:cs typeface="Microsoft Sans Serif" panose="020B0604020202020204"/>
              </a:rPr>
              <a:t>code</a:t>
            </a:r>
            <a:r>
              <a:rPr sz="1100" spc="-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65" dirty="0"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1100" spc="-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0" dirty="0">
                <a:latin typeface="Microsoft Sans Serif" panose="020B0604020202020204"/>
                <a:cs typeface="Microsoft Sans Serif" panose="020B0604020202020204"/>
              </a:rPr>
              <a:t>interface</a:t>
            </a:r>
            <a:r>
              <a:rPr sz="1100" spc="-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5" dirty="0">
                <a:latin typeface="Microsoft Sans Serif" panose="020B0604020202020204"/>
                <a:cs typeface="Microsoft Sans Serif" panose="020B0604020202020204"/>
              </a:rPr>
              <a:t>which</a:t>
            </a:r>
            <a:r>
              <a:rPr sz="1100" spc="-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65" dirty="0"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1100" spc="-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75" dirty="0">
                <a:latin typeface="Microsoft Sans Serif" panose="020B0604020202020204"/>
                <a:cs typeface="Microsoft Sans Serif" panose="020B0604020202020204"/>
              </a:rPr>
              <a:t>deployed</a:t>
            </a:r>
            <a:r>
              <a:rPr sz="1100" spc="1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" dirty="0">
                <a:latin typeface="Microsoft Sans Serif" panose="020B0604020202020204"/>
                <a:cs typeface="Microsoft Sans Serif" panose="020B0604020202020204"/>
              </a:rPr>
              <a:t>into </a:t>
            </a:r>
            <a:r>
              <a:rPr sz="1100" spc="-30" dirty="0"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1100" spc="-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5" dirty="0">
                <a:latin typeface="Microsoft Sans Serif" panose="020B0604020202020204"/>
                <a:cs typeface="Microsoft Sans Serif" panose="020B0604020202020204"/>
              </a:rPr>
              <a:t>ethereum</a:t>
            </a:r>
            <a:r>
              <a:rPr sz="1100" spc="-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5" dirty="0">
                <a:latin typeface="Microsoft Sans Serif" panose="020B0604020202020204"/>
                <a:cs typeface="Microsoft Sans Serif" panose="020B0604020202020204"/>
              </a:rPr>
              <a:t>blockchain</a:t>
            </a:r>
            <a:r>
              <a:rPr sz="1100" spc="-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60" dirty="0"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z="1100" spc="-55" dirty="0">
                <a:latin typeface="Microsoft Sans Serif" panose="020B0604020202020204"/>
                <a:cs typeface="Microsoft Sans Serif" panose="020B0604020202020204"/>
              </a:rPr>
              <a:t> metamask.</a:t>
            </a:r>
            <a:r>
              <a:rPr sz="1100" spc="-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" dirty="0">
                <a:latin typeface="Microsoft Sans Serif" panose="020B0604020202020204"/>
                <a:cs typeface="Microsoft Sans Serif" panose="020B0604020202020204"/>
              </a:rPr>
              <a:t>After </a:t>
            </a:r>
            <a:r>
              <a:rPr sz="1100" spc="-55" dirty="0">
                <a:latin typeface="Microsoft Sans Serif" panose="020B0604020202020204"/>
                <a:cs typeface="Microsoft Sans Serif" panose="020B0604020202020204"/>
              </a:rPr>
              <a:t>deploying</a:t>
            </a:r>
            <a:r>
              <a:rPr sz="1100" spc="-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0" dirty="0">
                <a:latin typeface="Microsoft Sans Serif" panose="020B0604020202020204"/>
                <a:cs typeface="Microsoft Sans Serif" panose="020B0604020202020204"/>
              </a:rPr>
              <a:t>the project </a:t>
            </a:r>
            <a:r>
              <a:rPr sz="1100" spc="-90" dirty="0">
                <a:latin typeface="Microsoft Sans Serif" panose="020B0604020202020204"/>
                <a:cs typeface="Microsoft Sans Serif" panose="020B0604020202020204"/>
              </a:rPr>
              <a:t>a </a:t>
            </a:r>
            <a:r>
              <a:rPr sz="11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0" dirty="0">
                <a:latin typeface="Microsoft Sans Serif" panose="020B0604020202020204"/>
                <a:cs typeface="Microsoft Sans Serif" panose="020B0604020202020204"/>
              </a:rPr>
              <a:t>decentralized</a:t>
            </a:r>
            <a:r>
              <a:rPr sz="1100" spc="-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90" dirty="0">
                <a:latin typeface="Microsoft Sans Serif" panose="020B0604020202020204"/>
                <a:cs typeface="Microsoft Sans Serif" panose="020B0604020202020204"/>
              </a:rPr>
              <a:t>web</a:t>
            </a:r>
            <a:r>
              <a:rPr sz="11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65" dirty="0">
                <a:latin typeface="Microsoft Sans Serif" panose="020B0604020202020204"/>
                <a:cs typeface="Microsoft Sans Serif" panose="020B0604020202020204"/>
              </a:rPr>
              <a:t>app</a:t>
            </a:r>
            <a:r>
              <a:rPr sz="1100" spc="-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65" dirty="0"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1100" spc="-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5" dirty="0">
                <a:latin typeface="Microsoft Sans Serif" panose="020B0604020202020204"/>
                <a:cs typeface="Microsoft Sans Serif" panose="020B0604020202020204"/>
              </a:rPr>
              <a:t>created</a:t>
            </a:r>
            <a:r>
              <a:rPr sz="1100" spc="-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" dirty="0">
                <a:latin typeface="Microsoft Sans Serif" panose="020B0604020202020204"/>
                <a:cs typeface="Microsoft Sans Serif" panose="020B0604020202020204"/>
              </a:rPr>
              <a:t>with </a:t>
            </a:r>
            <a:r>
              <a:rPr sz="1100" spc="-30" dirty="0">
                <a:latin typeface="Microsoft Sans Serif" panose="020B0604020202020204"/>
                <a:cs typeface="Microsoft Sans Serif" panose="020B0604020202020204"/>
              </a:rPr>
              <a:t>frontend </a:t>
            </a:r>
            <a:r>
              <a:rPr sz="1100" spc="-25" dirty="0">
                <a:latin typeface="Microsoft Sans Serif" panose="020B0604020202020204"/>
                <a:cs typeface="Microsoft Sans Serif" panose="020B0604020202020204"/>
              </a:rPr>
              <a:t>for </a:t>
            </a:r>
            <a:r>
              <a:rPr sz="1100" spc="-40" dirty="0">
                <a:latin typeface="Microsoft Sans Serif" panose="020B0604020202020204"/>
                <a:cs typeface="Microsoft Sans Serif" panose="020B0604020202020204"/>
              </a:rPr>
              <a:t>creating</a:t>
            </a:r>
            <a:r>
              <a:rPr sz="1100" spc="-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9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100" spc="1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80" dirty="0">
                <a:latin typeface="Microsoft Sans Serif" panose="020B0604020202020204"/>
                <a:cs typeface="Microsoft Sans Serif" panose="020B0604020202020204"/>
              </a:rPr>
              <a:t>new </a:t>
            </a:r>
            <a:r>
              <a:rPr sz="1100" spc="-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0" dirty="0">
                <a:latin typeface="Microsoft Sans Serif" panose="020B0604020202020204"/>
                <a:cs typeface="Microsoft Sans Serif" panose="020B0604020202020204"/>
              </a:rPr>
              <a:t>project,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0" dirty="0">
                <a:latin typeface="Microsoft Sans Serif" panose="020B0604020202020204"/>
                <a:cs typeface="Microsoft Sans Serif" panose="020B0604020202020204"/>
              </a:rPr>
              <a:t>contributing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10" dirty="0"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100" spc="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9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0" dirty="0">
                <a:latin typeface="Microsoft Sans Serif" panose="020B0604020202020204"/>
                <a:cs typeface="Microsoft Sans Serif" panose="020B0604020202020204"/>
              </a:rPr>
              <a:t>project,</a:t>
            </a:r>
            <a:r>
              <a:rPr sz="1100" spc="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0" dirty="0">
                <a:latin typeface="Microsoft Sans Serif" panose="020B0604020202020204"/>
                <a:cs typeface="Microsoft Sans Serif" panose="020B0604020202020204"/>
              </a:rPr>
              <a:t>creating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9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100" spc="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80" dirty="0">
                <a:latin typeface="Microsoft Sans Serif" panose="020B0604020202020204"/>
                <a:cs typeface="Microsoft Sans Serif" panose="020B0604020202020204"/>
              </a:rPr>
              <a:t>new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0" dirty="0">
                <a:latin typeface="Microsoft Sans Serif" panose="020B0604020202020204"/>
                <a:cs typeface="Microsoft Sans Serif" panose="020B0604020202020204"/>
              </a:rPr>
              <a:t>request,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0" dirty="0">
                <a:latin typeface="Microsoft Sans Serif" panose="020B0604020202020204"/>
                <a:cs typeface="Microsoft Sans Serif" panose="020B0604020202020204"/>
              </a:rPr>
              <a:t>approving</a:t>
            </a:r>
            <a:r>
              <a:rPr sz="1100" spc="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90" dirty="0">
                <a:latin typeface="Microsoft Sans Serif" panose="020B0604020202020204"/>
                <a:cs typeface="Microsoft Sans Serif" panose="020B0604020202020204"/>
              </a:rPr>
              <a:t>a </a:t>
            </a:r>
            <a:r>
              <a:rPr sz="1100" spc="-2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60" dirty="0">
                <a:latin typeface="Microsoft Sans Serif" panose="020B0604020202020204"/>
                <a:cs typeface="Microsoft Sans Serif" panose="020B0604020202020204"/>
              </a:rPr>
              <a:t>request</a:t>
            </a:r>
            <a:r>
              <a:rPr sz="1100" spc="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65" dirty="0"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0" dirty="0">
                <a:latin typeface="Microsoft Sans Serif" panose="020B0604020202020204"/>
                <a:cs typeface="Microsoft Sans Serif" panose="020B0604020202020204"/>
              </a:rPr>
              <a:t>finalizing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9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0" dirty="0">
                <a:latin typeface="Microsoft Sans Serif" panose="020B0604020202020204"/>
                <a:cs typeface="Microsoft Sans Serif" panose="020B0604020202020204"/>
              </a:rPr>
              <a:t>request.</a:t>
            </a:r>
            <a:endParaRPr sz="11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1089" y="1707426"/>
            <a:ext cx="65265" cy="6526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1240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Conclusion</a:t>
            </a:r>
            <a:r>
              <a:rPr spc="10" dirty="0"/>
              <a:t> </a:t>
            </a:r>
            <a:r>
              <a:rPr spc="-60" dirty="0"/>
              <a:t>and</a:t>
            </a:r>
            <a:r>
              <a:rPr spc="15" dirty="0"/>
              <a:t> </a:t>
            </a:r>
            <a:r>
              <a:rPr spc="-45" dirty="0"/>
              <a:t>future</a:t>
            </a:r>
            <a:r>
              <a:rPr spc="15" dirty="0"/>
              <a:t> </a:t>
            </a:r>
            <a:r>
              <a:rPr spc="-60" dirty="0"/>
              <a:t>scope</a:t>
            </a:r>
            <a:endParaRPr spc="-6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1089" y="877925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88925" marR="5080">
              <a:lnSpc>
                <a:spcPct val="103000"/>
              </a:lnSpc>
              <a:spcBef>
                <a:spcPts val="55"/>
              </a:spcBef>
            </a:pPr>
            <a:r>
              <a:rPr spc="25" dirty="0"/>
              <a:t>At</a:t>
            </a:r>
            <a:r>
              <a:rPr spc="70" dirty="0"/>
              <a:t> </a:t>
            </a:r>
            <a:r>
              <a:rPr spc="-55" dirty="0"/>
              <a:t>present,</a:t>
            </a:r>
            <a:r>
              <a:rPr spc="75" dirty="0"/>
              <a:t> </a:t>
            </a:r>
            <a:r>
              <a:rPr spc="-30" dirty="0"/>
              <a:t>the</a:t>
            </a:r>
            <a:r>
              <a:rPr spc="70" dirty="0"/>
              <a:t> </a:t>
            </a:r>
            <a:r>
              <a:rPr spc="-45" dirty="0"/>
              <a:t>blockchain</a:t>
            </a:r>
            <a:r>
              <a:rPr spc="75" dirty="0"/>
              <a:t> </a:t>
            </a:r>
            <a:r>
              <a:rPr spc="-35" dirty="0"/>
              <a:t>application</a:t>
            </a:r>
            <a:r>
              <a:rPr spc="75" dirty="0"/>
              <a:t> </a:t>
            </a:r>
            <a:r>
              <a:rPr spc="-20" dirty="0"/>
              <a:t>in</a:t>
            </a:r>
            <a:r>
              <a:rPr spc="70" dirty="0"/>
              <a:t> </a:t>
            </a:r>
            <a:r>
              <a:rPr spc="-35" dirty="0"/>
              <a:t>equity</a:t>
            </a:r>
            <a:r>
              <a:rPr spc="75" dirty="0"/>
              <a:t> </a:t>
            </a:r>
            <a:r>
              <a:rPr spc="-65" dirty="0"/>
              <a:t>management</a:t>
            </a:r>
            <a:r>
              <a:rPr spc="75" dirty="0"/>
              <a:t> </a:t>
            </a:r>
            <a:r>
              <a:rPr spc="-65" dirty="0"/>
              <a:t>is</a:t>
            </a:r>
            <a:r>
              <a:rPr spc="70" dirty="0"/>
              <a:t> </a:t>
            </a:r>
            <a:r>
              <a:rPr spc="-5" dirty="0"/>
              <a:t>still</a:t>
            </a:r>
            <a:r>
              <a:rPr spc="75" dirty="0"/>
              <a:t> </a:t>
            </a:r>
            <a:r>
              <a:rPr spc="-20" dirty="0"/>
              <a:t>in </a:t>
            </a:r>
            <a:r>
              <a:rPr spc="-275" dirty="0"/>
              <a:t> </a:t>
            </a:r>
            <a:r>
              <a:rPr spc="-30" dirty="0"/>
              <a:t>the</a:t>
            </a:r>
            <a:r>
              <a:rPr spc="70" dirty="0"/>
              <a:t> </a:t>
            </a:r>
            <a:r>
              <a:rPr spc="-45" dirty="0"/>
              <a:t>exploratory</a:t>
            </a:r>
            <a:r>
              <a:rPr spc="70" dirty="0"/>
              <a:t> </a:t>
            </a:r>
            <a:r>
              <a:rPr spc="-55" dirty="0"/>
              <a:t>stage;</a:t>
            </a:r>
            <a:r>
              <a:rPr spc="75" dirty="0"/>
              <a:t> </a:t>
            </a:r>
            <a:r>
              <a:rPr spc="-45" dirty="0"/>
              <a:t>there</a:t>
            </a:r>
            <a:r>
              <a:rPr spc="70" dirty="0"/>
              <a:t> </a:t>
            </a:r>
            <a:r>
              <a:rPr spc="-80" dirty="0"/>
              <a:t>are</a:t>
            </a:r>
            <a:r>
              <a:rPr spc="75" dirty="0"/>
              <a:t> </a:t>
            </a:r>
            <a:r>
              <a:rPr spc="-60" dirty="0"/>
              <a:t>many</a:t>
            </a:r>
            <a:r>
              <a:rPr spc="70" dirty="0"/>
              <a:t> </a:t>
            </a:r>
            <a:r>
              <a:rPr spc="-55" dirty="0"/>
              <a:t>legal</a:t>
            </a:r>
            <a:r>
              <a:rPr spc="75" dirty="0"/>
              <a:t> </a:t>
            </a:r>
            <a:r>
              <a:rPr spc="-65" dirty="0"/>
              <a:t>and</a:t>
            </a:r>
            <a:r>
              <a:rPr spc="70" dirty="0"/>
              <a:t> </a:t>
            </a:r>
            <a:r>
              <a:rPr spc="-40" dirty="0"/>
              <a:t>technical</a:t>
            </a:r>
            <a:r>
              <a:rPr spc="75" dirty="0"/>
              <a:t> </a:t>
            </a:r>
            <a:r>
              <a:rPr spc="-95" dirty="0"/>
              <a:t>issues</a:t>
            </a:r>
            <a:r>
              <a:rPr spc="70" dirty="0"/>
              <a:t> </a:t>
            </a:r>
            <a:r>
              <a:rPr spc="10" dirty="0"/>
              <a:t>to</a:t>
            </a:r>
            <a:r>
              <a:rPr spc="75" dirty="0"/>
              <a:t> </a:t>
            </a:r>
            <a:r>
              <a:rPr spc="-75" dirty="0"/>
              <a:t>be </a:t>
            </a:r>
            <a:r>
              <a:rPr spc="-70" dirty="0"/>
              <a:t> </a:t>
            </a:r>
            <a:r>
              <a:rPr spc="-60" dirty="0"/>
              <a:t>resolved.</a:t>
            </a:r>
            <a:r>
              <a:rPr spc="-55" dirty="0"/>
              <a:t> </a:t>
            </a:r>
            <a:r>
              <a:rPr spc="-50" dirty="0"/>
              <a:t>There</a:t>
            </a:r>
            <a:r>
              <a:rPr spc="-45" dirty="0"/>
              <a:t> </a:t>
            </a:r>
            <a:r>
              <a:rPr spc="-65" dirty="0"/>
              <a:t>is</a:t>
            </a:r>
            <a:r>
              <a:rPr spc="-60" dirty="0"/>
              <a:t> </a:t>
            </a:r>
            <a:r>
              <a:rPr spc="-5" dirty="0"/>
              <a:t>still </a:t>
            </a:r>
            <a:r>
              <a:rPr spc="-90" dirty="0"/>
              <a:t>a</a:t>
            </a:r>
            <a:r>
              <a:rPr spc="-85" dirty="0"/>
              <a:t> </a:t>
            </a:r>
            <a:r>
              <a:rPr spc="-90" dirty="0"/>
              <a:t>need</a:t>
            </a:r>
            <a:r>
              <a:rPr spc="-85" dirty="0"/>
              <a:t> </a:t>
            </a:r>
            <a:r>
              <a:rPr spc="-25" dirty="0"/>
              <a:t>for </a:t>
            </a:r>
            <a:r>
              <a:rPr spc="-45" dirty="0"/>
              <a:t>blockchain</a:t>
            </a:r>
            <a:r>
              <a:rPr spc="-40" dirty="0"/>
              <a:t> </a:t>
            </a:r>
            <a:r>
              <a:rPr spc="-65" dirty="0"/>
              <a:t>enterprises</a:t>
            </a:r>
            <a:r>
              <a:rPr spc="-60" dirty="0"/>
              <a:t> </a:t>
            </a:r>
            <a:r>
              <a:rPr spc="-65" dirty="0"/>
              <a:t>and</a:t>
            </a:r>
            <a:r>
              <a:rPr spc="-60" dirty="0"/>
              <a:t> </a:t>
            </a:r>
            <a:r>
              <a:rPr spc="-45" dirty="0"/>
              <a:t>market </a:t>
            </a:r>
            <a:r>
              <a:rPr spc="-40" dirty="0"/>
              <a:t> </a:t>
            </a:r>
            <a:r>
              <a:rPr spc="-75" dirty="0"/>
              <a:t>managers</a:t>
            </a:r>
            <a:r>
              <a:rPr spc="65" dirty="0"/>
              <a:t> </a:t>
            </a:r>
            <a:r>
              <a:rPr spc="10" dirty="0"/>
              <a:t>to</a:t>
            </a:r>
            <a:r>
              <a:rPr spc="70" dirty="0"/>
              <a:t> </a:t>
            </a:r>
            <a:r>
              <a:rPr spc="-35" dirty="0"/>
              <a:t>actively</a:t>
            </a:r>
            <a:r>
              <a:rPr spc="70" dirty="0"/>
              <a:t> </a:t>
            </a:r>
            <a:r>
              <a:rPr spc="-50" dirty="0"/>
              <a:t>cooperate</a:t>
            </a:r>
            <a:r>
              <a:rPr spc="70" dirty="0"/>
              <a:t> </a:t>
            </a:r>
            <a:r>
              <a:rPr spc="-5" dirty="0"/>
              <a:t>with</a:t>
            </a:r>
            <a:r>
              <a:rPr spc="70" dirty="0"/>
              <a:t> </a:t>
            </a:r>
            <a:r>
              <a:rPr spc="-85" dirty="0"/>
              <a:t>each</a:t>
            </a:r>
            <a:r>
              <a:rPr spc="70" dirty="0"/>
              <a:t> </a:t>
            </a:r>
            <a:r>
              <a:rPr spc="-35" dirty="0"/>
              <a:t>other,implement</a:t>
            </a:r>
            <a:r>
              <a:rPr spc="70" dirty="0"/>
              <a:t> </a:t>
            </a:r>
            <a:r>
              <a:rPr spc="-45" dirty="0"/>
              <a:t>blockchain </a:t>
            </a:r>
            <a:r>
              <a:rPr spc="-275" dirty="0"/>
              <a:t> </a:t>
            </a:r>
            <a:r>
              <a:rPr spc="-40" dirty="0"/>
              <a:t>applications,</a:t>
            </a:r>
            <a:r>
              <a:rPr spc="65" dirty="0"/>
              <a:t> </a:t>
            </a:r>
            <a:r>
              <a:rPr spc="-65" dirty="0"/>
              <a:t>and</a:t>
            </a:r>
            <a:r>
              <a:rPr spc="65" dirty="0"/>
              <a:t> </a:t>
            </a:r>
            <a:r>
              <a:rPr spc="-35" dirty="0"/>
              <a:t>introduce</a:t>
            </a:r>
            <a:r>
              <a:rPr spc="70" dirty="0"/>
              <a:t> </a:t>
            </a:r>
            <a:r>
              <a:rPr spc="-40" dirty="0"/>
              <a:t>innovative</a:t>
            </a:r>
            <a:r>
              <a:rPr spc="65" dirty="0"/>
              <a:t> </a:t>
            </a:r>
            <a:r>
              <a:rPr spc="-40" dirty="0"/>
              <a:t>solutions.</a:t>
            </a:r>
            <a:r>
              <a:rPr spc="200" dirty="0"/>
              <a:t> </a:t>
            </a:r>
            <a:r>
              <a:rPr spc="-40" dirty="0"/>
              <a:t>They</a:t>
            </a:r>
            <a:r>
              <a:rPr spc="65" dirty="0"/>
              <a:t> </a:t>
            </a:r>
            <a:r>
              <a:rPr spc="-90" dirty="0"/>
              <a:t>need</a:t>
            </a:r>
            <a:r>
              <a:rPr spc="70" dirty="0"/>
              <a:t> </a:t>
            </a:r>
            <a:r>
              <a:rPr spc="10" dirty="0"/>
              <a:t>to</a:t>
            </a:r>
            <a:r>
              <a:rPr spc="65" dirty="0"/>
              <a:t> </a:t>
            </a:r>
            <a:r>
              <a:rPr spc="-85" dirty="0"/>
              <a:t>deepen </a:t>
            </a:r>
            <a:r>
              <a:rPr spc="-275" dirty="0"/>
              <a:t> </a:t>
            </a:r>
            <a:r>
              <a:rPr spc="-15" dirty="0"/>
              <a:t>their </a:t>
            </a:r>
            <a:r>
              <a:rPr spc="-50" dirty="0"/>
              <a:t>understanding</a:t>
            </a:r>
            <a:r>
              <a:rPr spc="-45" dirty="0"/>
              <a:t> </a:t>
            </a:r>
            <a:r>
              <a:rPr spc="-20" dirty="0"/>
              <a:t>of </a:t>
            </a:r>
            <a:r>
              <a:rPr spc="-45" dirty="0"/>
              <a:t>blockchain</a:t>
            </a:r>
            <a:r>
              <a:rPr spc="-40" dirty="0"/>
              <a:t> </a:t>
            </a:r>
            <a:r>
              <a:rPr spc="-50" dirty="0"/>
              <a:t>technology,</a:t>
            </a:r>
            <a:r>
              <a:rPr spc="-45" dirty="0"/>
              <a:t> </a:t>
            </a:r>
            <a:r>
              <a:rPr spc="-15" dirty="0"/>
              <a:t>its </a:t>
            </a:r>
            <a:r>
              <a:rPr spc="-55" dirty="0"/>
              <a:t>value,</a:t>
            </a:r>
            <a:r>
              <a:rPr spc="180" dirty="0"/>
              <a:t> </a:t>
            </a:r>
            <a:r>
              <a:rPr spc="-15" dirty="0"/>
              <a:t>its </a:t>
            </a:r>
            <a:r>
              <a:rPr spc="-10" dirty="0"/>
              <a:t> </a:t>
            </a:r>
            <a:r>
              <a:rPr spc="-30" dirty="0"/>
              <a:t>opportunities,</a:t>
            </a:r>
            <a:r>
              <a:rPr spc="65" dirty="0"/>
              <a:t> </a:t>
            </a:r>
            <a:r>
              <a:rPr spc="-65" dirty="0"/>
              <a:t>and</a:t>
            </a:r>
            <a:r>
              <a:rPr spc="70" dirty="0"/>
              <a:t> </a:t>
            </a:r>
            <a:r>
              <a:rPr spc="-15" dirty="0"/>
              <a:t>its</a:t>
            </a:r>
            <a:r>
              <a:rPr spc="70" dirty="0"/>
              <a:t> </a:t>
            </a:r>
            <a:r>
              <a:rPr spc="-50" dirty="0"/>
              <a:t>risks.</a:t>
            </a:r>
            <a:endParaRPr spc="-50" dirty="0"/>
          </a:p>
          <a:p>
            <a:pPr marL="288925" marR="69850">
              <a:lnSpc>
                <a:spcPct val="103000"/>
              </a:lnSpc>
              <a:spcBef>
                <a:spcPts val="300"/>
              </a:spcBef>
            </a:pPr>
            <a:r>
              <a:rPr spc="5" dirty="0"/>
              <a:t>With</a:t>
            </a:r>
            <a:r>
              <a:rPr spc="75" dirty="0"/>
              <a:t> </a:t>
            </a:r>
            <a:r>
              <a:rPr spc="-30" dirty="0"/>
              <a:t>the</a:t>
            </a:r>
            <a:r>
              <a:rPr spc="80" dirty="0"/>
              <a:t> </a:t>
            </a:r>
            <a:r>
              <a:rPr spc="-35" dirty="0"/>
              <a:t>evolution</a:t>
            </a:r>
            <a:r>
              <a:rPr spc="75" dirty="0"/>
              <a:t> </a:t>
            </a:r>
            <a:r>
              <a:rPr spc="-20" dirty="0"/>
              <a:t>of</a:t>
            </a:r>
            <a:r>
              <a:rPr spc="80" dirty="0"/>
              <a:t> </a:t>
            </a:r>
            <a:r>
              <a:rPr spc="-40" dirty="0"/>
              <a:t>Blockchain,</a:t>
            </a:r>
            <a:r>
              <a:rPr spc="80" dirty="0"/>
              <a:t> </a:t>
            </a:r>
            <a:r>
              <a:rPr spc="-40" dirty="0"/>
              <a:t>our</a:t>
            </a:r>
            <a:r>
              <a:rPr spc="75" dirty="0"/>
              <a:t> </a:t>
            </a:r>
            <a:r>
              <a:rPr spc="-35" dirty="0"/>
              <a:t>application</a:t>
            </a:r>
            <a:r>
              <a:rPr spc="80" dirty="0"/>
              <a:t> </a:t>
            </a:r>
            <a:r>
              <a:rPr spc="-90" dirty="0"/>
              <a:t>has</a:t>
            </a:r>
            <a:r>
              <a:rPr spc="75" dirty="0"/>
              <a:t> </a:t>
            </a:r>
            <a:r>
              <a:rPr spc="-90" dirty="0"/>
              <a:t>a</a:t>
            </a:r>
            <a:r>
              <a:rPr spc="80" dirty="0"/>
              <a:t> </a:t>
            </a:r>
            <a:r>
              <a:rPr spc="-20" dirty="0"/>
              <a:t>bright</a:t>
            </a:r>
            <a:r>
              <a:rPr spc="80" dirty="0"/>
              <a:t> </a:t>
            </a:r>
            <a:r>
              <a:rPr spc="-20" dirty="0"/>
              <a:t>future </a:t>
            </a:r>
            <a:r>
              <a:rPr spc="-280" dirty="0"/>
              <a:t> </a:t>
            </a:r>
            <a:r>
              <a:rPr spc="-65" dirty="0"/>
              <a:t>and</a:t>
            </a:r>
            <a:r>
              <a:rPr spc="-60" dirty="0"/>
              <a:t> </a:t>
            </a:r>
            <a:r>
              <a:rPr spc="-90" dirty="0"/>
              <a:t>a</a:t>
            </a:r>
            <a:r>
              <a:rPr spc="-85" dirty="0"/>
              <a:t> </a:t>
            </a:r>
            <a:r>
              <a:rPr spc="-60" dirty="0"/>
              <a:t>large</a:t>
            </a:r>
            <a:r>
              <a:rPr spc="-55" dirty="0"/>
              <a:t> </a:t>
            </a:r>
            <a:r>
              <a:rPr spc="-85" dirty="0"/>
              <a:t>scope</a:t>
            </a:r>
            <a:r>
              <a:rPr spc="-80" dirty="0"/>
              <a:t> </a:t>
            </a:r>
            <a:r>
              <a:rPr spc="-25" dirty="0"/>
              <a:t>for </a:t>
            </a:r>
            <a:r>
              <a:rPr spc="-45" dirty="0"/>
              <a:t>improvement</a:t>
            </a:r>
            <a:r>
              <a:rPr spc="-40" dirty="0"/>
              <a:t> </a:t>
            </a:r>
            <a:r>
              <a:rPr spc="-65" dirty="0"/>
              <a:t>and</a:t>
            </a:r>
            <a:r>
              <a:rPr spc="160" dirty="0"/>
              <a:t> </a:t>
            </a:r>
            <a:r>
              <a:rPr spc="-35" dirty="0"/>
              <a:t>evolution.</a:t>
            </a:r>
            <a:r>
              <a:rPr spc="220" dirty="0"/>
              <a:t> </a:t>
            </a:r>
            <a:r>
              <a:rPr spc="-30" dirty="0"/>
              <a:t>In the </a:t>
            </a:r>
            <a:r>
              <a:rPr spc="-20" dirty="0"/>
              <a:t>future, </a:t>
            </a:r>
            <a:r>
              <a:rPr spc="-110" dirty="0"/>
              <a:t>we </a:t>
            </a:r>
            <a:r>
              <a:rPr spc="-105" dirty="0"/>
              <a:t> </a:t>
            </a:r>
            <a:r>
              <a:rPr spc="-60" dirty="0"/>
              <a:t>wish</a:t>
            </a:r>
            <a:r>
              <a:rPr spc="-55" dirty="0"/>
              <a:t> </a:t>
            </a:r>
            <a:r>
              <a:rPr spc="10" dirty="0"/>
              <a:t>to </a:t>
            </a:r>
            <a:r>
              <a:rPr spc="-55" dirty="0"/>
              <a:t>provide</a:t>
            </a:r>
            <a:r>
              <a:rPr spc="-50" dirty="0"/>
              <a:t> </a:t>
            </a:r>
            <a:r>
              <a:rPr spc="-70" dirty="0"/>
              <a:t>an</a:t>
            </a:r>
            <a:r>
              <a:rPr spc="-65" dirty="0"/>
              <a:t> </a:t>
            </a:r>
            <a:r>
              <a:rPr spc="-90" dirty="0"/>
              <a:t>even</a:t>
            </a:r>
            <a:r>
              <a:rPr spc="-85" dirty="0"/>
              <a:t> </a:t>
            </a:r>
            <a:r>
              <a:rPr spc="-80" dirty="0"/>
              <a:t>easier</a:t>
            </a:r>
            <a:r>
              <a:rPr spc="-75" dirty="0"/>
              <a:t> </a:t>
            </a:r>
            <a:r>
              <a:rPr spc="-65" dirty="0"/>
              <a:t>and</a:t>
            </a:r>
            <a:r>
              <a:rPr spc="-60" dirty="0"/>
              <a:t> </a:t>
            </a:r>
            <a:r>
              <a:rPr spc="-65" dirty="0"/>
              <a:t>safer</a:t>
            </a:r>
            <a:r>
              <a:rPr spc="-60" dirty="0"/>
              <a:t> </a:t>
            </a:r>
            <a:r>
              <a:rPr spc="-85" dirty="0"/>
              <a:t>way</a:t>
            </a:r>
            <a:r>
              <a:rPr spc="-80" dirty="0"/>
              <a:t> </a:t>
            </a:r>
            <a:r>
              <a:rPr spc="-25" dirty="0"/>
              <a:t>for all </a:t>
            </a:r>
            <a:r>
              <a:rPr spc="-80" dirty="0"/>
              <a:t>ideas</a:t>
            </a:r>
            <a:r>
              <a:rPr spc="-75" dirty="0"/>
              <a:t> </a:t>
            </a:r>
            <a:r>
              <a:rPr spc="10" dirty="0"/>
              <a:t>to </a:t>
            </a:r>
            <a:r>
              <a:rPr spc="-40" dirty="0"/>
              <a:t>get </a:t>
            </a:r>
            <a:r>
              <a:rPr spc="-25" dirty="0"/>
              <a:t>life </a:t>
            </a:r>
            <a:r>
              <a:rPr spc="-20" dirty="0"/>
              <a:t> </a:t>
            </a:r>
            <a:r>
              <a:rPr spc="-30" dirty="0"/>
              <a:t>through</a:t>
            </a:r>
            <a:r>
              <a:rPr spc="70" dirty="0"/>
              <a:t> </a:t>
            </a:r>
            <a:r>
              <a:rPr spc="-40" dirty="0"/>
              <a:t>our</a:t>
            </a:r>
            <a:r>
              <a:rPr spc="70" dirty="0"/>
              <a:t> </a:t>
            </a:r>
            <a:r>
              <a:rPr spc="-45" dirty="0"/>
              <a:t>crowdfunding</a:t>
            </a:r>
            <a:r>
              <a:rPr spc="70" dirty="0"/>
              <a:t> </a:t>
            </a:r>
            <a:r>
              <a:rPr spc="-30" dirty="0"/>
              <a:t>application.</a:t>
            </a:r>
            <a:endParaRPr spc="-30" dirty="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1089" y="2120404"/>
            <a:ext cx="65265" cy="6526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121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References</a:t>
            </a:r>
            <a:endParaRPr spc="-65" dirty="0"/>
          </a:p>
        </p:txBody>
      </p:sp>
      <p:grpSp>
        <p:nvGrpSpPr>
          <p:cNvPr id="4" name="object 4"/>
          <p:cNvGrpSpPr/>
          <p:nvPr/>
        </p:nvGrpSpPr>
        <p:grpSpPr>
          <a:xfrm>
            <a:off x="173964" y="939602"/>
            <a:ext cx="106680" cy="144780"/>
            <a:chOff x="173964" y="939602"/>
            <a:chExt cx="106680" cy="14478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6504" y="942141"/>
              <a:ext cx="101219" cy="1391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76504" y="942142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9156" y="96112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01809" y="98009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89156" y="1011729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440" y="1008565"/>
              <a:ext cx="31635" cy="4428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33440" y="1062338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52419" y="94214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72249" y="907939"/>
            <a:ext cx="3563620" cy="166116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900" spc="-15" dirty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Nakamoto,</a:t>
            </a:r>
            <a:r>
              <a:rPr sz="900" spc="10" dirty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900" spc="-5" dirty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S.</a:t>
            </a:r>
            <a:r>
              <a:rPr sz="900" spc="10" dirty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900" spc="-20" dirty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(2008)</a:t>
            </a:r>
            <a:endParaRPr sz="9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latin typeface="Tahoma" panose="020B0604030504040204"/>
                <a:cs typeface="Tahoma" panose="020B0604030504040204"/>
              </a:rPr>
              <a:t>Bitcoin:</a:t>
            </a:r>
            <a:r>
              <a:rPr sz="900" spc="120" dirty="0">
                <a:latin typeface="Tahoma" panose="020B0604030504040204"/>
                <a:cs typeface="Tahoma" panose="020B0604030504040204"/>
              </a:rPr>
              <a:t> </a:t>
            </a:r>
            <a:r>
              <a:rPr sz="900" spc="75" dirty="0">
                <a:latin typeface="Tahoma" panose="020B0604030504040204"/>
                <a:cs typeface="Tahoma" panose="020B0604030504040204"/>
              </a:rPr>
              <a:t>A</a:t>
            </a:r>
            <a:r>
              <a:rPr sz="9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900" spc="-30" dirty="0">
                <a:latin typeface="Tahoma" panose="020B0604030504040204"/>
                <a:cs typeface="Tahoma" panose="020B0604030504040204"/>
              </a:rPr>
              <a:t>peer-to-peer</a:t>
            </a:r>
            <a:r>
              <a:rPr sz="9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900" spc="-15" dirty="0">
                <a:latin typeface="Tahoma" panose="020B0604030504040204"/>
                <a:cs typeface="Tahoma" panose="020B0604030504040204"/>
              </a:rPr>
              <a:t>electronic</a:t>
            </a:r>
            <a:r>
              <a:rPr sz="9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900" spc="-30" dirty="0">
                <a:latin typeface="Tahoma" panose="020B0604030504040204"/>
                <a:cs typeface="Tahoma" panose="020B0604030504040204"/>
              </a:rPr>
              <a:t>cash</a:t>
            </a:r>
            <a:r>
              <a:rPr sz="9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900" spc="-30" dirty="0">
                <a:latin typeface="Tahoma" panose="020B0604030504040204"/>
                <a:cs typeface="Tahoma" panose="020B0604030504040204"/>
              </a:rPr>
              <a:t>system</a:t>
            </a:r>
            <a:endParaRPr sz="9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i="1" spc="-15" dirty="0">
                <a:solidFill>
                  <a:srgbClr val="7A7AC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900" spc="-15" dirty="0">
                <a:solidFill>
                  <a:srgbClr val="7A7ACD"/>
                </a:solidFill>
                <a:latin typeface="Tahoma" panose="020B0604030504040204"/>
                <a:cs typeface="Tahoma" panose="020B0604030504040204"/>
              </a:rPr>
              <a:t>vailable</a:t>
            </a:r>
            <a:r>
              <a:rPr sz="900" spc="5" dirty="0">
                <a:solidFill>
                  <a:srgbClr val="7A7ACD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900" dirty="0">
                <a:solidFill>
                  <a:srgbClr val="7A7ACD"/>
                </a:solidFill>
                <a:latin typeface="Tahoma" panose="020B0604030504040204"/>
                <a:cs typeface="Tahoma" panose="020B0604030504040204"/>
              </a:rPr>
              <a:t>at</a:t>
            </a:r>
            <a:r>
              <a:rPr sz="900" spc="5" dirty="0">
                <a:solidFill>
                  <a:srgbClr val="7A7ACD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900" dirty="0">
                <a:solidFill>
                  <a:srgbClr val="7A7ACD"/>
                </a:solidFill>
                <a:latin typeface="Tahoma" panose="020B0604030504040204"/>
                <a:cs typeface="Tahoma" panose="020B0604030504040204"/>
              </a:rPr>
              <a:t>https://bitcoin.org/bitcoin.pdf</a:t>
            </a:r>
            <a:endParaRPr sz="9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5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900" spc="-5" dirty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Buterin,</a:t>
            </a:r>
            <a:r>
              <a:rPr sz="900" spc="5" dirty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900" spc="30" dirty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V.</a:t>
            </a:r>
            <a:r>
              <a:rPr sz="900" spc="5" dirty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900" spc="-20" dirty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(2014)</a:t>
            </a:r>
            <a:endParaRPr sz="9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spc="75" dirty="0">
                <a:latin typeface="Tahoma" panose="020B0604030504040204"/>
                <a:cs typeface="Tahoma" panose="020B0604030504040204"/>
              </a:rPr>
              <a:t>A</a:t>
            </a:r>
            <a:r>
              <a:rPr sz="9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900" spc="-25" dirty="0">
                <a:latin typeface="Tahoma" panose="020B0604030504040204"/>
                <a:cs typeface="Tahoma" panose="020B0604030504040204"/>
              </a:rPr>
              <a:t>next-generation</a:t>
            </a:r>
            <a:r>
              <a:rPr sz="9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900" spc="-25" dirty="0">
                <a:latin typeface="Tahoma" panose="020B0604030504040204"/>
                <a:cs typeface="Tahoma" panose="020B0604030504040204"/>
              </a:rPr>
              <a:t>smart</a:t>
            </a:r>
            <a:r>
              <a:rPr sz="900" spc="30" dirty="0">
                <a:latin typeface="Tahoma" panose="020B0604030504040204"/>
                <a:cs typeface="Tahoma" panose="020B0604030504040204"/>
              </a:rPr>
              <a:t> </a:t>
            </a:r>
            <a:r>
              <a:rPr sz="900" spc="-10" dirty="0">
                <a:latin typeface="Tahoma" panose="020B0604030504040204"/>
                <a:cs typeface="Tahoma" panose="020B0604030504040204"/>
              </a:rPr>
              <a:t>contract</a:t>
            </a:r>
            <a:r>
              <a:rPr sz="9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900" spc="-30" dirty="0">
                <a:latin typeface="Tahoma" panose="020B0604030504040204"/>
                <a:cs typeface="Tahoma" panose="020B0604030504040204"/>
              </a:rPr>
              <a:t>and</a:t>
            </a:r>
            <a:r>
              <a:rPr sz="9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900" spc="-20" dirty="0">
                <a:latin typeface="Tahoma" panose="020B0604030504040204"/>
                <a:cs typeface="Tahoma" panose="020B0604030504040204"/>
              </a:rPr>
              <a:t>decentralized</a:t>
            </a:r>
            <a:r>
              <a:rPr sz="900" spc="30" dirty="0">
                <a:latin typeface="Tahoma" panose="020B0604030504040204"/>
                <a:cs typeface="Tahoma" panose="020B0604030504040204"/>
              </a:rPr>
              <a:t> </a:t>
            </a:r>
            <a:r>
              <a:rPr sz="900" spc="-10" dirty="0">
                <a:latin typeface="Tahoma" panose="020B0604030504040204"/>
                <a:cs typeface="Tahoma" panose="020B0604030504040204"/>
              </a:rPr>
              <a:t>application</a:t>
            </a:r>
            <a:r>
              <a:rPr sz="9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900" spc="-15" dirty="0">
                <a:latin typeface="Tahoma" panose="020B0604030504040204"/>
                <a:cs typeface="Tahoma" panose="020B0604030504040204"/>
              </a:rPr>
              <a:t>platform</a:t>
            </a:r>
            <a:endParaRPr sz="9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i="1" spc="-15" dirty="0">
                <a:solidFill>
                  <a:srgbClr val="7A7AC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900" spc="-15" dirty="0">
                <a:solidFill>
                  <a:srgbClr val="7A7ACD"/>
                </a:solidFill>
                <a:latin typeface="Tahoma" panose="020B0604030504040204"/>
                <a:cs typeface="Tahoma" panose="020B0604030504040204"/>
              </a:rPr>
              <a:t>vailable</a:t>
            </a:r>
            <a:r>
              <a:rPr sz="900" spc="30" dirty="0">
                <a:solidFill>
                  <a:srgbClr val="7A7ACD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900" dirty="0">
                <a:solidFill>
                  <a:srgbClr val="7A7ACD"/>
                </a:solidFill>
                <a:latin typeface="Tahoma" panose="020B0604030504040204"/>
                <a:cs typeface="Tahoma" panose="020B0604030504040204"/>
              </a:rPr>
              <a:t>at</a:t>
            </a:r>
            <a:r>
              <a:rPr sz="900" spc="35" dirty="0">
                <a:solidFill>
                  <a:srgbClr val="7A7ACD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900" dirty="0">
                <a:solidFill>
                  <a:srgbClr val="7A7ACD"/>
                </a:solidFill>
                <a:latin typeface="Tahoma" panose="020B0604030504040204"/>
                <a:cs typeface="Tahoma" panose="020B0604030504040204"/>
              </a:rPr>
              <a:t>https://github.com/ethereum/wiki/wiki/White-Paper.</a:t>
            </a:r>
            <a:endParaRPr sz="9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5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900" spc="-5" dirty="0">
                <a:solidFill>
                  <a:srgbClr val="3333B2"/>
                </a:solidFill>
                <a:latin typeface="Tahoma" panose="020B0604030504040204"/>
                <a:cs typeface="Tahoma" panose="020B0604030504040204"/>
              </a:rPr>
              <a:t>Solidity</a:t>
            </a:r>
            <a:endParaRPr sz="9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dirty="0">
                <a:latin typeface="Tahoma" panose="020B0604030504040204"/>
                <a:cs typeface="Tahoma" panose="020B0604030504040204"/>
              </a:rPr>
              <a:t>The</a:t>
            </a:r>
            <a:r>
              <a:rPr sz="900" spc="30" dirty="0">
                <a:latin typeface="Tahoma" panose="020B0604030504040204"/>
                <a:cs typeface="Tahoma" panose="020B0604030504040204"/>
              </a:rPr>
              <a:t> </a:t>
            </a:r>
            <a:r>
              <a:rPr sz="900" spc="-5" dirty="0">
                <a:latin typeface="Tahoma" panose="020B0604030504040204"/>
                <a:cs typeface="Tahoma" panose="020B0604030504040204"/>
              </a:rPr>
              <a:t>Solidity</a:t>
            </a:r>
            <a:r>
              <a:rPr sz="900" spc="35" dirty="0">
                <a:latin typeface="Tahoma" panose="020B0604030504040204"/>
                <a:cs typeface="Tahoma" panose="020B0604030504040204"/>
              </a:rPr>
              <a:t> </a:t>
            </a:r>
            <a:r>
              <a:rPr sz="900" spc="-15" dirty="0">
                <a:latin typeface="Tahoma" panose="020B0604030504040204"/>
                <a:cs typeface="Tahoma" panose="020B0604030504040204"/>
              </a:rPr>
              <a:t>Contract-Oriented</a:t>
            </a:r>
            <a:r>
              <a:rPr sz="900" spc="35" dirty="0">
                <a:latin typeface="Tahoma" panose="020B0604030504040204"/>
                <a:cs typeface="Tahoma" panose="020B0604030504040204"/>
              </a:rPr>
              <a:t> </a:t>
            </a:r>
            <a:r>
              <a:rPr sz="900" spc="-15" dirty="0">
                <a:latin typeface="Tahoma" panose="020B0604030504040204"/>
                <a:cs typeface="Tahoma" panose="020B0604030504040204"/>
              </a:rPr>
              <a:t>Programming</a:t>
            </a:r>
            <a:r>
              <a:rPr sz="900" spc="35" dirty="0">
                <a:latin typeface="Tahoma" panose="020B0604030504040204"/>
                <a:cs typeface="Tahoma" panose="020B0604030504040204"/>
              </a:rPr>
              <a:t> </a:t>
            </a:r>
            <a:r>
              <a:rPr sz="900" spc="-25" dirty="0">
                <a:latin typeface="Tahoma" panose="020B0604030504040204"/>
                <a:cs typeface="Tahoma" panose="020B0604030504040204"/>
              </a:rPr>
              <a:t>Language</a:t>
            </a:r>
            <a:endParaRPr sz="9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00" i="1" spc="-15" dirty="0">
                <a:solidFill>
                  <a:srgbClr val="7A7AC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900" spc="-15" dirty="0">
                <a:solidFill>
                  <a:srgbClr val="7A7ACD"/>
                </a:solidFill>
                <a:latin typeface="Tahoma" panose="020B0604030504040204"/>
                <a:cs typeface="Tahoma" panose="020B0604030504040204"/>
              </a:rPr>
              <a:t>vailable</a:t>
            </a:r>
            <a:r>
              <a:rPr sz="900" spc="15" dirty="0">
                <a:solidFill>
                  <a:srgbClr val="7A7ACD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900" dirty="0">
                <a:solidFill>
                  <a:srgbClr val="7A7ACD"/>
                </a:solidFill>
                <a:latin typeface="Tahoma" panose="020B0604030504040204"/>
                <a:cs typeface="Tahoma" panose="020B0604030504040204"/>
              </a:rPr>
              <a:t>at</a:t>
            </a:r>
            <a:r>
              <a:rPr sz="900" spc="20" dirty="0">
                <a:solidFill>
                  <a:srgbClr val="7A7ACD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900" spc="-5" dirty="0">
                <a:solidFill>
                  <a:srgbClr val="7A7ACD"/>
                </a:solidFill>
                <a:latin typeface="Tahoma" panose="020B0604030504040204"/>
                <a:cs typeface="Tahoma" panose="020B0604030504040204"/>
              </a:rPr>
              <a:t>https://github.com/ethereum/solidity</a:t>
            </a:r>
            <a:endParaRPr sz="9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73964" y="1510543"/>
            <a:ext cx="106680" cy="144780"/>
            <a:chOff x="173964" y="1510543"/>
            <a:chExt cx="106680" cy="144780"/>
          </a:xfrm>
        </p:grpSpPr>
        <p:pic>
          <p:nvPicPr>
            <p:cNvPr id="15" name="object 1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6504" y="1513083"/>
              <a:ext cx="101219" cy="13917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76504" y="1513083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89156" y="1532061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01809" y="1551039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89156" y="1582670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440" y="1579506"/>
              <a:ext cx="31635" cy="4428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33440" y="1633279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52419" y="151308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173964" y="2081484"/>
            <a:ext cx="106680" cy="144780"/>
            <a:chOff x="173964" y="2081484"/>
            <a:chExt cx="106680" cy="144780"/>
          </a:xfrm>
        </p:grpSpPr>
        <p:pic>
          <p:nvPicPr>
            <p:cNvPr id="24" name="object 2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6504" y="2084024"/>
              <a:ext cx="101219" cy="13917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76504" y="2084024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89156" y="2103002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01809" y="2121981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89156" y="2153611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440" y="2150447"/>
              <a:ext cx="31635" cy="4428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33440" y="2204220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52419" y="208402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33" name="object 3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48732"/>
            <a:ext cx="4608195" cy="207645"/>
            <a:chOff x="0" y="3248732"/>
            <a:chExt cx="4608195" cy="207645"/>
          </a:xfrm>
        </p:grpSpPr>
        <p:sp>
          <p:nvSpPr>
            <p:cNvPr id="3" name="object 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58569" y="1218538"/>
            <a:ext cx="109029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>
                <a:solidFill>
                  <a:srgbClr val="000000"/>
                </a:solidFill>
              </a:rPr>
              <a:t>The</a:t>
            </a:r>
            <a:r>
              <a:rPr sz="2450" spc="-85" dirty="0">
                <a:solidFill>
                  <a:srgbClr val="000000"/>
                </a:solidFill>
              </a:rPr>
              <a:t> </a:t>
            </a:r>
            <a:r>
              <a:rPr sz="2450" spc="-105" dirty="0">
                <a:solidFill>
                  <a:srgbClr val="000000"/>
                </a:solidFill>
              </a:rPr>
              <a:t>End</a:t>
            </a:r>
            <a:endParaRPr sz="2450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4041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Problem</a:t>
            </a:r>
            <a:r>
              <a:rPr spc="10" dirty="0"/>
              <a:t> </a:t>
            </a:r>
            <a:r>
              <a:rPr spc="-35" dirty="0"/>
              <a:t>Statement</a:t>
            </a:r>
            <a:r>
              <a:rPr spc="15" dirty="0"/>
              <a:t> </a:t>
            </a:r>
            <a:r>
              <a:rPr spc="165" dirty="0"/>
              <a:t>/</a:t>
            </a:r>
            <a:r>
              <a:rPr spc="10" dirty="0"/>
              <a:t> </a:t>
            </a:r>
            <a:r>
              <a:rPr spc="-20" dirty="0"/>
              <a:t>Definition</a:t>
            </a:r>
            <a:endParaRPr spc="-2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9280" y="499745"/>
            <a:ext cx="160096" cy="16009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582" y="723557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9582" y="1411846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280" y="2116099"/>
            <a:ext cx="160096" cy="16009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9743" y="2115437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5" dirty="0">
                <a:solidFill>
                  <a:srgbClr val="EAEAF7"/>
                </a:solidFill>
                <a:latin typeface="Tahoma" panose="020B0604030504040204"/>
                <a:cs typeface="Tahoma" panose="020B0604030504040204"/>
              </a:rPr>
              <a:t>2</a:t>
            </a:r>
            <a:endParaRPr sz="8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9582" y="2339886"/>
            <a:ext cx="65265" cy="652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582" y="2684030"/>
            <a:ext cx="65265" cy="652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582" y="2856103"/>
            <a:ext cx="65265" cy="6526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582" y="3028188"/>
            <a:ext cx="65265" cy="6526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29743" y="471651"/>
            <a:ext cx="4334510" cy="2681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22" baseline="7000" dirty="0">
                <a:solidFill>
                  <a:srgbClr val="EAEAF7"/>
                </a:solidFill>
                <a:latin typeface="Tahoma" panose="020B0604030504040204"/>
                <a:cs typeface="Tahoma" panose="020B0604030504040204"/>
              </a:rPr>
              <a:t>1</a:t>
            </a:r>
            <a:r>
              <a:rPr sz="1200" spc="862" baseline="7000" dirty="0">
                <a:solidFill>
                  <a:srgbClr val="EAEAF7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2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Definition</a:t>
            </a:r>
            <a:endParaRPr sz="1100">
              <a:solidFill>
                <a:schemeClr val="tx1"/>
              </a:solidFill>
              <a:latin typeface="Microsoft Sans Serif" panose="020B0604020202020204"/>
              <a:cs typeface="Microsoft Sans Serif" panose="020B0604020202020204"/>
            </a:endParaRPr>
          </a:p>
          <a:p>
            <a:pPr marL="316230" marR="53975">
              <a:lnSpc>
                <a:spcPct val="103000"/>
              </a:lnSpc>
            </a:pPr>
            <a:r>
              <a:rPr sz="1100" spc="-4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Crowdfunding</a:t>
            </a:r>
            <a:r>
              <a:rPr sz="1100" spc="-4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6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1100" spc="-6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1100" spc="-4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practice</a:t>
            </a:r>
            <a:r>
              <a:rPr sz="1100" spc="20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of </a:t>
            </a:r>
            <a:r>
              <a:rPr sz="1100" spc="-3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funding </a:t>
            </a:r>
            <a:r>
              <a:rPr sz="1100" spc="-9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100" spc="11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project </a:t>
            </a:r>
            <a:r>
              <a:rPr sz="1100" spc="-5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or</a:t>
            </a:r>
            <a:r>
              <a:rPr sz="1100" spc="19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venture</a:t>
            </a:r>
            <a:r>
              <a:rPr sz="1100" spc="20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6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by </a:t>
            </a:r>
            <a:r>
              <a:rPr sz="1100" spc="-6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raising</a:t>
            </a:r>
            <a:r>
              <a:rPr sz="1100" spc="-4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small</a:t>
            </a:r>
            <a:r>
              <a:rPr sz="1100" spc="-5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amounts</a:t>
            </a:r>
            <a:r>
              <a:rPr sz="1100" spc="-4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of </a:t>
            </a:r>
            <a:r>
              <a:rPr sz="1100" spc="-7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money</a:t>
            </a:r>
            <a:r>
              <a:rPr sz="1100" spc="-6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from </a:t>
            </a:r>
            <a:r>
              <a:rPr sz="1100" spc="-9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100" spc="-8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6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large</a:t>
            </a:r>
            <a:r>
              <a:rPr sz="1100" spc="-5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number</a:t>
            </a:r>
            <a:r>
              <a:rPr sz="1100" spc="-4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of </a:t>
            </a:r>
            <a:r>
              <a:rPr sz="1100" spc="-5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people, </a:t>
            </a:r>
            <a:r>
              <a:rPr sz="1100" spc="-5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typically</a:t>
            </a:r>
            <a:r>
              <a:rPr sz="1100" spc="7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via</a:t>
            </a:r>
            <a:r>
              <a:rPr sz="1100" spc="7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100" spc="7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Internet</a:t>
            </a:r>
            <a:r>
              <a:rPr sz="1100" spc="7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or</a:t>
            </a:r>
            <a:r>
              <a:rPr sz="1100" spc="7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middleman.</a:t>
            </a:r>
            <a:r>
              <a:rPr sz="1100" spc="19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Smart</a:t>
            </a:r>
            <a:r>
              <a:rPr sz="1100" spc="7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contracts</a:t>
            </a:r>
            <a:r>
              <a:rPr sz="1100" spc="7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8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are</a:t>
            </a:r>
            <a:r>
              <a:rPr sz="1100" spc="7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9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used</a:t>
            </a:r>
            <a:r>
              <a:rPr sz="1100" spc="7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1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1100" spc="-28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eliminate</a:t>
            </a:r>
            <a:r>
              <a:rPr sz="1100" spc="7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middleman</a:t>
            </a:r>
            <a:r>
              <a:rPr sz="1100" spc="7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6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using</a:t>
            </a:r>
            <a:r>
              <a:rPr sz="1100" spc="7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blockchain.</a:t>
            </a:r>
            <a:endParaRPr sz="1100">
              <a:solidFill>
                <a:schemeClr val="tx1"/>
              </a:solidFill>
              <a:latin typeface="Microsoft Sans Serif" panose="020B0604020202020204"/>
              <a:cs typeface="Microsoft Sans Serif" panose="020B0604020202020204"/>
            </a:endParaRPr>
          </a:p>
          <a:p>
            <a:pPr marL="316230" marR="5080">
              <a:lnSpc>
                <a:spcPct val="103000"/>
              </a:lnSpc>
            </a:pPr>
            <a:r>
              <a:rPr sz="1100" spc="-4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Unlike</a:t>
            </a:r>
            <a:r>
              <a:rPr sz="1100" spc="7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1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traditional</a:t>
            </a:r>
            <a:r>
              <a:rPr sz="1100" spc="7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contracts</a:t>
            </a:r>
            <a:r>
              <a:rPr sz="1100" spc="8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or</a:t>
            </a:r>
            <a:r>
              <a:rPr sz="1100" spc="7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6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agreement</a:t>
            </a:r>
            <a:r>
              <a:rPr sz="1100" spc="7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written</a:t>
            </a:r>
            <a:r>
              <a:rPr sz="1100" spc="8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there</a:t>
            </a:r>
            <a:r>
              <a:rPr sz="1100" spc="7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6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1100" spc="8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6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no</a:t>
            </a:r>
            <a:r>
              <a:rPr sz="1100" spc="7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9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need</a:t>
            </a:r>
            <a:r>
              <a:rPr sz="1100" spc="7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for </a:t>
            </a:r>
            <a:r>
              <a:rPr sz="1100" spc="-27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9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100" spc="-8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third </a:t>
            </a:r>
            <a:r>
              <a:rPr sz="1100" spc="-6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person</a:t>
            </a:r>
            <a:r>
              <a:rPr sz="1100" spc="-6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1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1100" spc="-6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read</a:t>
            </a:r>
            <a:r>
              <a:rPr sz="1100" spc="-6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6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1100" spc="-6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implement</a:t>
            </a:r>
            <a:r>
              <a:rPr sz="1100" spc="-3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100" spc="-2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contract.</a:t>
            </a:r>
            <a:r>
              <a:rPr sz="1100" spc="25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100" spc="21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computer </a:t>
            </a:r>
            <a:r>
              <a:rPr sz="1100" spc="-3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itself </a:t>
            </a:r>
            <a:r>
              <a:rPr sz="1100" spc="-1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will </a:t>
            </a:r>
            <a:r>
              <a:rPr sz="1100" spc="-6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read</a:t>
            </a:r>
            <a:r>
              <a:rPr sz="1100" spc="-6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6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1100" spc="-6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7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execute</a:t>
            </a:r>
            <a:r>
              <a:rPr sz="1100" spc="-6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100" spc="-2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contract </a:t>
            </a:r>
            <a:r>
              <a:rPr sz="1100" spc="-7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when</a:t>
            </a:r>
            <a:r>
              <a:rPr sz="1100" spc="-6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all </a:t>
            </a:r>
            <a:r>
              <a:rPr sz="1100" spc="-3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100" spc="-2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6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predefined </a:t>
            </a:r>
            <a:r>
              <a:rPr sz="1100" spc="-5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conditions</a:t>
            </a:r>
            <a:r>
              <a:rPr sz="1100" spc="6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8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are</a:t>
            </a:r>
            <a:r>
              <a:rPr sz="1100" spc="7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met.</a:t>
            </a:r>
            <a:endParaRPr sz="1100">
              <a:solidFill>
                <a:schemeClr val="tx1"/>
              </a:solidFill>
              <a:latin typeface="Microsoft Sans Serif" panose="020B0604020202020204"/>
              <a:cs typeface="Microsoft Sans Serif" panose="020B0604020202020204"/>
            </a:endParaRPr>
          </a:p>
          <a:p>
            <a:pPr marL="177800">
              <a:lnSpc>
                <a:spcPct val="100000"/>
              </a:lnSpc>
              <a:spcBef>
                <a:spcPts val="570"/>
              </a:spcBef>
            </a:pPr>
            <a:r>
              <a:rPr sz="1100" spc="-2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Limitations</a:t>
            </a:r>
            <a:r>
              <a:rPr sz="1100" spc="6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1100" spc="7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1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traditional</a:t>
            </a:r>
            <a:r>
              <a:rPr lang="en-IN" sz="1100" spc="-1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crowdfunding</a:t>
            </a:r>
            <a:endParaRPr sz="1100">
              <a:solidFill>
                <a:schemeClr val="tx1"/>
              </a:solidFill>
              <a:latin typeface="Microsoft Sans Serif" panose="020B0604020202020204"/>
              <a:cs typeface="Microsoft Sans Serif" panose="020B0604020202020204"/>
            </a:endParaRPr>
          </a:p>
          <a:p>
            <a:pPr marL="316230" marR="130175">
              <a:lnSpc>
                <a:spcPct val="103000"/>
              </a:lnSpc>
            </a:pPr>
            <a:r>
              <a:rPr sz="1100" spc="-6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Every</a:t>
            </a:r>
            <a:r>
              <a:rPr sz="1100" spc="7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crowdfunding</a:t>
            </a:r>
            <a:r>
              <a:rPr sz="1100" spc="7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8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exchange</a:t>
            </a:r>
            <a:r>
              <a:rPr sz="1100" spc="8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today</a:t>
            </a:r>
            <a:r>
              <a:rPr sz="1100" spc="7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6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1100" spc="7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6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dependent</a:t>
            </a:r>
            <a:r>
              <a:rPr sz="1100" spc="8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6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on</a:t>
            </a:r>
            <a:r>
              <a:rPr sz="1100" spc="7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8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one</a:t>
            </a:r>
            <a:r>
              <a:rPr sz="1100" spc="8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1100" spc="7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7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several </a:t>
            </a:r>
            <a:r>
              <a:rPr sz="1100" spc="-27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dedicated</a:t>
            </a:r>
            <a:r>
              <a:rPr sz="1100" spc="7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crowdfunding</a:t>
            </a:r>
            <a:r>
              <a:rPr sz="1100" spc="7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platforms</a:t>
            </a:r>
            <a:r>
              <a:rPr sz="1100" spc="7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which</a:t>
            </a:r>
            <a:r>
              <a:rPr sz="1100" spc="7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6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takes</a:t>
            </a:r>
            <a:r>
              <a:rPr sz="1100" spc="7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hectic</a:t>
            </a:r>
            <a:r>
              <a:rPr sz="1100" spc="7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7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fees.</a:t>
            </a:r>
            <a:endParaRPr sz="1100">
              <a:solidFill>
                <a:schemeClr val="tx1"/>
              </a:solidFill>
              <a:latin typeface="Microsoft Sans Serif" panose="020B0604020202020204"/>
              <a:cs typeface="Microsoft Sans Serif" panose="020B0604020202020204"/>
            </a:endParaRPr>
          </a:p>
          <a:p>
            <a:pPr marL="316230" marR="1147445">
              <a:lnSpc>
                <a:spcPct val="103000"/>
              </a:lnSpc>
            </a:pPr>
            <a:r>
              <a:rPr sz="1100" spc="-8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Rules</a:t>
            </a:r>
            <a:r>
              <a:rPr sz="1100" spc="-7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6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1100" spc="-6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regulations </a:t>
            </a:r>
            <a:r>
              <a:rPr sz="1100" spc="-2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of </a:t>
            </a:r>
            <a:r>
              <a:rPr sz="1100" spc="-3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platforms </a:t>
            </a:r>
            <a:r>
              <a:rPr sz="1100" spc="-8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are</a:t>
            </a:r>
            <a:r>
              <a:rPr sz="1100" spc="-7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very</a:t>
            </a:r>
            <a:r>
              <a:rPr sz="1100" spc="-5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strict. </a:t>
            </a:r>
            <a:r>
              <a:rPr sz="1100" spc="-28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7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Promises</a:t>
            </a:r>
            <a:r>
              <a:rPr sz="1100" spc="6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7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may</a:t>
            </a:r>
            <a:r>
              <a:rPr sz="1100" spc="7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1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not</a:t>
            </a:r>
            <a:r>
              <a:rPr sz="1100" spc="6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7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be</a:t>
            </a:r>
            <a:r>
              <a:rPr sz="1100" spc="7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1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fulfilled.</a:t>
            </a:r>
            <a:endParaRPr sz="1100">
              <a:solidFill>
                <a:schemeClr val="tx1"/>
              </a:solidFill>
              <a:latin typeface="Microsoft Sans Serif" panose="020B0604020202020204"/>
              <a:cs typeface="Microsoft Sans Serif" panose="020B0604020202020204"/>
            </a:endParaRPr>
          </a:p>
          <a:p>
            <a:pPr marL="316230">
              <a:lnSpc>
                <a:spcPct val="100000"/>
              </a:lnSpc>
              <a:spcBef>
                <a:spcPts val="35"/>
              </a:spcBef>
            </a:pPr>
            <a:r>
              <a:rPr sz="1100" spc="-4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Copyright</a:t>
            </a:r>
            <a:r>
              <a:rPr sz="1100" spc="7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vulnerability</a:t>
            </a:r>
            <a:r>
              <a:rPr sz="1100" spc="7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65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1100" spc="7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0" dirty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rPr>
              <a:t>there.</a:t>
            </a:r>
            <a:endParaRPr sz="1100" spc="-40" dirty="0">
              <a:solidFill>
                <a:schemeClr val="tx1"/>
              </a:solidFill>
              <a:latin typeface="Microsoft Sans Serif" panose="020B0604020202020204"/>
              <a:cs typeface="Microsoft Sans Serif" panose="020B0604020202020204"/>
              <a:hlinkClick r:id="rId5" action="ppaction://hlinksldjump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46335"/>
            <a:ext cx="4608195" cy="109855"/>
            <a:chOff x="0" y="3346335"/>
            <a:chExt cx="4608195" cy="109855"/>
          </a:xfrm>
        </p:grpSpPr>
        <p:sp>
          <p:nvSpPr>
            <p:cNvPr id="15" name="object 1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-12"/>
                  </a:moveTo>
                  <a:lnTo>
                    <a:pt x="0" y="-12"/>
                  </a:lnTo>
                  <a:lnTo>
                    <a:pt x="0" y="109639"/>
                  </a:lnTo>
                  <a:lnTo>
                    <a:pt x="1535976" y="109639"/>
                  </a:lnTo>
                  <a:lnTo>
                    <a:pt x="1535976" y="-12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535976" y="3346335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071952" y="3346335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4725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Problem</a:t>
            </a:r>
            <a:r>
              <a:rPr sz="1400" spc="-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Statement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1089" y="815327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731874"/>
            <a:ext cx="9099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Microsoft Sans Serif" panose="020B0604020202020204"/>
                <a:cs typeface="Microsoft Sans Serif" panose="020B0604020202020204"/>
              </a:rPr>
              <a:t>Not</a:t>
            </a:r>
            <a:r>
              <a:rPr sz="11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0" dirty="0">
                <a:latin typeface="Microsoft Sans Serif" panose="020B0604020202020204"/>
                <a:cs typeface="Microsoft Sans Serif" panose="020B0604020202020204"/>
              </a:rPr>
              <a:t>ideal</a:t>
            </a:r>
            <a:r>
              <a:rPr sz="110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5" dirty="0">
                <a:latin typeface="Microsoft Sans Serif" panose="020B0604020202020204"/>
                <a:cs typeface="Microsoft Sans Serif" panose="020B0604020202020204"/>
              </a:rPr>
              <a:t>world</a:t>
            </a:r>
            <a:endParaRPr sz="11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171" y="933711"/>
            <a:ext cx="3464791" cy="189156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7354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Motivation</a:t>
            </a:r>
            <a:r>
              <a:rPr spc="20" dirty="0"/>
              <a:t> </a:t>
            </a:r>
            <a:r>
              <a:rPr spc="-40" dirty="0"/>
              <a:t>of</a:t>
            </a:r>
            <a:r>
              <a:rPr spc="20" dirty="0"/>
              <a:t> </a:t>
            </a:r>
            <a:r>
              <a:rPr spc="-50" dirty="0"/>
              <a:t>the</a:t>
            </a:r>
            <a:r>
              <a:rPr spc="20" dirty="0"/>
              <a:t> </a:t>
            </a:r>
            <a:r>
              <a:rPr spc="-70" dirty="0"/>
              <a:t>work</a:t>
            </a:r>
            <a:endParaRPr spc="-7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1089" y="1153248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1069795"/>
            <a:ext cx="4060190" cy="12623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3000"/>
              </a:lnSpc>
              <a:spcBef>
                <a:spcPts val="55"/>
              </a:spcBef>
            </a:pPr>
            <a:r>
              <a:rPr sz="1100" spc="-45" dirty="0">
                <a:latin typeface="Microsoft Sans Serif" panose="020B0604020202020204"/>
                <a:cs typeface="Microsoft Sans Serif" panose="020B0604020202020204"/>
              </a:rPr>
              <a:t>Crowdfunding </a:t>
            </a:r>
            <a:r>
              <a:rPr sz="1100" spc="-60" dirty="0">
                <a:latin typeface="Microsoft Sans Serif" panose="020B0604020202020204"/>
                <a:cs typeface="Microsoft Sans Serif" panose="020B0604020202020204"/>
              </a:rPr>
              <a:t>allows </a:t>
            </a:r>
            <a:r>
              <a:rPr sz="1100" spc="-95" dirty="0">
                <a:latin typeface="Microsoft Sans Serif" panose="020B0604020202020204"/>
                <a:cs typeface="Microsoft Sans Serif" panose="020B0604020202020204"/>
              </a:rPr>
              <a:t>businesses </a:t>
            </a:r>
            <a:r>
              <a:rPr sz="1100" spc="-5" dirty="0">
                <a:latin typeface="Microsoft Sans Serif" panose="020B0604020202020204"/>
                <a:cs typeface="Microsoft Sans Serif" panose="020B0604020202020204"/>
              </a:rPr>
              <a:t>with </a:t>
            </a:r>
            <a:r>
              <a:rPr sz="1100" spc="-40" dirty="0">
                <a:latin typeface="Microsoft Sans Serif" panose="020B0604020202020204"/>
                <a:cs typeface="Microsoft Sans Serif" panose="020B0604020202020204"/>
              </a:rPr>
              <a:t>really great </a:t>
            </a:r>
            <a:r>
              <a:rPr sz="1100" spc="-45" dirty="0">
                <a:latin typeface="Microsoft Sans Serif" panose="020B0604020202020204"/>
                <a:cs typeface="Microsoft Sans Serif" panose="020B0604020202020204"/>
              </a:rPr>
              <a:t>products </a:t>
            </a:r>
            <a:r>
              <a:rPr sz="1100" spc="-65" dirty="0">
                <a:latin typeface="Microsoft Sans Serif" panose="020B0604020202020204"/>
                <a:cs typeface="Microsoft Sans Serif" panose="020B0604020202020204"/>
              </a:rPr>
              <a:t>and </a:t>
            </a:r>
            <a:r>
              <a:rPr sz="1100" spc="-70" dirty="0">
                <a:latin typeface="Microsoft Sans Serif" panose="020B0604020202020204"/>
                <a:cs typeface="Microsoft Sans Serif" panose="020B0604020202020204"/>
              </a:rPr>
              <a:t>service </a:t>
            </a:r>
            <a:r>
              <a:rPr sz="1100" spc="-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80" dirty="0">
                <a:latin typeface="Microsoft Sans Serif" panose="020B0604020202020204"/>
                <a:cs typeface="Microsoft Sans Serif" panose="020B0604020202020204"/>
              </a:rPr>
              <a:t>ideas </a:t>
            </a:r>
            <a:r>
              <a:rPr sz="1100" spc="10" dirty="0"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1100" spc="-70" dirty="0">
                <a:latin typeface="Microsoft Sans Serif" panose="020B0604020202020204"/>
                <a:cs typeface="Microsoft Sans Serif" panose="020B0604020202020204"/>
              </a:rPr>
              <a:t>raise </a:t>
            </a:r>
            <a:r>
              <a:rPr sz="1100" spc="-55" dirty="0">
                <a:latin typeface="Microsoft Sans Serif" panose="020B0604020202020204"/>
                <a:cs typeface="Microsoft Sans Serif" panose="020B0604020202020204"/>
              </a:rPr>
              <a:t>funds </a:t>
            </a:r>
            <a:r>
              <a:rPr sz="1100" spc="-25" dirty="0">
                <a:latin typeface="Microsoft Sans Serif" panose="020B0604020202020204"/>
                <a:cs typeface="Microsoft Sans Serif" panose="020B0604020202020204"/>
              </a:rPr>
              <a:t>from </a:t>
            </a:r>
            <a:r>
              <a:rPr sz="1100" spc="-50" dirty="0">
                <a:latin typeface="Microsoft Sans Serif" panose="020B0604020202020204"/>
                <a:cs typeface="Microsoft Sans Serif" panose="020B0604020202020204"/>
              </a:rPr>
              <a:t>regular </a:t>
            </a:r>
            <a:r>
              <a:rPr sz="1100" spc="-65" dirty="0">
                <a:latin typeface="Microsoft Sans Serif" panose="020B0604020202020204"/>
                <a:cs typeface="Microsoft Sans Serif" panose="020B0604020202020204"/>
              </a:rPr>
              <a:t>people </a:t>
            </a:r>
            <a:r>
              <a:rPr sz="1100" spc="-20" dirty="0">
                <a:latin typeface="Microsoft Sans Serif" panose="020B0604020202020204"/>
                <a:cs typeface="Microsoft Sans Serif" panose="020B0604020202020204"/>
              </a:rPr>
              <a:t>in </a:t>
            </a:r>
            <a:r>
              <a:rPr sz="1100" spc="-55" dirty="0">
                <a:latin typeface="Microsoft Sans Serif" panose="020B0604020202020204"/>
                <a:cs typeface="Microsoft Sans Serif" panose="020B0604020202020204"/>
              </a:rPr>
              <a:t>small </a:t>
            </a:r>
            <a:r>
              <a:rPr sz="1100" spc="-40" dirty="0">
                <a:latin typeface="Microsoft Sans Serif" panose="020B0604020202020204"/>
                <a:cs typeface="Microsoft Sans Serif" panose="020B0604020202020204"/>
              </a:rPr>
              <a:t>investment </a:t>
            </a:r>
            <a:r>
              <a:rPr sz="1100" spc="-45" dirty="0">
                <a:latin typeface="Microsoft Sans Serif" panose="020B0604020202020204"/>
                <a:cs typeface="Microsoft Sans Serif" panose="020B0604020202020204"/>
              </a:rPr>
              <a:t>amounts. </a:t>
            </a:r>
            <a:r>
              <a:rPr sz="1100" spc="-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60" dirty="0">
                <a:latin typeface="Microsoft Sans Serif" panose="020B0604020202020204"/>
                <a:cs typeface="Microsoft Sans Serif" panose="020B0604020202020204"/>
              </a:rPr>
              <a:t>When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45" dirty="0">
                <a:latin typeface="Microsoft Sans Serif" panose="020B0604020202020204"/>
                <a:cs typeface="Microsoft Sans Serif" panose="020B0604020202020204"/>
              </a:rPr>
              <a:t>it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60" dirty="0">
                <a:latin typeface="Microsoft Sans Serif" panose="020B0604020202020204"/>
                <a:cs typeface="Microsoft Sans Serif" panose="020B0604020202020204"/>
              </a:rPr>
              <a:t>works,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45" dirty="0">
                <a:latin typeface="Microsoft Sans Serif" panose="020B0604020202020204"/>
                <a:cs typeface="Microsoft Sans Serif" panose="020B0604020202020204"/>
              </a:rPr>
              <a:t>it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70" dirty="0">
                <a:latin typeface="Microsoft Sans Serif" panose="020B0604020202020204"/>
                <a:cs typeface="Microsoft Sans Serif" panose="020B0604020202020204"/>
              </a:rPr>
              <a:t>can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0" dirty="0">
                <a:latin typeface="Microsoft Sans Serif" panose="020B0604020202020204"/>
                <a:cs typeface="Microsoft Sans Serif" panose="020B0604020202020204"/>
              </a:rPr>
              <a:t>really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60" dirty="0">
                <a:latin typeface="Microsoft Sans Serif" panose="020B0604020202020204"/>
                <a:cs typeface="Microsoft Sans Serif" panose="020B0604020202020204"/>
              </a:rPr>
              <a:t>give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0" dirty="0">
                <a:latin typeface="Microsoft Sans Serif" panose="020B0604020202020204"/>
                <a:cs typeface="Microsoft Sans Serif" panose="020B0604020202020204"/>
              </a:rPr>
              <a:t>your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85" dirty="0">
                <a:latin typeface="Microsoft Sans Serif" panose="020B0604020202020204"/>
                <a:cs typeface="Microsoft Sans Serif" panose="020B0604020202020204"/>
              </a:rPr>
              <a:t>business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9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0" dirty="0">
                <a:latin typeface="Microsoft Sans Serif" panose="020B0604020202020204"/>
                <a:cs typeface="Microsoft Sans Serif" panose="020B0604020202020204"/>
              </a:rPr>
              <a:t>big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0" dirty="0">
                <a:latin typeface="Microsoft Sans Serif" panose="020B0604020202020204"/>
                <a:cs typeface="Microsoft Sans Serif" panose="020B0604020202020204"/>
              </a:rPr>
              <a:t>boost.</a:t>
            </a:r>
            <a:endParaRPr sz="1100">
              <a:latin typeface="Microsoft Sans Serif" panose="020B0604020202020204"/>
              <a:cs typeface="Microsoft Sans Serif" panose="020B0604020202020204"/>
            </a:endParaRPr>
          </a:p>
          <a:p>
            <a:pPr marL="12700" marR="67310">
              <a:lnSpc>
                <a:spcPct val="103000"/>
              </a:lnSpc>
              <a:spcBef>
                <a:spcPts val="300"/>
              </a:spcBef>
            </a:pPr>
            <a:r>
              <a:rPr sz="1100" spc="-80" dirty="0">
                <a:latin typeface="Microsoft Sans Serif" panose="020B0604020202020204"/>
                <a:cs typeface="Microsoft Sans Serif" panose="020B0604020202020204"/>
              </a:rPr>
              <a:t>One</a:t>
            </a:r>
            <a:r>
              <a:rPr sz="1100" spc="-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0" dirty="0">
                <a:latin typeface="Microsoft Sans Serif" panose="020B0604020202020204"/>
                <a:cs typeface="Microsoft Sans Serif" panose="020B0604020202020204"/>
              </a:rPr>
              <a:t>of </a:t>
            </a:r>
            <a:r>
              <a:rPr sz="1100" spc="-30" dirty="0"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1100" spc="-65" dirty="0">
                <a:latin typeface="Microsoft Sans Serif" panose="020B0604020202020204"/>
                <a:cs typeface="Microsoft Sans Serif" panose="020B0604020202020204"/>
              </a:rPr>
              <a:t>problems</a:t>
            </a:r>
            <a:r>
              <a:rPr sz="1100" spc="1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65" dirty="0">
                <a:latin typeface="Microsoft Sans Serif" panose="020B0604020202020204"/>
                <a:cs typeface="Microsoft Sans Serif" panose="020B0604020202020204"/>
              </a:rPr>
              <a:t>is</a:t>
            </a:r>
            <a:r>
              <a:rPr sz="1100" spc="1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5" dirty="0">
                <a:latin typeface="Microsoft Sans Serif" panose="020B0604020202020204"/>
                <a:cs typeface="Microsoft Sans Serif" panose="020B0604020202020204"/>
              </a:rPr>
              <a:t>that </a:t>
            </a:r>
            <a:r>
              <a:rPr sz="1100" spc="-90" dirty="0">
                <a:latin typeface="Microsoft Sans Serif" panose="020B0604020202020204"/>
                <a:cs typeface="Microsoft Sans Serif" panose="020B0604020202020204"/>
              </a:rPr>
              <a:t>even</a:t>
            </a:r>
            <a:r>
              <a:rPr sz="1100" spc="114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" dirty="0">
                <a:latin typeface="Microsoft Sans Serif" panose="020B0604020202020204"/>
                <a:cs typeface="Microsoft Sans Serif" panose="020B0604020202020204"/>
              </a:rPr>
              <a:t>with </a:t>
            </a:r>
            <a:r>
              <a:rPr sz="1100" spc="-40" dirty="0">
                <a:latin typeface="Microsoft Sans Serif" panose="020B0604020202020204"/>
                <a:cs typeface="Microsoft Sans Serif" panose="020B0604020202020204"/>
              </a:rPr>
              <a:t>crowdfunding,</a:t>
            </a:r>
            <a:r>
              <a:rPr sz="1100" spc="2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5" dirty="0">
                <a:latin typeface="Microsoft Sans Serif" panose="020B0604020202020204"/>
                <a:cs typeface="Microsoft Sans Serif" panose="020B0604020202020204"/>
              </a:rPr>
              <a:t>this </a:t>
            </a:r>
            <a:r>
              <a:rPr sz="1100" spc="-55" dirty="0">
                <a:latin typeface="Microsoft Sans Serif" panose="020B0604020202020204"/>
                <a:cs typeface="Microsoft Sans Serif" panose="020B0604020202020204"/>
              </a:rPr>
              <a:t>model</a:t>
            </a:r>
            <a:r>
              <a:rPr sz="1100" spc="1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65" dirty="0">
                <a:latin typeface="Microsoft Sans Serif" panose="020B0604020202020204"/>
                <a:cs typeface="Microsoft Sans Serif" panose="020B0604020202020204"/>
              </a:rPr>
              <a:t>is </a:t>
            </a:r>
            <a:r>
              <a:rPr sz="1100" spc="-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" dirty="0">
                <a:latin typeface="Microsoft Sans Serif" panose="020B0604020202020204"/>
                <a:cs typeface="Microsoft Sans Serif" panose="020B0604020202020204"/>
              </a:rPr>
              <a:t>still </a:t>
            </a:r>
            <a:r>
              <a:rPr sz="1100" spc="-50" dirty="0">
                <a:latin typeface="Microsoft Sans Serif" panose="020B0604020202020204"/>
                <a:cs typeface="Microsoft Sans Serif" panose="020B0604020202020204"/>
              </a:rPr>
              <a:t>extremely</a:t>
            </a:r>
            <a:r>
              <a:rPr sz="1100" spc="-4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5" dirty="0">
                <a:latin typeface="Microsoft Sans Serif" panose="020B0604020202020204"/>
                <a:cs typeface="Microsoft Sans Serif" panose="020B0604020202020204"/>
              </a:rPr>
              <a:t>inefficient, </a:t>
            </a:r>
            <a:r>
              <a:rPr sz="1100" spc="-5" dirty="0">
                <a:latin typeface="Microsoft Sans Serif" panose="020B0604020202020204"/>
                <a:cs typeface="Microsoft Sans Serif" panose="020B0604020202020204"/>
              </a:rPr>
              <a:t>with </a:t>
            </a:r>
            <a:r>
              <a:rPr sz="1100" spc="-70" dirty="0">
                <a:latin typeface="Microsoft Sans Serif" panose="020B0604020202020204"/>
                <a:cs typeface="Microsoft Sans Serif" panose="020B0604020202020204"/>
              </a:rPr>
              <a:t>78</a:t>
            </a:r>
            <a:r>
              <a:rPr sz="1100" spc="-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5" dirty="0">
                <a:latin typeface="Microsoft Sans Serif" panose="020B0604020202020204"/>
                <a:cs typeface="Microsoft Sans Serif" panose="020B0604020202020204"/>
              </a:rPr>
              <a:t>percent</a:t>
            </a:r>
            <a:r>
              <a:rPr sz="1100" spc="-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0" dirty="0">
                <a:latin typeface="Microsoft Sans Serif" panose="020B0604020202020204"/>
                <a:cs typeface="Microsoft Sans Serif" panose="020B0604020202020204"/>
              </a:rPr>
              <a:t>of </a:t>
            </a:r>
            <a:r>
              <a:rPr sz="1100" spc="-65" dirty="0">
                <a:latin typeface="Microsoft Sans Serif" panose="020B0604020202020204"/>
                <a:cs typeface="Microsoft Sans Serif" panose="020B0604020202020204"/>
              </a:rPr>
              <a:t>campaigns</a:t>
            </a:r>
            <a:r>
              <a:rPr sz="1100" spc="-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10" dirty="0">
                <a:latin typeface="Microsoft Sans Serif" panose="020B0604020202020204"/>
                <a:cs typeface="Microsoft Sans Serif" panose="020B0604020202020204"/>
              </a:rPr>
              <a:t>not </a:t>
            </a:r>
            <a:r>
              <a:rPr sz="1100" spc="-55" dirty="0">
                <a:latin typeface="Microsoft Sans Serif" panose="020B0604020202020204"/>
                <a:cs typeface="Microsoft Sans Serif" panose="020B0604020202020204"/>
              </a:rPr>
              <a:t>reaching </a:t>
            </a:r>
            <a:r>
              <a:rPr sz="1100" spc="-2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15" dirty="0">
                <a:latin typeface="Microsoft Sans Serif" panose="020B0604020202020204"/>
                <a:cs typeface="Microsoft Sans Serif" panose="020B0604020202020204"/>
              </a:rPr>
              <a:t>their </a:t>
            </a:r>
            <a:r>
              <a:rPr sz="1100" spc="-25" dirty="0">
                <a:latin typeface="Microsoft Sans Serif" panose="020B0604020202020204"/>
                <a:cs typeface="Microsoft Sans Serif" panose="020B0604020202020204"/>
              </a:rPr>
              <a:t>target </a:t>
            </a:r>
            <a:r>
              <a:rPr sz="1100" spc="-70" dirty="0">
                <a:latin typeface="Microsoft Sans Serif" panose="020B0604020202020204"/>
                <a:cs typeface="Microsoft Sans Serif" panose="020B0604020202020204"/>
              </a:rPr>
              <a:t>goals</a:t>
            </a:r>
            <a:r>
              <a:rPr sz="1100" spc="-65" dirty="0">
                <a:latin typeface="Microsoft Sans Serif" panose="020B0604020202020204"/>
                <a:cs typeface="Microsoft Sans Serif" panose="020B0604020202020204"/>
              </a:rPr>
              <a:t> and</a:t>
            </a:r>
            <a:r>
              <a:rPr sz="1100" spc="-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0" dirty="0">
                <a:latin typeface="Microsoft Sans Serif" panose="020B0604020202020204"/>
                <a:cs typeface="Microsoft Sans Serif" panose="020B0604020202020204"/>
              </a:rPr>
              <a:t>only</a:t>
            </a:r>
            <a:r>
              <a:rPr sz="1100" spc="-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0" dirty="0">
                <a:latin typeface="Microsoft Sans Serif" panose="020B0604020202020204"/>
                <a:cs typeface="Microsoft Sans Serif" panose="020B0604020202020204"/>
              </a:rPr>
              <a:t>1.9</a:t>
            </a:r>
            <a:r>
              <a:rPr sz="1100" spc="-45" dirty="0">
                <a:latin typeface="Microsoft Sans Serif" panose="020B0604020202020204"/>
                <a:cs typeface="Microsoft Sans Serif" panose="020B0604020202020204"/>
              </a:rPr>
              <a:t> percent</a:t>
            </a:r>
            <a:r>
              <a:rPr sz="1100" spc="2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0" dirty="0">
                <a:latin typeface="Microsoft Sans Serif" panose="020B0604020202020204"/>
                <a:cs typeface="Microsoft Sans Serif" panose="020B0604020202020204"/>
              </a:rPr>
              <a:t>of </a:t>
            </a:r>
            <a:r>
              <a:rPr sz="1100" spc="-55" dirty="0">
                <a:latin typeface="Microsoft Sans Serif" panose="020B0604020202020204"/>
                <a:cs typeface="Microsoft Sans Serif" panose="020B0604020202020204"/>
              </a:rPr>
              <a:t>funds</a:t>
            </a:r>
            <a:r>
              <a:rPr sz="1100" spc="1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5" dirty="0">
                <a:latin typeface="Microsoft Sans Serif" panose="020B0604020202020204"/>
                <a:cs typeface="Microsoft Sans Serif" panose="020B0604020202020204"/>
              </a:rPr>
              <a:t>that </a:t>
            </a:r>
            <a:r>
              <a:rPr sz="1100" spc="-80" dirty="0">
                <a:latin typeface="Microsoft Sans Serif" panose="020B0604020202020204"/>
                <a:cs typeface="Microsoft Sans Serif" panose="020B0604020202020204"/>
              </a:rPr>
              <a:t>are</a:t>
            </a:r>
            <a:r>
              <a:rPr sz="1100" spc="1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65" dirty="0">
                <a:latin typeface="Microsoft Sans Serif" panose="020B0604020202020204"/>
                <a:cs typeface="Microsoft Sans Serif" panose="020B0604020202020204"/>
              </a:rPr>
              <a:t>raised </a:t>
            </a:r>
            <a:r>
              <a:rPr sz="1100" spc="-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0" dirty="0">
                <a:latin typeface="Microsoft Sans Serif" panose="020B0604020202020204"/>
                <a:cs typeface="Microsoft Sans Serif" panose="020B0604020202020204"/>
              </a:rPr>
              <a:t>through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5" dirty="0">
                <a:latin typeface="Microsoft Sans Serif" panose="020B0604020202020204"/>
                <a:cs typeface="Microsoft Sans Serif" panose="020B0604020202020204"/>
              </a:rPr>
              <a:t>crowdsourcing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65" dirty="0">
                <a:latin typeface="Microsoft Sans Serif" panose="020B0604020202020204"/>
                <a:cs typeface="Microsoft Sans Serif" panose="020B0604020202020204"/>
              </a:rPr>
              <a:t>campaigns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0" dirty="0">
                <a:latin typeface="Microsoft Sans Serif" panose="020B0604020202020204"/>
                <a:cs typeface="Microsoft Sans Serif" panose="020B0604020202020204"/>
              </a:rPr>
              <a:t>going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10" dirty="0"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60" dirty="0">
                <a:latin typeface="Microsoft Sans Serif" panose="020B0604020202020204"/>
                <a:cs typeface="Microsoft Sans Serif" panose="020B0604020202020204"/>
              </a:rPr>
              <a:t>developing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0" dirty="0">
                <a:latin typeface="Microsoft Sans Serif" panose="020B0604020202020204"/>
                <a:cs typeface="Microsoft Sans Serif" panose="020B0604020202020204"/>
              </a:rPr>
              <a:t>countries.</a:t>
            </a:r>
            <a:endParaRPr sz="11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1089" y="1707426"/>
            <a:ext cx="65265" cy="6526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7354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Motivation</a:t>
            </a:r>
            <a:r>
              <a:rPr spc="20" dirty="0"/>
              <a:t> </a:t>
            </a:r>
            <a:r>
              <a:rPr spc="-40" dirty="0"/>
              <a:t>of</a:t>
            </a:r>
            <a:r>
              <a:rPr spc="20" dirty="0"/>
              <a:t> </a:t>
            </a:r>
            <a:r>
              <a:rPr spc="-50" dirty="0"/>
              <a:t>the</a:t>
            </a:r>
            <a:r>
              <a:rPr spc="20" dirty="0"/>
              <a:t> </a:t>
            </a:r>
            <a:r>
              <a:rPr spc="-70" dirty="0"/>
              <a:t>work</a:t>
            </a:r>
            <a:endParaRPr spc="-7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1089" y="718007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590776"/>
            <a:ext cx="3977640" cy="23945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5"/>
              </a:spcBef>
            </a:pPr>
            <a:r>
              <a:rPr sz="1100" spc="-40" dirty="0">
                <a:latin typeface="Microsoft Sans Serif" panose="020B0604020202020204"/>
                <a:cs typeface="Microsoft Sans Serif" panose="020B0604020202020204"/>
              </a:rPr>
              <a:t>Blockchain</a:t>
            </a:r>
            <a:r>
              <a:rPr sz="1100" spc="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70" dirty="0">
                <a:latin typeface="Microsoft Sans Serif" panose="020B0604020202020204"/>
                <a:cs typeface="Microsoft Sans Serif" panose="020B0604020202020204"/>
              </a:rPr>
              <a:t>can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75" dirty="0">
                <a:latin typeface="Microsoft Sans Serif" panose="020B0604020202020204"/>
                <a:cs typeface="Microsoft Sans Serif" panose="020B0604020202020204"/>
              </a:rPr>
              <a:t>change</a:t>
            </a:r>
            <a:r>
              <a:rPr sz="1100" spc="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0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5" dirty="0">
                <a:latin typeface="Microsoft Sans Serif" panose="020B0604020202020204"/>
                <a:cs typeface="Microsoft Sans Serif" panose="020B0604020202020204"/>
              </a:rPr>
              <a:t>crowdfunding</a:t>
            </a:r>
            <a:r>
              <a:rPr sz="1100" spc="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70" dirty="0">
                <a:latin typeface="Microsoft Sans Serif" panose="020B0604020202020204"/>
                <a:cs typeface="Microsoft Sans Serif" panose="020B0604020202020204"/>
              </a:rPr>
              <a:t>game.</a:t>
            </a:r>
            <a:endParaRPr sz="1100">
              <a:latin typeface="Microsoft Sans Serif" panose="020B0604020202020204"/>
              <a:cs typeface="Microsoft Sans Serif" panose="020B0604020202020204"/>
            </a:endParaRPr>
          </a:p>
          <a:p>
            <a:pPr marL="12700" marR="5080">
              <a:lnSpc>
                <a:spcPct val="103000"/>
              </a:lnSpc>
              <a:spcBef>
                <a:spcPts val="300"/>
              </a:spcBef>
            </a:pPr>
            <a:r>
              <a:rPr sz="1100" spc="-90" dirty="0">
                <a:latin typeface="Microsoft Sans Serif" panose="020B0604020202020204"/>
                <a:cs typeface="Microsoft Sans Serif" panose="020B0604020202020204"/>
              </a:rPr>
              <a:t>Because</a:t>
            </a:r>
            <a:r>
              <a:rPr sz="1100" spc="-8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5" dirty="0">
                <a:latin typeface="Microsoft Sans Serif" panose="020B0604020202020204"/>
                <a:cs typeface="Microsoft Sans Serif" panose="020B0604020202020204"/>
              </a:rPr>
              <a:t>blockchain</a:t>
            </a:r>
            <a:r>
              <a:rPr sz="1100" spc="-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95" dirty="0">
                <a:latin typeface="Microsoft Sans Serif" panose="020B0604020202020204"/>
                <a:cs typeface="Microsoft Sans Serif" panose="020B0604020202020204"/>
              </a:rPr>
              <a:t>makes</a:t>
            </a:r>
            <a:r>
              <a:rPr sz="1100" spc="-9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0" dirty="0"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1100" spc="-35" dirty="0">
                <a:latin typeface="Microsoft Sans Serif" panose="020B0604020202020204"/>
                <a:cs typeface="Microsoft Sans Serif" panose="020B0604020202020204"/>
              </a:rPr>
              <a:t>funding </a:t>
            </a:r>
            <a:r>
              <a:rPr sz="1100" spc="-85" dirty="0">
                <a:latin typeface="Microsoft Sans Serif" panose="020B0604020202020204"/>
                <a:cs typeface="Microsoft Sans Serif" panose="020B0604020202020204"/>
              </a:rPr>
              <a:t>process</a:t>
            </a:r>
            <a:r>
              <a:rPr sz="1100" spc="-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65" dirty="0">
                <a:latin typeface="Microsoft Sans Serif" panose="020B0604020202020204"/>
                <a:cs typeface="Microsoft Sans Serif" panose="020B0604020202020204"/>
              </a:rPr>
              <a:t>safe,</a:t>
            </a:r>
            <a:r>
              <a:rPr sz="1100" spc="-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80" dirty="0">
                <a:latin typeface="Microsoft Sans Serif" panose="020B0604020202020204"/>
                <a:cs typeface="Microsoft Sans Serif" panose="020B0604020202020204"/>
              </a:rPr>
              <a:t>accessible</a:t>
            </a:r>
            <a:r>
              <a:rPr sz="1100" spc="-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5" dirty="0">
                <a:latin typeface="Microsoft Sans Serif" panose="020B0604020202020204"/>
                <a:cs typeface="Microsoft Sans Serif" panose="020B0604020202020204"/>
              </a:rPr>
              <a:t>from </a:t>
            </a:r>
            <a:r>
              <a:rPr sz="1100" spc="-2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70" dirty="0">
                <a:latin typeface="Microsoft Sans Serif" panose="020B0604020202020204"/>
                <a:cs typeface="Microsoft Sans Serif" panose="020B0604020202020204"/>
              </a:rPr>
              <a:t>anywhere</a:t>
            </a:r>
            <a:r>
              <a:rPr sz="1100" spc="-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0" dirty="0">
                <a:latin typeface="Microsoft Sans Serif" panose="020B0604020202020204"/>
                <a:cs typeface="Microsoft Sans Serif" panose="020B0604020202020204"/>
              </a:rPr>
              <a:t>in </a:t>
            </a:r>
            <a:r>
              <a:rPr sz="1100" spc="-30" dirty="0"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1100" spc="-40" dirty="0">
                <a:latin typeface="Microsoft Sans Serif" panose="020B0604020202020204"/>
                <a:cs typeface="Microsoft Sans Serif" panose="020B0604020202020204"/>
              </a:rPr>
              <a:t>world,</a:t>
            </a:r>
            <a:r>
              <a:rPr sz="1100" spc="-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65" dirty="0"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1100" spc="-6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5" dirty="0">
                <a:latin typeface="Microsoft Sans Serif" panose="020B0604020202020204"/>
                <a:cs typeface="Microsoft Sans Serif" panose="020B0604020202020204"/>
              </a:rPr>
              <a:t>completely</a:t>
            </a:r>
            <a:r>
              <a:rPr sz="1100" spc="-40" dirty="0">
                <a:latin typeface="Microsoft Sans Serif" panose="020B0604020202020204"/>
                <a:cs typeface="Microsoft Sans Serif" panose="020B0604020202020204"/>
              </a:rPr>
              <a:t> transparent,</a:t>
            </a:r>
            <a:r>
              <a:rPr sz="1100" spc="-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5" dirty="0">
                <a:latin typeface="Microsoft Sans Serif" panose="020B0604020202020204"/>
                <a:cs typeface="Microsoft Sans Serif" panose="020B0604020202020204"/>
              </a:rPr>
              <a:t>crowdfunding </a:t>
            </a:r>
            <a:r>
              <a:rPr sz="1100" spc="-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5" dirty="0">
                <a:latin typeface="Microsoft Sans Serif" panose="020B0604020202020204"/>
                <a:cs typeface="Microsoft Sans Serif" panose="020B0604020202020204"/>
              </a:rPr>
              <a:t>platforms </a:t>
            </a:r>
            <a:r>
              <a:rPr sz="1100" spc="5" dirty="0">
                <a:latin typeface="Microsoft Sans Serif" panose="020B0604020202020204"/>
                <a:cs typeface="Microsoft Sans Serif" panose="020B0604020202020204"/>
              </a:rPr>
              <a:t>that </a:t>
            </a:r>
            <a:r>
              <a:rPr sz="1100" spc="-105" dirty="0">
                <a:latin typeface="Microsoft Sans Serif" panose="020B0604020202020204"/>
                <a:cs typeface="Microsoft Sans Serif" panose="020B0604020202020204"/>
              </a:rPr>
              <a:t>use</a:t>
            </a:r>
            <a:r>
              <a:rPr sz="1100" spc="-1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5" dirty="0">
                <a:latin typeface="Microsoft Sans Serif" panose="020B0604020202020204"/>
                <a:cs typeface="Microsoft Sans Serif" panose="020B0604020202020204"/>
              </a:rPr>
              <a:t>blockchain</a:t>
            </a:r>
            <a:r>
              <a:rPr sz="1100" spc="-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70" dirty="0">
                <a:latin typeface="Microsoft Sans Serif" panose="020B0604020202020204"/>
                <a:cs typeface="Microsoft Sans Serif" panose="020B0604020202020204"/>
              </a:rPr>
              <a:t>can</a:t>
            </a:r>
            <a:r>
              <a:rPr sz="1100" spc="-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5" dirty="0">
                <a:latin typeface="Microsoft Sans Serif" panose="020B0604020202020204"/>
                <a:cs typeface="Microsoft Sans Serif" panose="020B0604020202020204"/>
              </a:rPr>
              <a:t>help</a:t>
            </a:r>
            <a:r>
              <a:rPr sz="1100" spc="-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10" dirty="0"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sz="1100" spc="-55" dirty="0">
                <a:latin typeface="Microsoft Sans Serif" panose="020B0604020202020204"/>
                <a:cs typeface="Microsoft Sans Serif" panose="020B0604020202020204"/>
              </a:rPr>
              <a:t>maximize</a:t>
            </a:r>
            <a:r>
              <a:rPr sz="1100" spc="-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0" dirty="0">
                <a:latin typeface="Microsoft Sans Serif" panose="020B0604020202020204"/>
                <a:cs typeface="Microsoft Sans Serif" panose="020B0604020202020204"/>
              </a:rPr>
              <a:t>the </a:t>
            </a:r>
            <a:r>
              <a:rPr sz="1100" spc="-105" dirty="0">
                <a:latin typeface="Microsoft Sans Serif" panose="020B0604020202020204"/>
                <a:cs typeface="Microsoft Sans Serif" panose="020B0604020202020204"/>
              </a:rPr>
              <a:t>success</a:t>
            </a:r>
            <a:r>
              <a:rPr sz="1100" spc="-10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0" dirty="0">
                <a:latin typeface="Microsoft Sans Serif" panose="020B0604020202020204"/>
                <a:cs typeface="Microsoft Sans Serif" panose="020B0604020202020204"/>
              </a:rPr>
              <a:t>of </a:t>
            </a:r>
            <a:r>
              <a:rPr sz="1100" spc="-90" dirty="0">
                <a:latin typeface="Microsoft Sans Serif" panose="020B0604020202020204"/>
                <a:cs typeface="Microsoft Sans Serif" panose="020B0604020202020204"/>
              </a:rPr>
              <a:t>a </a:t>
            </a:r>
            <a:r>
              <a:rPr sz="1100" spc="-2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0" dirty="0">
                <a:latin typeface="Microsoft Sans Serif" panose="020B0604020202020204"/>
                <a:cs typeface="Microsoft Sans Serif" panose="020B0604020202020204"/>
              </a:rPr>
              <a:t>project.</a:t>
            </a:r>
            <a:endParaRPr sz="1100">
              <a:latin typeface="Microsoft Sans Serif" panose="020B0604020202020204"/>
              <a:cs typeface="Microsoft Sans Serif" panose="020B0604020202020204"/>
            </a:endParaRPr>
          </a:p>
          <a:p>
            <a:pPr marL="12700" marR="311150">
              <a:lnSpc>
                <a:spcPct val="125000"/>
              </a:lnSpc>
            </a:pPr>
            <a:r>
              <a:rPr sz="1100" spc="-35" dirty="0">
                <a:latin typeface="Microsoft Sans Serif" panose="020B0604020202020204"/>
                <a:cs typeface="Microsoft Sans Serif" panose="020B0604020202020204"/>
              </a:rPr>
              <a:t>Decentralization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0" dirty="0"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5" dirty="0">
                <a:latin typeface="Microsoft Sans Serif" panose="020B0604020202020204"/>
                <a:cs typeface="Microsoft Sans Serif" panose="020B0604020202020204"/>
              </a:rPr>
              <a:t>blockchain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0" dirty="0">
                <a:latin typeface="Microsoft Sans Serif" panose="020B0604020202020204"/>
                <a:cs typeface="Microsoft Sans Serif" panose="020B0604020202020204"/>
              </a:rPr>
              <a:t>eliminates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0" dirty="0">
                <a:latin typeface="Microsoft Sans Serif" panose="020B0604020202020204"/>
                <a:cs typeface="Microsoft Sans Serif" panose="020B0604020202020204"/>
              </a:rPr>
              <a:t>platform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75" dirty="0">
                <a:latin typeface="Microsoft Sans Serif" panose="020B0604020202020204"/>
                <a:cs typeface="Microsoft Sans Serif" panose="020B0604020202020204"/>
              </a:rPr>
              <a:t>dependency. </a:t>
            </a:r>
            <a:r>
              <a:rPr sz="1100" spc="-2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70" dirty="0">
                <a:latin typeface="Microsoft Sans Serif" panose="020B0604020202020204"/>
                <a:cs typeface="Microsoft Sans Serif" panose="020B0604020202020204"/>
              </a:rPr>
              <a:t>Accessible</a:t>
            </a:r>
            <a:r>
              <a:rPr sz="1100" spc="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5" dirty="0">
                <a:latin typeface="Microsoft Sans Serif" panose="020B0604020202020204"/>
                <a:cs typeface="Microsoft Sans Serif" panose="020B0604020202020204"/>
              </a:rPr>
              <a:t>equity</a:t>
            </a:r>
            <a:r>
              <a:rPr sz="1100" spc="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0" dirty="0">
                <a:latin typeface="Microsoft Sans Serif" panose="020B0604020202020204"/>
                <a:cs typeface="Microsoft Sans Serif" panose="020B0604020202020204"/>
              </a:rPr>
              <a:t>of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60" dirty="0">
                <a:latin typeface="Microsoft Sans Serif" panose="020B0604020202020204"/>
                <a:cs typeface="Microsoft Sans Serif" panose="020B0604020202020204"/>
              </a:rPr>
              <a:t>ownership</a:t>
            </a:r>
            <a:r>
              <a:rPr sz="1100" spc="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65" dirty="0">
                <a:latin typeface="Microsoft Sans Serif" panose="020B0604020202020204"/>
                <a:cs typeface="Microsoft Sans Serif" panose="020B0604020202020204"/>
              </a:rPr>
              <a:t>among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0" dirty="0">
                <a:latin typeface="Microsoft Sans Serif" panose="020B0604020202020204"/>
                <a:cs typeface="Microsoft Sans Serif" panose="020B0604020202020204"/>
              </a:rPr>
              <a:t>investors.</a:t>
            </a:r>
            <a:endParaRPr sz="1100">
              <a:latin typeface="Microsoft Sans Serif" panose="020B0604020202020204"/>
              <a:cs typeface="Microsoft Sans Serif" panose="020B0604020202020204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spc="-55" dirty="0">
                <a:latin typeface="Microsoft Sans Serif" panose="020B0604020202020204"/>
                <a:cs typeface="Microsoft Sans Serif" panose="020B0604020202020204"/>
              </a:rPr>
              <a:t>Universal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0" dirty="0">
                <a:latin typeface="Microsoft Sans Serif" panose="020B0604020202020204"/>
                <a:cs typeface="Microsoft Sans Serif" panose="020B0604020202020204"/>
              </a:rPr>
              <a:t>availability</a:t>
            </a:r>
            <a:r>
              <a:rPr sz="1100" spc="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0" dirty="0">
                <a:latin typeface="Microsoft Sans Serif" panose="020B0604020202020204"/>
                <a:cs typeface="Microsoft Sans Serif" panose="020B0604020202020204"/>
              </a:rPr>
              <a:t>results</a:t>
            </a:r>
            <a:r>
              <a:rPr sz="1100" spc="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0" dirty="0"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1100" spc="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5" dirty="0">
                <a:latin typeface="Microsoft Sans Serif" panose="020B0604020202020204"/>
                <a:cs typeface="Microsoft Sans Serif" panose="020B0604020202020204"/>
              </a:rPr>
              <a:t>crowdfunding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5" dirty="0">
                <a:latin typeface="Microsoft Sans Serif" panose="020B0604020202020204"/>
                <a:cs typeface="Microsoft Sans Serif" panose="020B0604020202020204"/>
              </a:rPr>
              <a:t>all</a:t>
            </a:r>
            <a:r>
              <a:rPr sz="1100" spc="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60" dirty="0">
                <a:latin typeface="Microsoft Sans Serif" panose="020B0604020202020204"/>
                <a:cs typeface="Microsoft Sans Serif" panose="020B0604020202020204"/>
              </a:rPr>
              <a:t>over</a:t>
            </a:r>
            <a:r>
              <a:rPr sz="1100" spc="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0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100" spc="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0" dirty="0">
                <a:latin typeface="Microsoft Sans Serif" panose="020B0604020202020204"/>
                <a:cs typeface="Microsoft Sans Serif" panose="020B0604020202020204"/>
              </a:rPr>
              <a:t>world.</a:t>
            </a:r>
            <a:endParaRPr sz="1100">
              <a:latin typeface="Microsoft Sans Serif" panose="020B0604020202020204"/>
              <a:cs typeface="Microsoft Sans Serif" panose="020B0604020202020204"/>
            </a:endParaRPr>
          </a:p>
          <a:p>
            <a:pPr marL="12700" marR="186055">
              <a:lnSpc>
                <a:spcPct val="103000"/>
              </a:lnSpc>
              <a:spcBef>
                <a:spcPts val="300"/>
              </a:spcBef>
            </a:pPr>
            <a:r>
              <a:rPr sz="1100" spc="-30" dirty="0">
                <a:latin typeface="Microsoft Sans Serif" panose="020B0604020202020204"/>
                <a:cs typeface="Microsoft Sans Serif" panose="020B0604020202020204"/>
              </a:rPr>
              <a:t>By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5" dirty="0">
                <a:latin typeface="Microsoft Sans Serif" panose="020B0604020202020204"/>
                <a:cs typeface="Microsoft Sans Serif" panose="020B0604020202020204"/>
              </a:rPr>
              <a:t>immediate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0" dirty="0">
                <a:latin typeface="Microsoft Sans Serif" panose="020B0604020202020204"/>
                <a:cs typeface="Microsoft Sans Serif" panose="020B0604020202020204"/>
              </a:rPr>
              <a:t>provision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5" dirty="0">
                <a:latin typeface="Microsoft Sans Serif" panose="020B0604020202020204"/>
                <a:cs typeface="Microsoft Sans Serif" panose="020B0604020202020204"/>
              </a:rPr>
              <a:t>crowd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5" dirty="0">
                <a:latin typeface="Microsoft Sans Serif" panose="020B0604020202020204"/>
                <a:cs typeface="Microsoft Sans Serif" panose="020B0604020202020204"/>
              </a:rPr>
              <a:t>funders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" dirty="0">
                <a:latin typeface="Microsoft Sans Serif" panose="020B0604020202020204"/>
                <a:cs typeface="Microsoft Sans Serif" panose="020B0604020202020204"/>
              </a:rPr>
              <a:t>don’t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80" dirty="0">
                <a:latin typeface="Microsoft Sans Serif" panose="020B0604020202020204"/>
                <a:cs typeface="Microsoft Sans Serif" panose="020B0604020202020204"/>
              </a:rPr>
              <a:t>have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10" dirty="0"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5" dirty="0">
                <a:latin typeface="Microsoft Sans Serif" panose="020B0604020202020204"/>
                <a:cs typeface="Microsoft Sans Serif" panose="020B0604020202020204"/>
              </a:rPr>
              <a:t>worry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0" dirty="0">
                <a:latin typeface="Microsoft Sans Serif" panose="020B0604020202020204"/>
                <a:cs typeface="Microsoft Sans Serif" panose="020B0604020202020204"/>
              </a:rPr>
              <a:t>about </a:t>
            </a:r>
            <a:r>
              <a:rPr sz="1100" spc="-2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10" dirty="0">
                <a:latin typeface="Microsoft Sans Serif" panose="020B0604020202020204"/>
                <a:cs typeface="Microsoft Sans Serif" panose="020B0604020202020204"/>
              </a:rPr>
              <a:t>“empty</a:t>
            </a:r>
            <a:r>
              <a:rPr sz="1100" spc="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0" dirty="0">
                <a:latin typeface="Microsoft Sans Serif" panose="020B0604020202020204"/>
                <a:cs typeface="Microsoft Sans Serif" panose="020B0604020202020204"/>
              </a:rPr>
              <a:t>promises”.</a:t>
            </a:r>
            <a:endParaRPr sz="1100">
              <a:latin typeface="Microsoft Sans Serif" panose="020B0604020202020204"/>
              <a:cs typeface="Microsoft Sans Serif" panose="020B0604020202020204"/>
            </a:endParaRPr>
          </a:p>
          <a:p>
            <a:pPr marL="12700" marR="318770">
              <a:lnSpc>
                <a:spcPct val="125000"/>
              </a:lnSpc>
            </a:pPr>
            <a:r>
              <a:rPr sz="1100" spc="-50" dirty="0">
                <a:latin typeface="Microsoft Sans Serif" panose="020B0604020202020204"/>
                <a:cs typeface="Microsoft Sans Serif" panose="020B0604020202020204"/>
              </a:rPr>
              <a:t>Flexible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0" dirty="0">
                <a:latin typeface="Microsoft Sans Serif" panose="020B0604020202020204"/>
                <a:cs typeface="Microsoft Sans Serif" panose="020B0604020202020204"/>
              </a:rPr>
              <a:t>options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60" dirty="0">
                <a:latin typeface="Microsoft Sans Serif" panose="020B0604020202020204"/>
                <a:cs typeface="Microsoft Sans Serif" panose="020B0604020202020204"/>
              </a:rPr>
              <a:t>allows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0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5" dirty="0">
                <a:latin typeface="Microsoft Sans Serif" panose="020B0604020202020204"/>
                <a:cs typeface="Microsoft Sans Serif" panose="020B0604020202020204"/>
              </a:rPr>
              <a:t>crowd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5" dirty="0">
                <a:latin typeface="Microsoft Sans Serif" panose="020B0604020202020204"/>
                <a:cs typeface="Microsoft Sans Serif" panose="020B0604020202020204"/>
              </a:rPr>
              <a:t>funders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10" dirty="0"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0" dirty="0">
                <a:latin typeface="Microsoft Sans Serif" panose="020B0604020202020204"/>
                <a:cs typeface="Microsoft Sans Serif" panose="020B0604020202020204"/>
              </a:rPr>
              <a:t>buy</a:t>
            </a:r>
            <a:r>
              <a:rPr sz="1100" spc="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25" dirty="0">
                <a:latin typeface="Microsoft Sans Serif" panose="020B0604020202020204"/>
                <a:cs typeface="Microsoft Sans Serif" panose="020B0604020202020204"/>
              </a:rPr>
              <a:t>partial</a:t>
            </a:r>
            <a:r>
              <a:rPr sz="1100" spc="7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85" dirty="0">
                <a:latin typeface="Microsoft Sans Serif" panose="020B0604020202020204"/>
                <a:cs typeface="Microsoft Sans Serif" panose="020B0604020202020204"/>
              </a:rPr>
              <a:t>shares. </a:t>
            </a:r>
            <a:r>
              <a:rPr sz="1100" spc="-28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80" dirty="0">
                <a:latin typeface="Microsoft Sans Serif" panose="020B0604020202020204"/>
                <a:cs typeface="Microsoft Sans Serif" panose="020B0604020202020204"/>
              </a:rPr>
              <a:t>Peer</a:t>
            </a:r>
            <a:r>
              <a:rPr sz="1100" spc="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10" dirty="0"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80" dirty="0">
                <a:latin typeface="Microsoft Sans Serif" panose="020B0604020202020204"/>
                <a:cs typeface="Microsoft Sans Serif" panose="020B0604020202020204"/>
              </a:rPr>
              <a:t>Peer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60" dirty="0">
                <a:latin typeface="Microsoft Sans Serif" panose="020B0604020202020204"/>
                <a:cs typeface="Microsoft Sans Serif" panose="020B0604020202020204"/>
              </a:rPr>
              <a:t>allows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10" dirty="0"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sz="1100" spc="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80" dirty="0">
                <a:latin typeface="Microsoft Sans Serif" panose="020B0604020202020204"/>
                <a:cs typeface="Microsoft Sans Serif" panose="020B0604020202020204"/>
              </a:rPr>
              <a:t>exchange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0" dirty="0">
                <a:latin typeface="Microsoft Sans Serif" panose="020B0604020202020204"/>
                <a:cs typeface="Microsoft Sans Serif" panose="020B0604020202020204"/>
              </a:rPr>
              <a:t>product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65" dirty="0">
                <a:latin typeface="Microsoft Sans Serif" panose="020B0604020202020204"/>
                <a:cs typeface="Microsoft Sans Serif" panose="020B0604020202020204"/>
              </a:rPr>
              <a:t>stakes.</a:t>
            </a:r>
            <a:endParaRPr sz="11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928039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654289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864322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2074354"/>
            <a:ext cx="65265" cy="652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2284387"/>
            <a:ext cx="65265" cy="652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2666492"/>
            <a:ext cx="65265" cy="6526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1089" y="2876524"/>
            <a:ext cx="65265" cy="65265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4" name="object 1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9925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Meth</a:t>
            </a:r>
            <a:r>
              <a:rPr sz="14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1400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dology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1089" y="770293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686840"/>
            <a:ext cx="6515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Microsoft Sans Serif" panose="020B0604020202020204"/>
                <a:cs typeface="Microsoft Sans Serif" panose="020B0604020202020204"/>
              </a:rPr>
              <a:t>Ideal</a:t>
            </a:r>
            <a:r>
              <a:rPr sz="1100" spc="1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5" dirty="0">
                <a:latin typeface="Microsoft Sans Serif" panose="020B0604020202020204"/>
                <a:cs typeface="Microsoft Sans Serif" panose="020B0604020202020204"/>
              </a:rPr>
              <a:t>world</a:t>
            </a:r>
            <a:endParaRPr sz="11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171" y="888699"/>
            <a:ext cx="3464836" cy="200413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9925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Meth</a:t>
            </a:r>
            <a:r>
              <a:rPr sz="1400" spc="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1400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dology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1089" y="607974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524534"/>
            <a:ext cx="26435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latin typeface="Microsoft Sans Serif" panose="020B0604020202020204"/>
                <a:cs typeface="Microsoft Sans Serif" panose="020B0604020202020204"/>
              </a:rPr>
              <a:t>How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45" dirty="0">
                <a:latin typeface="Microsoft Sans Serif" panose="020B0604020202020204"/>
                <a:cs typeface="Microsoft Sans Serif" panose="020B0604020202020204"/>
              </a:rPr>
              <a:t>smart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5" dirty="0">
                <a:latin typeface="Microsoft Sans Serif" panose="020B0604020202020204"/>
                <a:cs typeface="Microsoft Sans Serif" panose="020B0604020202020204"/>
              </a:rPr>
              <a:t>contracts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10" dirty="0">
                <a:latin typeface="Microsoft Sans Serif" panose="020B0604020202020204"/>
                <a:cs typeface="Microsoft Sans Serif" panose="020B0604020202020204"/>
              </a:rPr>
              <a:t>will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70" dirty="0">
                <a:latin typeface="Microsoft Sans Serif" panose="020B0604020202020204"/>
                <a:cs typeface="Microsoft Sans Serif" panose="020B0604020202020204"/>
              </a:rPr>
              <a:t>resolve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30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100" spc="7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100" spc="-55" dirty="0">
                <a:latin typeface="Microsoft Sans Serif" panose="020B0604020202020204"/>
                <a:cs typeface="Microsoft Sans Serif" panose="020B0604020202020204"/>
              </a:rPr>
              <a:t>problem</a:t>
            </a:r>
            <a:endParaRPr sz="1100">
              <a:latin typeface="Microsoft Sans Serif" panose="020B0604020202020204"/>
              <a:cs typeface="Microsoft Sans Serif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171" y="753326"/>
            <a:ext cx="3464755" cy="238297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5713</Words>
  <Application>WPS Presentation</Application>
  <PresentationFormat>On-screen Show (4:3)</PresentationFormat>
  <Paragraphs>185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Arial</vt:lpstr>
      <vt:lpstr>SimSun</vt:lpstr>
      <vt:lpstr>Wingdings</vt:lpstr>
      <vt:lpstr>Tahoma</vt:lpstr>
      <vt:lpstr>Microsoft Sans Serif</vt:lpstr>
      <vt:lpstr>Calibri</vt:lpstr>
      <vt:lpstr>Microsoft YaHei</vt:lpstr>
      <vt:lpstr>Arial Unicode MS</vt:lpstr>
      <vt:lpstr>Verdana</vt:lpstr>
      <vt:lpstr>Office Theme</vt:lpstr>
      <vt:lpstr>SECURE FUNDING TRAIL USING IN BLOCKCHAIN</vt:lpstr>
      <vt:lpstr>PowerPoint 演示文稿</vt:lpstr>
      <vt:lpstr>Overview</vt:lpstr>
      <vt:lpstr>Problem Statement / Definition</vt:lpstr>
      <vt:lpstr>PowerPoint 演示文稿</vt:lpstr>
      <vt:lpstr>Motivation of the work</vt:lpstr>
      <vt:lpstr>Motivation of the work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Methodology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Contribute to a existing project with minimum contribution</vt:lpstr>
      <vt:lpstr>PowerPoint 演示文稿</vt:lpstr>
      <vt:lpstr>PowerPoint 演示文稿</vt:lpstr>
      <vt:lpstr>Request turns green when more then half contributors approve</vt:lpstr>
      <vt:lpstr>PowerPoint 演示文稿</vt:lpstr>
      <vt:lpstr>Conclusion and future scope</vt:lpstr>
      <vt:lpstr>Conclusion and future scope</vt:lpstr>
      <vt:lpstr>References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VENTURING CROWDFUNDING USING SMART  CONTRACTS IN BLOCKCHAIN</dc:title>
  <dc:creator> IMRAN PASHA (1PE16CS064) LISA (1PE16CS079) NIKHIL YADAV (1PE16CS097)</dc:creator>
  <cp:lastModifiedBy>Suhail</cp:lastModifiedBy>
  <cp:revision>4</cp:revision>
  <dcterms:created xsi:type="dcterms:W3CDTF">2022-06-29T17:16:00Z</dcterms:created>
  <dcterms:modified xsi:type="dcterms:W3CDTF">2022-06-30T05:31:09Z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2021-12-14T16:30:00Z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2022-06-29T16:30:00Z</vt:filetime>
  </property>
  <property fmtid="{D5CDD505-2E9C-101B-9397-08002B2CF9AE}" pid="5" name="ICV">
    <vt:lpwstr>8BC1666479A640E5B57AE28FAD8677AF</vt:lpwstr>
  </property>
  <property fmtid="{D5CDD505-2E9C-101B-9397-08002B2CF9AE}" pid="6" name="KSOProductBuildVer">
    <vt:lpwstr>1033-11.2.0.11156</vt:lpwstr>
  </property>
</Properties>
</file>