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6" r:id="rId18"/>
    <p:sldId id="271" r:id="rId19"/>
    <p:sldId id="272" r:id="rId20"/>
    <p:sldId id="273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9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5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20AD-3063-45BA-BC8D-98D7956C27E4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F542-E263-41D3-93E3-C90E5A0E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ar-JO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تحليل معلومات الموظفين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ar-JO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التقرير النهائي لعملية تنظيف بيانات الموظفين واستخراج التصورات والتمثيل بالرسم البياني</a:t>
            </a:r>
          </a:p>
          <a:p>
            <a:pPr rtl="1"/>
            <a:r>
              <a:rPr lang="ar-JO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سهيل سلّام</a:t>
            </a:r>
            <a:endParaRPr lang="en-US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228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استخراج الأفكار والرؤى التي يمكن أن تفيد في اتخاذ </a:t>
            </a:r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القرارات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JO" smtClean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تقييم الأداء</a:t>
            </a:r>
          </a:p>
          <a:p>
            <a:pPr lvl="2" algn="r" rtl="1"/>
            <a:r>
              <a:rPr lang="ar-SA" smtClean="0">
                <a:solidFill>
                  <a:srgbClr val="000000"/>
                </a:solidFill>
                <a:effectLst/>
                <a:ea typeface="Times New Roman"/>
                <a:cs typeface="Sakkal Majalla"/>
              </a:rPr>
              <a:t>تحديد العلاقة بين تقييم الأداء وسنوات الخبرة.</a:t>
            </a:r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  <a:p>
            <a:pPr lvl="3" algn="r" rtl="1"/>
            <a:r>
              <a:rPr lang="ar-JO" smtClean="0">
                <a:solidFill>
                  <a:srgbClr val="000000"/>
                </a:solidFill>
                <a:latin typeface="Sakkal Majalla" panose="02000000000000000000" pitchFamily="2" charset="-78"/>
                <a:cs typeface="Sakkal Majalla"/>
              </a:rPr>
              <a:t>معامل بيرسون للارتباط بين تقييم الأداء وسنوات الخبرة بلغت قيمته  15%</a:t>
            </a:r>
          </a:p>
          <a:p>
            <a:pPr lvl="3"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وفقاً لمعامل الارتباط: لا يوجد علاقة خطية </a:t>
            </a:r>
            <a:r>
              <a:rPr lang="ar-JO" sz="3600" b="1" smtClean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قوية</a:t>
            </a:r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 بين سنوات الخبرة وتقييم الأداء. بعبارة أخرى، زيادة أو نقصان سنوات الخبرة لا تؤثر بشكل كبير على تقييم الأداء.</a:t>
            </a:r>
          </a:p>
          <a:p>
            <a:pPr marL="1371600" lvl="3" indent="0" algn="r" rtl="1">
              <a:buNone/>
            </a:pP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19600"/>
            <a:ext cx="3657600" cy="198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8950058">
            <a:off x="6528809" y="4757093"/>
            <a:ext cx="190927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JO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أنظر لملف الاكسيل للتفاصيل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754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استخراج الأفكار والرؤى التي يمكن أن تفيد في اتخاذ </a:t>
            </a:r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القرارات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JO" smtClean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تقييم الأداء</a:t>
            </a:r>
          </a:p>
          <a:p>
            <a:pPr lvl="2" algn="r" rtl="1"/>
            <a:r>
              <a:rPr lang="ar-SA" smtClean="0">
                <a:solidFill>
                  <a:srgbClr val="000000"/>
                </a:solidFill>
                <a:effectLst/>
                <a:ea typeface="Times New Roman"/>
                <a:cs typeface="Sakkal Majalla"/>
              </a:rPr>
              <a:t>توزيع الموظفين حسب مستويات الأداء (1-5) داخل كل قسم.</a:t>
            </a:r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  <a:p>
            <a:pPr lvl="2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17774"/>
              </p:ext>
            </p:extLst>
          </p:nvPr>
        </p:nvGraphicFramePr>
        <p:xfrm>
          <a:off x="457201" y="3429000"/>
          <a:ext cx="8229600" cy="265094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843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u="none" strike="noStrike">
                          <a:effectLst/>
                        </a:rPr>
                        <a:t>Count of Name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u="none" strike="noStrike">
                          <a:effectLst/>
                        </a:rPr>
                        <a:t>Column Labels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</a:tr>
              <a:tr h="4787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u="none" strike="noStrike">
                          <a:effectLst/>
                        </a:rPr>
                        <a:t>Row Labels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u="none" strike="noStrike">
                          <a:effectLst/>
                        </a:rPr>
                        <a:t>Finance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u="none" strike="noStrike">
                          <a:effectLst/>
                        </a:rPr>
                        <a:t>HR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u="none" strike="noStrike">
                          <a:effectLst/>
                        </a:rPr>
                        <a:t>IT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u="none" strike="noStrike">
                          <a:effectLst/>
                        </a:rPr>
                        <a:t>Marketing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u="none" strike="noStrike">
                          <a:effectLst/>
                        </a:rPr>
                        <a:t>Sales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u="none" strike="noStrike">
                          <a:effectLst/>
                        </a:rPr>
                        <a:t>Unknown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u="none" strike="noStrike">
                          <a:effectLst/>
                        </a:rPr>
                        <a:t>Grand Total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30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17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30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19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30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23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30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17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30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24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3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u="none" strike="noStrike">
                          <a:effectLst/>
                        </a:rPr>
                        <a:t>Grand Total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13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22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23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16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24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u="none" strike="noStrike">
                          <a:effectLst/>
                        </a:rPr>
                        <a:t>100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171" marR="9171" marT="917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53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استخراج الأفكار والرؤى التي يمكن أن تفيد في اتخاذ </a:t>
            </a:r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القرارات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JO" smtClean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تحليل الأقسام</a:t>
            </a:r>
          </a:p>
          <a:p>
            <a:pPr lvl="2" algn="r"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استخراج معلومات رئيسية </a:t>
            </a:r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لكل 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قسم</a:t>
            </a:r>
            <a:r>
              <a:rPr lang="ar-SA" smtClean="0">
                <a:solidFill>
                  <a:srgbClr val="000000"/>
                </a:solidFill>
                <a:effectLst/>
                <a:latin typeface="Sakkal Majalla" panose="02000000000000000000" pitchFamily="2" charset="-78"/>
                <a:ea typeface="Times New Roman"/>
                <a:cs typeface="Sakkal Majalla" panose="02000000000000000000" pitchFamily="2" charset="-78"/>
              </a:rPr>
              <a:t>.</a:t>
            </a:r>
            <a:endParaRPr lang="ar-JO" smtClean="0">
              <a:solidFill>
                <a:srgbClr val="000000"/>
              </a:solidFill>
              <a:effectLst/>
              <a:latin typeface="Sakkal Majalla" panose="02000000000000000000" pitchFamily="2" charset="-78"/>
              <a:ea typeface="Times New Roman"/>
              <a:cs typeface="Sakkal Majalla" panose="02000000000000000000" pitchFamily="2" charset="-78"/>
            </a:endParaRPr>
          </a:p>
          <a:p>
            <a:pPr lvl="2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3006"/>
              </p:ext>
            </p:extLst>
          </p:nvPr>
        </p:nvGraphicFramePr>
        <p:xfrm>
          <a:off x="838200" y="3200400"/>
          <a:ext cx="7239000" cy="2889885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5519523"/>
                <a:gridCol w="1719477"/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JO" sz="2400" u="none" strike="noStrike">
                          <a:solidFill>
                            <a:srgbClr val="FF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أعلى راتب.</a:t>
                      </a:r>
                      <a:endParaRPr lang="ar-JO" sz="2400" b="0" i="0" u="none" strike="noStrike">
                        <a:solidFill>
                          <a:srgbClr val="FF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Row Labels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Max of Salary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Finance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96,427.00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HR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100,000.00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IT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100,000.00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Marketing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68,995.00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Sales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100,000.00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22,640.00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Grand 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100,000.00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5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استخراج الأفكار والرؤى التي يمكن أن تفيد في اتخاذ </a:t>
            </a:r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القرارات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JO" smtClean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تحليل الأقسام</a:t>
            </a:r>
          </a:p>
          <a:p>
            <a:pPr lvl="2" algn="r"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استخراج معلومات رئيسية </a:t>
            </a:r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لكل 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قسم</a:t>
            </a:r>
            <a:r>
              <a:rPr lang="ar-SA" smtClean="0">
                <a:solidFill>
                  <a:srgbClr val="000000"/>
                </a:solidFill>
                <a:effectLst/>
                <a:latin typeface="Sakkal Majalla" panose="02000000000000000000" pitchFamily="2" charset="-78"/>
                <a:ea typeface="Times New Roman"/>
                <a:cs typeface="Sakkal Majalla" panose="02000000000000000000" pitchFamily="2" charset="-78"/>
              </a:rPr>
              <a:t>.</a:t>
            </a:r>
            <a:endParaRPr lang="ar-JO" smtClean="0">
              <a:solidFill>
                <a:srgbClr val="000000"/>
              </a:solidFill>
              <a:effectLst/>
              <a:latin typeface="Sakkal Majalla" panose="02000000000000000000" pitchFamily="2" charset="-78"/>
              <a:ea typeface="Times New Roman"/>
              <a:cs typeface="Sakkal Majalla" panose="02000000000000000000" pitchFamily="2" charset="-78"/>
            </a:endParaRPr>
          </a:p>
          <a:p>
            <a:pPr lvl="2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79572"/>
              </p:ext>
            </p:extLst>
          </p:nvPr>
        </p:nvGraphicFramePr>
        <p:xfrm>
          <a:off x="838200" y="3200400"/>
          <a:ext cx="7239000" cy="2889885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5519523"/>
                <a:gridCol w="1719477"/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JO" sz="2400" b="0" i="0" u="none" strike="noStrike">
                          <a:solidFill>
                            <a:srgbClr val="FF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أقل راتب.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Row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Min of Salary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Finance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7,127.00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19,124.00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3,824.00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Marketing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2,782.00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Sales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9,211.00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Unknown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2,898.00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2,782.00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61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استخراج الأفكار والرؤى التي يمكن أن تفيد في اتخاذ </a:t>
            </a:r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القرارات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JO" smtClean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تحليل الأقسام</a:t>
            </a:r>
          </a:p>
          <a:p>
            <a:pPr lvl="2" algn="r"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استخراج معلومات رئيسية </a:t>
            </a:r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لكل 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قسم</a:t>
            </a:r>
            <a:r>
              <a:rPr lang="ar-SA" smtClean="0">
                <a:solidFill>
                  <a:srgbClr val="000000"/>
                </a:solidFill>
                <a:effectLst/>
                <a:latin typeface="Sakkal Majalla" panose="02000000000000000000" pitchFamily="2" charset="-78"/>
                <a:ea typeface="Times New Roman"/>
                <a:cs typeface="Sakkal Majalla" panose="02000000000000000000" pitchFamily="2" charset="-78"/>
              </a:rPr>
              <a:t>.</a:t>
            </a:r>
            <a:endParaRPr lang="ar-JO" smtClean="0">
              <a:solidFill>
                <a:srgbClr val="000000"/>
              </a:solidFill>
              <a:effectLst/>
              <a:latin typeface="Sakkal Majalla" panose="02000000000000000000" pitchFamily="2" charset="-78"/>
              <a:ea typeface="Times New Roman"/>
              <a:cs typeface="Sakkal Majalla" panose="02000000000000000000" pitchFamily="2" charset="-78"/>
            </a:endParaRPr>
          </a:p>
          <a:p>
            <a:pPr lvl="2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26758"/>
              </p:ext>
            </p:extLst>
          </p:nvPr>
        </p:nvGraphicFramePr>
        <p:xfrm>
          <a:off x="838200" y="3200400"/>
          <a:ext cx="7239000" cy="3194685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5519523"/>
                <a:gridCol w="1719477"/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JO" sz="2400" b="0" i="0" u="none" strike="noStrike">
                          <a:solidFill>
                            <a:srgbClr val="FF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متوسط التقييم.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Row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Average of Performance Rating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          3.23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Marketing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          2.94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Finance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          3.38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Sales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          3.00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          3.22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Unknown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          2.00 </a:t>
                      </a: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                              3.12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9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الرسوم البيانية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SA" smtClean="0">
                <a:solidFill>
                  <a:srgbClr val="FF0000"/>
                </a:solidFill>
                <a:effectLst/>
                <a:ea typeface="Times New Roman"/>
                <a:cs typeface="Sakkal Majalla"/>
              </a:rPr>
              <a:t>توزيع الرواتب حسب الأقسام.</a:t>
            </a:r>
            <a:endParaRPr lang="ar-JO" smtClean="0">
              <a:solidFill>
                <a:srgbClr val="FF0000"/>
              </a:solidFill>
              <a:effectLst/>
              <a:latin typeface="Sakkal Majalla" panose="02000000000000000000" pitchFamily="2" charset="-78"/>
              <a:ea typeface="Times New Roman"/>
              <a:cs typeface="Sakkal Majalla" panose="02000000000000000000" pitchFamily="2" charset="-78"/>
            </a:endParaRPr>
          </a:p>
          <a:p>
            <a:pPr lvl="2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49498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52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الرسوم البيانية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SA" smtClean="0">
                <a:solidFill>
                  <a:srgbClr val="FF0000"/>
                </a:solidFill>
                <a:effectLst/>
                <a:ea typeface="Times New Roman"/>
                <a:cs typeface="Sakkal Majalla"/>
              </a:rPr>
              <a:t>توزيع الرواتب حسب الأقسام.</a:t>
            </a:r>
            <a:endParaRPr lang="ar-JO" smtClean="0">
              <a:solidFill>
                <a:srgbClr val="FF0000"/>
              </a:solidFill>
              <a:effectLst/>
              <a:latin typeface="Sakkal Majalla" panose="02000000000000000000" pitchFamily="2" charset="-78"/>
              <a:ea typeface="Times New Roman"/>
              <a:cs typeface="Sakkal Majalla" panose="02000000000000000000" pitchFamily="2" charset="-78"/>
            </a:endParaRPr>
          </a:p>
          <a:p>
            <a:pPr lvl="2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82581"/>
            <a:ext cx="7162800" cy="38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7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smtClean="0">
                <a:solidFill>
                  <a:srgbClr val="000000"/>
                </a:solidFill>
                <a:effectLst/>
                <a:ea typeface="Times New Roman"/>
                <a:cs typeface="Sakkal Majalla"/>
              </a:rPr>
              <a:t>الأفكار المستخرجة من التحليل.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SA" smtClean="0">
                <a:solidFill>
                  <a:srgbClr val="FF0000"/>
                </a:solidFill>
                <a:effectLst/>
                <a:ea typeface="Times New Roman"/>
                <a:cs typeface="Sakkal Majalla"/>
              </a:rPr>
              <a:t>توزيع الرواتب حسب الأقسام.</a:t>
            </a:r>
            <a:endParaRPr lang="ar-JO" smtClean="0">
              <a:solidFill>
                <a:srgbClr val="FF0000"/>
              </a:solidFill>
              <a:effectLst/>
              <a:ea typeface="Times New Roman"/>
              <a:cs typeface="Sakkal Majalla"/>
            </a:endParaRPr>
          </a:p>
          <a:p>
            <a:pPr lvl="2" algn="r" rtl="1"/>
            <a:r>
              <a:rPr lang="ar-JO" smtClean="0">
                <a:solidFill>
                  <a:srgbClr val="0033CC"/>
                </a:solidFill>
                <a:latin typeface="Sakkal Majalla" panose="02000000000000000000" pitchFamily="2" charset="-78"/>
                <a:ea typeface="Times New Roman"/>
                <a:cs typeface="Sakkal Majalla"/>
              </a:rPr>
              <a:t>هناك تباين كبير بين رواتب </a:t>
            </a:r>
            <a:r>
              <a:rPr lang="ar-JO" smtClean="0">
                <a:solidFill>
                  <a:srgbClr val="0033CC"/>
                </a:solidFill>
                <a:latin typeface="Sakkal Majalla" panose="02000000000000000000" pitchFamily="2" charset="-78"/>
                <a:ea typeface="Times New Roman"/>
                <a:cs typeface="Sakkal Majalla" panose="02000000000000000000" pitchFamily="2" charset="-78"/>
              </a:rPr>
              <a:t>الأقسام </a:t>
            </a:r>
            <a:r>
              <a:rPr lang="ar-JO" smtClean="0">
                <a:solidFill>
                  <a:srgbClr val="0033C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مما قد يعكس اختلافًا في أهمية الوظائف أو السياسات المتعلقة بالرواتب</a:t>
            </a:r>
            <a:endParaRPr lang="ar-JO" smtClean="0">
              <a:solidFill>
                <a:srgbClr val="0033CC"/>
              </a:solidFill>
              <a:latin typeface="Sakkal Majalla" panose="02000000000000000000" pitchFamily="2" charset="-78"/>
              <a:ea typeface="Times New Roman"/>
              <a:cs typeface="Sakkal Majalla" panose="02000000000000000000" pitchFamily="2" charset="-78"/>
            </a:endParaRPr>
          </a:p>
          <a:p>
            <a:pPr lvl="2" algn="r" rtl="1"/>
            <a:r>
              <a:rPr lang="ar-JO" smtClean="0">
                <a:solidFill>
                  <a:srgbClr val="0033CC"/>
                </a:solidFill>
                <a:effectLst/>
                <a:latin typeface="Sakkal Majalla" panose="02000000000000000000" pitchFamily="2" charset="-78"/>
                <a:ea typeface="Times New Roman"/>
                <a:cs typeface="Sakkal Majalla"/>
              </a:rPr>
              <a:t>أعلى الرواتب هي للـ </a:t>
            </a:r>
            <a:r>
              <a:rPr lang="en-US" smtClean="0">
                <a:solidFill>
                  <a:srgbClr val="0033CC"/>
                </a:solidFill>
                <a:effectLst/>
                <a:latin typeface="Sakkal Majalla" panose="02000000000000000000" pitchFamily="2" charset="-78"/>
                <a:ea typeface="Times New Roman"/>
                <a:cs typeface="Sakkal Majalla"/>
              </a:rPr>
              <a:t>IT</a:t>
            </a:r>
            <a:r>
              <a:rPr lang="ar-JO" smtClean="0">
                <a:solidFill>
                  <a:srgbClr val="0033CC"/>
                </a:solidFill>
                <a:effectLst/>
                <a:latin typeface="Sakkal Majalla" panose="02000000000000000000" pitchFamily="2" charset="-78"/>
                <a:ea typeface="Times New Roman"/>
                <a:cs typeface="Sakkal Majalla"/>
              </a:rPr>
              <a:t> و للـ </a:t>
            </a:r>
            <a:r>
              <a:rPr lang="en-US" smtClean="0">
                <a:solidFill>
                  <a:srgbClr val="0033CC"/>
                </a:solidFill>
                <a:effectLst/>
                <a:latin typeface="Sakkal Majalla" panose="02000000000000000000" pitchFamily="2" charset="-78"/>
                <a:ea typeface="Times New Roman"/>
                <a:cs typeface="Sakkal Majalla"/>
              </a:rPr>
              <a:t>Finance</a:t>
            </a:r>
            <a:endParaRPr lang="ar-JO" smtClean="0">
              <a:solidFill>
                <a:srgbClr val="0033CC"/>
              </a:solidFill>
              <a:effectLst/>
              <a:latin typeface="Sakkal Majalla" panose="02000000000000000000" pitchFamily="2" charset="-78"/>
              <a:ea typeface="Times New Roman"/>
              <a:cs typeface="Sakkal Majalla"/>
            </a:endParaRPr>
          </a:p>
          <a:p>
            <a:pPr lvl="2" algn="r" rtl="1"/>
            <a:r>
              <a:rPr lang="ar-JO" smtClean="0">
                <a:solidFill>
                  <a:srgbClr val="0033CC"/>
                </a:solidFill>
                <a:latin typeface="Sakkal Majalla" panose="02000000000000000000" pitchFamily="2" charset="-78"/>
                <a:ea typeface="Times New Roman"/>
                <a:cs typeface="Sakkal Majalla"/>
              </a:rPr>
              <a:t>أدنى الرواتب هي لقسم الـ </a:t>
            </a:r>
            <a:r>
              <a:rPr lang="en-US" smtClean="0">
                <a:solidFill>
                  <a:srgbClr val="0033CC"/>
                </a:solidFill>
                <a:latin typeface="Sakkal Majalla" panose="02000000000000000000" pitchFamily="2" charset="-78"/>
                <a:ea typeface="Times New Roman"/>
                <a:cs typeface="Sakkal Majalla"/>
              </a:rPr>
              <a:t>Marketing</a:t>
            </a:r>
            <a:endParaRPr lang="ar-JO" smtClean="0">
              <a:solidFill>
                <a:srgbClr val="0033CC"/>
              </a:solidFill>
              <a:latin typeface="Sakkal Majalla" panose="02000000000000000000" pitchFamily="2" charset="-78"/>
              <a:ea typeface="Times New Roman"/>
              <a:cs typeface="Sakkal Majalla"/>
            </a:endParaRPr>
          </a:p>
          <a:p>
            <a:pPr lvl="2" algn="r" rtl="1"/>
            <a:r>
              <a:rPr lang="ar-JO" smtClean="0">
                <a:solidFill>
                  <a:srgbClr val="0033CC"/>
                </a:solidFill>
                <a:effectLst/>
                <a:latin typeface="Sakkal Majalla" panose="02000000000000000000" pitchFamily="2" charset="-78"/>
                <a:ea typeface="Times New Roman"/>
                <a:cs typeface="Sakkal Majalla"/>
              </a:rPr>
              <a:t>رواتب الـ </a:t>
            </a:r>
            <a:r>
              <a:rPr lang="en-US" smtClean="0">
                <a:solidFill>
                  <a:srgbClr val="0033CC"/>
                </a:solidFill>
                <a:effectLst/>
                <a:latin typeface="Sakkal Majalla" panose="02000000000000000000" pitchFamily="2" charset="-78"/>
                <a:ea typeface="Times New Roman"/>
                <a:cs typeface="Sakkal Majalla"/>
              </a:rPr>
              <a:t>Sales</a:t>
            </a:r>
            <a:r>
              <a:rPr lang="ar-JO" smtClean="0">
                <a:solidFill>
                  <a:srgbClr val="0033CC"/>
                </a:solidFill>
                <a:effectLst/>
                <a:latin typeface="Sakkal Majalla" panose="02000000000000000000" pitchFamily="2" charset="-78"/>
                <a:ea typeface="Times New Roman"/>
                <a:cs typeface="Sakkal Majalla"/>
              </a:rPr>
              <a:t> و الـ </a:t>
            </a:r>
            <a:r>
              <a:rPr lang="en-US" smtClean="0">
                <a:solidFill>
                  <a:srgbClr val="0033CC"/>
                </a:solidFill>
                <a:effectLst/>
                <a:latin typeface="Sakkal Majalla" panose="02000000000000000000" pitchFamily="2" charset="-78"/>
                <a:ea typeface="Times New Roman"/>
                <a:cs typeface="Sakkal Majalla"/>
              </a:rPr>
              <a:t>IT</a:t>
            </a:r>
            <a:r>
              <a:rPr lang="ar-JO" smtClean="0">
                <a:solidFill>
                  <a:srgbClr val="0033CC"/>
                </a:solidFill>
                <a:effectLst/>
                <a:latin typeface="Sakkal Majalla" panose="02000000000000000000" pitchFamily="2" charset="-78"/>
                <a:ea typeface="Times New Roman"/>
                <a:cs typeface="Sakkal Majalla"/>
              </a:rPr>
              <a:t> متوزعة على نطاق واسع وهذا يعني وجود تفاوت كبير بين رواتب موظفي هذه الاقسام</a:t>
            </a:r>
          </a:p>
          <a:p>
            <a:pPr lvl="2" algn="r" rtl="1"/>
            <a:r>
              <a:rPr lang="ar-JO" smtClean="0">
                <a:solidFill>
                  <a:srgbClr val="0033CC"/>
                </a:solidFill>
                <a:latin typeface="Sakkal Majalla" panose="02000000000000000000" pitchFamily="2" charset="-78"/>
                <a:ea typeface="Times New Roman"/>
                <a:cs typeface="Sakkal Majalla"/>
              </a:rPr>
              <a:t>قسم </a:t>
            </a:r>
            <a:r>
              <a:rPr lang="en-US" smtClean="0">
                <a:solidFill>
                  <a:srgbClr val="0033CC"/>
                </a:solidFill>
                <a:latin typeface="Sakkal Majalla" panose="02000000000000000000" pitchFamily="2" charset="-78"/>
                <a:ea typeface="Times New Roman"/>
                <a:cs typeface="Sakkal Majalla"/>
              </a:rPr>
              <a:t>HR</a:t>
            </a:r>
            <a:r>
              <a:rPr lang="ar-JO" smtClean="0">
                <a:solidFill>
                  <a:srgbClr val="0033CC"/>
                </a:solidFill>
                <a:latin typeface="Sakkal Majalla" panose="02000000000000000000" pitchFamily="2" charset="-78"/>
                <a:ea typeface="Times New Roman"/>
                <a:cs typeface="Sakkal Majalla"/>
              </a:rPr>
              <a:t> يظهر عدالة في توزيع الرواتب</a:t>
            </a:r>
            <a:endParaRPr lang="ar-JO" smtClean="0">
              <a:solidFill>
                <a:srgbClr val="0033CC"/>
              </a:solidFill>
              <a:effectLst/>
              <a:latin typeface="Sakkal Majalla" panose="02000000000000000000" pitchFamily="2" charset="-78"/>
              <a:ea typeface="Times New Roman"/>
              <a:cs typeface="Sakkal Majalla" panose="02000000000000000000" pitchFamily="2" charset="-78"/>
            </a:endParaRPr>
          </a:p>
          <a:p>
            <a:pPr lvl="2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235650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الرسوم البيانية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SA" smtClean="0">
                <a:solidFill>
                  <a:srgbClr val="FF0000"/>
                </a:solidFill>
                <a:effectLst/>
                <a:ea typeface="Times New Roman"/>
                <a:cs typeface="Sakkal Majalla"/>
              </a:rPr>
              <a:t>تقييم الأداء حسب سنوات الخبرة.</a:t>
            </a:r>
            <a:endParaRPr lang="ar-JO" smtClean="0">
              <a:solidFill>
                <a:srgbClr val="FF0000"/>
              </a:solidFill>
              <a:effectLst/>
              <a:ea typeface="Times New Roman"/>
              <a:cs typeface="Sakkal Majalla"/>
            </a:endParaRPr>
          </a:p>
          <a:p>
            <a:pPr lvl="1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2819400"/>
            <a:ext cx="531653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22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الرسوم البيانية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SA" smtClean="0">
                <a:solidFill>
                  <a:srgbClr val="FF0000"/>
                </a:solidFill>
                <a:effectLst/>
                <a:ea typeface="Times New Roman"/>
                <a:cs typeface="Sakkal Majalla"/>
              </a:rPr>
              <a:t>تقييم الأداء حسب سنوات الخبرة.</a:t>
            </a:r>
            <a:endParaRPr lang="ar-JO" smtClean="0">
              <a:solidFill>
                <a:srgbClr val="FF0000"/>
              </a:solidFill>
              <a:effectLst/>
              <a:ea typeface="Times New Roman"/>
              <a:cs typeface="Sakkal Majalla"/>
            </a:endParaRPr>
          </a:p>
          <a:p>
            <a:pPr lvl="1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306748" cy="33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1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مقدمة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استجابة للتحدي تم القيام بالمهام التالية:</a:t>
            </a:r>
          </a:p>
          <a:p>
            <a:pPr lvl="1"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تنظيف البيانات وكتابة ملخص لعملية التنظيف وشملت </a:t>
            </a:r>
          </a:p>
          <a:p>
            <a:pPr lvl="2"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عدد القيم المفقودة التي تمت معالجتها</a:t>
            </a:r>
          </a:p>
          <a:p>
            <a:pPr lvl="2"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عدد القيم غير المنطقية التي تم تصحيحها</a:t>
            </a:r>
          </a:p>
          <a:p>
            <a:pPr lvl="2"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عدد الصفوف المكررة التي تم إزالتها</a:t>
            </a:r>
          </a:p>
          <a:p>
            <a:pPr marL="914400" lvl="2" indent="0" algn="r" rtl="1">
              <a:buNone/>
            </a:pPr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وذلك حسب ما سيلي في الصفحات التالية</a:t>
            </a:r>
          </a:p>
          <a:p>
            <a:pPr lvl="1"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توضيح للنتائج الرئيسية وإدراج الرسوم البيانية المطلوبة</a:t>
            </a:r>
          </a:p>
          <a:p>
            <a:pPr lvl="1" algn="r" rtl="1"/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102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الرسوم البيانية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SA" smtClean="0">
                <a:solidFill>
                  <a:srgbClr val="FF0000"/>
                </a:solidFill>
                <a:effectLst/>
                <a:ea typeface="Times New Roman"/>
                <a:cs typeface="Sakkal Majalla"/>
              </a:rPr>
              <a:t>تقييم الأداء حسب سنوات الخبرة.</a:t>
            </a:r>
            <a:endParaRPr lang="ar-JO" smtClean="0">
              <a:solidFill>
                <a:srgbClr val="FF0000"/>
              </a:solidFill>
              <a:effectLst/>
              <a:ea typeface="Times New Roman"/>
              <a:cs typeface="Sakkal Majalla"/>
            </a:endParaRPr>
          </a:p>
          <a:p>
            <a:pPr lvl="1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6934200" cy="37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5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الرسوم البيانية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SA" smtClean="0">
                <a:solidFill>
                  <a:srgbClr val="FF0000"/>
                </a:solidFill>
                <a:effectLst/>
                <a:ea typeface="Times New Roman"/>
                <a:cs typeface="Sakkal Majalla"/>
              </a:rPr>
              <a:t>تقييم الأداء حسب سنوات الخبرة.</a:t>
            </a:r>
            <a:endParaRPr lang="ar-JO" smtClean="0">
              <a:solidFill>
                <a:srgbClr val="FF0000"/>
              </a:solidFill>
              <a:effectLst/>
              <a:ea typeface="Times New Roman"/>
              <a:cs typeface="Sakkal Majalla"/>
            </a:endParaRPr>
          </a:p>
          <a:p>
            <a:pPr lvl="1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7391400" cy="394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6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SA" smtClean="0">
                <a:solidFill>
                  <a:srgbClr val="000000"/>
                </a:solidFill>
                <a:effectLst/>
                <a:ea typeface="Times New Roman"/>
                <a:cs typeface="Sakkal Majalla"/>
              </a:rPr>
              <a:t>الأفكار المستخرجة من التحليل.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SA" smtClean="0">
                <a:solidFill>
                  <a:srgbClr val="FF0000"/>
                </a:solidFill>
                <a:effectLst/>
                <a:ea typeface="Times New Roman"/>
                <a:cs typeface="Sakkal Majalla"/>
              </a:rPr>
              <a:t>تقييم الأداء حسب سنوات الخبرة.</a:t>
            </a:r>
            <a:endParaRPr lang="ar-JO" smtClean="0">
              <a:solidFill>
                <a:srgbClr val="FF0000"/>
              </a:solidFill>
              <a:effectLst/>
              <a:ea typeface="Times New Roman"/>
              <a:cs typeface="Sakkal Majalla"/>
            </a:endParaRPr>
          </a:p>
          <a:p>
            <a:pPr lvl="2" algn="just" rtl="1"/>
            <a:r>
              <a:rPr lang="ar-JO" smtClean="0">
                <a:solidFill>
                  <a:srgbClr val="0033CC"/>
                </a:solidFill>
                <a:ea typeface="Times New Roman"/>
                <a:cs typeface="Sakkal Majalla"/>
              </a:rPr>
              <a:t>هناك تباين في تقييم الأداء حسب سنوات الخبرة ولا يوجد علاقة واضحة بين زيادة سنوات الخبرة وارتفاع الأداء، ربما أن هناك عوامل أخرى قد تكون مؤثرة أكثر.</a:t>
            </a:r>
          </a:p>
          <a:p>
            <a:pPr lvl="2" algn="just" rtl="1"/>
            <a:r>
              <a:rPr lang="ar-JO" smtClean="0">
                <a:solidFill>
                  <a:srgbClr val="0033CC"/>
                </a:solidFill>
                <a:effectLst/>
                <a:ea typeface="Times New Roman"/>
                <a:cs typeface="Sakkal Majalla"/>
              </a:rPr>
              <a:t>الأداء عن التقييم (1) وهو الحد الأدنى، يظهر اختلافاً كبيراً في سنوات الخبرة، وهذا يعني أن أصحاب الأداء المنخفض يمكن أن يكون لديهم سنوات خبرة متفاوتة.</a:t>
            </a:r>
          </a:p>
          <a:p>
            <a:pPr lvl="2" algn="just" rtl="1"/>
            <a:r>
              <a:rPr lang="ar-JO" smtClean="0">
                <a:solidFill>
                  <a:srgbClr val="0033CC"/>
                </a:solidFill>
                <a:ea typeface="Times New Roman"/>
                <a:cs typeface="Sakkal Majalla"/>
              </a:rPr>
              <a:t>الأداء عند التقييم (5) وهو الحد الأعلى، يظهر انتشار أوسع لسنوات الخبرة، لكن الوسط (المتوسط / الوسيط) يظهر أن تقييم الأداء العالي لا يرتبط فقط بسنوات الخبرة.</a:t>
            </a:r>
            <a:r>
              <a:rPr lang="ar-JO" smtClean="0">
                <a:solidFill>
                  <a:srgbClr val="0033CC"/>
                </a:solidFill>
                <a:effectLst/>
                <a:ea typeface="Times New Roman"/>
                <a:cs typeface="Sakkal Majalla"/>
              </a:rPr>
              <a:t> </a:t>
            </a:r>
          </a:p>
          <a:p>
            <a:pPr lvl="1" algn="r" rtl="1"/>
            <a:endParaRPr lang="ar-JO" smtClean="0">
              <a:solidFill>
                <a:srgbClr val="000000"/>
              </a:solidFill>
              <a:effectLst/>
              <a:ea typeface="Times New Roman"/>
              <a:cs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158752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1: تنظيف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887529"/>
              </p:ext>
            </p:extLst>
          </p:nvPr>
        </p:nvGraphicFramePr>
        <p:xfrm>
          <a:off x="457200" y="1600200"/>
          <a:ext cx="8229600" cy="4577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اسم الحقل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عدد القيم المفقودة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عدد القيم المكررة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ملاحظات الاستبدال / التصحيح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Employee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لا يوجد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رقم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E1000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 مكرر وباقي قيم الأعمدة له مكررة وبالتالي تمت إزالة هذا السطر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جعل الحقل حقل نص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لا يوجد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لا يوجد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وضع صفر قبل الأرقام الفردية من رقم 1 لغاية رقم 9 بحيث اصبح الاسم كالتالي: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Employee_00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،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Employee_01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 وهكذا حتى يتنظم الترتيب النصي.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جعل الحقل حقل نص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Department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لا ينطبق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الاستبدال بكلمة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Unknown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جعل الحقل حقل نص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Position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لا ينطبق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الاستبدال بكلمة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Unknown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جعل الحقل حقل نص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1: تنظيف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867882"/>
              </p:ext>
            </p:extLst>
          </p:nvPr>
        </p:nvGraphicFramePr>
        <p:xfrm>
          <a:off x="457200" y="1600200"/>
          <a:ext cx="8229600" cy="48574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اسم الحقل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عدد القيم المفقودة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عدد القيم المكررة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ملاحظات الاستبدال / التصحيح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Salary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تكرار لكلمة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N/A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 بدل قيمة الراتب، تم وضع قيمة الوسيط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Median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 بدل القيم المفقودة (4) تكرارات والقيم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N/A 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(4) تكرارات </a:t>
                      </a:r>
                      <a:r>
                        <a:rPr lang="ar-JO" sz="1600" u="sng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مع مراعاة ما يلي (</a:t>
                      </a:r>
                      <a:r>
                        <a:rPr lang="ar-JO" sz="1600" b="1" u="sng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أولاً</a:t>
                      </a:r>
                      <a:r>
                        <a:rPr lang="ar-JO" sz="1600" u="sng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) 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342900" marR="0" lvl="0" indent="-34290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ar-JO" sz="1600" u="sng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 استبعاد القيم السالبة</a:t>
                      </a:r>
                      <a:endParaRPr lang="en-US" sz="1100" u="sng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342900" marR="0" lvl="0" indent="-34290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ar-JO" sz="1600" u="sng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استبعاد القيم الفارغة.</a:t>
                      </a:r>
                      <a:endParaRPr lang="en-US" sz="1100" u="sng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342900" marR="0" lvl="0" indent="-34290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ar-JO" sz="1600" u="sng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ضبط الراتب بحده الأعلى 100،000.</a:t>
                      </a:r>
                      <a:endParaRPr lang="en-US" sz="1100" u="sng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إزالة إشارة السالب عن قيمة بتكرار (1)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ضبط الراتب ليكون حده الأعلى 100،000 بتكرار (4) مرات.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جعل الحقل حقل رقمي بخانتين عشريتين بعد الفاصلة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2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1: تنظيف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499886"/>
              </p:ext>
            </p:extLst>
          </p:nvPr>
        </p:nvGraphicFramePr>
        <p:xfrm>
          <a:off x="457200" y="1295400"/>
          <a:ext cx="8229600" cy="54177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28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اسم الحقل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عدد القيم المفقودة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عدد القيم المكررة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ملاحظات الاستبدال / التصحيح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679972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Hire 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لا يوجد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10 قيم مفقودة وقيمة واحدة غير صحيحة تم ملئ قيمهم لتاريخ 01-01-2020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/>
                      </a:r>
                      <a:b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</a:b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تصحيح قيم التواريخ لتصبح على شكل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yyyy-mm-dd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 وتم جعل الحقل حقل تاريخ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359945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Performance Rating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لا يوجد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حالة واحدة فيها رقم (0) كقيمة تم استبدالها برقم (1)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3 حالات فيها رقم (6) تم استبدالها برقم (5)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5 حالات فيها نص (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Invalid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) تم استبدالها برقم (3) على أنه وسيط القيم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Median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3 حالات فيها قيمة مفقودة 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استبدالها برقم (3) على أنه وسيط القيم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Median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تحويل نوع الحقل لحقل رقمي بدون فواصل عشرية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12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1: تنظيف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183781"/>
              </p:ext>
            </p:extLst>
          </p:nvPr>
        </p:nvGraphicFramePr>
        <p:xfrm>
          <a:off x="457200" y="1600200"/>
          <a:ext cx="8229600" cy="40162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اسم الحقل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عدد القيم المفقودة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عدد القيم المكررة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ملاحظات الاستبدال / التصحيح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Years of Experience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12 حالات لقيم سلبية تم استبدالها بقيمة (0) حسب ما ورد في التحدي.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1 حالة اعتبرت كبيرة جداً وهي (100)، وتم استبدالها بقيمة (0) حسب ما ورد في التحدي.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القيم حتى (50) اعتبرت ممكنة وبالتالي بقيت كما هي.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3 حالات قيمتها (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Unknown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) وتم استبدالها بقيمة (0) قياساً على ما ورد في التحدي.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تحويل نوع الحقل لحقل رقمي بدون فواصل عشرية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35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1: تنظيف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795857"/>
              </p:ext>
            </p:extLst>
          </p:nvPr>
        </p:nvGraphicFramePr>
        <p:xfrm>
          <a:off x="457200" y="1295400"/>
          <a:ext cx="8229600" cy="541832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اسم الحقل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عدد القيم المفقودة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عدد القيم المكررة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ملاحظات الاستبدال / التصحيح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Age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5 حالات لعمر 16 تم استبدالها بعمر 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2 حالة لعمر 17 تم استبدالها بعمر 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2 حالة لعمر 71 تم استبدالها بعمر 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3 حالة لعمر 72 تم استبدالها بعمر 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2 حالة لعمر 74 تم استبدالها بعمر 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1 حالة لعمر 76 تم استبدالها بعمر 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تحويل الحقل لحقل رقمي بدون فواصل عشرية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Region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لا يوجد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21 حالة لقيم مفقودة تم استبدالها ب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akkal Majalla"/>
                          <a:ea typeface="Times New Roman"/>
                          <a:cs typeface="Arial"/>
                        </a:rPr>
                        <a:t>Unknown</a:t>
                      </a: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 قياساً لما ورد في التحدي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JO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Sakkal Majalla"/>
                        </a:rPr>
                        <a:t>تم تحويل الحقل لحقل نص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72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استخراج الأفكار والرؤى التي يمكن أن تفيد في اتخاذ </a:t>
            </a:r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القرارات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JO" smtClean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تحليل الرواتب</a:t>
            </a:r>
          </a:p>
          <a:p>
            <a:pPr lvl="2" algn="r" rtl="1"/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حساب متوسط الراتب لكل قسم.</a:t>
            </a:r>
          </a:p>
          <a:p>
            <a:pPr marL="914400" lvl="2" indent="0" algn="l">
              <a:buNone/>
            </a:pP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622193"/>
              </p:ext>
            </p:extLst>
          </p:nvPr>
        </p:nvGraphicFramePr>
        <p:xfrm>
          <a:off x="1752600" y="3200400"/>
          <a:ext cx="6096000" cy="262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Row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Average of Salary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                 64,094.23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Finance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                 60,695.08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Sales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                 56,178.92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                 51,085.70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Marketing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                 39,363.69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Unknown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                 12,769.00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06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المهمة 2: تحليل البيانات</a:t>
            </a: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استخراج الأفكار والرؤى التي يمكن أن تفيد في اتخاذ </a:t>
            </a:r>
            <a:r>
              <a:rPr lang="ar-SA">
                <a:latin typeface="Sakkal Majalla" panose="02000000000000000000" pitchFamily="2" charset="-78"/>
                <a:cs typeface="Sakkal Majalla" panose="02000000000000000000" pitchFamily="2" charset="-78"/>
              </a:rPr>
              <a:t>القرارات</a:t>
            </a:r>
            <a:r>
              <a:rPr lang="ar-SA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ar-JO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1" algn="r" rtl="1"/>
            <a:r>
              <a:rPr lang="ar-JO" smtClean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تحليل الرواتب</a:t>
            </a:r>
          </a:p>
          <a:p>
            <a:pPr lvl="2" algn="r" rtl="1"/>
            <a:r>
              <a:rPr lang="ar-SA" smtClean="0">
                <a:solidFill>
                  <a:srgbClr val="000000"/>
                </a:solidFill>
                <a:effectLst/>
                <a:ea typeface="Times New Roman"/>
                <a:cs typeface="Sakkal Majalla"/>
              </a:rPr>
              <a:t>مقارنة الرواتب بين المناطق الجغرافية (</a:t>
            </a:r>
            <a:r>
              <a:rPr lang="en-US" smtClean="0">
                <a:solidFill>
                  <a:srgbClr val="000000"/>
                </a:solidFill>
                <a:effectLst/>
                <a:latin typeface="Sakkal Majalla"/>
                <a:ea typeface="Times New Roman"/>
              </a:rPr>
              <a:t>Regions</a:t>
            </a:r>
            <a:r>
              <a:rPr lang="ar-SA" smtClean="0">
                <a:solidFill>
                  <a:srgbClr val="000000"/>
                </a:solidFill>
                <a:effectLst/>
                <a:latin typeface="Sakkal Majalla"/>
                <a:ea typeface="Times New Roman"/>
              </a:rPr>
              <a:t>).</a:t>
            </a:r>
            <a:r>
              <a:rPr lang="ar-JO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</a:p>
          <a:p>
            <a:pPr marL="914400" lvl="2" indent="0" algn="l">
              <a:buNone/>
            </a:pPr>
            <a:endParaRPr lang="en-US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33773"/>
              </p:ext>
            </p:extLst>
          </p:nvPr>
        </p:nvGraphicFramePr>
        <p:xfrm>
          <a:off x="1676400" y="3200400"/>
          <a:ext cx="6096000" cy="262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Row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Average of Salary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                 61,207.82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North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                 45,940.12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South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                 48,393.58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Unknown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                 58,509.81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/>
                        </a:rPr>
                        <a:t>                  55,526.86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akkal Majalla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04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1260</Words>
  <Application>Microsoft Office PowerPoint</Application>
  <PresentationFormat>On-screen Show (4:3)</PresentationFormat>
  <Paragraphs>305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تحليل معلومات الموظفين</vt:lpstr>
      <vt:lpstr>مقدمة</vt:lpstr>
      <vt:lpstr>المهمة 1: تنظيف البيانات</vt:lpstr>
      <vt:lpstr>المهمة 1: تنظيف البيانات</vt:lpstr>
      <vt:lpstr>المهمة 1: تنظيف البيانات</vt:lpstr>
      <vt:lpstr>المهمة 1: تنظيف البيانات</vt:lpstr>
      <vt:lpstr>المهمة 1: تنظيف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  <vt:lpstr>المهمة 2: تحليل البيانات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تحليل معلومات الموظفين</dc:title>
  <dc:creator>Abdallah</dc:creator>
  <cp:lastModifiedBy>Abdallah</cp:lastModifiedBy>
  <cp:revision>14</cp:revision>
  <dcterms:created xsi:type="dcterms:W3CDTF">2025-01-14T11:45:33Z</dcterms:created>
  <dcterms:modified xsi:type="dcterms:W3CDTF">2025-01-14T14:21:16Z</dcterms:modified>
</cp:coreProperties>
</file>