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43EA663-0BC3-4248-A55D-9B5B0F56A494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E09A349-B0D9-49CA-A0FB-F015D00CEEB9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A7A44B3-216E-46F5-941C-6055520CC4EA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BEC854C-6D85-4FE4-9AAD-81952195EB6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23AB54D-4373-4F2F-B77E-B3ACD5D7788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02E8E5A-3F5B-454E-A5A4-ADF11FAE54F2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07/05/2021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Mai Kanaan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6A7EB95-5901-4886-B440-108931EBFB3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28600"/>
            <a:ext cx="10972440" cy="9903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523880"/>
            <a:ext cx="10972440" cy="209520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3772080"/>
            <a:ext cx="10972440" cy="209520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Mai Kanaan</a:t>
            </a:r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libri Light"/>
              </a:rPr>
              <a:t>Sorting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Sorting: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a list of real numbers and need to sort the real numbers in increasing order (smallest first) or decreasing order.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Insertion sort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Merge sort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Quick sort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Heap sort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Counting sort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Radix sort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Mai Kanaan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09480" y="228600"/>
            <a:ext cx="10972440" cy="9903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 u="sng">
                <a:solidFill>
                  <a:srgbClr val="ff0000"/>
                </a:solidFill>
                <a:uFillTx/>
                <a:latin typeface="Calibri Light"/>
              </a:rPr>
              <a:t>Insertion sort algorithm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45280" y="1523880"/>
            <a:ext cx="9365400" cy="929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Given N items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Mai Kanaan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38080" y="2235240"/>
            <a:ext cx="9360000" cy="3517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Sort A=&lt;5, 2, 4, 6, 1, 3&gt; using insertion sort.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Mai Kanaan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47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 u="sng">
                <a:solidFill>
                  <a:srgbClr val="ff0000"/>
                </a:solidFill>
                <a:uFillTx/>
                <a:latin typeface="Calibri Light"/>
              </a:rPr>
              <a:t>Insertion Sort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149840"/>
            <a:ext cx="11131920" cy="5026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3100" spc="-1" strike="noStrike" u="sng">
                <a:solidFill>
                  <a:srgbClr val="ff0000"/>
                </a:solidFill>
                <a:uFillTx/>
                <a:latin typeface="Calibri"/>
              </a:rPr>
              <a:t>Statement</a:t>
            </a:r>
            <a:r>
              <a:rPr b="0" lang="en-US" sz="3100" spc="-1" strike="noStrike" u="sng">
                <a:solidFill>
                  <a:srgbClr val="ff0000"/>
                </a:solidFill>
                <a:uFillTx/>
                <a:latin typeface="Calibri"/>
              </a:rPr>
              <a:t> </a:t>
            </a:r>
            <a:r>
              <a:rPr b="0" lang="en-US" sz="31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31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31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31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31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31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3100" spc="-1" strike="noStrike">
                <a:solidFill>
                  <a:srgbClr val="ff0000"/>
                </a:solidFill>
                <a:latin typeface="Calibri"/>
              </a:rPr>
              <a:t>                 </a:t>
            </a:r>
            <a:r>
              <a:rPr b="1" lang="en-US" sz="3100" spc="-1" strike="noStrike" u="sng">
                <a:solidFill>
                  <a:srgbClr val="ff0000"/>
                </a:solidFill>
                <a:uFillTx/>
                <a:latin typeface="Calibri"/>
              </a:rPr>
              <a:t>Effort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InsertionSort(A, n) {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7030a0"/>
                </a:solidFill>
                <a:latin typeface="Courier New"/>
              </a:rPr>
              <a:t>for j = 2 to n { 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             </a:t>
            </a:r>
            <a:r>
              <a:rPr b="1" lang="en-US" sz="3100" spc="-1" strike="noStrike">
                <a:solidFill>
                  <a:srgbClr val="7030a0"/>
                </a:solidFill>
                <a:latin typeface="Courier New"/>
              </a:rPr>
              <a:t>c1x(n)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            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key = A[j]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       c2x(</a:t>
            </a:r>
            <a:r>
              <a:rPr b="1" i="1" lang="en-US" sz="3100" spc="-1" strike="noStrike">
                <a:solidFill>
                  <a:srgbClr val="ffc000"/>
                </a:solidFill>
                <a:latin typeface="Courier New"/>
              </a:rPr>
              <a:t>n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-1)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i = j - 1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0" i="1" lang="en-US" sz="31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b0f0"/>
                </a:solidFill>
                <a:latin typeface="Courier New"/>
              </a:rPr>
              <a:t>while (i &gt; 0) and (A[i] &gt; key)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3100" spc="-1" strike="noStrike">
                <a:solidFill>
                  <a:srgbClr val="00b0f0"/>
                </a:solidFill>
                <a:latin typeface="Courier New"/>
              </a:rPr>
              <a:t>{</a:t>
            </a:r>
            <a:r>
              <a:rPr b="1" lang="en-US" sz="3100" spc="-1" strike="noStrike">
                <a:solidFill>
                  <a:srgbClr val="00b0f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b0f0"/>
                </a:solidFill>
                <a:latin typeface="Courier New"/>
              </a:rPr>
              <a:t>       </a:t>
            </a:r>
            <a:r>
              <a:rPr b="1" i="1" lang="en-US" sz="3100" spc="-1" strike="noStrike">
                <a:solidFill>
                  <a:srgbClr val="00b0f0"/>
                </a:solidFill>
                <a:latin typeface="Courier New"/>
              </a:rPr>
              <a:t>c3 x m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ed7d31"/>
                </a:solidFill>
                <a:latin typeface="Courier New"/>
              </a:rPr>
              <a:t>A[i+1] = A[i]</a:t>
            </a:r>
            <a:r>
              <a:rPr b="1" lang="en-US" sz="3100" spc="-1" strike="noStrike">
                <a:solidFill>
                  <a:srgbClr val="ed7d31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ed7d31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ed7d31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ed7d31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ed7d31"/>
                </a:solidFill>
                <a:latin typeface="Courier New"/>
              </a:rPr>
              <a:t>  c4 x r 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3100" spc="-1" strike="noStrike">
                <a:solidFill>
                  <a:srgbClr val="ed7d31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ed7d31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ed7d31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ed7d31"/>
                </a:solidFill>
                <a:latin typeface="Courier New"/>
              </a:rPr>
              <a:t>i = i – 1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3100" spc="-1" strike="noStrike">
                <a:solidFill>
                  <a:srgbClr val="00b0f0"/>
                </a:solidFill>
                <a:latin typeface="Courier New"/>
              </a:rPr>
              <a:t>     </a:t>
            </a:r>
            <a:r>
              <a:rPr b="1" lang="en-US" sz="3100" spc="-1" strike="noStrike">
                <a:solidFill>
                  <a:srgbClr val="00b0f0"/>
                </a:solidFill>
                <a:latin typeface="Courier New"/>
              </a:rPr>
              <a:t>}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       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A[i+1] = key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	</a:t>
            </a:r>
            <a:r>
              <a:rPr b="0" i="1" lang="en-US" sz="3100" spc="-1" strike="noStrike">
                <a:solidFill>
                  <a:srgbClr val="ffc000"/>
                </a:solidFill>
                <a:latin typeface="Courier New"/>
              </a:rPr>
              <a:t>  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c5x(</a:t>
            </a:r>
            <a:r>
              <a:rPr b="1" i="1" lang="en-US" sz="3100" spc="-1" strike="noStrike">
                <a:solidFill>
                  <a:srgbClr val="ffc000"/>
                </a:solidFill>
                <a:latin typeface="Courier New"/>
              </a:rPr>
              <a:t>n</a:t>
            </a:r>
            <a:r>
              <a:rPr b="1" lang="en-US" sz="3100" spc="-1" strike="noStrike">
                <a:solidFill>
                  <a:srgbClr val="ffc000"/>
                </a:solidFill>
                <a:latin typeface="Courier New"/>
              </a:rPr>
              <a:t>-1)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7030a0"/>
                </a:solidFill>
                <a:latin typeface="Courier New"/>
              </a:rPr>
              <a:t>}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</a:pP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}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ourier New"/>
              </a:rPr>
              <a:t>	</a:t>
            </a:r>
            <a:r>
              <a:rPr b="1" lang="en-US" sz="31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Mai Kanaan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0" name="TextShape 4"/>
          <p:cNvSpPr txBox="1"/>
          <p:nvPr/>
        </p:nvSpPr>
        <p:spPr>
          <a:xfrm>
            <a:off x="7725960" y="274320"/>
            <a:ext cx="3795480" cy="174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A=&lt;1, 2, 3, 4, 5, 6&gt;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J=6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Key = 3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i=1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33520" y="365040"/>
            <a:ext cx="10820160" cy="7290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 u="sng">
                <a:solidFill>
                  <a:srgbClr val="ff0000"/>
                </a:solidFill>
                <a:uFillTx/>
                <a:latin typeface="Calibri Light"/>
              </a:rPr>
              <a:t>Time complexity for Insertion Sort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33520" y="1399320"/>
            <a:ext cx="10515240" cy="490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T(n) = c1x(n)+c2(n-1)+c3(m)+c4(r) + c5(n-1)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0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# of times the 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while loop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 executed for the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3600" spc="-1" strike="noStrike" baseline="-25000">
                <a:solidFill>
                  <a:srgbClr val="000000"/>
                </a:solidFill>
                <a:latin typeface="Calibri"/>
              </a:rPr>
              <a:t>th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7030a0"/>
                </a:solidFill>
                <a:latin typeface="Calibri"/>
              </a:rPr>
              <a:t>for loop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iteration.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m=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+………+t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r= (t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-1)+(t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-1)+(t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-1)+…………..+(t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-1) =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+t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+……t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(-1-1-1-1…..-1)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r= m + -1*(n-1) = m-(n-1)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9074880" y="3429000"/>
            <a:ext cx="1973880" cy="567720"/>
          </a:xfrm>
          <a:prstGeom prst="wedgeEllipseCallout">
            <a:avLst>
              <a:gd name="adj1" fmla="val -36519"/>
              <a:gd name="adj2" fmla="val 172500"/>
            </a:avLst>
          </a:prstGeom>
          <a:solidFill>
            <a:srgbClr val="ff0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n-1 times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6927120" y="3414240"/>
            <a:ext cx="1468080" cy="872640"/>
          </a:xfrm>
          <a:prstGeom prst="wedgeEllipseCallout">
            <a:avLst>
              <a:gd name="adj1" fmla="val -28698"/>
              <a:gd name="adj2" fmla="val 95834"/>
            </a:avLst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This is 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Mai Kanaan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762120" y="838080"/>
            <a:ext cx="4723920" cy="533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0000"/>
                </a:solidFill>
                <a:latin typeface="Calibri Light"/>
              </a:rPr>
              <a:t>What is t</a:t>
            </a:r>
            <a:r>
              <a:rPr b="1" lang="en-US" sz="3600" spc="-1" strike="noStrike" baseline="-25000">
                <a:solidFill>
                  <a:srgbClr val="ff0000"/>
                </a:solidFill>
                <a:latin typeface="Calibri Light"/>
              </a:rPr>
              <a:t>j  </a:t>
            </a:r>
            <a:r>
              <a:rPr b="1" lang="en-US" sz="3600" spc="-1" strike="noStrike">
                <a:solidFill>
                  <a:srgbClr val="ff0000"/>
                </a:solidFill>
                <a:latin typeface="Calibri Light"/>
              </a:rPr>
              <a:t>??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762120" y="1371600"/>
            <a:ext cx="9372240" cy="48002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while loop depends on j, and j runs from 2 to n according to the for loop.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also depends on the data in the array: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it is sorted in the same order, the while loop is executed only once   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36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= 1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it is sorted in reverse order, the while loop is executed for all previous elements  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36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= j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Mai Kanaan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365040"/>
            <a:ext cx="10896120" cy="562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 u="sng">
                <a:solidFill>
                  <a:srgbClr val="ff0000"/>
                </a:solidFill>
                <a:uFillTx/>
                <a:latin typeface="Calibri Light"/>
              </a:rPr>
              <a:t>Time complexity for Insertion Sort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54040" y="1136160"/>
            <a:ext cx="11194200" cy="5555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Now let’s compute (m):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0b0f0"/>
                </a:solidFill>
                <a:uFillTx/>
                <a:latin typeface="Calibri"/>
              </a:rPr>
              <a:t>Best case for (m):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=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=1,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=1,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=1, ……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=1    when the array is already sorted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m=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+…..+t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=1+1+ ………….+1 = 1x(n-1)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00b0f0"/>
                </a:solidFill>
                <a:uFillTx/>
                <a:latin typeface="Calibri"/>
              </a:rPr>
              <a:t>Worst case for (m):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j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=j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(when the array is sorted in descending order and we want to sort it in ascending order)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=2,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=3,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4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=4,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5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=5,…….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=n.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So, m= 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 …..t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=2+3+……..+n=  (n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+n-2)/2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7876440" y="1738800"/>
            <a:ext cx="3872160" cy="817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</a:rPr>
              <a:t>Best case example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10, 12, 50, 60, 200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7765560" y="4710600"/>
            <a:ext cx="3872160" cy="817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Calibri"/>
              </a:rPr>
              <a:t>Worst case example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: 200, 60, 50, 12, 10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3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Mai Kanaan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98600" y="365040"/>
            <a:ext cx="10854720" cy="67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 u="sng">
                <a:solidFill>
                  <a:srgbClr val="ff0000"/>
                </a:solidFill>
                <a:uFillTx/>
                <a:latin typeface="Calibri Light"/>
              </a:rPr>
              <a:t>Time complexity for Insertion Sort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23520" y="1149840"/>
            <a:ext cx="10730160" cy="50266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Calibri"/>
              </a:rPr>
              <a:t>Best case for T(n):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T(n) = c1x(n)+c2(n-1)+c3(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)+ c4(</a:t>
            </a: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+ c5(n-1)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c1x(n)+c2(n-1)+c3(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)+ c4(</a:t>
            </a: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m-(n-1)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+ c5(n-1)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c1x(n)+c2(n-1)+c3(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n-1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)+c4(</a:t>
            </a: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(n-1)-(n-1)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)+c5(n-1)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c1x(n)+c2(n-1)+c3(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n-1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)+c4(</a:t>
            </a: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0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)+c5(n-1)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1" lang="en-US" sz="2800" spc="-1" strike="noStrike">
                <a:solidFill>
                  <a:srgbClr val="000000"/>
                </a:solidFill>
                <a:latin typeface="Symbol"/>
              </a:rPr>
              <a:t>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(n)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 u="sng">
                <a:solidFill>
                  <a:srgbClr val="ff0000"/>
                </a:solidFill>
                <a:uFillTx/>
                <a:latin typeface="Calibri"/>
              </a:rPr>
              <a:t>Worst case for T(n):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T(n) = c1x(n)+c2(n-1)+c3(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)+ c4(</a:t>
            </a: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+ c5(n-1)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c1x(n)+c2(n-1)+c3(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)+ c4(</a:t>
            </a: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m-(n-1))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 c5(n-1)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c1x(n)+c2(n-1)+c3 (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(n</a:t>
            </a:r>
            <a:r>
              <a:rPr b="0" lang="en-US" sz="2800" spc="-1" strike="noStrike" baseline="30000">
                <a:solidFill>
                  <a:srgbClr val="00b0f0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+n-2)/2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)+ c4((</a:t>
            </a: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(n</a:t>
            </a:r>
            <a:r>
              <a:rPr b="0" lang="en-US" sz="2800" spc="-1" strike="noStrike" baseline="30000">
                <a:solidFill>
                  <a:srgbClr val="ffc000"/>
                </a:solidFill>
                <a:latin typeface="Calibri"/>
              </a:rPr>
              <a:t>2</a:t>
            </a: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+n-2)/2 -(n-1)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-US" sz="2800" spc="-1" strike="noStrike">
                <a:solidFill>
                  <a:srgbClr val="ffc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 c5(n-1)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</a:t>
            </a:r>
            <a:r>
              <a:rPr b="1" lang="en-US" sz="2800" spc="-1" strike="noStrike">
                <a:solidFill>
                  <a:srgbClr val="000000"/>
                </a:solidFill>
                <a:latin typeface="Symbol"/>
              </a:rPr>
              <a:t>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 (n</a:t>
            </a:r>
            <a:r>
              <a:rPr b="1" lang="en-US" sz="28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Mai Kanaan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Application>LibreOffice/6.0.7.3$Linux_X86_64 LibreOffice_project/00m0$Build-3</Application>
  <Words>772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2020-02-22T09:46:33Z</dcterms:created>
  <dc:creator>Mai</dc:creator>
  <dc:description/>
  <dc:language>en-US</dc:language>
  <cp:lastModifiedBy/>
  <dcterms:modified xsi:type="dcterms:W3CDTF">2021-07-05T10:04:38Z</dcterms:modified>
  <cp:revision>80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