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8.wmf" ContentType="image/x-wmf"/>
  <Override PartName="/ppt/media/image7.wmf" ContentType="image/x-wmf"/>
  <Override PartName="/ppt/media/image2.wmf" ContentType="image/x-wmf"/>
  <Override PartName="/ppt/media/image1.wmf" ContentType="image/x-wmf"/>
  <Override PartName="/ppt/media/image3.wmf" ContentType="image/x-wmf"/>
  <Override PartName="/ppt/media/image4.wmf" ContentType="image/x-wmf"/>
  <Override PartName="/ppt/media/image5.wmf" ContentType="image/x-wmf"/>
  <Override PartName="/ppt/media/image6.wmf" ContentType="image/x-wmf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92730A0-0107-446F-946E-AA8A4FCDF0E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B2BE27F-00F4-4F05-9A8C-588F4662D74F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9C674B4-BFCF-4A7F-8CAA-DD6739985FD5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4947B44-64AF-40A5-8FE9-937F30BE1673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C72CE7E-6130-459E-AA14-122CDA0AFC6E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88ED323-649B-495B-94A0-0A51D88AC670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87F7AEB-41CE-4C31-B6B7-02094C55F8BD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AFF3A52-596D-444C-BCA2-C3838DBD7CFD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A3CBDB55-809C-48C1-A584-D6274582E46C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685800" y="304920"/>
            <a:ext cx="8062560" cy="914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Kruskal’s algorithm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380880" y="1371600"/>
            <a:ext cx="838152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Begin with all of the vertices of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and no edges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Apply the greedy rule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Add an edge of min weight that does not make a cycle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Continue until you get a single tree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contains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|V|-1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edges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Time Complexity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Sorting the edge list using a comparison based algorithm takes: O(E log 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 makeset operations take: O(V)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2E FindSet operations take: O(E logV)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|v-1| Union operations take: O(V log V)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Total time = O(E log E)+ O(v)+ O(E log V)+ O(V log V)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Since the input graph into Kruskal’s is connected, E&gt;=v-1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So Total time is O(E log E)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</a:rPr>
              <a:t>using U and F version 2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457200" y="274680"/>
            <a:ext cx="8229240" cy="867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Time Complexity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</a:rPr>
              <a:t>In other words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, since E &gt;= v-1, we have O(E) U and F operations.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Using union by rank (verion 2),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Union and Find operations takes O(E log E), so the algorithm takes O(E log 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Using Union by rank and path compression (version 3),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Union and Find operations take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g(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V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)), where g(v) is extremely slow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762120" y="228600"/>
            <a:ext cx="8062560" cy="914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implement Kruskal’s algorithm: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457200" y="1066680"/>
            <a:ext cx="8076960" cy="5324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must select the edges in increasing order of weight (Sort the edges)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must be able to determine whether adding an edge will create a cycle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Each component of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is a tree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When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are in the same component, the addition of the edge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(u, v)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creates a cycle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When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are in different components, the addition of the edge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(u, v)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does not create a cycle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1" name="Group 3"/>
          <p:cNvGrpSpPr/>
          <p:nvPr/>
        </p:nvGrpSpPr>
        <p:grpSpPr>
          <a:xfrm>
            <a:off x="228600" y="3200400"/>
            <a:ext cx="1436400" cy="1218960"/>
            <a:chOff x="228600" y="3200400"/>
            <a:chExt cx="1436400" cy="1218960"/>
          </a:xfrm>
        </p:grpSpPr>
        <p:sp>
          <p:nvSpPr>
            <p:cNvPr id="52" name="CustomShape 4"/>
            <p:cNvSpPr/>
            <p:nvPr/>
          </p:nvSpPr>
          <p:spPr>
            <a:xfrm>
              <a:off x="334800" y="3206880"/>
              <a:ext cx="285480" cy="277560"/>
            </a:xfrm>
            <a:prstGeom prst="ellipse">
              <a:avLst/>
            </a:prstGeom>
            <a:solidFill>
              <a:schemeClr val="accent1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5"/>
            <p:cNvSpPr/>
            <p:nvPr/>
          </p:nvSpPr>
          <p:spPr>
            <a:xfrm>
              <a:off x="360360" y="3200400"/>
              <a:ext cx="183960" cy="396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2160" rIns="92160" tIns="46080" bIns="46080"/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b="0" lang="en-US" sz="2000" spc="-1" strike="noStrike">
                  <a:solidFill>
                    <a:srgbClr val="009999"/>
                  </a:solidFill>
                  <a:latin typeface="Times New Roman"/>
                </a:rPr>
                <a:t>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54" name="CustomShape 6"/>
            <p:cNvSpPr/>
            <p:nvPr/>
          </p:nvSpPr>
          <p:spPr>
            <a:xfrm>
              <a:off x="1379520" y="3206880"/>
              <a:ext cx="285480" cy="277560"/>
            </a:xfrm>
            <a:prstGeom prst="ellipse">
              <a:avLst/>
            </a:prstGeom>
            <a:solidFill>
              <a:schemeClr val="accent1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7"/>
            <p:cNvSpPr/>
            <p:nvPr/>
          </p:nvSpPr>
          <p:spPr>
            <a:xfrm>
              <a:off x="1405080" y="3200400"/>
              <a:ext cx="183960" cy="396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2160" rIns="92160" tIns="46080" bIns="46080"/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b="0" lang="en-US" sz="2000" spc="-1" strike="noStrike">
                  <a:solidFill>
                    <a:srgbClr val="009999"/>
                  </a:solidFill>
                  <a:latin typeface="Times New Roman"/>
                </a:rPr>
                <a:t>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56" name="CustomShape 8"/>
            <p:cNvSpPr/>
            <p:nvPr/>
          </p:nvSpPr>
          <p:spPr>
            <a:xfrm>
              <a:off x="334800" y="4029120"/>
              <a:ext cx="285480" cy="277560"/>
            </a:xfrm>
            <a:prstGeom prst="ellipse">
              <a:avLst/>
            </a:prstGeom>
            <a:solidFill>
              <a:schemeClr val="accent1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9"/>
            <p:cNvSpPr/>
            <p:nvPr/>
          </p:nvSpPr>
          <p:spPr>
            <a:xfrm>
              <a:off x="360360" y="4022640"/>
              <a:ext cx="183960" cy="396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2160" rIns="92160" tIns="46080" bIns="46080"/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b="0" lang="en-US" sz="2000" spc="-1" strike="noStrike">
                  <a:solidFill>
                    <a:srgbClr val="009999"/>
                  </a:solidFill>
                  <a:latin typeface="Times New Roman"/>
                </a:rPr>
                <a:t>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58" name="CustomShape 10"/>
            <p:cNvSpPr/>
            <p:nvPr/>
          </p:nvSpPr>
          <p:spPr>
            <a:xfrm>
              <a:off x="1379520" y="4029120"/>
              <a:ext cx="285480" cy="277560"/>
            </a:xfrm>
            <a:prstGeom prst="ellipse">
              <a:avLst/>
            </a:prstGeom>
            <a:solidFill>
              <a:schemeClr val="accent1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11"/>
            <p:cNvSpPr/>
            <p:nvPr/>
          </p:nvSpPr>
          <p:spPr>
            <a:xfrm>
              <a:off x="1405080" y="4022640"/>
              <a:ext cx="183960" cy="396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2160" rIns="92160" tIns="46080" bIns="46080"/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b="0" lang="en-US" sz="2000" spc="-1" strike="noStrike">
                  <a:solidFill>
                    <a:srgbClr val="009999"/>
                  </a:solidFill>
                  <a:latin typeface="Times New Roman"/>
                </a:rPr>
                <a:t>4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60" name="Line 12"/>
            <p:cNvSpPr/>
            <p:nvPr/>
          </p:nvSpPr>
          <p:spPr>
            <a:xfrm>
              <a:off x="477720" y="3490560"/>
              <a:ext cx="360" cy="532080"/>
            </a:xfrm>
            <a:prstGeom prst="line">
              <a:avLst/>
            </a:prstGeom>
            <a:ln w="507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13"/>
            <p:cNvSpPr/>
            <p:nvPr/>
          </p:nvSpPr>
          <p:spPr>
            <a:xfrm>
              <a:off x="228600" y="3635280"/>
              <a:ext cx="198000" cy="396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2160" rIns="92160" tIns="46080" bIns="46080"/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b="0" lang="en-US" sz="2000" spc="-1" strike="noStrike">
                  <a:solidFill>
                    <a:srgbClr val="000000"/>
                  </a:solidFill>
                  <a:latin typeface="Times New Roman"/>
                </a:rPr>
                <a:t>2</a:t>
              </a:r>
              <a:endParaRPr b="0" lang="en-US" sz="2000" spc="-1" strike="noStrike">
                <a:latin typeface="Arial"/>
              </a:endParaRPr>
            </a:p>
          </p:txBody>
        </p:sp>
        <p:grpSp>
          <p:nvGrpSpPr>
            <p:cNvPr id="62" name="Group 14"/>
            <p:cNvGrpSpPr/>
            <p:nvPr/>
          </p:nvGrpSpPr>
          <p:grpSpPr>
            <a:xfrm>
              <a:off x="1246320" y="3490560"/>
              <a:ext cx="276120" cy="532080"/>
              <a:chOff x="1246320" y="3490560"/>
              <a:chExt cx="276120" cy="532080"/>
            </a:xfrm>
          </p:grpSpPr>
          <p:sp>
            <p:nvSpPr>
              <p:cNvPr id="63" name="Line 15"/>
              <p:cNvSpPr/>
              <p:nvPr/>
            </p:nvSpPr>
            <p:spPr>
              <a:xfrm>
                <a:off x="1522080" y="3490560"/>
                <a:ext cx="360" cy="532080"/>
              </a:xfrm>
              <a:prstGeom prst="line">
                <a:avLst/>
              </a:prstGeom>
              <a:ln w="507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" name="CustomShape 16"/>
              <p:cNvSpPr/>
              <p:nvPr/>
            </p:nvSpPr>
            <p:spPr>
              <a:xfrm>
                <a:off x="1246320" y="3587760"/>
                <a:ext cx="1998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4</a:t>
                </a:r>
                <a:endParaRPr b="0" lang="en-US" sz="2000" spc="-1" strike="noStrike">
                  <a:latin typeface="Arial"/>
                </a:endParaRPr>
              </a:p>
            </p:txBody>
          </p:sp>
        </p:grpSp>
        <p:grpSp>
          <p:nvGrpSpPr>
            <p:cNvPr id="65" name="Group 17"/>
            <p:cNvGrpSpPr/>
            <p:nvPr/>
          </p:nvGrpSpPr>
          <p:grpSpPr>
            <a:xfrm>
              <a:off x="576000" y="3441600"/>
              <a:ext cx="846360" cy="628560"/>
              <a:chOff x="576000" y="3441600"/>
              <a:chExt cx="846360" cy="628560"/>
            </a:xfrm>
          </p:grpSpPr>
          <p:sp>
            <p:nvSpPr>
              <p:cNvPr id="66" name="Line 18"/>
              <p:cNvSpPr/>
              <p:nvPr/>
            </p:nvSpPr>
            <p:spPr>
              <a:xfrm flipV="1">
                <a:off x="576000" y="3441600"/>
                <a:ext cx="846360" cy="628560"/>
              </a:xfrm>
              <a:prstGeom prst="line">
                <a:avLst/>
              </a:prstGeom>
              <a:ln w="507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" name="CustomShape 19"/>
              <p:cNvSpPr/>
              <p:nvPr/>
            </p:nvSpPr>
            <p:spPr>
              <a:xfrm>
                <a:off x="725400" y="3462480"/>
                <a:ext cx="1998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7</a:t>
                </a:r>
                <a:endParaRPr b="0" lang="en-US" sz="2000" spc="-1" strike="noStrike">
                  <a:latin typeface="Arial"/>
                </a:endParaRPr>
              </a:p>
            </p:txBody>
          </p:sp>
        </p:grpSp>
        <p:sp>
          <p:nvSpPr>
            <p:cNvPr id="68" name="Line 20"/>
            <p:cNvSpPr/>
            <p:nvPr/>
          </p:nvSpPr>
          <p:spPr>
            <a:xfrm>
              <a:off x="609480" y="3352680"/>
              <a:ext cx="745920" cy="360"/>
            </a:xfrm>
            <a:prstGeom prst="line">
              <a:avLst/>
            </a:prstGeom>
            <a:ln w="50760">
              <a:solidFill>
                <a:srgbClr val="ff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9" name="Group 21"/>
          <p:cNvGrpSpPr/>
          <p:nvPr/>
        </p:nvGrpSpPr>
        <p:grpSpPr>
          <a:xfrm>
            <a:off x="304920" y="4572000"/>
            <a:ext cx="1385280" cy="1218960"/>
            <a:chOff x="304920" y="4572000"/>
            <a:chExt cx="1385280" cy="1218960"/>
          </a:xfrm>
        </p:grpSpPr>
        <p:sp>
          <p:nvSpPr>
            <p:cNvPr id="70" name="CustomShape 22"/>
            <p:cNvSpPr/>
            <p:nvPr/>
          </p:nvSpPr>
          <p:spPr>
            <a:xfrm>
              <a:off x="304920" y="4578480"/>
              <a:ext cx="285480" cy="277560"/>
            </a:xfrm>
            <a:prstGeom prst="ellipse">
              <a:avLst/>
            </a:prstGeom>
            <a:solidFill>
              <a:schemeClr val="accent1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23"/>
            <p:cNvSpPr/>
            <p:nvPr/>
          </p:nvSpPr>
          <p:spPr>
            <a:xfrm>
              <a:off x="330120" y="4572000"/>
              <a:ext cx="183960" cy="396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2160" rIns="92160" tIns="46080" bIns="46080"/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b="0" lang="en-US" sz="2000" spc="-1" strike="noStrike">
                  <a:solidFill>
                    <a:srgbClr val="009999"/>
                  </a:solidFill>
                  <a:latin typeface="Times New Roman"/>
                </a:rPr>
                <a:t>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72" name="CustomShape 24"/>
            <p:cNvSpPr/>
            <p:nvPr/>
          </p:nvSpPr>
          <p:spPr>
            <a:xfrm>
              <a:off x="1349280" y="4578480"/>
              <a:ext cx="285480" cy="277560"/>
            </a:xfrm>
            <a:prstGeom prst="ellipse">
              <a:avLst/>
            </a:prstGeom>
            <a:solidFill>
              <a:schemeClr val="accent1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25"/>
            <p:cNvSpPr/>
            <p:nvPr/>
          </p:nvSpPr>
          <p:spPr>
            <a:xfrm>
              <a:off x="1374840" y="4572000"/>
              <a:ext cx="183960" cy="396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2160" rIns="92160" tIns="46080" bIns="46080"/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b="0" lang="en-US" sz="2000" spc="-1" strike="noStrike">
                  <a:solidFill>
                    <a:srgbClr val="009999"/>
                  </a:solidFill>
                  <a:latin typeface="Times New Roman"/>
                </a:rPr>
                <a:t>7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74" name="CustomShape 26"/>
            <p:cNvSpPr/>
            <p:nvPr/>
          </p:nvSpPr>
          <p:spPr>
            <a:xfrm>
              <a:off x="304920" y="5400720"/>
              <a:ext cx="285480" cy="277560"/>
            </a:xfrm>
            <a:prstGeom prst="ellipse">
              <a:avLst/>
            </a:prstGeom>
            <a:solidFill>
              <a:schemeClr val="accent1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27"/>
            <p:cNvSpPr/>
            <p:nvPr/>
          </p:nvSpPr>
          <p:spPr>
            <a:xfrm>
              <a:off x="330120" y="5394240"/>
              <a:ext cx="183960" cy="396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2160" rIns="92160" tIns="46080" bIns="46080"/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b="0" lang="en-US" sz="2000" spc="-1" strike="noStrike">
                  <a:solidFill>
                    <a:srgbClr val="009999"/>
                  </a:solidFill>
                  <a:latin typeface="Times New Roman"/>
                </a:rPr>
                <a:t>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76" name="CustomShape 28"/>
            <p:cNvSpPr/>
            <p:nvPr/>
          </p:nvSpPr>
          <p:spPr>
            <a:xfrm>
              <a:off x="1349280" y="5400720"/>
              <a:ext cx="285480" cy="277560"/>
            </a:xfrm>
            <a:prstGeom prst="ellipse">
              <a:avLst/>
            </a:prstGeom>
            <a:solidFill>
              <a:schemeClr val="accent1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29"/>
            <p:cNvSpPr/>
            <p:nvPr/>
          </p:nvSpPr>
          <p:spPr>
            <a:xfrm>
              <a:off x="1374840" y="5394240"/>
              <a:ext cx="183960" cy="396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2160" rIns="92160" tIns="46080" bIns="46080"/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b="0" lang="en-US" sz="2000" spc="-1" strike="noStrike">
                  <a:solidFill>
                    <a:srgbClr val="009999"/>
                  </a:solidFill>
                  <a:latin typeface="Times New Roman"/>
                </a:rPr>
                <a:t>8</a:t>
              </a:r>
              <a:endParaRPr b="0" lang="en-US" sz="2000" spc="-1" strike="noStrike">
                <a:latin typeface="Arial"/>
              </a:endParaRPr>
            </a:p>
          </p:txBody>
        </p:sp>
        <p:grpSp>
          <p:nvGrpSpPr>
            <p:cNvPr id="78" name="Group 30"/>
            <p:cNvGrpSpPr/>
            <p:nvPr/>
          </p:nvGrpSpPr>
          <p:grpSpPr>
            <a:xfrm>
              <a:off x="1492200" y="4862160"/>
              <a:ext cx="198000" cy="532080"/>
              <a:chOff x="1492200" y="4862160"/>
              <a:chExt cx="198000" cy="532080"/>
            </a:xfrm>
          </p:grpSpPr>
          <p:sp>
            <p:nvSpPr>
              <p:cNvPr id="79" name="Line 31"/>
              <p:cNvSpPr/>
              <p:nvPr/>
            </p:nvSpPr>
            <p:spPr>
              <a:xfrm>
                <a:off x="1492200" y="4862160"/>
                <a:ext cx="360" cy="532080"/>
              </a:xfrm>
              <a:prstGeom prst="line">
                <a:avLst/>
              </a:prstGeom>
              <a:ln w="507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" name="CustomShape 32"/>
              <p:cNvSpPr/>
              <p:nvPr/>
            </p:nvSpPr>
            <p:spPr>
              <a:xfrm>
                <a:off x="1492200" y="4862520"/>
                <a:ext cx="1980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b="0" lang="en-US" sz="2000" spc="-1" strike="noStrike">
                  <a:latin typeface="Arial"/>
                </a:endParaRPr>
              </a:p>
            </p:txBody>
          </p:sp>
        </p:grpSp>
        <p:grpSp>
          <p:nvGrpSpPr>
            <p:cNvPr id="81" name="Group 33"/>
            <p:cNvGrpSpPr/>
            <p:nvPr/>
          </p:nvGrpSpPr>
          <p:grpSpPr>
            <a:xfrm>
              <a:off x="447480" y="4862160"/>
              <a:ext cx="198360" cy="532080"/>
              <a:chOff x="447480" y="4862160"/>
              <a:chExt cx="198360" cy="532080"/>
            </a:xfrm>
          </p:grpSpPr>
          <p:sp>
            <p:nvSpPr>
              <p:cNvPr id="82" name="Line 34"/>
              <p:cNvSpPr/>
              <p:nvPr/>
            </p:nvSpPr>
            <p:spPr>
              <a:xfrm>
                <a:off x="447480" y="4862160"/>
                <a:ext cx="360" cy="532080"/>
              </a:xfrm>
              <a:prstGeom prst="line">
                <a:avLst/>
              </a:prstGeom>
              <a:ln w="507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" name="CustomShape 35"/>
              <p:cNvSpPr/>
              <p:nvPr/>
            </p:nvSpPr>
            <p:spPr>
              <a:xfrm>
                <a:off x="447840" y="4910040"/>
                <a:ext cx="1980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6</a:t>
                </a:r>
                <a:endParaRPr b="0" lang="en-US" sz="2000" spc="-1" strike="noStrike">
                  <a:latin typeface="Arial"/>
                </a:endParaRPr>
              </a:p>
            </p:txBody>
          </p:sp>
        </p:grpSp>
        <p:sp>
          <p:nvSpPr>
            <p:cNvPr id="84" name="Line 36"/>
            <p:cNvSpPr/>
            <p:nvPr/>
          </p:nvSpPr>
          <p:spPr>
            <a:xfrm>
              <a:off x="623880" y="4730400"/>
              <a:ext cx="685800" cy="360"/>
            </a:xfrm>
            <a:prstGeom prst="line">
              <a:avLst/>
            </a:prstGeom>
            <a:ln w="50760">
              <a:solidFill>
                <a:schemeClr val="accent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Kruskal's Algorithm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762120" y="1447920"/>
            <a:ext cx="7848360" cy="33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MST-Kruskal(</a:t>
            </a: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Edgelist E[ ]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,</a:t>
            </a: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v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 </a:t>
            </a: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A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Symbol"/>
              </a:rPr>
              <a:t>¬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Symbol"/>
              </a:rPr>
              <a:t>Æ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Symbol"/>
              </a:rPr>
              <a:t>   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2 for each vertex </a:t>
            </a: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v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Symbol"/>
              </a:rPr>
              <a:t>Î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V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[</a:t>
            </a: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G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] do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3    </a:t>
            </a:r>
            <a:r>
              <a:rPr b="1" lang="en-US" sz="2000" spc="-1" strike="noStrike">
                <a:solidFill>
                  <a:srgbClr val="ff3300"/>
                </a:solidFill>
                <a:latin typeface="Courier New"/>
              </a:rPr>
              <a:t>Make-Set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v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4 sort the edges of </a:t>
            </a: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by nondecreasing weight </a:t>
            </a: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w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5 for each (</a:t>
            </a: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u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,</a:t>
            </a: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v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)</a:t>
            </a:r>
            <a:r>
              <a:rPr b="1" lang="en-US" sz="2000" spc="-1" strike="noStrike">
                <a:solidFill>
                  <a:srgbClr val="000000"/>
                </a:solidFill>
                <a:latin typeface="Symbol"/>
              </a:rPr>
              <a:t>Î</a:t>
            </a: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, as long as |E|&lt;v-1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6   if </a:t>
            </a:r>
            <a:r>
              <a:rPr b="1" lang="en-US" sz="2000" spc="-1" strike="noStrike">
                <a:solidFill>
                  <a:srgbClr val="ff3300"/>
                </a:solidFill>
                <a:latin typeface="Courier New"/>
              </a:rPr>
              <a:t>Find-Set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u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) </a:t>
            </a:r>
            <a:r>
              <a:rPr b="1" lang="en-US" sz="2000" spc="-1" strike="noStrike">
                <a:solidFill>
                  <a:srgbClr val="000000"/>
                </a:solidFill>
                <a:latin typeface="Symbol"/>
              </a:rPr>
              <a:t>¹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2000" spc="-1" strike="noStrike">
                <a:solidFill>
                  <a:srgbClr val="ff3300"/>
                </a:solidFill>
                <a:latin typeface="Courier New"/>
              </a:rPr>
              <a:t>Find-Set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v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) then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7      </a:t>
            </a: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A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Symbol"/>
              </a:rPr>
              <a:t>¬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A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Symbol"/>
              </a:rPr>
              <a:t>È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{(</a:t>
            </a: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u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,</a:t>
            </a: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v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)}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8      </a:t>
            </a:r>
            <a:r>
              <a:rPr b="1" lang="en-US" sz="2000" spc="-1" strike="noStrike">
                <a:solidFill>
                  <a:srgbClr val="ff3300"/>
                </a:solidFill>
                <a:latin typeface="Courier New"/>
              </a:rPr>
              <a:t>Union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(Set(</a:t>
            </a: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u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),Set(</a:t>
            </a: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v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))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9 return </a:t>
            </a: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A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152280"/>
            <a:ext cx="8229240" cy="597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MST-Kruskal(</a:t>
            </a: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Edgelist[ ]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,</a:t>
            </a: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V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) 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</a:rPr>
              <a:t>// more detailed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Sort (Edgelist[ ]);  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for(i=1 →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{   makeset(i);}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count=0;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i=1;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while(count&lt;V-1)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         </a:t>
            </a:r>
            <a:r>
              <a:rPr b="0" lang="en-US" sz="2000" spc="-1" strike="noStrike">
                <a:solidFill>
                  <a:srgbClr val="00b0f0"/>
                </a:solidFill>
                <a:latin typeface="Arial"/>
              </a:rPr>
              <a:t>if(FindSet(Edgelist[i].v1 )!= FindSet(Edgelist[i].v2))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b0f0"/>
                </a:solidFill>
                <a:latin typeface="Arial"/>
              </a:rPr>
              <a:t>             </a:t>
            </a:r>
            <a:r>
              <a:rPr b="0" lang="en-US" sz="2000" spc="-1" strike="noStrike">
                <a:solidFill>
                  <a:srgbClr val="00b0f0"/>
                </a:solidFill>
                <a:latin typeface="Arial"/>
              </a:rPr>
              <a:t>{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b0f0"/>
                </a:solidFill>
                <a:latin typeface="Arial"/>
              </a:rPr>
              <a:t>             </a:t>
            </a:r>
            <a:r>
              <a:rPr b="0" lang="en-US" sz="2000" spc="-1" strike="noStrike">
                <a:solidFill>
                  <a:srgbClr val="00b0f0"/>
                </a:solidFill>
                <a:latin typeface="Arial"/>
              </a:rPr>
              <a:t>cout&lt;&lt;Edgelist[i].v1&lt;&lt; “ ,”&lt;&lt;Edglist[i].v2;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b0f0"/>
                </a:solidFill>
                <a:latin typeface="Arial"/>
              </a:rPr>
              <a:t>             </a:t>
            </a:r>
            <a:r>
              <a:rPr b="0" lang="en-US" sz="2000" spc="-1" strike="noStrike">
                <a:solidFill>
                  <a:srgbClr val="00b0f0"/>
                </a:solidFill>
                <a:latin typeface="Arial"/>
              </a:rPr>
              <a:t>count = count+1;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b0f0"/>
                </a:solidFill>
                <a:latin typeface="Arial"/>
              </a:rPr>
              <a:t>             </a:t>
            </a:r>
            <a:r>
              <a:rPr b="0" lang="en-US" sz="2000" spc="-1" strike="noStrike">
                <a:solidFill>
                  <a:srgbClr val="00b0f0"/>
                </a:solidFill>
                <a:latin typeface="Arial"/>
              </a:rPr>
              <a:t>Union(Edgelist[i].v1,Edgelist[i].v2);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b0f0"/>
                </a:solidFill>
                <a:latin typeface="Arial"/>
              </a:rPr>
              <a:t>             </a:t>
            </a:r>
            <a:r>
              <a:rPr b="0" lang="en-US" sz="2000" spc="-1" strike="noStrike">
                <a:solidFill>
                  <a:srgbClr val="00b0f0"/>
                </a:solidFill>
                <a:latin typeface="Arial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i=i+1;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}//end while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}//end function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      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62120" y="304920"/>
            <a:ext cx="8062560" cy="914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e.g.1: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build a MST on the graph below 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685800" y="3276720"/>
            <a:ext cx="807696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Initial sets are: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{1} {2} {3} {4} {5} {6} {7}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0" name="Group 3"/>
          <p:cNvGrpSpPr/>
          <p:nvPr/>
        </p:nvGrpSpPr>
        <p:grpSpPr>
          <a:xfrm>
            <a:off x="2133720" y="1295280"/>
            <a:ext cx="4007880" cy="1634760"/>
            <a:chOff x="2133720" y="1295280"/>
            <a:chExt cx="4007880" cy="1634760"/>
          </a:xfrm>
        </p:grpSpPr>
        <p:pic>
          <p:nvPicPr>
            <p:cNvPr id="91" name="Picture 4" descr=""/>
            <p:cNvPicPr/>
            <p:nvPr/>
          </p:nvPicPr>
          <p:blipFill>
            <a:blip r:embed="rId1"/>
            <a:stretch/>
          </p:blipFill>
          <p:spPr>
            <a:xfrm>
              <a:off x="2133720" y="1295280"/>
              <a:ext cx="3962160" cy="163476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92" name="Group 4"/>
            <p:cNvGrpSpPr/>
            <p:nvPr/>
          </p:nvGrpSpPr>
          <p:grpSpPr>
            <a:xfrm>
              <a:off x="2286000" y="1371600"/>
              <a:ext cx="3855600" cy="1539720"/>
              <a:chOff x="2286000" y="1371600"/>
              <a:chExt cx="3855600" cy="1539720"/>
            </a:xfrm>
          </p:grpSpPr>
          <p:sp>
            <p:nvSpPr>
              <p:cNvPr id="93" name="CustomShape 5"/>
              <p:cNvSpPr/>
              <p:nvPr/>
            </p:nvSpPr>
            <p:spPr>
              <a:xfrm>
                <a:off x="2286000" y="137160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94" name="CustomShape 6"/>
              <p:cNvSpPr/>
              <p:nvPr/>
            </p:nvSpPr>
            <p:spPr>
              <a:xfrm>
                <a:off x="2286000" y="251460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95" name="CustomShape 7"/>
              <p:cNvSpPr/>
              <p:nvPr/>
            </p:nvSpPr>
            <p:spPr>
              <a:xfrm>
                <a:off x="3581280" y="137160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96" name="CustomShape 8"/>
              <p:cNvSpPr/>
              <p:nvPr/>
            </p:nvSpPr>
            <p:spPr>
              <a:xfrm>
                <a:off x="4952880" y="137160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5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97" name="CustomShape 9"/>
              <p:cNvSpPr/>
              <p:nvPr/>
            </p:nvSpPr>
            <p:spPr>
              <a:xfrm>
                <a:off x="3581280" y="251460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4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98" name="CustomShape 10"/>
              <p:cNvSpPr/>
              <p:nvPr/>
            </p:nvSpPr>
            <p:spPr>
              <a:xfrm>
                <a:off x="5715000" y="198108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7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99" name="CustomShape 11"/>
              <p:cNvSpPr/>
              <p:nvPr/>
            </p:nvSpPr>
            <p:spPr>
              <a:xfrm>
                <a:off x="4952880" y="251460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6</a:t>
                </a:r>
                <a:endParaRPr b="0" lang="en-US" sz="2000" spc="-1" strike="noStrike">
                  <a:latin typeface="Arial"/>
                </a:endParaRPr>
              </a:p>
            </p:txBody>
          </p:sp>
        </p:grpSp>
      </p:grpSp>
      <p:grpSp>
        <p:nvGrpSpPr>
          <p:cNvPr id="100" name="Group 12"/>
          <p:cNvGrpSpPr/>
          <p:nvPr/>
        </p:nvGrpSpPr>
        <p:grpSpPr>
          <a:xfrm>
            <a:off x="2133720" y="4419720"/>
            <a:ext cx="4007880" cy="1634760"/>
            <a:chOff x="2133720" y="4419720"/>
            <a:chExt cx="4007880" cy="1634760"/>
          </a:xfrm>
        </p:grpSpPr>
        <p:pic>
          <p:nvPicPr>
            <p:cNvPr id="101" name="Picture 5" descr=""/>
            <p:cNvPicPr/>
            <p:nvPr/>
          </p:nvPicPr>
          <p:blipFill>
            <a:blip r:embed="rId2"/>
            <a:stretch/>
          </p:blipFill>
          <p:spPr>
            <a:xfrm>
              <a:off x="2133720" y="4419720"/>
              <a:ext cx="3962160" cy="163476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02" name="Group 13"/>
            <p:cNvGrpSpPr/>
            <p:nvPr/>
          </p:nvGrpSpPr>
          <p:grpSpPr>
            <a:xfrm>
              <a:off x="2286000" y="4495680"/>
              <a:ext cx="3855600" cy="1539720"/>
              <a:chOff x="2286000" y="4495680"/>
              <a:chExt cx="3855600" cy="1539720"/>
            </a:xfrm>
          </p:grpSpPr>
          <p:sp>
            <p:nvSpPr>
              <p:cNvPr id="103" name="CustomShape 14"/>
              <p:cNvSpPr/>
              <p:nvPr/>
            </p:nvSpPr>
            <p:spPr>
              <a:xfrm>
                <a:off x="2286000" y="449568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04" name="CustomShape 15"/>
              <p:cNvSpPr/>
              <p:nvPr/>
            </p:nvSpPr>
            <p:spPr>
              <a:xfrm>
                <a:off x="2286000" y="563868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05" name="CustomShape 16"/>
              <p:cNvSpPr/>
              <p:nvPr/>
            </p:nvSpPr>
            <p:spPr>
              <a:xfrm>
                <a:off x="3581280" y="449568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ffffff"/>
                    </a:solidFill>
                    <a:latin typeface="Times New Roman"/>
                  </a:rPr>
                  <a:t>3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06" name="CustomShape 17"/>
              <p:cNvSpPr/>
              <p:nvPr/>
            </p:nvSpPr>
            <p:spPr>
              <a:xfrm>
                <a:off x="4952880" y="449568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5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07" name="CustomShape 18"/>
              <p:cNvSpPr/>
              <p:nvPr/>
            </p:nvSpPr>
            <p:spPr>
              <a:xfrm>
                <a:off x="3581280" y="563868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4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08" name="CustomShape 19"/>
              <p:cNvSpPr/>
              <p:nvPr/>
            </p:nvSpPr>
            <p:spPr>
              <a:xfrm>
                <a:off x="5715000" y="510552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7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09" name="CustomShape 20"/>
              <p:cNvSpPr/>
              <p:nvPr/>
            </p:nvSpPr>
            <p:spPr>
              <a:xfrm>
                <a:off x="4952880" y="563868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6</a:t>
                </a:r>
                <a:endParaRPr b="0" lang="en-US" sz="2000" spc="-1" strike="noStrike">
                  <a:latin typeface="Arial"/>
                </a:endParaRPr>
              </a:p>
            </p:txBody>
          </p:sp>
        </p:grpSp>
      </p:grp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85800" y="457200"/>
            <a:ext cx="8076960" cy="685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Step 1:{1} {2} {3} {4} {5} {6,7}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1" name="Group 2"/>
          <p:cNvGrpSpPr/>
          <p:nvPr/>
        </p:nvGrpSpPr>
        <p:grpSpPr>
          <a:xfrm>
            <a:off x="2057400" y="1143000"/>
            <a:ext cx="4007880" cy="1634760"/>
            <a:chOff x="2057400" y="1143000"/>
            <a:chExt cx="4007880" cy="1634760"/>
          </a:xfrm>
        </p:grpSpPr>
        <p:pic>
          <p:nvPicPr>
            <p:cNvPr id="112" name="Picture 6" descr=""/>
            <p:cNvPicPr/>
            <p:nvPr/>
          </p:nvPicPr>
          <p:blipFill>
            <a:blip r:embed="rId1"/>
            <a:stretch/>
          </p:blipFill>
          <p:spPr>
            <a:xfrm>
              <a:off x="2057400" y="1143000"/>
              <a:ext cx="3962160" cy="163476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13" name="Group 3"/>
            <p:cNvGrpSpPr/>
            <p:nvPr/>
          </p:nvGrpSpPr>
          <p:grpSpPr>
            <a:xfrm>
              <a:off x="2209680" y="1219320"/>
              <a:ext cx="3855600" cy="1539720"/>
              <a:chOff x="2209680" y="1219320"/>
              <a:chExt cx="3855600" cy="1539720"/>
            </a:xfrm>
          </p:grpSpPr>
          <p:sp>
            <p:nvSpPr>
              <p:cNvPr id="114" name="CustomShape 4"/>
              <p:cNvSpPr/>
              <p:nvPr/>
            </p:nvSpPr>
            <p:spPr>
              <a:xfrm>
                <a:off x="2209680" y="121932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15" name="CustomShape 5"/>
              <p:cNvSpPr/>
              <p:nvPr/>
            </p:nvSpPr>
            <p:spPr>
              <a:xfrm>
                <a:off x="2209680" y="236232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16" name="CustomShape 6"/>
              <p:cNvSpPr/>
              <p:nvPr/>
            </p:nvSpPr>
            <p:spPr>
              <a:xfrm>
                <a:off x="3505320" y="121932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ffffff"/>
                    </a:solidFill>
                    <a:latin typeface="Times New Roman"/>
                  </a:rPr>
                  <a:t>3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17" name="CustomShape 7"/>
              <p:cNvSpPr/>
              <p:nvPr/>
            </p:nvSpPr>
            <p:spPr>
              <a:xfrm>
                <a:off x="4876920" y="121932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5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18" name="CustomShape 8"/>
              <p:cNvSpPr/>
              <p:nvPr/>
            </p:nvSpPr>
            <p:spPr>
              <a:xfrm>
                <a:off x="3505320" y="236232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4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19" name="CustomShape 9"/>
              <p:cNvSpPr/>
              <p:nvPr/>
            </p:nvSpPr>
            <p:spPr>
              <a:xfrm>
                <a:off x="5638680" y="182880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7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20" name="CustomShape 10"/>
              <p:cNvSpPr/>
              <p:nvPr/>
            </p:nvSpPr>
            <p:spPr>
              <a:xfrm>
                <a:off x="4876920" y="236232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6</a:t>
                </a:r>
                <a:endParaRPr b="0" lang="en-US" sz="2000" spc="-1" strike="noStrike">
                  <a:latin typeface="Arial"/>
                </a:endParaRPr>
              </a:p>
            </p:txBody>
          </p:sp>
        </p:grpSp>
      </p:grpSp>
      <p:sp>
        <p:nvSpPr>
          <p:cNvPr id="121" name="CustomShape 11"/>
          <p:cNvSpPr/>
          <p:nvPr/>
        </p:nvSpPr>
        <p:spPr>
          <a:xfrm>
            <a:off x="685800" y="3505320"/>
            <a:ext cx="8076960" cy="609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523800" indent="-523440">
              <a:lnSpc>
                <a:spcPct val="89000"/>
              </a:lnSpc>
              <a:spcBef>
                <a:spcPts val="281"/>
              </a:spcBef>
              <a:buClr>
                <a:srgbClr val="ff3300"/>
              </a:buClr>
              <a:buSzPct val="75000"/>
              <a:buFont typeface="Wingdings" charset="2"/>
              <a:buChar char="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Step 2:{1,3} {2} {4} {5} {6,7}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89000"/>
              </a:lnSpc>
              <a:spcBef>
                <a:spcPts val="2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89000"/>
              </a:lnSpc>
              <a:spcBef>
                <a:spcPts val="281"/>
              </a:spcBef>
            </a:pPr>
            <a:endParaRPr b="0" lang="en-US" sz="2800" spc="-1" strike="noStrike">
              <a:latin typeface="Arial"/>
            </a:endParaRPr>
          </a:p>
        </p:txBody>
      </p:sp>
      <p:grpSp>
        <p:nvGrpSpPr>
          <p:cNvPr id="122" name="Group 12"/>
          <p:cNvGrpSpPr/>
          <p:nvPr/>
        </p:nvGrpSpPr>
        <p:grpSpPr>
          <a:xfrm>
            <a:off x="2057400" y="4114800"/>
            <a:ext cx="4007880" cy="1634760"/>
            <a:chOff x="2057400" y="4114800"/>
            <a:chExt cx="4007880" cy="1634760"/>
          </a:xfrm>
        </p:grpSpPr>
        <p:pic>
          <p:nvPicPr>
            <p:cNvPr id="123" name="Picture 19" descr=""/>
            <p:cNvPicPr/>
            <p:nvPr/>
          </p:nvPicPr>
          <p:blipFill>
            <a:blip r:embed="rId2"/>
            <a:stretch/>
          </p:blipFill>
          <p:spPr>
            <a:xfrm>
              <a:off x="2057400" y="4114800"/>
              <a:ext cx="3962160" cy="163476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24" name="Group 13"/>
            <p:cNvGrpSpPr/>
            <p:nvPr/>
          </p:nvGrpSpPr>
          <p:grpSpPr>
            <a:xfrm>
              <a:off x="2209680" y="4191120"/>
              <a:ext cx="3855600" cy="1539720"/>
              <a:chOff x="2209680" y="4191120"/>
              <a:chExt cx="3855600" cy="1539720"/>
            </a:xfrm>
          </p:grpSpPr>
          <p:sp>
            <p:nvSpPr>
              <p:cNvPr id="125" name="CustomShape 14"/>
              <p:cNvSpPr/>
              <p:nvPr/>
            </p:nvSpPr>
            <p:spPr>
              <a:xfrm>
                <a:off x="2209680" y="419112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26" name="CustomShape 15"/>
              <p:cNvSpPr/>
              <p:nvPr/>
            </p:nvSpPr>
            <p:spPr>
              <a:xfrm>
                <a:off x="2209680" y="533412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27" name="CustomShape 16"/>
              <p:cNvSpPr/>
              <p:nvPr/>
            </p:nvSpPr>
            <p:spPr>
              <a:xfrm>
                <a:off x="3505320" y="419112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28" name="CustomShape 17"/>
              <p:cNvSpPr/>
              <p:nvPr/>
            </p:nvSpPr>
            <p:spPr>
              <a:xfrm>
                <a:off x="4876920" y="419112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5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29" name="CustomShape 18"/>
              <p:cNvSpPr/>
              <p:nvPr/>
            </p:nvSpPr>
            <p:spPr>
              <a:xfrm>
                <a:off x="3505320" y="533412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4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30" name="CustomShape 19"/>
              <p:cNvSpPr/>
              <p:nvPr/>
            </p:nvSpPr>
            <p:spPr>
              <a:xfrm>
                <a:off x="5638680" y="480060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7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31" name="CustomShape 20"/>
              <p:cNvSpPr/>
              <p:nvPr/>
            </p:nvSpPr>
            <p:spPr>
              <a:xfrm>
                <a:off x="4876920" y="533412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6</a:t>
                </a:r>
                <a:endParaRPr b="0" lang="en-US" sz="2000" spc="-1" strike="noStrike">
                  <a:latin typeface="Arial"/>
                </a:endParaRPr>
              </a:p>
            </p:txBody>
          </p:sp>
        </p:grpSp>
      </p:grp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85800" y="685800"/>
            <a:ext cx="8076960" cy="685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Step 3:{1,3} {2} {4} {6,7,5}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3" name="Group 2"/>
          <p:cNvGrpSpPr/>
          <p:nvPr/>
        </p:nvGrpSpPr>
        <p:grpSpPr>
          <a:xfrm>
            <a:off x="2209680" y="1676520"/>
            <a:ext cx="4008240" cy="1634760"/>
            <a:chOff x="2209680" y="1676520"/>
            <a:chExt cx="4008240" cy="1634760"/>
          </a:xfrm>
        </p:grpSpPr>
        <p:pic>
          <p:nvPicPr>
            <p:cNvPr id="134" name="Picture 13" descr=""/>
            <p:cNvPicPr/>
            <p:nvPr/>
          </p:nvPicPr>
          <p:blipFill>
            <a:blip r:embed="rId1"/>
            <a:stretch/>
          </p:blipFill>
          <p:spPr>
            <a:xfrm>
              <a:off x="2209680" y="1676520"/>
              <a:ext cx="3962160" cy="163476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35" name="Group 3"/>
            <p:cNvGrpSpPr/>
            <p:nvPr/>
          </p:nvGrpSpPr>
          <p:grpSpPr>
            <a:xfrm>
              <a:off x="2362320" y="1752480"/>
              <a:ext cx="3855600" cy="1539720"/>
              <a:chOff x="2362320" y="1752480"/>
              <a:chExt cx="3855600" cy="1539720"/>
            </a:xfrm>
          </p:grpSpPr>
          <p:sp>
            <p:nvSpPr>
              <p:cNvPr id="136" name="CustomShape 4"/>
              <p:cNvSpPr/>
              <p:nvPr/>
            </p:nvSpPr>
            <p:spPr>
              <a:xfrm>
                <a:off x="2362320" y="175248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37" name="CustomShape 5"/>
              <p:cNvSpPr/>
              <p:nvPr/>
            </p:nvSpPr>
            <p:spPr>
              <a:xfrm>
                <a:off x="2362320" y="289548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38" name="CustomShape 6"/>
              <p:cNvSpPr/>
              <p:nvPr/>
            </p:nvSpPr>
            <p:spPr>
              <a:xfrm>
                <a:off x="3657600" y="175248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39" name="CustomShape 7"/>
              <p:cNvSpPr/>
              <p:nvPr/>
            </p:nvSpPr>
            <p:spPr>
              <a:xfrm>
                <a:off x="5029200" y="175248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5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40" name="CustomShape 8"/>
              <p:cNvSpPr/>
              <p:nvPr/>
            </p:nvSpPr>
            <p:spPr>
              <a:xfrm>
                <a:off x="3657600" y="289548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4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41" name="CustomShape 9"/>
              <p:cNvSpPr/>
              <p:nvPr/>
            </p:nvSpPr>
            <p:spPr>
              <a:xfrm>
                <a:off x="5791320" y="236232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7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42" name="CustomShape 10"/>
              <p:cNvSpPr/>
              <p:nvPr/>
            </p:nvSpPr>
            <p:spPr>
              <a:xfrm>
                <a:off x="5029200" y="289548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6</a:t>
                </a:r>
                <a:endParaRPr b="0" lang="en-US" sz="2000" spc="-1" strike="noStrike">
                  <a:latin typeface="Arial"/>
                </a:endParaRPr>
              </a:p>
            </p:txBody>
          </p:sp>
        </p:grpSp>
      </p:grpSp>
      <p:sp>
        <p:nvSpPr>
          <p:cNvPr id="143" name="CustomShape 11"/>
          <p:cNvSpPr/>
          <p:nvPr/>
        </p:nvSpPr>
        <p:spPr>
          <a:xfrm>
            <a:off x="762120" y="3581280"/>
            <a:ext cx="8076960" cy="761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523800" indent="-523440">
              <a:lnSpc>
                <a:spcPct val="89000"/>
              </a:lnSpc>
              <a:spcBef>
                <a:spcPts val="281"/>
              </a:spcBef>
              <a:buClr>
                <a:srgbClr val="ff3300"/>
              </a:buClr>
              <a:buSzPct val="75000"/>
              <a:buFont typeface="Wingdings" charset="2"/>
              <a:buChar char="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Step 4:{1,3,2} {4} {6,7,5}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89000"/>
              </a:lnSpc>
              <a:spcBef>
                <a:spcPts val="2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89000"/>
              </a:lnSpc>
              <a:spcBef>
                <a:spcPts val="281"/>
              </a:spcBef>
            </a:pPr>
            <a:endParaRPr b="0" lang="en-US" sz="2800" spc="-1" strike="noStrike">
              <a:latin typeface="Arial"/>
            </a:endParaRPr>
          </a:p>
        </p:txBody>
      </p:sp>
      <p:grpSp>
        <p:nvGrpSpPr>
          <p:cNvPr id="144" name="Group 12"/>
          <p:cNvGrpSpPr/>
          <p:nvPr/>
        </p:nvGrpSpPr>
        <p:grpSpPr>
          <a:xfrm>
            <a:off x="2362320" y="4114800"/>
            <a:ext cx="3962160" cy="1677600"/>
            <a:chOff x="2362320" y="4114800"/>
            <a:chExt cx="3962160" cy="1677600"/>
          </a:xfrm>
        </p:grpSpPr>
        <p:pic>
          <p:nvPicPr>
            <p:cNvPr id="145" name="Picture 17" descr=""/>
            <p:cNvPicPr/>
            <p:nvPr/>
          </p:nvPicPr>
          <p:blipFill>
            <a:blip r:embed="rId2"/>
            <a:stretch/>
          </p:blipFill>
          <p:spPr>
            <a:xfrm>
              <a:off x="2362320" y="4114800"/>
              <a:ext cx="3962160" cy="167760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46" name="Group 13"/>
            <p:cNvGrpSpPr/>
            <p:nvPr/>
          </p:nvGrpSpPr>
          <p:grpSpPr>
            <a:xfrm>
              <a:off x="2438280" y="4191120"/>
              <a:ext cx="3855600" cy="1539720"/>
              <a:chOff x="2438280" y="4191120"/>
              <a:chExt cx="3855600" cy="1539720"/>
            </a:xfrm>
          </p:grpSpPr>
          <p:sp>
            <p:nvSpPr>
              <p:cNvPr id="147" name="CustomShape 14"/>
              <p:cNvSpPr/>
              <p:nvPr/>
            </p:nvSpPr>
            <p:spPr>
              <a:xfrm>
                <a:off x="2438280" y="419112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48" name="CustomShape 15"/>
              <p:cNvSpPr/>
              <p:nvPr/>
            </p:nvSpPr>
            <p:spPr>
              <a:xfrm>
                <a:off x="2438280" y="533412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49" name="CustomShape 16"/>
              <p:cNvSpPr/>
              <p:nvPr/>
            </p:nvSpPr>
            <p:spPr>
              <a:xfrm>
                <a:off x="3733920" y="419112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50" name="CustomShape 17"/>
              <p:cNvSpPr/>
              <p:nvPr/>
            </p:nvSpPr>
            <p:spPr>
              <a:xfrm>
                <a:off x="5105520" y="419112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5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51" name="CustomShape 18"/>
              <p:cNvSpPr/>
              <p:nvPr/>
            </p:nvSpPr>
            <p:spPr>
              <a:xfrm>
                <a:off x="3733920" y="533412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4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52" name="CustomShape 19"/>
              <p:cNvSpPr/>
              <p:nvPr/>
            </p:nvSpPr>
            <p:spPr>
              <a:xfrm>
                <a:off x="5867280" y="480060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7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53" name="CustomShape 20"/>
              <p:cNvSpPr/>
              <p:nvPr/>
            </p:nvSpPr>
            <p:spPr>
              <a:xfrm>
                <a:off x="5105520" y="533412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6</a:t>
                </a:r>
                <a:endParaRPr b="0" lang="en-US" sz="2000" spc="-1" strike="noStrike">
                  <a:latin typeface="Arial"/>
                </a:endParaRPr>
              </a:p>
            </p:txBody>
          </p:sp>
        </p:grpSp>
      </p:grp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609480" y="762120"/>
            <a:ext cx="8076960" cy="761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Step 5:{1,3,2} {6,7,5,4}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5" name="Group 2"/>
          <p:cNvGrpSpPr/>
          <p:nvPr/>
        </p:nvGrpSpPr>
        <p:grpSpPr>
          <a:xfrm>
            <a:off x="2057400" y="1600200"/>
            <a:ext cx="4007880" cy="1634760"/>
            <a:chOff x="2057400" y="1600200"/>
            <a:chExt cx="4007880" cy="1634760"/>
          </a:xfrm>
        </p:grpSpPr>
        <p:pic>
          <p:nvPicPr>
            <p:cNvPr id="156" name="Picture 13" descr=""/>
            <p:cNvPicPr/>
            <p:nvPr/>
          </p:nvPicPr>
          <p:blipFill>
            <a:blip r:embed="rId1"/>
            <a:stretch/>
          </p:blipFill>
          <p:spPr>
            <a:xfrm>
              <a:off x="2057400" y="1600200"/>
              <a:ext cx="3962160" cy="163476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57" name="Group 3"/>
            <p:cNvGrpSpPr/>
            <p:nvPr/>
          </p:nvGrpSpPr>
          <p:grpSpPr>
            <a:xfrm>
              <a:off x="2209680" y="1676520"/>
              <a:ext cx="3855600" cy="1539720"/>
              <a:chOff x="2209680" y="1676520"/>
              <a:chExt cx="3855600" cy="1539720"/>
            </a:xfrm>
          </p:grpSpPr>
          <p:sp>
            <p:nvSpPr>
              <p:cNvPr id="158" name="CustomShape 4"/>
              <p:cNvSpPr/>
              <p:nvPr/>
            </p:nvSpPr>
            <p:spPr>
              <a:xfrm>
                <a:off x="2209680" y="167652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59" name="CustomShape 5"/>
              <p:cNvSpPr/>
              <p:nvPr/>
            </p:nvSpPr>
            <p:spPr>
              <a:xfrm>
                <a:off x="2209680" y="281952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60" name="CustomShape 6"/>
              <p:cNvSpPr/>
              <p:nvPr/>
            </p:nvSpPr>
            <p:spPr>
              <a:xfrm>
                <a:off x="3505320" y="167652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61" name="CustomShape 7"/>
              <p:cNvSpPr/>
              <p:nvPr/>
            </p:nvSpPr>
            <p:spPr>
              <a:xfrm>
                <a:off x="4876920" y="167652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5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62" name="CustomShape 8"/>
              <p:cNvSpPr/>
              <p:nvPr/>
            </p:nvSpPr>
            <p:spPr>
              <a:xfrm>
                <a:off x="3505320" y="281952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4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63" name="CustomShape 9"/>
              <p:cNvSpPr/>
              <p:nvPr/>
            </p:nvSpPr>
            <p:spPr>
              <a:xfrm>
                <a:off x="5638680" y="228600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7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64" name="CustomShape 10"/>
              <p:cNvSpPr/>
              <p:nvPr/>
            </p:nvSpPr>
            <p:spPr>
              <a:xfrm>
                <a:off x="4876920" y="281952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6</a:t>
                </a:r>
                <a:endParaRPr b="0" lang="en-US" sz="2000" spc="-1" strike="noStrike">
                  <a:latin typeface="Arial"/>
                </a:endParaRPr>
              </a:p>
            </p:txBody>
          </p:sp>
        </p:grpSp>
      </p:grpSp>
      <p:sp>
        <p:nvSpPr>
          <p:cNvPr id="165" name="CustomShape 11"/>
          <p:cNvSpPr/>
          <p:nvPr/>
        </p:nvSpPr>
        <p:spPr>
          <a:xfrm>
            <a:off x="685800" y="3505320"/>
            <a:ext cx="8076960" cy="609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523800" indent="-523440">
              <a:lnSpc>
                <a:spcPct val="89000"/>
              </a:lnSpc>
              <a:spcBef>
                <a:spcPts val="281"/>
              </a:spcBef>
              <a:buClr>
                <a:srgbClr val="ff3300"/>
              </a:buClr>
              <a:buSzPct val="75000"/>
              <a:buFont typeface="Wingdings" charset="2"/>
              <a:buChar char="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Step 6:{1,3,2,4,5,6,7}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89000"/>
              </a:lnSpc>
              <a:spcBef>
                <a:spcPts val="2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89000"/>
              </a:lnSpc>
              <a:spcBef>
                <a:spcPts val="281"/>
              </a:spcBef>
            </a:pPr>
            <a:endParaRPr b="0" lang="en-US" sz="2800" spc="-1" strike="noStrike">
              <a:latin typeface="Arial"/>
            </a:endParaRPr>
          </a:p>
        </p:txBody>
      </p:sp>
      <p:grpSp>
        <p:nvGrpSpPr>
          <p:cNvPr id="166" name="Group 12"/>
          <p:cNvGrpSpPr/>
          <p:nvPr/>
        </p:nvGrpSpPr>
        <p:grpSpPr>
          <a:xfrm>
            <a:off x="2133720" y="4343400"/>
            <a:ext cx="4007880" cy="1634760"/>
            <a:chOff x="2133720" y="4343400"/>
            <a:chExt cx="4007880" cy="1634760"/>
          </a:xfrm>
        </p:grpSpPr>
        <p:pic>
          <p:nvPicPr>
            <p:cNvPr id="167" name="Picture 17" descr=""/>
            <p:cNvPicPr/>
            <p:nvPr/>
          </p:nvPicPr>
          <p:blipFill>
            <a:blip r:embed="rId2"/>
            <a:stretch/>
          </p:blipFill>
          <p:spPr>
            <a:xfrm>
              <a:off x="2133720" y="4343400"/>
              <a:ext cx="3962160" cy="163476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68" name="Group 13"/>
            <p:cNvGrpSpPr/>
            <p:nvPr/>
          </p:nvGrpSpPr>
          <p:grpSpPr>
            <a:xfrm>
              <a:off x="2286000" y="4419720"/>
              <a:ext cx="3855600" cy="1539720"/>
              <a:chOff x="2286000" y="4419720"/>
              <a:chExt cx="3855600" cy="1539720"/>
            </a:xfrm>
          </p:grpSpPr>
          <p:sp>
            <p:nvSpPr>
              <p:cNvPr id="169" name="CustomShape 14"/>
              <p:cNvSpPr/>
              <p:nvPr/>
            </p:nvSpPr>
            <p:spPr>
              <a:xfrm>
                <a:off x="2286000" y="441972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70" name="CustomShape 15"/>
              <p:cNvSpPr/>
              <p:nvPr/>
            </p:nvSpPr>
            <p:spPr>
              <a:xfrm>
                <a:off x="2286000" y="556272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71" name="CustomShape 16"/>
              <p:cNvSpPr/>
              <p:nvPr/>
            </p:nvSpPr>
            <p:spPr>
              <a:xfrm>
                <a:off x="3581280" y="441972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72" name="CustomShape 17"/>
              <p:cNvSpPr/>
              <p:nvPr/>
            </p:nvSpPr>
            <p:spPr>
              <a:xfrm>
                <a:off x="4952880" y="441972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5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73" name="CustomShape 18"/>
              <p:cNvSpPr/>
              <p:nvPr/>
            </p:nvSpPr>
            <p:spPr>
              <a:xfrm>
                <a:off x="3581280" y="556272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4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74" name="CustomShape 19"/>
              <p:cNvSpPr/>
              <p:nvPr/>
            </p:nvSpPr>
            <p:spPr>
              <a:xfrm>
                <a:off x="5715000" y="502920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7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75" name="CustomShape 20"/>
              <p:cNvSpPr/>
              <p:nvPr/>
            </p:nvSpPr>
            <p:spPr>
              <a:xfrm>
                <a:off x="4952880" y="5562720"/>
                <a:ext cx="426600" cy="39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2160" rIns="92160" tIns="46080" bIns="4608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</a:rPr>
                  <a:t>6</a:t>
                </a:r>
                <a:endParaRPr b="0" lang="en-US" sz="2000" spc="-1" strike="noStrike">
                  <a:latin typeface="Arial"/>
                </a:endParaRPr>
              </a:p>
            </p:txBody>
          </p:sp>
        </p:grpSp>
      </p:grp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57200" y="304920"/>
            <a:ext cx="8229240" cy="5820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MST-Kruskal(</a:t>
            </a:r>
            <a:r>
              <a:rPr b="1" i="1" lang="en-US" sz="1800" spc="-1" strike="noStrike">
                <a:solidFill>
                  <a:srgbClr val="000000"/>
                </a:solidFill>
                <a:latin typeface="Courier New"/>
              </a:rPr>
              <a:t>Edgelist[ ]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,</a:t>
            </a:r>
            <a:r>
              <a:rPr b="1" i="1" lang="en-US" sz="1800" spc="-1" strike="noStrike">
                <a:solidFill>
                  <a:srgbClr val="000000"/>
                </a:solidFill>
                <a:latin typeface="Courier New"/>
              </a:rPr>
              <a:t>V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) </a:t>
            </a:r>
            <a:r>
              <a:rPr b="1" lang="en-US" sz="1800" spc="-1" strike="noStrike">
                <a:solidFill>
                  <a:srgbClr val="ff0000"/>
                </a:solidFill>
                <a:latin typeface="Courier New"/>
              </a:rPr>
              <a:t>// more detailed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Sort (Edgelist[ ]); 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for(i=1 →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{   makeset(i);}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count=0;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i=1;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while(count&lt;V-1)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if(FindSet(Edgelist[i].v1) != FindSet(Edgelist[i].v2))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{    </a:t>
            </a:r>
            <a:r>
              <a:rPr b="0" lang="en-US" sz="1800" spc="-1" strike="noStrike">
                <a:solidFill>
                  <a:srgbClr val="00b0f0"/>
                </a:solidFill>
                <a:latin typeface="Arial"/>
              </a:rPr>
              <a:t>// no need for FindSet inside Union since it is done here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cout&lt;&lt;Edgelist[i].v1&lt;&lt; “ ,”&lt;&lt;Edglist[i].v2;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count = count+1;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Union(Edgelist[i].v1,Edgelist[i].v2);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i=i+1;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}//end while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}//end function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3886200" y="1676520"/>
            <a:ext cx="3200040" cy="364680"/>
          </a:xfrm>
          <a:prstGeom prst="rect">
            <a:avLst/>
          </a:prstGeom>
          <a:noFill/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|V| Make-Set () operations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4267080" y="838080"/>
            <a:ext cx="2361960" cy="380520"/>
          </a:xfrm>
          <a:prstGeom prst="rect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 log(E)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6248520" y="2710440"/>
            <a:ext cx="2209320" cy="685440"/>
          </a:xfrm>
          <a:prstGeom prst="rect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|2E| FindSet( ) operations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 flipV="1">
            <a:off x="5765760" y="3156840"/>
            <a:ext cx="456840" cy="15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6"/>
          <p:cNvSpPr/>
          <p:nvPr/>
        </p:nvSpPr>
        <p:spPr>
          <a:xfrm>
            <a:off x="6172200" y="4572000"/>
            <a:ext cx="1980720" cy="533160"/>
          </a:xfrm>
          <a:prstGeom prst="rect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|V-1|   Union operations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7"/>
          <p:cNvSpPr/>
          <p:nvPr/>
        </p:nvSpPr>
        <p:spPr>
          <a:xfrm>
            <a:off x="4952880" y="4800600"/>
            <a:ext cx="1066320" cy="7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8"/>
          <p:cNvSpPr/>
          <p:nvPr/>
        </p:nvSpPr>
        <p:spPr>
          <a:xfrm flipV="1">
            <a:off x="2743200" y="948960"/>
            <a:ext cx="152352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9"/>
          <p:cNvSpPr/>
          <p:nvPr/>
        </p:nvSpPr>
        <p:spPr>
          <a:xfrm>
            <a:off x="2514600" y="1828800"/>
            <a:ext cx="1294920" cy="7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</TotalTime>
  <Application>LibreOffice/6.0.7.3$Linux_X86_64 LibreOffice_project/00m0$Build-3</Application>
  <Words>899</Words>
  <Paragraphs>170</Paragraphs>
  <Company>Al Najah University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2008-02-24T08:47:02Z</dcterms:created>
  <dc:creator>Manar</dc:creator>
  <dc:description/>
  <dc:language>en-US</dc:language>
  <cp:lastModifiedBy/>
  <dcterms:modified xsi:type="dcterms:W3CDTF">2021-07-17T10:21:18Z</dcterms:modified>
  <cp:revision>124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Al Najah University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7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</Properties>
</file>