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25483" y="6167628"/>
            <a:ext cx="131521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25483" y="6167628"/>
            <a:ext cx="1315212" cy="284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9947" y="646252"/>
            <a:ext cx="999210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9884" y="2329688"/>
            <a:ext cx="10492231" cy="181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2.png"/><Relationship Id="rId4" Type="http://schemas.openxmlformats.org/officeDocument/2006/relationships/image" Target="../media/image89.png"/><Relationship Id="rId5" Type="http://schemas.openxmlformats.org/officeDocument/2006/relationships/image" Target="../media/image83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50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34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9.png"/><Relationship Id="rId3" Type="http://schemas.openxmlformats.org/officeDocument/2006/relationships/image" Target="../media/image13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2.png"/><Relationship Id="rId4" Type="http://schemas.openxmlformats.org/officeDocument/2006/relationships/image" Target="../media/image89.png"/><Relationship Id="rId5" Type="http://schemas.openxmlformats.org/officeDocument/2006/relationships/image" Target="../media/image83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hyperlink" Target="http://vbt.software/blockly_video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13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3271" y="3146501"/>
            <a:ext cx="3333115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-10"/>
              <a:t>ValeBridge</a:t>
            </a:r>
            <a:endParaRPr sz="4900"/>
          </a:p>
        </p:txBody>
      </p:sp>
      <p:sp>
        <p:nvSpPr>
          <p:cNvPr id="4" name="object 4"/>
          <p:cNvSpPr/>
          <p:nvPr/>
        </p:nvSpPr>
        <p:spPr>
          <a:xfrm>
            <a:off x="4064508" y="1159763"/>
            <a:ext cx="4062984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1468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Rul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10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2957"/>
            <a:ext cx="8990330" cy="702945"/>
            <a:chOff x="2549651" y="2122957"/>
            <a:chExt cx="8990330" cy="702945"/>
          </a:xfrm>
        </p:grpSpPr>
        <p:sp>
          <p:nvSpPr>
            <p:cNvPr id="5" name="object 5"/>
            <p:cNvSpPr/>
            <p:nvPr/>
          </p:nvSpPr>
          <p:spPr>
            <a:xfrm>
              <a:off x="2549651" y="2122957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6648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150"/>
                  </a:lnTo>
                  <a:lnTo>
                    <a:pt x="4927" y="589579"/>
                  </a:lnTo>
                  <a:lnTo>
                    <a:pt x="18367" y="609520"/>
                  </a:lnTo>
                  <a:lnTo>
                    <a:pt x="38308" y="622960"/>
                  </a:lnTo>
                  <a:lnTo>
                    <a:pt x="62737" y="627888"/>
                  </a:lnTo>
                  <a:lnTo>
                    <a:pt x="8852662" y="627888"/>
                  </a:lnTo>
                  <a:lnTo>
                    <a:pt x="8877091" y="622960"/>
                  </a:lnTo>
                  <a:lnTo>
                    <a:pt x="8897032" y="609520"/>
                  </a:lnTo>
                  <a:lnTo>
                    <a:pt x="8910472" y="589579"/>
                  </a:lnTo>
                  <a:lnTo>
                    <a:pt x="8915400" y="565150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0151" y="2264613"/>
              <a:ext cx="420674" cy="420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31325" y="2310841"/>
              <a:ext cx="243840" cy="281305"/>
            </a:xfrm>
            <a:custGeom>
              <a:avLst/>
              <a:gdLst/>
              <a:ahLst/>
              <a:cxnLst/>
              <a:rect l="l" t="t" r="r" b="b"/>
              <a:pathLst>
                <a:path w="243839" h="281305">
                  <a:moveTo>
                    <a:pt x="56616" y="151168"/>
                  </a:moveTo>
                  <a:lnTo>
                    <a:pt x="53378" y="147942"/>
                  </a:lnTo>
                  <a:lnTo>
                    <a:pt x="45415" y="147942"/>
                  </a:lnTo>
                  <a:lnTo>
                    <a:pt x="42189" y="151168"/>
                  </a:lnTo>
                  <a:lnTo>
                    <a:pt x="42189" y="159131"/>
                  </a:lnTo>
                  <a:lnTo>
                    <a:pt x="45415" y="162369"/>
                  </a:lnTo>
                  <a:lnTo>
                    <a:pt x="53378" y="162369"/>
                  </a:lnTo>
                  <a:lnTo>
                    <a:pt x="56616" y="159131"/>
                  </a:lnTo>
                  <a:lnTo>
                    <a:pt x="56616" y="151168"/>
                  </a:lnTo>
                  <a:close/>
                </a:path>
                <a:path w="243839" h="281305">
                  <a:moveTo>
                    <a:pt x="128727" y="226936"/>
                  </a:moveTo>
                  <a:lnTo>
                    <a:pt x="125488" y="223697"/>
                  </a:lnTo>
                  <a:lnTo>
                    <a:pt x="117525" y="223697"/>
                  </a:lnTo>
                  <a:lnTo>
                    <a:pt x="114300" y="226936"/>
                  </a:lnTo>
                  <a:lnTo>
                    <a:pt x="114300" y="234899"/>
                  </a:lnTo>
                  <a:lnTo>
                    <a:pt x="117525" y="238137"/>
                  </a:lnTo>
                  <a:lnTo>
                    <a:pt x="125488" y="238137"/>
                  </a:lnTo>
                  <a:lnTo>
                    <a:pt x="128727" y="234899"/>
                  </a:lnTo>
                  <a:lnTo>
                    <a:pt x="128727" y="226936"/>
                  </a:lnTo>
                  <a:close/>
                </a:path>
                <a:path w="243839" h="281305">
                  <a:moveTo>
                    <a:pt x="128727" y="82613"/>
                  </a:moveTo>
                  <a:lnTo>
                    <a:pt x="125488" y="79387"/>
                  </a:lnTo>
                  <a:lnTo>
                    <a:pt x="117525" y="79387"/>
                  </a:lnTo>
                  <a:lnTo>
                    <a:pt x="114300" y="82613"/>
                  </a:lnTo>
                  <a:lnTo>
                    <a:pt x="114300" y="90589"/>
                  </a:lnTo>
                  <a:lnTo>
                    <a:pt x="117525" y="93814"/>
                  </a:lnTo>
                  <a:lnTo>
                    <a:pt x="125488" y="93814"/>
                  </a:lnTo>
                  <a:lnTo>
                    <a:pt x="128727" y="90589"/>
                  </a:lnTo>
                  <a:lnTo>
                    <a:pt x="128727" y="82613"/>
                  </a:lnTo>
                  <a:close/>
                </a:path>
                <a:path w="243839" h="281305">
                  <a:moveTo>
                    <a:pt x="162255" y="185813"/>
                  </a:moveTo>
                  <a:lnTo>
                    <a:pt x="128727" y="152260"/>
                  </a:lnTo>
                  <a:lnTo>
                    <a:pt x="128727" y="104648"/>
                  </a:lnTo>
                  <a:lnTo>
                    <a:pt x="114300" y="104648"/>
                  </a:lnTo>
                  <a:lnTo>
                    <a:pt x="114300" y="156959"/>
                  </a:lnTo>
                  <a:lnTo>
                    <a:pt x="115023" y="158762"/>
                  </a:lnTo>
                  <a:lnTo>
                    <a:pt x="152158" y="195922"/>
                  </a:lnTo>
                  <a:lnTo>
                    <a:pt x="162255" y="185813"/>
                  </a:lnTo>
                  <a:close/>
                </a:path>
                <a:path w="243839" h="281305">
                  <a:moveTo>
                    <a:pt x="200837" y="151168"/>
                  </a:moveTo>
                  <a:lnTo>
                    <a:pt x="197599" y="147942"/>
                  </a:lnTo>
                  <a:lnTo>
                    <a:pt x="189636" y="147942"/>
                  </a:lnTo>
                  <a:lnTo>
                    <a:pt x="186410" y="151168"/>
                  </a:lnTo>
                  <a:lnTo>
                    <a:pt x="186410" y="159131"/>
                  </a:lnTo>
                  <a:lnTo>
                    <a:pt x="189636" y="162369"/>
                  </a:lnTo>
                  <a:lnTo>
                    <a:pt x="197599" y="162369"/>
                  </a:lnTo>
                  <a:lnTo>
                    <a:pt x="200837" y="159131"/>
                  </a:lnTo>
                  <a:lnTo>
                    <a:pt x="200837" y="151168"/>
                  </a:lnTo>
                  <a:close/>
                </a:path>
                <a:path w="243839" h="281305">
                  <a:moveTo>
                    <a:pt x="243420" y="143649"/>
                  </a:moveTo>
                  <a:lnTo>
                    <a:pt x="231597" y="104571"/>
                  </a:lnTo>
                  <a:lnTo>
                    <a:pt x="222465" y="92036"/>
                  </a:lnTo>
                  <a:lnTo>
                    <a:pt x="222465" y="158762"/>
                  </a:lnTo>
                  <a:lnTo>
                    <a:pt x="214553" y="198132"/>
                  </a:lnTo>
                  <a:lnTo>
                    <a:pt x="192951" y="230238"/>
                  </a:lnTo>
                  <a:lnTo>
                    <a:pt x="160858" y="251853"/>
                  </a:lnTo>
                  <a:lnTo>
                    <a:pt x="121513" y="259778"/>
                  </a:lnTo>
                  <a:lnTo>
                    <a:pt x="82156" y="251853"/>
                  </a:lnTo>
                  <a:lnTo>
                    <a:pt x="50076" y="230238"/>
                  </a:lnTo>
                  <a:lnTo>
                    <a:pt x="28473" y="198132"/>
                  </a:lnTo>
                  <a:lnTo>
                    <a:pt x="20561" y="158762"/>
                  </a:lnTo>
                  <a:lnTo>
                    <a:pt x="28473" y="119380"/>
                  </a:lnTo>
                  <a:lnTo>
                    <a:pt x="50076" y="87287"/>
                  </a:lnTo>
                  <a:lnTo>
                    <a:pt x="82156" y="65659"/>
                  </a:lnTo>
                  <a:lnTo>
                    <a:pt x="121513" y="57746"/>
                  </a:lnTo>
                  <a:lnTo>
                    <a:pt x="160858" y="65659"/>
                  </a:lnTo>
                  <a:lnTo>
                    <a:pt x="192951" y="87287"/>
                  </a:lnTo>
                  <a:lnTo>
                    <a:pt x="214553" y="119380"/>
                  </a:lnTo>
                  <a:lnTo>
                    <a:pt x="222465" y="158762"/>
                  </a:lnTo>
                  <a:lnTo>
                    <a:pt x="222465" y="92036"/>
                  </a:lnTo>
                  <a:lnTo>
                    <a:pt x="206959" y="70726"/>
                  </a:lnTo>
                  <a:lnTo>
                    <a:pt x="217779" y="59905"/>
                  </a:lnTo>
                  <a:lnTo>
                    <a:pt x="219760" y="57746"/>
                  </a:lnTo>
                  <a:lnTo>
                    <a:pt x="220421" y="57023"/>
                  </a:lnTo>
                  <a:lnTo>
                    <a:pt x="221742" y="55575"/>
                  </a:lnTo>
                  <a:lnTo>
                    <a:pt x="221742" y="49085"/>
                  </a:lnTo>
                  <a:lnTo>
                    <a:pt x="213448" y="40779"/>
                  </a:lnTo>
                  <a:lnTo>
                    <a:pt x="206603" y="40424"/>
                  </a:lnTo>
                  <a:lnTo>
                    <a:pt x="202272" y="44399"/>
                  </a:lnTo>
                  <a:lnTo>
                    <a:pt x="190017" y="57023"/>
                  </a:lnTo>
                  <a:lnTo>
                    <a:pt x="176593" y="49199"/>
                  </a:lnTo>
                  <a:lnTo>
                    <a:pt x="162394" y="43129"/>
                  </a:lnTo>
                  <a:lnTo>
                    <a:pt x="147574" y="38963"/>
                  </a:lnTo>
                  <a:lnTo>
                    <a:pt x="132321" y="36817"/>
                  </a:lnTo>
                  <a:lnTo>
                    <a:pt x="132321" y="21666"/>
                  </a:lnTo>
                  <a:lnTo>
                    <a:pt x="164782" y="21666"/>
                  </a:lnTo>
                  <a:lnTo>
                    <a:pt x="164782" y="0"/>
                  </a:lnTo>
                  <a:lnTo>
                    <a:pt x="78244" y="0"/>
                  </a:lnTo>
                  <a:lnTo>
                    <a:pt x="78244" y="21666"/>
                  </a:lnTo>
                  <a:lnTo>
                    <a:pt x="110693" y="21666"/>
                  </a:lnTo>
                  <a:lnTo>
                    <a:pt x="110693" y="36461"/>
                  </a:lnTo>
                  <a:lnTo>
                    <a:pt x="70231" y="47205"/>
                  </a:lnTo>
                  <a:lnTo>
                    <a:pt x="36550" y="70231"/>
                  </a:lnTo>
                  <a:lnTo>
                    <a:pt x="12280" y="103073"/>
                  </a:lnTo>
                  <a:lnTo>
                    <a:pt x="0" y="143243"/>
                  </a:lnTo>
                  <a:lnTo>
                    <a:pt x="1930" y="185216"/>
                  </a:lnTo>
                  <a:lnTo>
                    <a:pt x="17259" y="223075"/>
                  </a:lnTo>
                  <a:lnTo>
                    <a:pt x="44170" y="253746"/>
                  </a:lnTo>
                  <a:lnTo>
                    <a:pt x="80772" y="274205"/>
                  </a:lnTo>
                  <a:lnTo>
                    <a:pt x="122135" y="281228"/>
                  </a:lnTo>
                  <a:lnTo>
                    <a:pt x="162344" y="274345"/>
                  </a:lnTo>
                  <a:lnTo>
                    <a:pt x="188823" y="259778"/>
                  </a:lnTo>
                  <a:lnTo>
                    <a:pt x="198094" y="254673"/>
                  </a:lnTo>
                  <a:lnTo>
                    <a:pt x="226072" y="223342"/>
                  </a:lnTo>
                  <a:lnTo>
                    <a:pt x="241795" y="184429"/>
                  </a:lnTo>
                  <a:lnTo>
                    <a:pt x="243420" y="143649"/>
                  </a:lnTo>
                  <a:close/>
                </a:path>
              </a:pathLst>
            </a:custGeom>
            <a:solidFill>
              <a:srgbClr val="30B4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909341"/>
            <a:ext cx="8990330" cy="702945"/>
            <a:chOff x="2549651" y="2909341"/>
            <a:chExt cx="8990330" cy="702945"/>
          </a:xfrm>
        </p:grpSpPr>
        <p:sp>
          <p:nvSpPr>
            <p:cNvPr id="10" name="object 10"/>
            <p:cNvSpPr/>
            <p:nvPr/>
          </p:nvSpPr>
          <p:spPr>
            <a:xfrm>
              <a:off x="2549651" y="2909341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923032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150"/>
                  </a:lnTo>
                  <a:lnTo>
                    <a:pt x="4927" y="589579"/>
                  </a:lnTo>
                  <a:lnTo>
                    <a:pt x="18367" y="609520"/>
                  </a:lnTo>
                  <a:lnTo>
                    <a:pt x="38308" y="622960"/>
                  </a:lnTo>
                  <a:lnTo>
                    <a:pt x="62737" y="627888"/>
                  </a:lnTo>
                  <a:lnTo>
                    <a:pt x="8852662" y="627888"/>
                  </a:lnTo>
                  <a:lnTo>
                    <a:pt x="8877091" y="622960"/>
                  </a:lnTo>
                  <a:lnTo>
                    <a:pt x="8897032" y="609520"/>
                  </a:lnTo>
                  <a:lnTo>
                    <a:pt x="8910472" y="589579"/>
                  </a:lnTo>
                  <a:lnTo>
                    <a:pt x="8915400" y="565150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40151" y="3049473"/>
              <a:ext cx="420674" cy="420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1066" y="3092094"/>
              <a:ext cx="224154" cy="288925"/>
            </a:xfrm>
            <a:custGeom>
              <a:avLst/>
              <a:gdLst/>
              <a:ahLst/>
              <a:cxnLst/>
              <a:rect l="l" t="t" r="r" b="b"/>
              <a:pathLst>
                <a:path w="224155" h="288925">
                  <a:moveTo>
                    <a:pt x="90131" y="104648"/>
                  </a:moveTo>
                  <a:lnTo>
                    <a:pt x="43268" y="104648"/>
                  </a:lnTo>
                  <a:lnTo>
                    <a:pt x="43268" y="119075"/>
                  </a:lnTo>
                  <a:lnTo>
                    <a:pt x="90131" y="119075"/>
                  </a:lnTo>
                  <a:lnTo>
                    <a:pt x="90131" y="104648"/>
                  </a:lnTo>
                  <a:close/>
                </a:path>
                <a:path w="224155" h="288925">
                  <a:moveTo>
                    <a:pt x="180276" y="220091"/>
                  </a:moveTo>
                  <a:lnTo>
                    <a:pt x="43268" y="220091"/>
                  </a:lnTo>
                  <a:lnTo>
                    <a:pt x="43268" y="234518"/>
                  </a:lnTo>
                  <a:lnTo>
                    <a:pt x="180276" y="234518"/>
                  </a:lnTo>
                  <a:lnTo>
                    <a:pt x="180276" y="220091"/>
                  </a:lnTo>
                  <a:close/>
                </a:path>
                <a:path w="224155" h="288925">
                  <a:moveTo>
                    <a:pt x="180276" y="191223"/>
                  </a:moveTo>
                  <a:lnTo>
                    <a:pt x="43268" y="191223"/>
                  </a:lnTo>
                  <a:lnTo>
                    <a:pt x="43268" y="205663"/>
                  </a:lnTo>
                  <a:lnTo>
                    <a:pt x="180276" y="205663"/>
                  </a:lnTo>
                  <a:lnTo>
                    <a:pt x="180276" y="191223"/>
                  </a:lnTo>
                  <a:close/>
                </a:path>
                <a:path w="224155" h="288925">
                  <a:moveTo>
                    <a:pt x="180276" y="162369"/>
                  </a:moveTo>
                  <a:lnTo>
                    <a:pt x="43268" y="162369"/>
                  </a:lnTo>
                  <a:lnTo>
                    <a:pt x="43268" y="176796"/>
                  </a:lnTo>
                  <a:lnTo>
                    <a:pt x="180276" y="176796"/>
                  </a:lnTo>
                  <a:lnTo>
                    <a:pt x="180276" y="162369"/>
                  </a:lnTo>
                  <a:close/>
                </a:path>
                <a:path w="224155" h="288925">
                  <a:moveTo>
                    <a:pt x="180276" y="133502"/>
                  </a:moveTo>
                  <a:lnTo>
                    <a:pt x="43268" y="133502"/>
                  </a:lnTo>
                  <a:lnTo>
                    <a:pt x="43268" y="147942"/>
                  </a:lnTo>
                  <a:lnTo>
                    <a:pt x="180276" y="147942"/>
                  </a:lnTo>
                  <a:lnTo>
                    <a:pt x="180276" y="133502"/>
                  </a:lnTo>
                  <a:close/>
                </a:path>
                <a:path w="224155" h="288925">
                  <a:moveTo>
                    <a:pt x="223545" y="79387"/>
                  </a:moveTo>
                  <a:lnTo>
                    <a:pt x="219443" y="75780"/>
                  </a:lnTo>
                  <a:lnTo>
                    <a:pt x="201904" y="60337"/>
                  </a:lnTo>
                  <a:lnTo>
                    <a:pt x="201904" y="97421"/>
                  </a:lnTo>
                  <a:lnTo>
                    <a:pt x="201904" y="266992"/>
                  </a:lnTo>
                  <a:lnTo>
                    <a:pt x="21628" y="266992"/>
                  </a:lnTo>
                  <a:lnTo>
                    <a:pt x="21628" y="21666"/>
                  </a:lnTo>
                  <a:lnTo>
                    <a:pt x="111772" y="21666"/>
                  </a:lnTo>
                  <a:lnTo>
                    <a:pt x="111772" y="97421"/>
                  </a:lnTo>
                  <a:lnTo>
                    <a:pt x="201904" y="97421"/>
                  </a:lnTo>
                  <a:lnTo>
                    <a:pt x="201904" y="60337"/>
                  </a:lnTo>
                  <a:lnTo>
                    <a:pt x="178473" y="39700"/>
                  </a:lnTo>
                  <a:lnTo>
                    <a:pt x="178473" y="75780"/>
                  </a:lnTo>
                  <a:lnTo>
                    <a:pt x="133400" y="75780"/>
                  </a:lnTo>
                  <a:lnTo>
                    <a:pt x="133400" y="30683"/>
                  </a:lnTo>
                  <a:lnTo>
                    <a:pt x="178473" y="75780"/>
                  </a:lnTo>
                  <a:lnTo>
                    <a:pt x="178473" y="39700"/>
                  </a:lnTo>
                  <a:lnTo>
                    <a:pt x="168236" y="30683"/>
                  </a:lnTo>
                  <a:lnTo>
                    <a:pt x="158000" y="21666"/>
                  </a:lnTo>
                  <a:lnTo>
                    <a:pt x="133400" y="0"/>
                  </a:lnTo>
                  <a:lnTo>
                    <a:pt x="0" y="0"/>
                  </a:lnTo>
                  <a:lnTo>
                    <a:pt x="0" y="288632"/>
                  </a:lnTo>
                  <a:lnTo>
                    <a:pt x="223545" y="288632"/>
                  </a:lnTo>
                  <a:lnTo>
                    <a:pt x="223545" y="266992"/>
                  </a:lnTo>
                  <a:lnTo>
                    <a:pt x="223545" y="79387"/>
                  </a:lnTo>
                  <a:close/>
                </a:path>
              </a:pathLst>
            </a:custGeom>
            <a:solidFill>
              <a:srgbClr val="219ED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3694150"/>
            <a:ext cx="8990330" cy="704215"/>
            <a:chOff x="2549651" y="3694150"/>
            <a:chExt cx="8990330" cy="704215"/>
          </a:xfrm>
        </p:grpSpPr>
        <p:sp>
          <p:nvSpPr>
            <p:cNvPr id="15" name="object 15"/>
            <p:cNvSpPr/>
            <p:nvPr/>
          </p:nvSpPr>
          <p:spPr>
            <a:xfrm>
              <a:off x="2549651" y="3694150"/>
              <a:ext cx="8990076" cy="7041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3707891"/>
              <a:ext cx="8915400" cy="629920"/>
            </a:xfrm>
            <a:custGeom>
              <a:avLst/>
              <a:gdLst/>
              <a:ahLst/>
              <a:cxnLst/>
              <a:rect l="l" t="t" r="r" b="b"/>
              <a:pathLst>
                <a:path w="8915400" h="629920">
                  <a:moveTo>
                    <a:pt x="885240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1"/>
                  </a:lnTo>
                  <a:lnTo>
                    <a:pt x="0" y="566419"/>
                  </a:lnTo>
                  <a:lnTo>
                    <a:pt x="4949" y="590942"/>
                  </a:lnTo>
                  <a:lnTo>
                    <a:pt x="18446" y="610965"/>
                  </a:lnTo>
                  <a:lnTo>
                    <a:pt x="38469" y="624462"/>
                  </a:lnTo>
                  <a:lnTo>
                    <a:pt x="62992" y="629411"/>
                  </a:lnTo>
                  <a:lnTo>
                    <a:pt x="8852408" y="629411"/>
                  </a:lnTo>
                  <a:lnTo>
                    <a:pt x="8876930" y="624462"/>
                  </a:lnTo>
                  <a:lnTo>
                    <a:pt x="8896953" y="610965"/>
                  </a:lnTo>
                  <a:lnTo>
                    <a:pt x="8910450" y="590942"/>
                  </a:lnTo>
                  <a:lnTo>
                    <a:pt x="8915400" y="566419"/>
                  </a:lnTo>
                  <a:lnTo>
                    <a:pt x="8915400" y="62991"/>
                  </a:lnTo>
                  <a:lnTo>
                    <a:pt x="8910450" y="38469"/>
                  </a:lnTo>
                  <a:lnTo>
                    <a:pt x="8896953" y="18446"/>
                  </a:lnTo>
                  <a:lnTo>
                    <a:pt x="8876930" y="4949"/>
                  </a:lnTo>
                  <a:lnTo>
                    <a:pt x="885240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40151" y="3835857"/>
              <a:ext cx="420674" cy="4206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80731" y="3875740"/>
              <a:ext cx="144780" cy="295275"/>
            </a:xfrm>
            <a:custGeom>
              <a:avLst/>
              <a:gdLst/>
              <a:ahLst/>
              <a:cxnLst/>
              <a:rect l="l" t="t" r="r" b="b"/>
              <a:pathLst>
                <a:path w="144780" h="295275">
                  <a:moveTo>
                    <a:pt x="121074" y="0"/>
                  </a:moveTo>
                  <a:lnTo>
                    <a:pt x="30358" y="0"/>
                  </a:lnTo>
                  <a:lnTo>
                    <a:pt x="0" y="161491"/>
                  </a:lnTo>
                  <a:lnTo>
                    <a:pt x="61294" y="161491"/>
                  </a:lnTo>
                  <a:lnTo>
                    <a:pt x="21633" y="294978"/>
                  </a:lnTo>
                  <a:lnTo>
                    <a:pt x="144222" y="118197"/>
                  </a:lnTo>
                  <a:lnTo>
                    <a:pt x="82927" y="118197"/>
                  </a:lnTo>
                  <a:lnTo>
                    <a:pt x="121074" y="0"/>
                  </a:lnTo>
                  <a:close/>
                </a:path>
              </a:pathLst>
            </a:custGeom>
            <a:solidFill>
              <a:srgbClr val="2383C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549651" y="4480534"/>
            <a:ext cx="8990330" cy="704215"/>
            <a:chOff x="2549651" y="4480534"/>
            <a:chExt cx="8990330" cy="704215"/>
          </a:xfrm>
        </p:grpSpPr>
        <p:sp>
          <p:nvSpPr>
            <p:cNvPr id="20" name="object 20"/>
            <p:cNvSpPr/>
            <p:nvPr/>
          </p:nvSpPr>
          <p:spPr>
            <a:xfrm>
              <a:off x="2549651" y="4480534"/>
              <a:ext cx="8990076" cy="7041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89275" y="4494276"/>
              <a:ext cx="8915400" cy="629920"/>
            </a:xfrm>
            <a:custGeom>
              <a:avLst/>
              <a:gdLst/>
              <a:ahLst/>
              <a:cxnLst/>
              <a:rect l="l" t="t" r="r" b="b"/>
              <a:pathLst>
                <a:path w="8915400" h="629920">
                  <a:moveTo>
                    <a:pt x="885240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566419"/>
                  </a:lnTo>
                  <a:lnTo>
                    <a:pt x="4949" y="590942"/>
                  </a:lnTo>
                  <a:lnTo>
                    <a:pt x="18446" y="610965"/>
                  </a:lnTo>
                  <a:lnTo>
                    <a:pt x="38469" y="624462"/>
                  </a:lnTo>
                  <a:lnTo>
                    <a:pt x="62992" y="629412"/>
                  </a:lnTo>
                  <a:lnTo>
                    <a:pt x="8852408" y="629412"/>
                  </a:lnTo>
                  <a:lnTo>
                    <a:pt x="8876930" y="624462"/>
                  </a:lnTo>
                  <a:lnTo>
                    <a:pt x="8896953" y="610965"/>
                  </a:lnTo>
                  <a:lnTo>
                    <a:pt x="8910450" y="590942"/>
                  </a:lnTo>
                  <a:lnTo>
                    <a:pt x="8915400" y="566419"/>
                  </a:lnTo>
                  <a:lnTo>
                    <a:pt x="8915400" y="62992"/>
                  </a:lnTo>
                  <a:lnTo>
                    <a:pt x="8910450" y="38469"/>
                  </a:lnTo>
                  <a:lnTo>
                    <a:pt x="8896953" y="18446"/>
                  </a:lnTo>
                  <a:lnTo>
                    <a:pt x="8876930" y="4949"/>
                  </a:lnTo>
                  <a:lnTo>
                    <a:pt x="885240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40151" y="4622241"/>
              <a:ext cx="420674" cy="4206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8617" y="4686528"/>
              <a:ext cx="288925" cy="245745"/>
            </a:xfrm>
            <a:custGeom>
              <a:avLst/>
              <a:gdLst/>
              <a:ahLst/>
              <a:cxnLst/>
              <a:rect l="l" t="t" r="r" b="b"/>
              <a:pathLst>
                <a:path w="288925" h="245745">
                  <a:moveTo>
                    <a:pt x="72110" y="194818"/>
                  </a:moveTo>
                  <a:lnTo>
                    <a:pt x="0" y="194818"/>
                  </a:lnTo>
                  <a:lnTo>
                    <a:pt x="0" y="245325"/>
                  </a:lnTo>
                  <a:lnTo>
                    <a:pt x="72110" y="245325"/>
                  </a:lnTo>
                  <a:lnTo>
                    <a:pt x="72110" y="194818"/>
                  </a:lnTo>
                  <a:close/>
                </a:path>
                <a:path w="288925" h="245745">
                  <a:moveTo>
                    <a:pt x="180276" y="194818"/>
                  </a:moveTo>
                  <a:lnTo>
                    <a:pt x="108165" y="194818"/>
                  </a:lnTo>
                  <a:lnTo>
                    <a:pt x="108165" y="245325"/>
                  </a:lnTo>
                  <a:lnTo>
                    <a:pt x="180276" y="245325"/>
                  </a:lnTo>
                  <a:lnTo>
                    <a:pt x="180276" y="194818"/>
                  </a:lnTo>
                  <a:close/>
                </a:path>
                <a:path w="288925" h="245745">
                  <a:moveTo>
                    <a:pt x="180276" y="0"/>
                  </a:moveTo>
                  <a:lnTo>
                    <a:pt x="108165" y="0"/>
                  </a:lnTo>
                  <a:lnTo>
                    <a:pt x="108165" y="50507"/>
                  </a:lnTo>
                  <a:lnTo>
                    <a:pt x="180276" y="50507"/>
                  </a:lnTo>
                  <a:lnTo>
                    <a:pt x="180276" y="0"/>
                  </a:lnTo>
                  <a:close/>
                </a:path>
                <a:path w="288925" h="245745">
                  <a:moveTo>
                    <a:pt x="259600" y="115036"/>
                  </a:moveTo>
                  <a:lnTo>
                    <a:pt x="151434" y="115036"/>
                  </a:lnTo>
                  <a:lnTo>
                    <a:pt x="151434" y="65493"/>
                  </a:lnTo>
                  <a:lnTo>
                    <a:pt x="137007" y="65493"/>
                  </a:lnTo>
                  <a:lnTo>
                    <a:pt x="137007" y="115036"/>
                  </a:lnTo>
                  <a:lnTo>
                    <a:pt x="28841" y="115036"/>
                  </a:lnTo>
                  <a:lnTo>
                    <a:pt x="28841" y="130276"/>
                  </a:lnTo>
                  <a:lnTo>
                    <a:pt x="28841" y="179832"/>
                  </a:lnTo>
                  <a:lnTo>
                    <a:pt x="43268" y="179832"/>
                  </a:lnTo>
                  <a:lnTo>
                    <a:pt x="43268" y="130276"/>
                  </a:lnTo>
                  <a:lnTo>
                    <a:pt x="137007" y="130276"/>
                  </a:lnTo>
                  <a:lnTo>
                    <a:pt x="137007" y="179832"/>
                  </a:lnTo>
                  <a:lnTo>
                    <a:pt x="151434" y="179832"/>
                  </a:lnTo>
                  <a:lnTo>
                    <a:pt x="151434" y="130276"/>
                  </a:lnTo>
                  <a:lnTo>
                    <a:pt x="245173" y="130276"/>
                  </a:lnTo>
                  <a:lnTo>
                    <a:pt x="245173" y="179832"/>
                  </a:lnTo>
                  <a:lnTo>
                    <a:pt x="259600" y="179832"/>
                  </a:lnTo>
                  <a:lnTo>
                    <a:pt x="259600" y="130276"/>
                  </a:lnTo>
                  <a:lnTo>
                    <a:pt x="259600" y="115036"/>
                  </a:lnTo>
                  <a:close/>
                </a:path>
                <a:path w="288925" h="245745">
                  <a:moveTo>
                    <a:pt x="288442" y="194818"/>
                  </a:moveTo>
                  <a:lnTo>
                    <a:pt x="216331" y="194818"/>
                  </a:lnTo>
                  <a:lnTo>
                    <a:pt x="216331" y="245325"/>
                  </a:lnTo>
                  <a:lnTo>
                    <a:pt x="288442" y="245325"/>
                  </a:lnTo>
                  <a:lnTo>
                    <a:pt x="288442" y="194818"/>
                  </a:lnTo>
                  <a:close/>
                </a:path>
              </a:pathLst>
            </a:custGeom>
            <a:solidFill>
              <a:srgbClr val="256CA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549651" y="5266944"/>
            <a:ext cx="8990330" cy="702945"/>
            <a:chOff x="2549651" y="5266944"/>
            <a:chExt cx="8990330" cy="702945"/>
          </a:xfrm>
        </p:grpSpPr>
        <p:sp>
          <p:nvSpPr>
            <p:cNvPr id="25" name="object 25"/>
            <p:cNvSpPr/>
            <p:nvPr/>
          </p:nvSpPr>
          <p:spPr>
            <a:xfrm>
              <a:off x="2549651" y="5266944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9275" y="5280660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099"/>
                  </a:lnTo>
                  <a:lnTo>
                    <a:pt x="4927" y="589536"/>
                  </a:lnTo>
                  <a:lnTo>
                    <a:pt x="18367" y="609495"/>
                  </a:lnTo>
                  <a:lnTo>
                    <a:pt x="38308" y="622952"/>
                  </a:lnTo>
                  <a:lnTo>
                    <a:pt x="62737" y="627887"/>
                  </a:lnTo>
                  <a:lnTo>
                    <a:pt x="8852662" y="627887"/>
                  </a:lnTo>
                  <a:lnTo>
                    <a:pt x="8877091" y="622952"/>
                  </a:lnTo>
                  <a:lnTo>
                    <a:pt x="8897032" y="609495"/>
                  </a:lnTo>
                  <a:lnTo>
                    <a:pt x="8910472" y="589536"/>
                  </a:lnTo>
                  <a:lnTo>
                    <a:pt x="8915400" y="565099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40151" y="5408676"/>
              <a:ext cx="420674" cy="4190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41070" y="5451182"/>
              <a:ext cx="223544" cy="2877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69690" y="2291918"/>
            <a:ext cx="8076565" cy="34594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entury Gothic"/>
                <a:cs typeface="Century Gothic"/>
              </a:rPr>
              <a:t>Rules can be activated/deactivated </a:t>
            </a:r>
            <a:r>
              <a:rPr dirty="0" sz="1900">
                <a:latin typeface="Century Gothic"/>
                <a:cs typeface="Century Gothic"/>
              </a:rPr>
              <a:t>within</a:t>
            </a:r>
            <a:r>
              <a:rPr dirty="0" sz="1900" spc="-4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seconds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latin typeface="Century Gothic"/>
                <a:cs typeface="Century Gothic"/>
              </a:rPr>
              <a:t>Rule Sets to </a:t>
            </a:r>
            <a:r>
              <a:rPr dirty="0" sz="1900" spc="-10">
                <a:latin typeface="Century Gothic"/>
                <a:cs typeface="Century Gothic"/>
              </a:rPr>
              <a:t>enable </a:t>
            </a:r>
            <a:r>
              <a:rPr dirty="0" sz="1900" spc="-5">
                <a:latin typeface="Century Gothic"/>
                <a:cs typeface="Century Gothic"/>
              </a:rPr>
              <a:t>rule</a:t>
            </a:r>
            <a:r>
              <a:rPr dirty="0" sz="1900" spc="5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management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latin typeface="Century Gothic"/>
                <a:cs typeface="Century Gothic"/>
              </a:rPr>
              <a:t>Ability </a:t>
            </a:r>
            <a:r>
              <a:rPr dirty="0" sz="1900" spc="-5">
                <a:latin typeface="Century Gothic"/>
                <a:cs typeface="Century Gothic"/>
              </a:rPr>
              <a:t>to </a:t>
            </a:r>
            <a:r>
              <a:rPr dirty="0" sz="1900" spc="-10">
                <a:latin typeface="Century Gothic"/>
                <a:cs typeface="Century Gothic"/>
              </a:rPr>
              <a:t>go </a:t>
            </a:r>
            <a:r>
              <a:rPr dirty="0" sz="1900" spc="-5">
                <a:latin typeface="Century Gothic"/>
                <a:cs typeface="Century Gothic"/>
              </a:rPr>
              <a:t>through millions </a:t>
            </a:r>
            <a:r>
              <a:rPr dirty="0" sz="1900" spc="-10">
                <a:latin typeface="Century Gothic"/>
                <a:cs typeface="Century Gothic"/>
              </a:rPr>
              <a:t>of </a:t>
            </a:r>
            <a:r>
              <a:rPr dirty="0" sz="1900" spc="-5">
                <a:latin typeface="Century Gothic"/>
                <a:cs typeface="Century Gothic"/>
              </a:rPr>
              <a:t>rules per</a:t>
            </a:r>
            <a:r>
              <a:rPr dirty="0" sz="1900" spc="4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second</a:t>
            </a:r>
            <a:endParaRPr sz="1900">
              <a:latin typeface="Century Gothic"/>
              <a:cs typeface="Century Gothic"/>
            </a:endParaRPr>
          </a:p>
          <a:p>
            <a:pPr marL="12700" marR="5080">
              <a:lnSpc>
                <a:spcPct val="271500"/>
              </a:lnSpc>
            </a:pPr>
            <a:r>
              <a:rPr dirty="0" sz="1900" spc="-5">
                <a:latin typeface="Century Gothic"/>
                <a:cs typeface="Century Gothic"/>
              </a:rPr>
              <a:t>Rule hierarchy </a:t>
            </a:r>
            <a:r>
              <a:rPr dirty="0" sz="1900">
                <a:latin typeface="Century Gothic"/>
                <a:cs typeface="Century Gothic"/>
              </a:rPr>
              <a:t>to </a:t>
            </a:r>
            <a:r>
              <a:rPr dirty="0" sz="1900" spc="-5">
                <a:latin typeface="Century Gothic"/>
                <a:cs typeface="Century Gothic"/>
              </a:rPr>
              <a:t>enable </a:t>
            </a:r>
            <a:r>
              <a:rPr dirty="0" sz="1900">
                <a:latin typeface="Century Gothic"/>
                <a:cs typeface="Century Gothic"/>
              </a:rPr>
              <a:t>fine grained </a:t>
            </a:r>
            <a:r>
              <a:rPr dirty="0" sz="1900" spc="-5">
                <a:latin typeface="Century Gothic"/>
                <a:cs typeface="Century Gothic"/>
              </a:rPr>
              <a:t>control over order </a:t>
            </a:r>
            <a:r>
              <a:rPr dirty="0" sz="1900" spc="-10">
                <a:latin typeface="Century Gothic"/>
                <a:cs typeface="Century Gothic"/>
              </a:rPr>
              <a:t>of </a:t>
            </a:r>
            <a:r>
              <a:rPr dirty="0" sz="1900" spc="-5">
                <a:latin typeface="Century Gothic"/>
                <a:cs typeface="Century Gothic"/>
              </a:rPr>
              <a:t>execution  Statistics per rule to check </a:t>
            </a:r>
            <a:r>
              <a:rPr dirty="0" sz="1900" spc="-10">
                <a:latin typeface="Century Gothic"/>
                <a:cs typeface="Century Gothic"/>
              </a:rPr>
              <a:t>on </a:t>
            </a:r>
            <a:r>
              <a:rPr dirty="0" sz="1900" spc="-5">
                <a:latin typeface="Century Gothic"/>
                <a:cs typeface="Century Gothic"/>
              </a:rPr>
              <a:t>rule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performance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625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11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2944"/>
            <a:ext cx="8990330" cy="563880"/>
            <a:chOff x="2549651" y="2122944"/>
            <a:chExt cx="8990330" cy="563880"/>
          </a:xfrm>
        </p:grpSpPr>
        <p:sp>
          <p:nvSpPr>
            <p:cNvPr id="5" name="object 5"/>
            <p:cNvSpPr/>
            <p:nvPr/>
          </p:nvSpPr>
          <p:spPr>
            <a:xfrm>
              <a:off x="2549651" y="2122944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6647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9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9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97479" y="2232685"/>
              <a:ext cx="344398" cy="34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62406" y="2302638"/>
              <a:ext cx="219289" cy="15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773692"/>
            <a:ext cx="8990330" cy="563880"/>
            <a:chOff x="2549651" y="2773692"/>
            <a:chExt cx="8990330" cy="563880"/>
          </a:xfrm>
        </p:grpSpPr>
        <p:sp>
          <p:nvSpPr>
            <p:cNvPr id="10" name="object 10"/>
            <p:cNvSpPr/>
            <p:nvPr/>
          </p:nvSpPr>
          <p:spPr>
            <a:xfrm>
              <a:off x="2549651" y="2773692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787396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7479" y="2883433"/>
              <a:ext cx="344398" cy="344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9595" y="2964638"/>
              <a:ext cx="225193" cy="135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3424440"/>
            <a:ext cx="8990330" cy="563880"/>
            <a:chOff x="2549651" y="3424440"/>
            <a:chExt cx="8990330" cy="563880"/>
          </a:xfrm>
        </p:grpSpPr>
        <p:sp>
          <p:nvSpPr>
            <p:cNvPr id="15" name="object 15"/>
            <p:cNvSpPr/>
            <p:nvPr/>
          </p:nvSpPr>
          <p:spPr>
            <a:xfrm>
              <a:off x="2549651" y="3424440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3438143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97479" y="3534181"/>
              <a:ext cx="344398" cy="344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53410" y="3604134"/>
              <a:ext cx="237001" cy="15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549651" y="4073677"/>
            <a:ext cx="8990330" cy="565785"/>
            <a:chOff x="2549651" y="4073677"/>
            <a:chExt cx="8990330" cy="565785"/>
          </a:xfrm>
        </p:grpSpPr>
        <p:sp>
          <p:nvSpPr>
            <p:cNvPr id="20" name="object 20"/>
            <p:cNvSpPr/>
            <p:nvPr/>
          </p:nvSpPr>
          <p:spPr>
            <a:xfrm>
              <a:off x="2549651" y="4073677"/>
              <a:ext cx="8990076" cy="5653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89275" y="4087367"/>
              <a:ext cx="8915400" cy="490855"/>
            </a:xfrm>
            <a:custGeom>
              <a:avLst/>
              <a:gdLst/>
              <a:ahLst/>
              <a:cxnLst/>
              <a:rect l="l" t="t" r="r" b="b"/>
              <a:pathLst>
                <a:path w="8915400" h="490854">
                  <a:moveTo>
                    <a:pt x="8866378" y="0"/>
                  </a:moveTo>
                  <a:lnTo>
                    <a:pt x="49022" y="0"/>
                  </a:lnTo>
                  <a:lnTo>
                    <a:pt x="29950" y="3855"/>
                  </a:lnTo>
                  <a:lnTo>
                    <a:pt x="14366" y="14366"/>
                  </a:lnTo>
                  <a:lnTo>
                    <a:pt x="3855" y="29950"/>
                  </a:lnTo>
                  <a:lnTo>
                    <a:pt x="0" y="49021"/>
                  </a:lnTo>
                  <a:lnTo>
                    <a:pt x="0" y="441705"/>
                  </a:lnTo>
                  <a:lnTo>
                    <a:pt x="3855" y="460777"/>
                  </a:lnTo>
                  <a:lnTo>
                    <a:pt x="14366" y="476361"/>
                  </a:lnTo>
                  <a:lnTo>
                    <a:pt x="29950" y="486872"/>
                  </a:lnTo>
                  <a:lnTo>
                    <a:pt x="49022" y="490727"/>
                  </a:lnTo>
                  <a:lnTo>
                    <a:pt x="8866378" y="490727"/>
                  </a:lnTo>
                  <a:lnTo>
                    <a:pt x="8885449" y="486872"/>
                  </a:lnTo>
                  <a:lnTo>
                    <a:pt x="8901033" y="476361"/>
                  </a:lnTo>
                  <a:lnTo>
                    <a:pt x="8911544" y="460777"/>
                  </a:lnTo>
                  <a:lnTo>
                    <a:pt x="8915400" y="441705"/>
                  </a:lnTo>
                  <a:lnTo>
                    <a:pt x="8915400" y="49021"/>
                  </a:lnTo>
                  <a:lnTo>
                    <a:pt x="8911544" y="29950"/>
                  </a:lnTo>
                  <a:lnTo>
                    <a:pt x="8901033" y="14366"/>
                  </a:lnTo>
                  <a:lnTo>
                    <a:pt x="8885449" y="3855"/>
                  </a:lnTo>
                  <a:lnTo>
                    <a:pt x="886637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97479" y="4184903"/>
              <a:ext cx="344398" cy="342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42164" y="4242818"/>
              <a:ext cx="260350" cy="181610"/>
            </a:xfrm>
            <a:custGeom>
              <a:avLst/>
              <a:gdLst/>
              <a:ahLst/>
              <a:cxnLst/>
              <a:rect l="l" t="t" r="r" b="b"/>
              <a:pathLst>
                <a:path w="260350" h="181610">
                  <a:moveTo>
                    <a:pt x="237001" y="0"/>
                  </a:moveTo>
                  <a:lnTo>
                    <a:pt x="93057" y="135386"/>
                  </a:lnTo>
                  <a:lnTo>
                    <a:pt x="23896" y="64895"/>
                  </a:lnTo>
                  <a:lnTo>
                    <a:pt x="0" y="87553"/>
                  </a:lnTo>
                  <a:lnTo>
                    <a:pt x="91932" y="181540"/>
                  </a:lnTo>
                  <a:lnTo>
                    <a:pt x="116110" y="159162"/>
                  </a:lnTo>
                  <a:lnTo>
                    <a:pt x="259773" y="23496"/>
                  </a:lnTo>
                  <a:lnTo>
                    <a:pt x="237001" y="0"/>
                  </a:lnTo>
                  <a:close/>
                </a:path>
              </a:pathLst>
            </a:custGeom>
            <a:solidFill>
              <a:srgbClr val="2479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549651" y="4724412"/>
            <a:ext cx="8990330" cy="563880"/>
            <a:chOff x="2549651" y="4724412"/>
            <a:chExt cx="8990330" cy="563880"/>
          </a:xfrm>
        </p:grpSpPr>
        <p:sp>
          <p:nvSpPr>
            <p:cNvPr id="25" name="object 25"/>
            <p:cNvSpPr/>
            <p:nvPr/>
          </p:nvSpPr>
          <p:spPr>
            <a:xfrm>
              <a:off x="2549651" y="4724412"/>
              <a:ext cx="8990076" cy="5638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9275" y="4738116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97479" y="4834153"/>
              <a:ext cx="344398" cy="34439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53396" y="4890040"/>
              <a:ext cx="236733" cy="1964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2549651" y="5375147"/>
            <a:ext cx="8990330" cy="563880"/>
            <a:chOff x="2549651" y="5375147"/>
            <a:chExt cx="8990330" cy="563880"/>
          </a:xfrm>
        </p:grpSpPr>
        <p:sp>
          <p:nvSpPr>
            <p:cNvPr id="30" name="object 30"/>
            <p:cNvSpPr/>
            <p:nvPr/>
          </p:nvSpPr>
          <p:spPr>
            <a:xfrm>
              <a:off x="2549651" y="5375147"/>
              <a:ext cx="8990076" cy="5638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89275" y="5388863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5"/>
                  </a:lnTo>
                  <a:lnTo>
                    <a:pt x="0" y="440283"/>
                  </a:lnTo>
                  <a:lnTo>
                    <a:pt x="3835" y="459328"/>
                  </a:lnTo>
                  <a:lnTo>
                    <a:pt x="14303" y="474878"/>
                  </a:lnTo>
                  <a:lnTo>
                    <a:pt x="29843" y="485360"/>
                  </a:lnTo>
                  <a:lnTo>
                    <a:pt x="48894" y="489204"/>
                  </a:lnTo>
                  <a:lnTo>
                    <a:pt x="8866505" y="489204"/>
                  </a:lnTo>
                  <a:lnTo>
                    <a:pt x="8885556" y="485360"/>
                  </a:lnTo>
                  <a:lnTo>
                    <a:pt x="8901096" y="474878"/>
                  </a:lnTo>
                  <a:lnTo>
                    <a:pt x="8911564" y="459328"/>
                  </a:lnTo>
                  <a:lnTo>
                    <a:pt x="8915400" y="440283"/>
                  </a:lnTo>
                  <a:lnTo>
                    <a:pt x="8915400" y="48895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97479" y="5484875"/>
              <a:ext cx="344398" cy="3443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93331" y="5526713"/>
              <a:ext cx="157438" cy="2138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197732" y="2275713"/>
            <a:ext cx="8216265" cy="3492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entury Gothic"/>
                <a:cs typeface="Century Gothic"/>
              </a:rPr>
              <a:t>Model </a:t>
            </a:r>
            <a:r>
              <a:rPr dirty="0" sz="1400" spc="5">
                <a:latin typeface="Century Gothic"/>
                <a:cs typeface="Century Gothic"/>
              </a:rPr>
              <a:t>files in PMML </a:t>
            </a:r>
            <a:r>
              <a:rPr dirty="0" sz="1400" spc="-5">
                <a:latin typeface="Century Gothic"/>
                <a:cs typeface="Century Gothic"/>
              </a:rPr>
              <a:t>are </a:t>
            </a:r>
            <a:r>
              <a:rPr dirty="0" sz="1400">
                <a:latin typeface="Century Gothic"/>
                <a:cs typeface="Century Gothic"/>
              </a:rPr>
              <a:t>uploaded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-2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RAVEN</a:t>
            </a:r>
            <a:endParaRPr sz="1400">
              <a:latin typeface="Century Gothic"/>
              <a:cs typeface="Century Gothic"/>
            </a:endParaRPr>
          </a:p>
          <a:p>
            <a:pPr marL="12700" marR="196215">
              <a:lnSpc>
                <a:spcPct val="304800"/>
              </a:lnSpc>
            </a:pPr>
            <a:r>
              <a:rPr dirty="0" sz="1400" spc="-5">
                <a:latin typeface="Century Gothic"/>
                <a:cs typeface="Century Gothic"/>
              </a:rPr>
              <a:t>Subset </a:t>
            </a:r>
            <a:r>
              <a:rPr dirty="0" sz="1400">
                <a:latin typeface="Century Gothic"/>
                <a:cs typeface="Century Gothic"/>
              </a:rPr>
              <a:t>of </a:t>
            </a:r>
            <a:r>
              <a:rPr dirty="0" sz="1400" spc="5">
                <a:latin typeface="Century Gothic"/>
                <a:cs typeface="Century Gothic"/>
              </a:rPr>
              <a:t>PMML </a:t>
            </a:r>
            <a:r>
              <a:rPr dirty="0" sz="1400">
                <a:latin typeface="Century Gothic"/>
                <a:cs typeface="Century Gothic"/>
              </a:rPr>
              <a:t>relevant </a:t>
            </a:r>
            <a:r>
              <a:rPr dirty="0" sz="1400" spc="-5">
                <a:latin typeface="Century Gothic"/>
                <a:cs typeface="Century Gothic"/>
              </a:rPr>
              <a:t>to GBM </a:t>
            </a:r>
            <a:r>
              <a:rPr dirty="0" sz="1400">
                <a:latin typeface="Century Gothic"/>
                <a:cs typeface="Century Gothic"/>
              </a:rPr>
              <a:t>models, Random Forest </a:t>
            </a:r>
            <a:r>
              <a:rPr dirty="0" sz="1400" spc="-5">
                <a:latin typeface="Century Gothic"/>
                <a:cs typeface="Century Gothic"/>
              </a:rPr>
              <a:t>and </a:t>
            </a:r>
            <a:r>
              <a:rPr dirty="0" sz="1400">
                <a:latin typeface="Century Gothic"/>
                <a:cs typeface="Century Gothic"/>
              </a:rPr>
              <a:t>Logistic Regression </a:t>
            </a:r>
            <a:r>
              <a:rPr dirty="0" sz="1400" spc="5">
                <a:latin typeface="Century Gothic"/>
                <a:cs typeface="Century Gothic"/>
              </a:rPr>
              <a:t>is</a:t>
            </a:r>
            <a:r>
              <a:rPr dirty="0" sz="1400" spc="-2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supported  </a:t>
            </a:r>
            <a:r>
              <a:rPr dirty="0" sz="1400" spc="-5">
                <a:latin typeface="Century Gothic"/>
                <a:cs typeface="Century Gothic"/>
              </a:rPr>
              <a:t>Segmentation </a:t>
            </a:r>
            <a:r>
              <a:rPr dirty="0" sz="1400">
                <a:latin typeface="Century Gothic"/>
                <a:cs typeface="Century Gothic"/>
              </a:rPr>
              <a:t>support for model</a:t>
            </a:r>
            <a:r>
              <a:rPr dirty="0" sz="1400" spc="-9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selection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entury Gothic"/>
              <a:cs typeface="Century Gothic"/>
            </a:endParaRPr>
          </a:p>
          <a:p>
            <a:pPr marL="12700" marR="5080">
              <a:lnSpc>
                <a:spcPct val="102099"/>
              </a:lnSpc>
            </a:pPr>
            <a:r>
              <a:rPr dirty="0" sz="1400" spc="-5">
                <a:latin typeface="Century Gothic"/>
                <a:cs typeface="Century Gothic"/>
              </a:rPr>
              <a:t>Data </a:t>
            </a:r>
            <a:r>
              <a:rPr dirty="0" sz="1400">
                <a:latin typeface="Century Gothic"/>
                <a:cs typeface="Century Gothic"/>
              </a:rPr>
              <a:t>transformation support for model execution such </a:t>
            </a:r>
            <a:r>
              <a:rPr dirty="0" sz="1400" spc="-5">
                <a:latin typeface="Century Gothic"/>
                <a:cs typeface="Century Gothic"/>
              </a:rPr>
              <a:t>as </a:t>
            </a:r>
            <a:r>
              <a:rPr dirty="0" sz="1400">
                <a:latin typeface="Century Gothic"/>
                <a:cs typeface="Century Gothic"/>
              </a:rPr>
              <a:t>missing </a:t>
            </a:r>
            <a:r>
              <a:rPr dirty="0" sz="1400" spc="5">
                <a:latin typeface="Century Gothic"/>
                <a:cs typeface="Century Gothic"/>
              </a:rPr>
              <a:t>value </a:t>
            </a:r>
            <a:r>
              <a:rPr dirty="0" sz="1400" spc="-5">
                <a:latin typeface="Century Gothic"/>
                <a:cs typeface="Century Gothic"/>
              </a:rPr>
              <a:t>treatment, </a:t>
            </a:r>
            <a:r>
              <a:rPr dirty="0" sz="1400">
                <a:latin typeface="Century Gothic"/>
                <a:cs typeface="Century Gothic"/>
              </a:rPr>
              <a:t>invalid</a:t>
            </a:r>
            <a:r>
              <a:rPr dirty="0" sz="1400" spc="-175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value  </a:t>
            </a:r>
            <a:r>
              <a:rPr dirty="0" sz="1400">
                <a:latin typeface="Century Gothic"/>
                <a:cs typeface="Century Gothic"/>
              </a:rPr>
              <a:t>replacement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entury Gothic"/>
                <a:cs typeface="Century Gothic"/>
              </a:rPr>
              <a:t>Supporting ramp up </a:t>
            </a:r>
            <a:r>
              <a:rPr dirty="0" sz="1400" spc="-5">
                <a:latin typeface="Century Gothic"/>
                <a:cs typeface="Century Gothic"/>
              </a:rPr>
              <a:t>to </a:t>
            </a:r>
            <a:r>
              <a:rPr dirty="0" sz="1400">
                <a:latin typeface="Century Gothic"/>
                <a:cs typeface="Century Gothic"/>
              </a:rPr>
              <a:t>slowly introduce a new</a:t>
            </a:r>
            <a:r>
              <a:rPr dirty="0" sz="1400" spc="-1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model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400">
                <a:latin typeface="Century Gothic"/>
                <a:cs typeface="Century Gothic"/>
              </a:rPr>
              <a:t>Offline scoring against CSV </a:t>
            </a:r>
            <a:r>
              <a:rPr dirty="0" sz="1400" spc="5">
                <a:latin typeface="Century Gothic"/>
                <a:cs typeface="Century Gothic"/>
              </a:rPr>
              <a:t>files is</a:t>
            </a:r>
            <a:r>
              <a:rPr dirty="0" sz="1400" spc="-17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supported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9533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75"/>
              <a:t> </a:t>
            </a:r>
            <a:r>
              <a:rPr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12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1382"/>
            <a:ext cx="8990330" cy="596265"/>
            <a:chOff x="2549651" y="2121382"/>
            <a:chExt cx="8990330" cy="596265"/>
          </a:xfrm>
        </p:grpSpPr>
        <p:sp>
          <p:nvSpPr>
            <p:cNvPr id="5" name="object 5"/>
            <p:cNvSpPr/>
            <p:nvPr/>
          </p:nvSpPr>
          <p:spPr>
            <a:xfrm>
              <a:off x="2549651" y="2121382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5123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70"/>
                  </a:lnTo>
                  <a:lnTo>
                    <a:pt x="0" y="469138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8"/>
                  </a:lnTo>
                  <a:lnTo>
                    <a:pt x="8863330" y="521208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8"/>
                  </a:lnTo>
                  <a:lnTo>
                    <a:pt x="8915400" y="52070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06623" y="2238755"/>
              <a:ext cx="361188" cy="361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5969" y="2282343"/>
              <a:ext cx="167221" cy="227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772130"/>
            <a:ext cx="8990330" cy="596265"/>
            <a:chOff x="2549651" y="2772130"/>
            <a:chExt cx="8990330" cy="596265"/>
          </a:xfrm>
        </p:grpSpPr>
        <p:sp>
          <p:nvSpPr>
            <p:cNvPr id="10" name="object 10"/>
            <p:cNvSpPr/>
            <p:nvPr/>
          </p:nvSpPr>
          <p:spPr>
            <a:xfrm>
              <a:off x="2549651" y="2772130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785871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8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8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06623" y="2889503"/>
              <a:ext cx="361188" cy="361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97011" y="2927115"/>
              <a:ext cx="185137" cy="239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3422878"/>
            <a:ext cx="8990330" cy="596265"/>
            <a:chOff x="2549651" y="3422878"/>
            <a:chExt cx="8990330" cy="596265"/>
          </a:xfrm>
        </p:grpSpPr>
        <p:sp>
          <p:nvSpPr>
            <p:cNvPr id="15" name="object 15"/>
            <p:cNvSpPr/>
            <p:nvPr/>
          </p:nvSpPr>
          <p:spPr>
            <a:xfrm>
              <a:off x="2549651" y="3422878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3436620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7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7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06623" y="3540252"/>
              <a:ext cx="361188" cy="3611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92233" y="3579357"/>
              <a:ext cx="194693" cy="2357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549651" y="4073626"/>
            <a:ext cx="8990330" cy="596265"/>
            <a:chOff x="2549651" y="4073626"/>
            <a:chExt cx="8990330" cy="596265"/>
          </a:xfrm>
        </p:grpSpPr>
        <p:sp>
          <p:nvSpPr>
            <p:cNvPr id="20" name="object 20"/>
            <p:cNvSpPr/>
            <p:nvPr/>
          </p:nvSpPr>
          <p:spPr>
            <a:xfrm>
              <a:off x="2549651" y="4073626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89275" y="4087367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7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7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06623" y="4190999"/>
              <a:ext cx="361188" cy="3611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88949" y="4231599"/>
              <a:ext cx="201598" cy="23290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549651" y="4724374"/>
            <a:ext cx="8990330" cy="596265"/>
            <a:chOff x="2549651" y="4724374"/>
            <a:chExt cx="8990330" cy="596265"/>
          </a:xfrm>
        </p:grpSpPr>
        <p:sp>
          <p:nvSpPr>
            <p:cNvPr id="25" name="object 25"/>
            <p:cNvSpPr/>
            <p:nvPr/>
          </p:nvSpPr>
          <p:spPr>
            <a:xfrm>
              <a:off x="2549651" y="4724374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9275" y="4738115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7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7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06623" y="4841747"/>
              <a:ext cx="361188" cy="361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97011" y="4879359"/>
              <a:ext cx="185137" cy="2390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2549651" y="5376671"/>
            <a:ext cx="8990330" cy="594995"/>
            <a:chOff x="2549651" y="5376671"/>
            <a:chExt cx="8990330" cy="594995"/>
          </a:xfrm>
        </p:grpSpPr>
        <p:sp>
          <p:nvSpPr>
            <p:cNvPr id="30" name="object 30"/>
            <p:cNvSpPr/>
            <p:nvPr/>
          </p:nvSpPr>
          <p:spPr>
            <a:xfrm>
              <a:off x="2549651" y="5376671"/>
              <a:ext cx="8990076" cy="59439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89275" y="5390387"/>
              <a:ext cx="8915400" cy="520065"/>
            </a:xfrm>
            <a:custGeom>
              <a:avLst/>
              <a:gdLst/>
              <a:ahLst/>
              <a:cxnLst/>
              <a:rect l="l" t="t" r="r" b="b"/>
              <a:pathLst>
                <a:path w="8915400" h="520064">
                  <a:moveTo>
                    <a:pt x="8863457" y="0"/>
                  </a:moveTo>
                  <a:lnTo>
                    <a:pt x="51943" y="0"/>
                  </a:lnTo>
                  <a:lnTo>
                    <a:pt x="31718" y="4079"/>
                  </a:lnTo>
                  <a:lnTo>
                    <a:pt x="15208" y="15208"/>
                  </a:lnTo>
                  <a:lnTo>
                    <a:pt x="4079" y="31718"/>
                  </a:lnTo>
                  <a:lnTo>
                    <a:pt x="0" y="51943"/>
                  </a:lnTo>
                  <a:lnTo>
                    <a:pt x="0" y="467715"/>
                  </a:lnTo>
                  <a:lnTo>
                    <a:pt x="4079" y="487944"/>
                  </a:lnTo>
                  <a:lnTo>
                    <a:pt x="15208" y="504463"/>
                  </a:lnTo>
                  <a:lnTo>
                    <a:pt x="31718" y="515600"/>
                  </a:lnTo>
                  <a:lnTo>
                    <a:pt x="51943" y="519684"/>
                  </a:lnTo>
                  <a:lnTo>
                    <a:pt x="8863457" y="519684"/>
                  </a:lnTo>
                  <a:lnTo>
                    <a:pt x="8883681" y="515600"/>
                  </a:lnTo>
                  <a:lnTo>
                    <a:pt x="8900191" y="504463"/>
                  </a:lnTo>
                  <a:lnTo>
                    <a:pt x="8911320" y="487944"/>
                  </a:lnTo>
                  <a:lnTo>
                    <a:pt x="8915400" y="467715"/>
                  </a:lnTo>
                  <a:lnTo>
                    <a:pt x="8915400" y="51943"/>
                  </a:lnTo>
                  <a:lnTo>
                    <a:pt x="8911320" y="31718"/>
                  </a:lnTo>
                  <a:lnTo>
                    <a:pt x="8900191" y="15208"/>
                  </a:lnTo>
                  <a:lnTo>
                    <a:pt x="8883681" y="4079"/>
                  </a:lnTo>
                  <a:lnTo>
                    <a:pt x="8863457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06623" y="5494007"/>
              <a:ext cx="361188" cy="3596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51622" y="5554691"/>
              <a:ext cx="276225" cy="193040"/>
            </a:xfrm>
            <a:custGeom>
              <a:avLst/>
              <a:gdLst/>
              <a:ahLst/>
              <a:cxnLst/>
              <a:rect l="l" t="t" r="r" b="b"/>
              <a:pathLst>
                <a:path w="276225" h="193039">
                  <a:moveTo>
                    <a:pt x="251727" y="0"/>
                  </a:moveTo>
                  <a:lnTo>
                    <a:pt x="98839" y="143850"/>
                  </a:lnTo>
                  <a:lnTo>
                    <a:pt x="25381" y="68953"/>
                  </a:lnTo>
                  <a:lnTo>
                    <a:pt x="0" y="93027"/>
                  </a:lnTo>
                  <a:lnTo>
                    <a:pt x="97645" y="192890"/>
                  </a:lnTo>
                  <a:lnTo>
                    <a:pt x="123325" y="169113"/>
                  </a:lnTo>
                  <a:lnTo>
                    <a:pt x="275914" y="24965"/>
                  </a:lnTo>
                  <a:lnTo>
                    <a:pt x="251727" y="0"/>
                  </a:lnTo>
                  <a:close/>
                </a:path>
              </a:pathLst>
            </a:custGeom>
            <a:solidFill>
              <a:srgbClr val="2558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233420" y="2236723"/>
            <a:ext cx="7089140" cy="3569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entury Gothic"/>
                <a:cs typeface="Century Gothic"/>
              </a:rPr>
              <a:t>Batch </a:t>
            </a:r>
            <a:r>
              <a:rPr dirty="0" sz="1900" spc="-10">
                <a:latin typeface="Century Gothic"/>
                <a:cs typeface="Century Gothic"/>
              </a:rPr>
              <a:t>and </a:t>
            </a:r>
            <a:r>
              <a:rPr dirty="0" sz="1900" spc="-5">
                <a:latin typeface="Century Gothic"/>
                <a:cs typeface="Century Gothic"/>
              </a:rPr>
              <a:t>real-time </a:t>
            </a:r>
            <a:r>
              <a:rPr dirty="0" sz="1900" spc="-10">
                <a:latin typeface="Century Gothic"/>
                <a:cs typeface="Century Gothic"/>
              </a:rPr>
              <a:t>data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transfer</a:t>
            </a:r>
            <a:endParaRPr sz="1900">
              <a:latin typeface="Century Gothic"/>
              <a:cs typeface="Century Gothic"/>
            </a:endParaRPr>
          </a:p>
          <a:p>
            <a:pPr marL="12700" marR="5080">
              <a:lnSpc>
                <a:spcPts val="5130"/>
              </a:lnSpc>
              <a:spcBef>
                <a:spcPts val="640"/>
              </a:spcBef>
            </a:pPr>
            <a:r>
              <a:rPr dirty="0" sz="1900" spc="-5">
                <a:latin typeface="Century Gothic"/>
                <a:cs typeface="Century Gothic"/>
              </a:rPr>
              <a:t>Various file formats </a:t>
            </a:r>
            <a:r>
              <a:rPr dirty="0" sz="1900" spc="-10">
                <a:latin typeface="Century Gothic"/>
                <a:cs typeface="Century Gothic"/>
              </a:rPr>
              <a:t>supported such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fixed </a:t>
            </a:r>
            <a:r>
              <a:rPr dirty="0" sz="1900" spc="-5">
                <a:latin typeface="Century Gothic"/>
                <a:cs typeface="Century Gothic"/>
              </a:rPr>
              <a:t>length, delimited  Apache Camel integration </a:t>
            </a:r>
            <a:r>
              <a:rPr dirty="0" sz="1900" spc="-20">
                <a:latin typeface="Century Gothic"/>
                <a:cs typeface="Century Gothic"/>
              </a:rPr>
              <a:t>(&gt; </a:t>
            </a:r>
            <a:r>
              <a:rPr dirty="0" sz="1900" spc="-5">
                <a:latin typeface="Century Gothic"/>
                <a:cs typeface="Century Gothic"/>
              </a:rPr>
              <a:t>300 </a:t>
            </a:r>
            <a:r>
              <a:rPr dirty="0" sz="1900" spc="-10">
                <a:latin typeface="Century Gothic"/>
                <a:cs typeface="Century Gothic"/>
              </a:rPr>
              <a:t>components </a:t>
            </a:r>
            <a:r>
              <a:rPr dirty="0" sz="1900" spc="-5">
                <a:latin typeface="Century Gothic"/>
                <a:cs typeface="Century Gothic"/>
              </a:rPr>
              <a:t>available)  Real-time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Monitoring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900" spc="-10">
                <a:latin typeface="Century Gothic"/>
                <a:cs typeface="Century Gothic"/>
              </a:rPr>
              <a:t>Easy </a:t>
            </a:r>
            <a:r>
              <a:rPr dirty="0" sz="1900" spc="-5">
                <a:latin typeface="Century Gothic"/>
                <a:cs typeface="Century Gothic"/>
              </a:rPr>
              <a:t>configuration using </a:t>
            </a:r>
            <a:r>
              <a:rPr dirty="0" sz="1900" spc="-10">
                <a:latin typeface="Century Gothic"/>
                <a:cs typeface="Century Gothic"/>
              </a:rPr>
              <a:t>yml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files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5">
                <a:latin typeface="Century Gothic"/>
                <a:cs typeface="Century Gothic"/>
              </a:rPr>
              <a:t>Automatic </a:t>
            </a:r>
            <a:r>
              <a:rPr dirty="0" sz="1900" spc="-10">
                <a:latin typeface="Century Gothic"/>
                <a:cs typeface="Century Gothic"/>
              </a:rPr>
              <a:t>schema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updates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5621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13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1395"/>
            <a:ext cx="8990330" cy="870585"/>
            <a:chOff x="2549651" y="2121395"/>
            <a:chExt cx="8990330" cy="870585"/>
          </a:xfrm>
        </p:grpSpPr>
        <p:sp>
          <p:nvSpPr>
            <p:cNvPr id="5" name="object 5"/>
            <p:cNvSpPr/>
            <p:nvPr/>
          </p:nvSpPr>
          <p:spPr>
            <a:xfrm>
              <a:off x="2549651" y="2121395"/>
              <a:ext cx="8990076" cy="870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5124"/>
              <a:ext cx="8915400" cy="795655"/>
            </a:xfrm>
            <a:custGeom>
              <a:avLst/>
              <a:gdLst/>
              <a:ahLst/>
              <a:cxnLst/>
              <a:rect l="l" t="t" r="r" b="b"/>
              <a:pathLst>
                <a:path w="8915400" h="795655">
                  <a:moveTo>
                    <a:pt x="8835898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42" y="746986"/>
                  </a:lnTo>
                  <a:lnTo>
                    <a:pt x="23272" y="772255"/>
                  </a:lnTo>
                  <a:lnTo>
                    <a:pt x="48541" y="789285"/>
                  </a:lnTo>
                  <a:lnTo>
                    <a:pt x="79501" y="795527"/>
                  </a:lnTo>
                  <a:lnTo>
                    <a:pt x="8835898" y="795527"/>
                  </a:lnTo>
                  <a:lnTo>
                    <a:pt x="8866858" y="789285"/>
                  </a:lnTo>
                  <a:lnTo>
                    <a:pt x="8892127" y="772255"/>
                  </a:lnTo>
                  <a:lnTo>
                    <a:pt x="8909157" y="746986"/>
                  </a:lnTo>
                  <a:lnTo>
                    <a:pt x="8915400" y="716026"/>
                  </a:lnTo>
                  <a:lnTo>
                    <a:pt x="8915400" y="79501"/>
                  </a:lnTo>
                  <a:lnTo>
                    <a:pt x="8909157" y="48541"/>
                  </a:lnTo>
                  <a:lnTo>
                    <a:pt x="8892127" y="23272"/>
                  </a:lnTo>
                  <a:lnTo>
                    <a:pt x="8866858" y="6242"/>
                  </a:lnTo>
                  <a:lnTo>
                    <a:pt x="883589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90443" y="2299677"/>
              <a:ext cx="512102" cy="5121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93885" y="2377300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18516" y="45618"/>
                  </a:moveTo>
                  <a:lnTo>
                    <a:pt x="91173" y="45618"/>
                  </a:lnTo>
                  <a:lnTo>
                    <a:pt x="91173" y="114033"/>
                  </a:lnTo>
                  <a:lnTo>
                    <a:pt x="118516" y="114033"/>
                  </a:lnTo>
                  <a:lnTo>
                    <a:pt x="118516" y="45618"/>
                  </a:lnTo>
                  <a:close/>
                </a:path>
                <a:path w="310514" h="310514">
                  <a:moveTo>
                    <a:pt x="168668" y="191579"/>
                  </a:moveTo>
                  <a:lnTo>
                    <a:pt x="141312" y="191579"/>
                  </a:lnTo>
                  <a:lnTo>
                    <a:pt x="141312" y="218948"/>
                  </a:lnTo>
                  <a:lnTo>
                    <a:pt x="168668" y="218948"/>
                  </a:lnTo>
                  <a:lnTo>
                    <a:pt x="168668" y="191579"/>
                  </a:lnTo>
                  <a:close/>
                </a:path>
                <a:path w="310514" h="310514">
                  <a:moveTo>
                    <a:pt x="309981" y="18249"/>
                  </a:moveTo>
                  <a:lnTo>
                    <a:pt x="308546" y="11163"/>
                  </a:lnTo>
                  <a:lnTo>
                    <a:pt x="304622" y="5359"/>
                  </a:lnTo>
                  <a:lnTo>
                    <a:pt x="298831" y="1435"/>
                  </a:lnTo>
                  <a:lnTo>
                    <a:pt x="291744" y="0"/>
                  </a:lnTo>
                  <a:lnTo>
                    <a:pt x="237045" y="0"/>
                  </a:lnTo>
                  <a:lnTo>
                    <a:pt x="237045" y="27368"/>
                  </a:lnTo>
                  <a:lnTo>
                    <a:pt x="237045" y="132283"/>
                  </a:lnTo>
                  <a:lnTo>
                    <a:pt x="200571" y="132283"/>
                  </a:lnTo>
                  <a:lnTo>
                    <a:pt x="200571" y="205257"/>
                  </a:lnTo>
                  <a:lnTo>
                    <a:pt x="196977" y="222973"/>
                  </a:lnTo>
                  <a:lnTo>
                    <a:pt x="187185" y="237477"/>
                  </a:lnTo>
                  <a:lnTo>
                    <a:pt x="172681" y="247281"/>
                  </a:lnTo>
                  <a:lnTo>
                    <a:pt x="154990" y="250875"/>
                  </a:lnTo>
                  <a:lnTo>
                    <a:pt x="137287" y="247281"/>
                  </a:lnTo>
                  <a:lnTo>
                    <a:pt x="122796" y="237477"/>
                  </a:lnTo>
                  <a:lnTo>
                    <a:pt x="113004" y="222973"/>
                  </a:lnTo>
                  <a:lnTo>
                    <a:pt x="109397" y="205257"/>
                  </a:lnTo>
                  <a:lnTo>
                    <a:pt x="113004" y="187553"/>
                  </a:lnTo>
                  <a:lnTo>
                    <a:pt x="122796" y="173050"/>
                  </a:lnTo>
                  <a:lnTo>
                    <a:pt x="137287" y="163245"/>
                  </a:lnTo>
                  <a:lnTo>
                    <a:pt x="154990" y="159651"/>
                  </a:lnTo>
                  <a:lnTo>
                    <a:pt x="172681" y="163245"/>
                  </a:lnTo>
                  <a:lnTo>
                    <a:pt x="187185" y="173050"/>
                  </a:lnTo>
                  <a:lnTo>
                    <a:pt x="196977" y="187553"/>
                  </a:lnTo>
                  <a:lnTo>
                    <a:pt x="200571" y="205257"/>
                  </a:lnTo>
                  <a:lnTo>
                    <a:pt x="200571" y="132283"/>
                  </a:lnTo>
                  <a:lnTo>
                    <a:pt x="72936" y="132283"/>
                  </a:lnTo>
                  <a:lnTo>
                    <a:pt x="72936" y="27368"/>
                  </a:lnTo>
                  <a:lnTo>
                    <a:pt x="237045" y="27368"/>
                  </a:lnTo>
                  <a:lnTo>
                    <a:pt x="237045" y="0"/>
                  </a:lnTo>
                  <a:lnTo>
                    <a:pt x="45580" y="0"/>
                  </a:lnTo>
                  <a:lnTo>
                    <a:pt x="0" y="45618"/>
                  </a:lnTo>
                  <a:lnTo>
                    <a:pt x="0" y="291934"/>
                  </a:lnTo>
                  <a:lnTo>
                    <a:pt x="1435" y="299008"/>
                  </a:lnTo>
                  <a:lnTo>
                    <a:pt x="5346" y="304812"/>
                  </a:lnTo>
                  <a:lnTo>
                    <a:pt x="11150" y="308737"/>
                  </a:lnTo>
                  <a:lnTo>
                    <a:pt x="18224" y="310172"/>
                  </a:lnTo>
                  <a:lnTo>
                    <a:pt x="291744" y="310172"/>
                  </a:lnTo>
                  <a:lnTo>
                    <a:pt x="298831" y="308737"/>
                  </a:lnTo>
                  <a:lnTo>
                    <a:pt x="304622" y="304812"/>
                  </a:lnTo>
                  <a:lnTo>
                    <a:pt x="308546" y="299008"/>
                  </a:lnTo>
                  <a:lnTo>
                    <a:pt x="309981" y="291934"/>
                  </a:lnTo>
                  <a:lnTo>
                    <a:pt x="309981" y="250875"/>
                  </a:lnTo>
                  <a:lnTo>
                    <a:pt x="309981" y="159651"/>
                  </a:lnTo>
                  <a:lnTo>
                    <a:pt x="309981" y="132283"/>
                  </a:lnTo>
                  <a:lnTo>
                    <a:pt x="309981" y="27368"/>
                  </a:lnTo>
                  <a:lnTo>
                    <a:pt x="309981" y="18249"/>
                  </a:lnTo>
                  <a:close/>
                </a:path>
              </a:pathLst>
            </a:custGeom>
            <a:solidFill>
              <a:srgbClr val="30B4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3115030"/>
            <a:ext cx="8990330" cy="869315"/>
            <a:chOff x="2549651" y="3115030"/>
            <a:chExt cx="8990330" cy="869315"/>
          </a:xfrm>
        </p:grpSpPr>
        <p:sp>
          <p:nvSpPr>
            <p:cNvPr id="10" name="object 10"/>
            <p:cNvSpPr/>
            <p:nvPr/>
          </p:nvSpPr>
          <p:spPr>
            <a:xfrm>
              <a:off x="2549651" y="3115030"/>
              <a:ext cx="8990076" cy="8687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3128771"/>
              <a:ext cx="8915400" cy="794385"/>
            </a:xfrm>
            <a:custGeom>
              <a:avLst/>
              <a:gdLst/>
              <a:ahLst/>
              <a:cxnLst/>
              <a:rect l="l" t="t" r="r" b="b"/>
              <a:pathLst>
                <a:path w="8915400" h="794385">
                  <a:moveTo>
                    <a:pt x="8836025" y="0"/>
                  </a:moveTo>
                  <a:lnTo>
                    <a:pt x="79375" y="0"/>
                  </a:lnTo>
                  <a:lnTo>
                    <a:pt x="48488" y="6240"/>
                  </a:lnTo>
                  <a:lnTo>
                    <a:pt x="23256" y="23256"/>
                  </a:lnTo>
                  <a:lnTo>
                    <a:pt x="6240" y="48488"/>
                  </a:lnTo>
                  <a:lnTo>
                    <a:pt x="0" y="79375"/>
                  </a:lnTo>
                  <a:lnTo>
                    <a:pt x="0" y="714628"/>
                  </a:lnTo>
                  <a:lnTo>
                    <a:pt x="6240" y="745515"/>
                  </a:lnTo>
                  <a:lnTo>
                    <a:pt x="23256" y="770747"/>
                  </a:lnTo>
                  <a:lnTo>
                    <a:pt x="48488" y="787763"/>
                  </a:lnTo>
                  <a:lnTo>
                    <a:pt x="79375" y="794003"/>
                  </a:lnTo>
                  <a:lnTo>
                    <a:pt x="8836025" y="794003"/>
                  </a:lnTo>
                  <a:lnTo>
                    <a:pt x="8866911" y="787763"/>
                  </a:lnTo>
                  <a:lnTo>
                    <a:pt x="8892143" y="770747"/>
                  </a:lnTo>
                  <a:lnTo>
                    <a:pt x="8909159" y="745515"/>
                  </a:lnTo>
                  <a:lnTo>
                    <a:pt x="8915400" y="714628"/>
                  </a:lnTo>
                  <a:lnTo>
                    <a:pt x="8915400" y="79375"/>
                  </a:lnTo>
                  <a:lnTo>
                    <a:pt x="8909159" y="48488"/>
                  </a:lnTo>
                  <a:lnTo>
                    <a:pt x="8892143" y="23256"/>
                  </a:lnTo>
                  <a:lnTo>
                    <a:pt x="8866911" y="6240"/>
                  </a:lnTo>
                  <a:lnTo>
                    <a:pt x="883602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0443" y="3293325"/>
              <a:ext cx="512102" cy="5121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21228" y="3352685"/>
              <a:ext cx="255904" cy="346710"/>
            </a:xfrm>
            <a:custGeom>
              <a:avLst/>
              <a:gdLst/>
              <a:ahLst/>
              <a:cxnLst/>
              <a:rect l="l" t="t" r="r" b="b"/>
              <a:pathLst>
                <a:path w="255905" h="346710">
                  <a:moveTo>
                    <a:pt x="255282" y="237210"/>
                  </a:moveTo>
                  <a:lnTo>
                    <a:pt x="245211" y="251383"/>
                  </a:lnTo>
                  <a:lnTo>
                    <a:pt x="227926" y="258699"/>
                  </a:lnTo>
                  <a:lnTo>
                    <a:pt x="227926" y="295592"/>
                  </a:lnTo>
                  <a:lnTo>
                    <a:pt x="227926" y="306539"/>
                  </a:lnTo>
                  <a:lnTo>
                    <a:pt x="224282" y="310197"/>
                  </a:lnTo>
                  <a:lnTo>
                    <a:pt x="213347" y="310197"/>
                  </a:lnTo>
                  <a:lnTo>
                    <a:pt x="209702" y="306539"/>
                  </a:lnTo>
                  <a:lnTo>
                    <a:pt x="209702" y="295592"/>
                  </a:lnTo>
                  <a:lnTo>
                    <a:pt x="213347" y="291947"/>
                  </a:lnTo>
                  <a:lnTo>
                    <a:pt x="224282" y="291947"/>
                  </a:lnTo>
                  <a:lnTo>
                    <a:pt x="227926" y="295592"/>
                  </a:lnTo>
                  <a:lnTo>
                    <a:pt x="227926" y="258699"/>
                  </a:lnTo>
                  <a:lnTo>
                    <a:pt x="217792" y="262978"/>
                  </a:lnTo>
                  <a:lnTo>
                    <a:pt x="177203" y="270827"/>
                  </a:lnTo>
                  <a:lnTo>
                    <a:pt x="127647" y="273697"/>
                  </a:lnTo>
                  <a:lnTo>
                    <a:pt x="78079" y="270827"/>
                  </a:lnTo>
                  <a:lnTo>
                    <a:pt x="37503" y="262978"/>
                  </a:lnTo>
                  <a:lnTo>
                    <a:pt x="10071" y="251383"/>
                  </a:lnTo>
                  <a:lnTo>
                    <a:pt x="0" y="237210"/>
                  </a:lnTo>
                  <a:lnTo>
                    <a:pt x="0" y="310197"/>
                  </a:lnTo>
                  <a:lnTo>
                    <a:pt x="10071" y="324358"/>
                  </a:lnTo>
                  <a:lnTo>
                    <a:pt x="37503" y="335965"/>
                  </a:lnTo>
                  <a:lnTo>
                    <a:pt x="78079" y="343801"/>
                  </a:lnTo>
                  <a:lnTo>
                    <a:pt x="127647" y="346684"/>
                  </a:lnTo>
                  <a:lnTo>
                    <a:pt x="177203" y="343801"/>
                  </a:lnTo>
                  <a:lnTo>
                    <a:pt x="217792" y="335965"/>
                  </a:lnTo>
                  <a:lnTo>
                    <a:pt x="245211" y="324358"/>
                  </a:lnTo>
                  <a:lnTo>
                    <a:pt x="255282" y="310197"/>
                  </a:lnTo>
                  <a:lnTo>
                    <a:pt x="255282" y="291947"/>
                  </a:lnTo>
                  <a:lnTo>
                    <a:pt x="255282" y="273697"/>
                  </a:lnTo>
                  <a:lnTo>
                    <a:pt x="255282" y="237210"/>
                  </a:lnTo>
                  <a:close/>
                </a:path>
                <a:path w="255905" h="346710">
                  <a:moveTo>
                    <a:pt x="255282" y="145986"/>
                  </a:moveTo>
                  <a:lnTo>
                    <a:pt x="245211" y="160147"/>
                  </a:lnTo>
                  <a:lnTo>
                    <a:pt x="227926" y="167474"/>
                  </a:lnTo>
                  <a:lnTo>
                    <a:pt x="227926" y="204368"/>
                  </a:lnTo>
                  <a:lnTo>
                    <a:pt x="227926" y="215315"/>
                  </a:lnTo>
                  <a:lnTo>
                    <a:pt x="224282" y="218960"/>
                  </a:lnTo>
                  <a:lnTo>
                    <a:pt x="213347" y="218960"/>
                  </a:lnTo>
                  <a:lnTo>
                    <a:pt x="209702" y="215315"/>
                  </a:lnTo>
                  <a:lnTo>
                    <a:pt x="209702" y="204368"/>
                  </a:lnTo>
                  <a:lnTo>
                    <a:pt x="213347" y="200723"/>
                  </a:lnTo>
                  <a:lnTo>
                    <a:pt x="224282" y="200723"/>
                  </a:lnTo>
                  <a:lnTo>
                    <a:pt x="227926" y="204368"/>
                  </a:lnTo>
                  <a:lnTo>
                    <a:pt x="227926" y="167474"/>
                  </a:lnTo>
                  <a:lnTo>
                    <a:pt x="217792" y="171754"/>
                  </a:lnTo>
                  <a:lnTo>
                    <a:pt x="177203" y="179590"/>
                  </a:lnTo>
                  <a:lnTo>
                    <a:pt x="127647" y="182473"/>
                  </a:lnTo>
                  <a:lnTo>
                    <a:pt x="78079" y="179590"/>
                  </a:lnTo>
                  <a:lnTo>
                    <a:pt x="37503" y="171754"/>
                  </a:lnTo>
                  <a:lnTo>
                    <a:pt x="10071" y="160147"/>
                  </a:lnTo>
                  <a:lnTo>
                    <a:pt x="0" y="145986"/>
                  </a:lnTo>
                  <a:lnTo>
                    <a:pt x="0" y="218960"/>
                  </a:lnTo>
                  <a:lnTo>
                    <a:pt x="10071" y="233133"/>
                  </a:lnTo>
                  <a:lnTo>
                    <a:pt x="37503" y="244741"/>
                  </a:lnTo>
                  <a:lnTo>
                    <a:pt x="78079" y="252577"/>
                  </a:lnTo>
                  <a:lnTo>
                    <a:pt x="127647" y="255460"/>
                  </a:lnTo>
                  <a:lnTo>
                    <a:pt x="177203" y="252577"/>
                  </a:lnTo>
                  <a:lnTo>
                    <a:pt x="217792" y="244741"/>
                  </a:lnTo>
                  <a:lnTo>
                    <a:pt x="245211" y="233133"/>
                  </a:lnTo>
                  <a:lnTo>
                    <a:pt x="255282" y="218960"/>
                  </a:lnTo>
                  <a:lnTo>
                    <a:pt x="255282" y="200723"/>
                  </a:lnTo>
                  <a:lnTo>
                    <a:pt x="255282" y="182473"/>
                  </a:lnTo>
                  <a:lnTo>
                    <a:pt x="255282" y="145986"/>
                  </a:lnTo>
                  <a:close/>
                </a:path>
                <a:path w="255905" h="346710">
                  <a:moveTo>
                    <a:pt x="255282" y="54749"/>
                  </a:moveTo>
                  <a:lnTo>
                    <a:pt x="245211" y="68922"/>
                  </a:lnTo>
                  <a:lnTo>
                    <a:pt x="227926" y="76250"/>
                  </a:lnTo>
                  <a:lnTo>
                    <a:pt x="227926" y="113144"/>
                  </a:lnTo>
                  <a:lnTo>
                    <a:pt x="227926" y="124091"/>
                  </a:lnTo>
                  <a:lnTo>
                    <a:pt x="224282" y="127736"/>
                  </a:lnTo>
                  <a:lnTo>
                    <a:pt x="213347" y="127736"/>
                  </a:lnTo>
                  <a:lnTo>
                    <a:pt x="209702" y="124091"/>
                  </a:lnTo>
                  <a:lnTo>
                    <a:pt x="209702" y="113144"/>
                  </a:lnTo>
                  <a:lnTo>
                    <a:pt x="213347" y="109486"/>
                  </a:lnTo>
                  <a:lnTo>
                    <a:pt x="224282" y="109486"/>
                  </a:lnTo>
                  <a:lnTo>
                    <a:pt x="227926" y="113144"/>
                  </a:lnTo>
                  <a:lnTo>
                    <a:pt x="227926" y="76250"/>
                  </a:lnTo>
                  <a:lnTo>
                    <a:pt x="217792" y="80530"/>
                  </a:lnTo>
                  <a:lnTo>
                    <a:pt x="177203" y="88366"/>
                  </a:lnTo>
                  <a:lnTo>
                    <a:pt x="127647" y="91249"/>
                  </a:lnTo>
                  <a:lnTo>
                    <a:pt x="78079" y="88366"/>
                  </a:lnTo>
                  <a:lnTo>
                    <a:pt x="37503" y="80530"/>
                  </a:lnTo>
                  <a:lnTo>
                    <a:pt x="10071" y="68922"/>
                  </a:lnTo>
                  <a:lnTo>
                    <a:pt x="0" y="54749"/>
                  </a:lnTo>
                  <a:lnTo>
                    <a:pt x="0" y="127736"/>
                  </a:lnTo>
                  <a:lnTo>
                    <a:pt x="10071" y="141909"/>
                  </a:lnTo>
                  <a:lnTo>
                    <a:pt x="37503" y="153504"/>
                  </a:lnTo>
                  <a:lnTo>
                    <a:pt x="78079" y="161353"/>
                  </a:lnTo>
                  <a:lnTo>
                    <a:pt x="127647" y="164223"/>
                  </a:lnTo>
                  <a:lnTo>
                    <a:pt x="177203" y="161353"/>
                  </a:lnTo>
                  <a:lnTo>
                    <a:pt x="217792" y="153504"/>
                  </a:lnTo>
                  <a:lnTo>
                    <a:pt x="245211" y="141909"/>
                  </a:lnTo>
                  <a:lnTo>
                    <a:pt x="255282" y="127736"/>
                  </a:lnTo>
                  <a:lnTo>
                    <a:pt x="255282" y="109486"/>
                  </a:lnTo>
                  <a:lnTo>
                    <a:pt x="255282" y="91249"/>
                  </a:lnTo>
                  <a:lnTo>
                    <a:pt x="255282" y="54749"/>
                  </a:lnTo>
                  <a:close/>
                </a:path>
                <a:path w="255905" h="346710">
                  <a:moveTo>
                    <a:pt x="255282" y="36512"/>
                  </a:moveTo>
                  <a:lnTo>
                    <a:pt x="245249" y="22301"/>
                  </a:lnTo>
                  <a:lnTo>
                    <a:pt x="217893" y="10693"/>
                  </a:lnTo>
                  <a:lnTo>
                    <a:pt x="177330" y="2870"/>
                  </a:lnTo>
                  <a:lnTo>
                    <a:pt x="127647" y="0"/>
                  </a:lnTo>
                  <a:lnTo>
                    <a:pt x="77965" y="2870"/>
                  </a:lnTo>
                  <a:lnTo>
                    <a:pt x="37388" y="10693"/>
                  </a:lnTo>
                  <a:lnTo>
                    <a:pt x="10033" y="22301"/>
                  </a:lnTo>
                  <a:lnTo>
                    <a:pt x="0" y="36512"/>
                  </a:lnTo>
                  <a:lnTo>
                    <a:pt x="10033" y="50711"/>
                  </a:lnTo>
                  <a:lnTo>
                    <a:pt x="37388" y="62306"/>
                  </a:lnTo>
                  <a:lnTo>
                    <a:pt x="77965" y="70129"/>
                  </a:lnTo>
                  <a:lnTo>
                    <a:pt x="127647" y="72999"/>
                  </a:lnTo>
                  <a:lnTo>
                    <a:pt x="177330" y="70129"/>
                  </a:lnTo>
                  <a:lnTo>
                    <a:pt x="217893" y="62306"/>
                  </a:lnTo>
                  <a:lnTo>
                    <a:pt x="245249" y="50711"/>
                  </a:lnTo>
                  <a:lnTo>
                    <a:pt x="255282" y="36512"/>
                  </a:lnTo>
                  <a:close/>
                </a:path>
              </a:pathLst>
            </a:custGeom>
            <a:solidFill>
              <a:srgbClr val="2294D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4108678"/>
            <a:ext cx="8990330" cy="869315"/>
            <a:chOff x="2549651" y="4108678"/>
            <a:chExt cx="8990330" cy="869315"/>
          </a:xfrm>
        </p:grpSpPr>
        <p:sp>
          <p:nvSpPr>
            <p:cNvPr id="15" name="object 15"/>
            <p:cNvSpPr/>
            <p:nvPr/>
          </p:nvSpPr>
          <p:spPr>
            <a:xfrm>
              <a:off x="2549651" y="4108678"/>
              <a:ext cx="8990076" cy="8687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4122420"/>
              <a:ext cx="8915400" cy="794385"/>
            </a:xfrm>
            <a:custGeom>
              <a:avLst/>
              <a:gdLst/>
              <a:ahLst/>
              <a:cxnLst/>
              <a:rect l="l" t="t" r="r" b="b"/>
              <a:pathLst>
                <a:path w="8915400" h="794385">
                  <a:moveTo>
                    <a:pt x="8836025" y="0"/>
                  </a:moveTo>
                  <a:lnTo>
                    <a:pt x="79375" y="0"/>
                  </a:lnTo>
                  <a:lnTo>
                    <a:pt x="48488" y="6240"/>
                  </a:lnTo>
                  <a:lnTo>
                    <a:pt x="23256" y="23256"/>
                  </a:lnTo>
                  <a:lnTo>
                    <a:pt x="6240" y="48488"/>
                  </a:lnTo>
                  <a:lnTo>
                    <a:pt x="0" y="79374"/>
                  </a:lnTo>
                  <a:lnTo>
                    <a:pt x="0" y="714628"/>
                  </a:lnTo>
                  <a:lnTo>
                    <a:pt x="6240" y="745515"/>
                  </a:lnTo>
                  <a:lnTo>
                    <a:pt x="23256" y="770747"/>
                  </a:lnTo>
                  <a:lnTo>
                    <a:pt x="48488" y="787763"/>
                  </a:lnTo>
                  <a:lnTo>
                    <a:pt x="79375" y="794003"/>
                  </a:lnTo>
                  <a:lnTo>
                    <a:pt x="8836025" y="794003"/>
                  </a:lnTo>
                  <a:lnTo>
                    <a:pt x="8866911" y="787763"/>
                  </a:lnTo>
                  <a:lnTo>
                    <a:pt x="8892143" y="770747"/>
                  </a:lnTo>
                  <a:lnTo>
                    <a:pt x="8909159" y="745515"/>
                  </a:lnTo>
                  <a:lnTo>
                    <a:pt x="8915400" y="714628"/>
                  </a:lnTo>
                  <a:lnTo>
                    <a:pt x="8915400" y="79374"/>
                  </a:lnTo>
                  <a:lnTo>
                    <a:pt x="8909159" y="48488"/>
                  </a:lnTo>
                  <a:lnTo>
                    <a:pt x="8892143" y="23256"/>
                  </a:lnTo>
                  <a:lnTo>
                    <a:pt x="8866911" y="6240"/>
                  </a:lnTo>
                  <a:lnTo>
                    <a:pt x="883602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90443" y="4286973"/>
              <a:ext cx="512102" cy="5121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37815" y="4350892"/>
              <a:ext cx="423545" cy="337820"/>
            </a:xfrm>
            <a:custGeom>
              <a:avLst/>
              <a:gdLst/>
              <a:ahLst/>
              <a:cxnLst/>
              <a:rect l="l" t="t" r="r" b="b"/>
              <a:pathLst>
                <a:path w="423545" h="337820">
                  <a:moveTo>
                    <a:pt x="364223" y="96723"/>
                  </a:moveTo>
                  <a:lnTo>
                    <a:pt x="338518" y="57365"/>
                  </a:lnTo>
                  <a:lnTo>
                    <a:pt x="303136" y="26809"/>
                  </a:lnTo>
                  <a:lnTo>
                    <a:pt x="260248" y="7035"/>
                  </a:lnTo>
                  <a:lnTo>
                    <a:pt x="211975" y="0"/>
                  </a:lnTo>
                  <a:lnTo>
                    <a:pt x="166954" y="6083"/>
                  </a:lnTo>
                  <a:lnTo>
                    <a:pt x="126530" y="23241"/>
                  </a:lnTo>
                  <a:lnTo>
                    <a:pt x="92329" y="49872"/>
                  </a:lnTo>
                  <a:lnTo>
                    <a:pt x="66027" y="84328"/>
                  </a:lnTo>
                  <a:lnTo>
                    <a:pt x="49225" y="125006"/>
                  </a:lnTo>
                  <a:lnTo>
                    <a:pt x="0" y="125006"/>
                  </a:lnTo>
                  <a:lnTo>
                    <a:pt x="87515" y="212585"/>
                  </a:lnTo>
                  <a:lnTo>
                    <a:pt x="175044" y="125006"/>
                  </a:lnTo>
                  <a:lnTo>
                    <a:pt x="126263" y="125006"/>
                  </a:lnTo>
                  <a:lnTo>
                    <a:pt x="141135" y="103720"/>
                  </a:lnTo>
                  <a:lnTo>
                    <a:pt x="161086" y="87147"/>
                  </a:lnTo>
                  <a:lnTo>
                    <a:pt x="185051" y="76377"/>
                  </a:lnTo>
                  <a:lnTo>
                    <a:pt x="211975" y="72542"/>
                  </a:lnTo>
                  <a:lnTo>
                    <a:pt x="229692" y="74206"/>
                  </a:lnTo>
                  <a:lnTo>
                    <a:pt x="246392" y="78994"/>
                  </a:lnTo>
                  <a:lnTo>
                    <a:pt x="261708" y="86588"/>
                  </a:lnTo>
                  <a:lnTo>
                    <a:pt x="275336" y="96723"/>
                  </a:lnTo>
                  <a:lnTo>
                    <a:pt x="364223" y="96723"/>
                  </a:lnTo>
                  <a:close/>
                </a:path>
                <a:path w="423545" h="337820">
                  <a:moveTo>
                    <a:pt x="423481" y="212585"/>
                  </a:moveTo>
                  <a:lnTo>
                    <a:pt x="335965" y="125006"/>
                  </a:lnTo>
                  <a:lnTo>
                    <a:pt x="248437" y="212585"/>
                  </a:lnTo>
                  <a:lnTo>
                    <a:pt x="297675" y="212585"/>
                  </a:lnTo>
                  <a:lnTo>
                    <a:pt x="282803" y="233857"/>
                  </a:lnTo>
                  <a:lnTo>
                    <a:pt x="262851" y="250444"/>
                  </a:lnTo>
                  <a:lnTo>
                    <a:pt x="238887" y="261200"/>
                  </a:lnTo>
                  <a:lnTo>
                    <a:pt x="211975" y="265036"/>
                  </a:lnTo>
                  <a:lnTo>
                    <a:pt x="194246" y="263372"/>
                  </a:lnTo>
                  <a:lnTo>
                    <a:pt x="177558" y="258597"/>
                  </a:lnTo>
                  <a:lnTo>
                    <a:pt x="162229" y="250990"/>
                  </a:lnTo>
                  <a:lnTo>
                    <a:pt x="148602" y="240855"/>
                  </a:lnTo>
                  <a:lnTo>
                    <a:pt x="59258" y="240855"/>
                  </a:lnTo>
                  <a:lnTo>
                    <a:pt x="85166" y="280212"/>
                  </a:lnTo>
                  <a:lnTo>
                    <a:pt x="120573" y="310769"/>
                  </a:lnTo>
                  <a:lnTo>
                    <a:pt x="163487" y="330530"/>
                  </a:lnTo>
                  <a:lnTo>
                    <a:pt x="211975" y="337566"/>
                  </a:lnTo>
                  <a:lnTo>
                    <a:pt x="256984" y="331482"/>
                  </a:lnTo>
                  <a:lnTo>
                    <a:pt x="297421" y="314325"/>
                  </a:lnTo>
                  <a:lnTo>
                    <a:pt x="331609" y="287705"/>
                  </a:lnTo>
                  <a:lnTo>
                    <a:pt x="357911" y="253250"/>
                  </a:lnTo>
                  <a:lnTo>
                    <a:pt x="374713" y="212585"/>
                  </a:lnTo>
                  <a:lnTo>
                    <a:pt x="423481" y="212585"/>
                  </a:lnTo>
                  <a:close/>
                </a:path>
              </a:pathLst>
            </a:custGeom>
            <a:solidFill>
              <a:srgbClr val="2574B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549651" y="5102352"/>
            <a:ext cx="8990330" cy="869315"/>
            <a:chOff x="2549651" y="5102352"/>
            <a:chExt cx="8990330" cy="869315"/>
          </a:xfrm>
        </p:grpSpPr>
        <p:sp>
          <p:nvSpPr>
            <p:cNvPr id="20" name="object 20"/>
            <p:cNvSpPr/>
            <p:nvPr/>
          </p:nvSpPr>
          <p:spPr>
            <a:xfrm>
              <a:off x="2549651" y="5102352"/>
              <a:ext cx="8990076" cy="8687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89275" y="5116068"/>
              <a:ext cx="8915400" cy="794385"/>
            </a:xfrm>
            <a:custGeom>
              <a:avLst/>
              <a:gdLst/>
              <a:ahLst/>
              <a:cxnLst/>
              <a:rect l="l" t="t" r="r" b="b"/>
              <a:pathLst>
                <a:path w="8915400" h="794385">
                  <a:moveTo>
                    <a:pt x="8836025" y="0"/>
                  </a:moveTo>
                  <a:lnTo>
                    <a:pt x="79375" y="0"/>
                  </a:lnTo>
                  <a:lnTo>
                    <a:pt x="48488" y="6240"/>
                  </a:lnTo>
                  <a:lnTo>
                    <a:pt x="23256" y="23256"/>
                  </a:lnTo>
                  <a:lnTo>
                    <a:pt x="6240" y="48488"/>
                  </a:lnTo>
                  <a:lnTo>
                    <a:pt x="0" y="79374"/>
                  </a:lnTo>
                  <a:lnTo>
                    <a:pt x="0" y="714603"/>
                  </a:lnTo>
                  <a:lnTo>
                    <a:pt x="6240" y="745510"/>
                  </a:lnTo>
                  <a:lnTo>
                    <a:pt x="23256" y="770748"/>
                  </a:lnTo>
                  <a:lnTo>
                    <a:pt x="48488" y="787764"/>
                  </a:lnTo>
                  <a:lnTo>
                    <a:pt x="79375" y="794003"/>
                  </a:lnTo>
                  <a:lnTo>
                    <a:pt x="8836025" y="794003"/>
                  </a:lnTo>
                  <a:lnTo>
                    <a:pt x="8866911" y="787764"/>
                  </a:lnTo>
                  <a:lnTo>
                    <a:pt x="8892143" y="770748"/>
                  </a:lnTo>
                  <a:lnTo>
                    <a:pt x="8909159" y="745510"/>
                  </a:lnTo>
                  <a:lnTo>
                    <a:pt x="8915400" y="714603"/>
                  </a:lnTo>
                  <a:lnTo>
                    <a:pt x="8915400" y="79374"/>
                  </a:lnTo>
                  <a:lnTo>
                    <a:pt x="8909159" y="48488"/>
                  </a:lnTo>
                  <a:lnTo>
                    <a:pt x="8892143" y="23256"/>
                  </a:lnTo>
                  <a:lnTo>
                    <a:pt x="8866911" y="6240"/>
                  </a:lnTo>
                  <a:lnTo>
                    <a:pt x="883602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90443" y="5280660"/>
              <a:ext cx="512102" cy="5121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66529" y="5385612"/>
              <a:ext cx="365125" cy="255904"/>
            </a:xfrm>
            <a:custGeom>
              <a:avLst/>
              <a:gdLst/>
              <a:ahLst/>
              <a:cxnLst/>
              <a:rect l="l" t="t" r="r" b="b"/>
              <a:pathLst>
                <a:path w="365125" h="255904">
                  <a:moveTo>
                    <a:pt x="127635" y="182460"/>
                  </a:moveTo>
                  <a:lnTo>
                    <a:pt x="54698" y="182460"/>
                  </a:lnTo>
                  <a:lnTo>
                    <a:pt x="54698" y="200698"/>
                  </a:lnTo>
                  <a:lnTo>
                    <a:pt x="127635" y="200698"/>
                  </a:lnTo>
                  <a:lnTo>
                    <a:pt x="127635" y="182460"/>
                  </a:lnTo>
                  <a:close/>
                </a:path>
                <a:path w="365125" h="255904">
                  <a:moveTo>
                    <a:pt x="182346" y="182460"/>
                  </a:moveTo>
                  <a:lnTo>
                    <a:pt x="145872" y="182460"/>
                  </a:lnTo>
                  <a:lnTo>
                    <a:pt x="145872" y="200698"/>
                  </a:lnTo>
                  <a:lnTo>
                    <a:pt x="182346" y="200698"/>
                  </a:lnTo>
                  <a:lnTo>
                    <a:pt x="182346" y="182460"/>
                  </a:lnTo>
                  <a:close/>
                </a:path>
                <a:path w="365125" h="255904">
                  <a:moveTo>
                    <a:pt x="364680" y="18249"/>
                  </a:moveTo>
                  <a:lnTo>
                    <a:pt x="363245" y="11163"/>
                  </a:lnTo>
                  <a:lnTo>
                    <a:pt x="359333" y="5359"/>
                  </a:lnTo>
                  <a:lnTo>
                    <a:pt x="353529" y="1435"/>
                  </a:lnTo>
                  <a:lnTo>
                    <a:pt x="346456" y="0"/>
                  </a:lnTo>
                  <a:lnTo>
                    <a:pt x="337337" y="0"/>
                  </a:lnTo>
                  <a:lnTo>
                    <a:pt x="337337" y="27368"/>
                  </a:lnTo>
                  <a:lnTo>
                    <a:pt x="337337" y="100355"/>
                  </a:lnTo>
                  <a:lnTo>
                    <a:pt x="337337" y="155092"/>
                  </a:lnTo>
                  <a:lnTo>
                    <a:pt x="337337" y="228066"/>
                  </a:lnTo>
                  <a:lnTo>
                    <a:pt x="27355" y="228066"/>
                  </a:lnTo>
                  <a:lnTo>
                    <a:pt x="27355" y="155092"/>
                  </a:lnTo>
                  <a:lnTo>
                    <a:pt x="337337" y="155092"/>
                  </a:lnTo>
                  <a:lnTo>
                    <a:pt x="337337" y="100355"/>
                  </a:lnTo>
                  <a:lnTo>
                    <a:pt x="27355" y="100355"/>
                  </a:lnTo>
                  <a:lnTo>
                    <a:pt x="27355" y="27368"/>
                  </a:lnTo>
                  <a:lnTo>
                    <a:pt x="337337" y="27368"/>
                  </a:lnTo>
                  <a:lnTo>
                    <a:pt x="337337" y="0"/>
                  </a:lnTo>
                  <a:lnTo>
                    <a:pt x="18237" y="0"/>
                  </a:lnTo>
                  <a:lnTo>
                    <a:pt x="11150" y="1435"/>
                  </a:lnTo>
                  <a:lnTo>
                    <a:pt x="5359" y="5359"/>
                  </a:lnTo>
                  <a:lnTo>
                    <a:pt x="1435" y="11163"/>
                  </a:lnTo>
                  <a:lnTo>
                    <a:pt x="0" y="18249"/>
                  </a:lnTo>
                  <a:lnTo>
                    <a:pt x="0" y="237197"/>
                  </a:lnTo>
                  <a:lnTo>
                    <a:pt x="1435" y="244271"/>
                  </a:lnTo>
                  <a:lnTo>
                    <a:pt x="5359" y="250075"/>
                  </a:lnTo>
                  <a:lnTo>
                    <a:pt x="11150" y="254000"/>
                  </a:lnTo>
                  <a:lnTo>
                    <a:pt x="18237" y="255435"/>
                  </a:lnTo>
                  <a:lnTo>
                    <a:pt x="346456" y="255435"/>
                  </a:lnTo>
                  <a:lnTo>
                    <a:pt x="353529" y="254000"/>
                  </a:lnTo>
                  <a:lnTo>
                    <a:pt x="359333" y="250075"/>
                  </a:lnTo>
                  <a:lnTo>
                    <a:pt x="363245" y="244271"/>
                  </a:lnTo>
                  <a:lnTo>
                    <a:pt x="364680" y="237197"/>
                  </a:lnTo>
                  <a:lnTo>
                    <a:pt x="364680" y="228066"/>
                  </a:lnTo>
                  <a:lnTo>
                    <a:pt x="364680" y="155092"/>
                  </a:lnTo>
                  <a:lnTo>
                    <a:pt x="364680" y="100355"/>
                  </a:lnTo>
                  <a:lnTo>
                    <a:pt x="364680" y="27368"/>
                  </a:lnTo>
                  <a:lnTo>
                    <a:pt x="364680" y="18249"/>
                  </a:lnTo>
                  <a:close/>
                </a:path>
              </a:pathLst>
            </a:custGeom>
            <a:solidFill>
              <a:srgbClr val="2558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579114" y="2366263"/>
            <a:ext cx="7851140" cy="3467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entury Gothic"/>
                <a:cs typeface="Century Gothic"/>
              </a:rPr>
              <a:t>Log </a:t>
            </a:r>
            <a:r>
              <a:rPr dirty="0" sz="2000">
                <a:latin typeface="Century Gothic"/>
                <a:cs typeface="Century Gothic"/>
              </a:rPr>
              <a:t>transaction </a:t>
            </a:r>
            <a:r>
              <a:rPr dirty="0" sz="2000" spc="-5">
                <a:latin typeface="Century Gothic"/>
                <a:cs typeface="Century Gothic"/>
              </a:rPr>
              <a:t>info and </a:t>
            </a:r>
            <a:r>
              <a:rPr dirty="0" sz="2000">
                <a:latin typeface="Century Gothic"/>
                <a:cs typeface="Century Gothic"/>
              </a:rPr>
              <a:t>replay</a:t>
            </a:r>
            <a:r>
              <a:rPr dirty="0" sz="2000" spc="-7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later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Gothic"/>
              <a:cs typeface="Century Gothic"/>
            </a:endParaRPr>
          </a:p>
          <a:p>
            <a:pPr marL="12700" marR="186690">
              <a:lnSpc>
                <a:spcPct val="102000"/>
              </a:lnSpc>
            </a:pPr>
            <a:r>
              <a:rPr dirty="0" sz="2000" spc="-5">
                <a:latin typeface="Century Gothic"/>
                <a:cs typeface="Century Gothic"/>
              </a:rPr>
              <a:t>Selection </a:t>
            </a:r>
            <a:r>
              <a:rPr dirty="0" sz="2000">
                <a:latin typeface="Century Gothic"/>
                <a:cs typeface="Century Gothic"/>
              </a:rPr>
              <a:t>criteria can be </a:t>
            </a:r>
            <a:r>
              <a:rPr dirty="0" sz="2000" spc="-5">
                <a:latin typeface="Century Gothic"/>
                <a:cs typeface="Century Gothic"/>
              </a:rPr>
              <a:t>specified if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log </a:t>
            </a:r>
            <a:r>
              <a:rPr dirty="0" sz="2000" spc="-5">
                <a:latin typeface="Century Gothic"/>
                <a:cs typeface="Century Gothic"/>
              </a:rPr>
              <a:t>backend </a:t>
            </a:r>
            <a:r>
              <a:rPr dirty="0" sz="2000">
                <a:latin typeface="Century Gothic"/>
                <a:cs typeface="Century Gothic"/>
              </a:rPr>
              <a:t>supports  </a:t>
            </a:r>
            <a:r>
              <a:rPr dirty="0" sz="2000" spc="-5">
                <a:latin typeface="Century Gothic"/>
                <a:cs typeface="Century Gothic"/>
              </a:rPr>
              <a:t>SQL such as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Hive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entury Gothic"/>
              <a:cs typeface="Century Gothic"/>
            </a:endParaRPr>
          </a:p>
          <a:p>
            <a:pPr marL="12700" marR="246379">
              <a:lnSpc>
                <a:spcPct val="102000"/>
              </a:lnSpc>
            </a:pPr>
            <a:r>
              <a:rPr dirty="0" sz="2000" spc="-5">
                <a:latin typeface="Century Gothic"/>
                <a:cs typeface="Century Gothic"/>
              </a:rPr>
              <a:t>User </a:t>
            </a:r>
            <a:r>
              <a:rPr dirty="0" sz="2000">
                <a:latin typeface="Century Gothic"/>
                <a:cs typeface="Century Gothic"/>
              </a:rPr>
              <a:t>can </a:t>
            </a:r>
            <a:r>
              <a:rPr dirty="0" sz="2000" spc="-5">
                <a:latin typeface="Century Gothic"/>
                <a:cs typeface="Century Gothic"/>
              </a:rPr>
              <a:t>bring in </a:t>
            </a:r>
            <a:r>
              <a:rPr dirty="0" sz="2000">
                <a:latin typeface="Century Gothic"/>
                <a:cs typeface="Century Gothic"/>
              </a:rPr>
              <a:t>new variables </a:t>
            </a:r>
            <a:r>
              <a:rPr dirty="0" sz="2000" spc="-5">
                <a:latin typeface="Century Gothic"/>
                <a:cs typeface="Century Gothic"/>
              </a:rPr>
              <a:t>for </a:t>
            </a:r>
            <a:r>
              <a:rPr dirty="0" sz="2000">
                <a:latin typeface="Century Gothic"/>
                <a:cs typeface="Century Gothic"/>
              </a:rPr>
              <a:t>testing, or replace value</a:t>
            </a:r>
            <a:r>
              <a:rPr dirty="0" sz="2000" spc="-1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  </a:t>
            </a:r>
            <a:r>
              <a:rPr dirty="0" sz="2000" spc="-5">
                <a:latin typeface="Century Gothic"/>
                <a:cs typeface="Century Gothic"/>
              </a:rPr>
              <a:t>specific </a:t>
            </a:r>
            <a:r>
              <a:rPr dirty="0" sz="2000">
                <a:latin typeface="Century Gothic"/>
                <a:cs typeface="Century Gothic"/>
              </a:rPr>
              <a:t>variables </a:t>
            </a:r>
            <a:r>
              <a:rPr dirty="0" sz="2000" spc="-5">
                <a:latin typeface="Century Gothic"/>
                <a:cs typeface="Century Gothic"/>
              </a:rPr>
              <a:t>by </a:t>
            </a:r>
            <a:r>
              <a:rPr dirty="0" sz="2000">
                <a:latin typeface="Century Gothic"/>
                <a:cs typeface="Century Gothic"/>
              </a:rPr>
              <a:t>overriding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generated</a:t>
            </a:r>
            <a:r>
              <a:rPr dirty="0" sz="2000" spc="-1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SQL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entury Gothic"/>
              <a:cs typeface="Century Gothic"/>
            </a:endParaRPr>
          </a:p>
          <a:p>
            <a:pPr marL="12700" marR="5080">
              <a:lnSpc>
                <a:spcPct val="102000"/>
              </a:lnSpc>
            </a:pPr>
            <a:r>
              <a:rPr dirty="0" sz="2000">
                <a:latin typeface="Century Gothic"/>
                <a:cs typeface="Century Gothic"/>
              </a:rPr>
              <a:t>This </a:t>
            </a:r>
            <a:r>
              <a:rPr dirty="0" sz="2000" spc="-5">
                <a:latin typeface="Century Gothic"/>
                <a:cs typeface="Century Gothic"/>
              </a:rPr>
              <a:t>provides </a:t>
            </a:r>
            <a:r>
              <a:rPr dirty="0" sz="2000">
                <a:latin typeface="Century Gothic"/>
                <a:cs typeface="Century Gothic"/>
              </a:rPr>
              <a:t>users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 spc="-5">
                <a:latin typeface="Century Gothic"/>
                <a:cs typeface="Century Gothic"/>
              </a:rPr>
              <a:t>ability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-5">
                <a:latin typeface="Century Gothic"/>
                <a:cs typeface="Century Gothic"/>
              </a:rPr>
              <a:t>quickly </a:t>
            </a:r>
            <a:r>
              <a:rPr dirty="0" sz="2000" spc="5">
                <a:latin typeface="Century Gothic"/>
                <a:cs typeface="Century Gothic"/>
              </a:rPr>
              <a:t>test </a:t>
            </a:r>
            <a:r>
              <a:rPr dirty="0" sz="2000">
                <a:latin typeface="Century Gothic"/>
                <a:cs typeface="Century Gothic"/>
              </a:rPr>
              <a:t>their changes</a:t>
            </a:r>
            <a:r>
              <a:rPr dirty="0" sz="2000" spc="-204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based  on earlier transactions </a:t>
            </a:r>
            <a:r>
              <a:rPr dirty="0" sz="2000" spc="-5">
                <a:latin typeface="Century Gothic"/>
                <a:cs typeface="Century Gothic"/>
              </a:rPr>
              <a:t>and </a:t>
            </a:r>
            <a:r>
              <a:rPr dirty="0" sz="2000">
                <a:latin typeface="Century Gothic"/>
                <a:cs typeface="Century Gothic"/>
              </a:rPr>
              <a:t>compare</a:t>
            </a:r>
            <a:r>
              <a:rPr dirty="0" sz="2000" spc="-9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results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1848611"/>
            <a:ext cx="6152515" cy="3926204"/>
          </a:xfrm>
          <a:custGeom>
            <a:avLst/>
            <a:gdLst/>
            <a:ahLst/>
            <a:cxnLst/>
            <a:rect l="l" t="t" r="r" b="b"/>
            <a:pathLst>
              <a:path w="6152515" h="3926204">
                <a:moveTo>
                  <a:pt x="0" y="3925824"/>
                </a:moveTo>
                <a:lnTo>
                  <a:pt x="6152388" y="3925824"/>
                </a:lnTo>
                <a:lnTo>
                  <a:pt x="6152388" y="0"/>
                </a:lnTo>
                <a:lnTo>
                  <a:pt x="0" y="0"/>
                </a:lnTo>
                <a:lnTo>
                  <a:pt x="0" y="3925824"/>
                </a:lnTo>
                <a:close/>
              </a:path>
            </a:pathLst>
          </a:custGeom>
          <a:solidFill>
            <a:srgbClr val="BAA8E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50201" y="1523809"/>
            <a:ext cx="6162040" cy="4255770"/>
            <a:chOff x="850201" y="1523809"/>
            <a:chExt cx="6162040" cy="4255770"/>
          </a:xfrm>
        </p:grpSpPr>
        <p:sp>
          <p:nvSpPr>
            <p:cNvPr id="4" name="object 4"/>
            <p:cNvSpPr/>
            <p:nvPr/>
          </p:nvSpPr>
          <p:spPr>
            <a:xfrm>
              <a:off x="854963" y="1528572"/>
              <a:ext cx="6152515" cy="35560"/>
            </a:xfrm>
            <a:custGeom>
              <a:avLst/>
              <a:gdLst/>
              <a:ahLst/>
              <a:cxnLst/>
              <a:rect l="l" t="t" r="r" b="b"/>
              <a:pathLst>
                <a:path w="6152515" h="35559">
                  <a:moveTo>
                    <a:pt x="0" y="35051"/>
                  </a:moveTo>
                  <a:lnTo>
                    <a:pt x="6152388" y="35051"/>
                  </a:lnTo>
                  <a:lnTo>
                    <a:pt x="6152388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solidFill>
              <a:srgbClr val="BAA8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4963" y="1528572"/>
              <a:ext cx="6152515" cy="4246245"/>
            </a:xfrm>
            <a:custGeom>
              <a:avLst/>
              <a:gdLst/>
              <a:ahLst/>
              <a:cxnLst/>
              <a:rect l="l" t="t" r="r" b="b"/>
              <a:pathLst>
                <a:path w="6152515" h="4246245">
                  <a:moveTo>
                    <a:pt x="0" y="4245864"/>
                  </a:moveTo>
                  <a:lnTo>
                    <a:pt x="6152388" y="4245864"/>
                  </a:lnTo>
                  <a:lnTo>
                    <a:pt x="6152388" y="0"/>
                  </a:lnTo>
                  <a:lnTo>
                    <a:pt x="0" y="0"/>
                  </a:lnTo>
                  <a:lnTo>
                    <a:pt x="0" y="4245864"/>
                  </a:lnTo>
                  <a:close/>
                </a:path>
              </a:pathLst>
            </a:custGeom>
            <a:ln w="9525">
              <a:solidFill>
                <a:srgbClr val="783C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857553" y="1452181"/>
            <a:ext cx="2158365" cy="2087245"/>
            <a:chOff x="7857553" y="1452181"/>
            <a:chExt cx="2158365" cy="2087245"/>
          </a:xfrm>
        </p:grpSpPr>
        <p:sp>
          <p:nvSpPr>
            <p:cNvPr id="7" name="object 7"/>
            <p:cNvSpPr/>
            <p:nvPr/>
          </p:nvSpPr>
          <p:spPr>
            <a:xfrm>
              <a:off x="7862316" y="1456944"/>
              <a:ext cx="2148840" cy="2077720"/>
            </a:xfrm>
            <a:custGeom>
              <a:avLst/>
              <a:gdLst/>
              <a:ahLst/>
              <a:cxnLst/>
              <a:rect l="l" t="t" r="r" b="b"/>
              <a:pathLst>
                <a:path w="2148840" h="2077720">
                  <a:moveTo>
                    <a:pt x="2148839" y="0"/>
                  </a:moveTo>
                  <a:lnTo>
                    <a:pt x="0" y="0"/>
                  </a:lnTo>
                  <a:lnTo>
                    <a:pt x="0" y="2077212"/>
                  </a:lnTo>
                  <a:lnTo>
                    <a:pt x="2148839" y="2077212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BAA8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62316" y="1456944"/>
              <a:ext cx="2148840" cy="2077720"/>
            </a:xfrm>
            <a:custGeom>
              <a:avLst/>
              <a:gdLst/>
              <a:ahLst/>
              <a:cxnLst/>
              <a:rect l="l" t="t" r="r" b="b"/>
              <a:pathLst>
                <a:path w="2148840" h="2077720">
                  <a:moveTo>
                    <a:pt x="0" y="2077212"/>
                  </a:moveTo>
                  <a:lnTo>
                    <a:pt x="2148839" y="2077212"/>
                  </a:lnTo>
                  <a:lnTo>
                    <a:pt x="2148839" y="0"/>
                  </a:lnTo>
                  <a:lnTo>
                    <a:pt x="0" y="0"/>
                  </a:lnTo>
                  <a:lnTo>
                    <a:pt x="0" y="2077212"/>
                  </a:lnTo>
                  <a:close/>
                </a:path>
              </a:pathLst>
            </a:custGeom>
            <a:ln w="9525">
              <a:solidFill>
                <a:srgbClr val="783C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0170" y="768553"/>
            <a:ext cx="5180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High </a:t>
            </a:r>
            <a:r>
              <a:rPr dirty="0"/>
              <a:t>Level</a:t>
            </a:r>
            <a:r>
              <a:rPr dirty="0" spc="-70"/>
              <a:t> </a:t>
            </a:r>
            <a:r>
              <a:rPr dirty="0"/>
              <a:t>Architecture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8275" y="794130"/>
            <a:ext cx="2940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DFFFF"/>
                </a:solidFill>
                <a:latin typeface="Century Gothic"/>
                <a:cs typeface="Century Gothic"/>
              </a:rPr>
              <a:t>14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7780" y="2828544"/>
            <a:ext cx="631190" cy="218694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36195" rIns="0" bIns="0" rtlCol="0" vert="vert270">
            <a:spAutoFit/>
          </a:bodyPr>
          <a:lstStyle/>
          <a:p>
            <a:pPr marL="414020" marR="182880" indent="-226060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Century Gothic"/>
                <a:cs typeface="Century Gothic"/>
              </a:rPr>
              <a:t>Commun</a:t>
            </a:r>
            <a:r>
              <a:rPr dirty="0" sz="1800" spc="15">
                <a:latin typeface="Century Gothic"/>
                <a:cs typeface="Century Gothic"/>
              </a:rPr>
              <a:t>i</a:t>
            </a:r>
            <a:r>
              <a:rPr dirty="0" sz="1800">
                <a:latin typeface="Century Gothic"/>
                <a:cs typeface="Century Gothic"/>
              </a:rPr>
              <a:t>c</a:t>
            </a:r>
            <a:r>
              <a:rPr dirty="0" sz="1800" spc="-10">
                <a:latin typeface="Century Gothic"/>
                <a:cs typeface="Century Gothic"/>
              </a:rPr>
              <a:t>a</a:t>
            </a:r>
            <a:r>
              <a:rPr dirty="0" sz="1800" spc="-15">
                <a:latin typeface="Century Gothic"/>
                <a:cs typeface="Century Gothic"/>
              </a:rPr>
              <a:t>t</a:t>
            </a:r>
            <a:r>
              <a:rPr dirty="0" sz="1800" spc="20">
                <a:latin typeface="Century Gothic"/>
                <a:cs typeface="Century Gothic"/>
              </a:rPr>
              <a:t>i</a:t>
            </a:r>
            <a:r>
              <a:rPr dirty="0" sz="1800">
                <a:latin typeface="Century Gothic"/>
                <a:cs typeface="Century Gothic"/>
              </a:rPr>
              <a:t>on  </a:t>
            </a:r>
            <a:r>
              <a:rPr dirty="0" sz="1800" spc="-5">
                <a:latin typeface="Century Gothic"/>
                <a:cs typeface="Century Gothic"/>
              </a:rPr>
              <a:t>Component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9732" y="2743200"/>
            <a:ext cx="1545590" cy="78486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25146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980"/>
              </a:spcBef>
            </a:pPr>
            <a:r>
              <a:rPr dirty="0" sz="1800">
                <a:latin typeface="Century Gothic"/>
                <a:cs typeface="Century Gothic"/>
              </a:rPr>
              <a:t>Models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0400" y="3672840"/>
            <a:ext cx="1546860" cy="77470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245745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935"/>
              </a:spcBef>
            </a:pPr>
            <a:r>
              <a:rPr dirty="0" sz="1800" spc="-5">
                <a:latin typeface="Century Gothic"/>
                <a:cs typeface="Century Gothic"/>
              </a:rPr>
              <a:t>Rules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4304" y="5042915"/>
            <a:ext cx="1545590" cy="597535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27635" marR="118110" indent="17653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latin typeface="Century Gothic"/>
                <a:cs typeface="Century Gothic"/>
              </a:rPr>
              <a:t>Variable  </a:t>
            </a:r>
            <a:r>
              <a:rPr dirty="0" sz="1800">
                <a:latin typeface="Century Gothic"/>
                <a:cs typeface="Century Gothic"/>
              </a:rPr>
              <a:t>Ca</a:t>
            </a:r>
            <a:r>
              <a:rPr dirty="0" sz="1800" spc="5">
                <a:latin typeface="Century Gothic"/>
                <a:cs typeface="Century Gothic"/>
              </a:rPr>
              <a:t>l</a:t>
            </a:r>
            <a:r>
              <a:rPr dirty="0" sz="1800">
                <a:latin typeface="Century Gothic"/>
                <a:cs typeface="Century Gothic"/>
              </a:rPr>
              <a:t>cu</a:t>
            </a:r>
            <a:r>
              <a:rPr dirty="0" sz="1800" spc="5">
                <a:latin typeface="Century Gothic"/>
                <a:cs typeface="Century Gothic"/>
              </a:rPr>
              <a:t>l</a:t>
            </a:r>
            <a:r>
              <a:rPr dirty="0" sz="1800" spc="-10">
                <a:latin typeface="Century Gothic"/>
                <a:cs typeface="Century Gothic"/>
              </a:rPr>
              <a:t>a</a:t>
            </a:r>
            <a:r>
              <a:rPr dirty="0" sz="1800" spc="-15">
                <a:latin typeface="Century Gothic"/>
                <a:cs typeface="Century Gothic"/>
              </a:rPr>
              <a:t>t</a:t>
            </a:r>
            <a:r>
              <a:rPr dirty="0" sz="1800" spc="20">
                <a:latin typeface="Century Gothic"/>
                <a:cs typeface="Century Gothic"/>
              </a:rPr>
              <a:t>i</a:t>
            </a:r>
            <a:r>
              <a:rPr dirty="0" sz="1800">
                <a:latin typeface="Century Gothic"/>
                <a:cs typeface="Century Gothic"/>
              </a:rPr>
              <a:t>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6460" y="2837688"/>
            <a:ext cx="631190" cy="217805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36830" rIns="0" bIns="0" rtlCol="0" vert="vert270">
            <a:spAutoFit/>
          </a:bodyPr>
          <a:lstStyle/>
          <a:p>
            <a:pPr marL="139700" marR="135255" indent="314960">
              <a:lnSpc>
                <a:spcPct val="100000"/>
              </a:lnSpc>
              <a:spcBef>
                <a:spcPts val="290"/>
              </a:spcBef>
            </a:pPr>
            <a:r>
              <a:rPr dirty="0" sz="1800" spc="-5">
                <a:latin typeface="Century Gothic"/>
                <a:cs typeface="Century Gothic"/>
              </a:rPr>
              <a:t>Transaction  Execution</a:t>
            </a:r>
            <a:r>
              <a:rPr dirty="0" sz="1800" spc="-4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Engine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8071" y="5042915"/>
            <a:ext cx="1545590" cy="58674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205"/>
              </a:spcBef>
            </a:pPr>
            <a:r>
              <a:rPr dirty="0" sz="1800" spc="-1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47259" y="4751832"/>
            <a:ext cx="400685" cy="585470"/>
          </a:xfrm>
          <a:custGeom>
            <a:avLst/>
            <a:gdLst/>
            <a:ahLst/>
            <a:cxnLst/>
            <a:rect l="l" t="t" r="r" b="b"/>
            <a:pathLst>
              <a:path w="400685" h="585470">
                <a:moveTo>
                  <a:pt x="352406" y="525909"/>
                </a:moveTo>
                <a:lnTo>
                  <a:pt x="326263" y="543814"/>
                </a:lnTo>
                <a:lnTo>
                  <a:pt x="400685" y="585089"/>
                </a:lnTo>
                <a:lnTo>
                  <a:pt x="394506" y="540004"/>
                </a:lnTo>
                <a:lnTo>
                  <a:pt x="365505" y="540004"/>
                </a:lnTo>
                <a:lnTo>
                  <a:pt x="361568" y="539242"/>
                </a:lnTo>
                <a:lnTo>
                  <a:pt x="359537" y="536321"/>
                </a:lnTo>
                <a:lnTo>
                  <a:pt x="352406" y="525909"/>
                </a:lnTo>
                <a:close/>
              </a:path>
              <a:path w="400685" h="585470">
                <a:moveTo>
                  <a:pt x="362957" y="518684"/>
                </a:moveTo>
                <a:lnTo>
                  <a:pt x="352406" y="525909"/>
                </a:lnTo>
                <a:lnTo>
                  <a:pt x="359537" y="536321"/>
                </a:lnTo>
                <a:lnTo>
                  <a:pt x="361568" y="539242"/>
                </a:lnTo>
                <a:lnTo>
                  <a:pt x="365505" y="540004"/>
                </a:lnTo>
                <a:lnTo>
                  <a:pt x="371348" y="535940"/>
                </a:lnTo>
                <a:lnTo>
                  <a:pt x="371982" y="532003"/>
                </a:lnTo>
                <a:lnTo>
                  <a:pt x="370077" y="529082"/>
                </a:lnTo>
                <a:lnTo>
                  <a:pt x="362957" y="518684"/>
                </a:lnTo>
                <a:close/>
              </a:path>
              <a:path w="400685" h="585470">
                <a:moveTo>
                  <a:pt x="389127" y="500761"/>
                </a:moveTo>
                <a:lnTo>
                  <a:pt x="362957" y="518684"/>
                </a:lnTo>
                <a:lnTo>
                  <a:pt x="370077" y="529082"/>
                </a:lnTo>
                <a:lnTo>
                  <a:pt x="371982" y="532003"/>
                </a:lnTo>
                <a:lnTo>
                  <a:pt x="371348" y="535940"/>
                </a:lnTo>
                <a:lnTo>
                  <a:pt x="365505" y="540004"/>
                </a:lnTo>
                <a:lnTo>
                  <a:pt x="394506" y="540004"/>
                </a:lnTo>
                <a:lnTo>
                  <a:pt x="389127" y="500761"/>
                </a:lnTo>
                <a:close/>
              </a:path>
              <a:path w="400685" h="585470">
                <a:moveTo>
                  <a:pt x="48361" y="59300"/>
                </a:moveTo>
                <a:lnTo>
                  <a:pt x="37803" y="66516"/>
                </a:lnTo>
                <a:lnTo>
                  <a:pt x="352406" y="525909"/>
                </a:lnTo>
                <a:lnTo>
                  <a:pt x="362957" y="518684"/>
                </a:lnTo>
                <a:lnTo>
                  <a:pt x="48361" y="59300"/>
                </a:lnTo>
                <a:close/>
              </a:path>
              <a:path w="400685" h="585470">
                <a:moveTo>
                  <a:pt x="0" y="0"/>
                </a:moveTo>
                <a:lnTo>
                  <a:pt x="11556" y="84455"/>
                </a:lnTo>
                <a:lnTo>
                  <a:pt x="37803" y="66516"/>
                </a:lnTo>
                <a:lnTo>
                  <a:pt x="30606" y="56007"/>
                </a:lnTo>
                <a:lnTo>
                  <a:pt x="28701" y="53086"/>
                </a:lnTo>
                <a:lnTo>
                  <a:pt x="29337" y="49149"/>
                </a:lnTo>
                <a:lnTo>
                  <a:pt x="32257" y="47117"/>
                </a:lnTo>
                <a:lnTo>
                  <a:pt x="35178" y="45212"/>
                </a:lnTo>
                <a:lnTo>
                  <a:pt x="68974" y="45212"/>
                </a:lnTo>
                <a:lnTo>
                  <a:pt x="74549" y="41402"/>
                </a:lnTo>
                <a:lnTo>
                  <a:pt x="0" y="0"/>
                </a:lnTo>
                <a:close/>
              </a:path>
              <a:path w="400685" h="585470">
                <a:moveTo>
                  <a:pt x="35178" y="45212"/>
                </a:moveTo>
                <a:lnTo>
                  <a:pt x="32257" y="47117"/>
                </a:lnTo>
                <a:lnTo>
                  <a:pt x="29337" y="49149"/>
                </a:lnTo>
                <a:lnTo>
                  <a:pt x="28701" y="53086"/>
                </a:lnTo>
                <a:lnTo>
                  <a:pt x="30606" y="56007"/>
                </a:lnTo>
                <a:lnTo>
                  <a:pt x="37803" y="66516"/>
                </a:lnTo>
                <a:lnTo>
                  <a:pt x="48361" y="59300"/>
                </a:lnTo>
                <a:lnTo>
                  <a:pt x="41148" y="48768"/>
                </a:lnTo>
                <a:lnTo>
                  <a:pt x="39115" y="45847"/>
                </a:lnTo>
                <a:lnTo>
                  <a:pt x="35178" y="45212"/>
                </a:lnTo>
                <a:close/>
              </a:path>
              <a:path w="400685" h="585470">
                <a:moveTo>
                  <a:pt x="68974" y="45212"/>
                </a:moveTo>
                <a:lnTo>
                  <a:pt x="35178" y="45212"/>
                </a:lnTo>
                <a:lnTo>
                  <a:pt x="39115" y="45847"/>
                </a:lnTo>
                <a:lnTo>
                  <a:pt x="41148" y="48768"/>
                </a:lnTo>
                <a:lnTo>
                  <a:pt x="48361" y="59300"/>
                </a:lnTo>
                <a:lnTo>
                  <a:pt x="68974" y="45212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81046" y="3096767"/>
            <a:ext cx="420370" cy="2283460"/>
          </a:xfrm>
          <a:custGeom>
            <a:avLst/>
            <a:gdLst/>
            <a:ahLst/>
            <a:cxnLst/>
            <a:rect l="l" t="t" r="r" b="b"/>
            <a:pathLst>
              <a:path w="420369" h="2283460">
                <a:moveTo>
                  <a:pt x="419989" y="963549"/>
                </a:moveTo>
                <a:lnTo>
                  <a:pt x="407289" y="957199"/>
                </a:lnTo>
                <a:lnTo>
                  <a:pt x="343789" y="925449"/>
                </a:lnTo>
                <a:lnTo>
                  <a:pt x="343789" y="957199"/>
                </a:lnTo>
                <a:lnTo>
                  <a:pt x="219583" y="957199"/>
                </a:lnTo>
                <a:lnTo>
                  <a:pt x="219583" y="836930"/>
                </a:lnTo>
                <a:lnTo>
                  <a:pt x="219583" y="830580"/>
                </a:lnTo>
                <a:lnTo>
                  <a:pt x="219583" y="824230"/>
                </a:lnTo>
                <a:lnTo>
                  <a:pt x="216408" y="824230"/>
                </a:lnTo>
                <a:lnTo>
                  <a:pt x="213995" y="824230"/>
                </a:lnTo>
                <a:lnTo>
                  <a:pt x="213995" y="822960"/>
                </a:lnTo>
                <a:lnTo>
                  <a:pt x="213995" y="44450"/>
                </a:lnTo>
                <a:lnTo>
                  <a:pt x="332740" y="44450"/>
                </a:lnTo>
                <a:lnTo>
                  <a:pt x="332740" y="76200"/>
                </a:lnTo>
                <a:lnTo>
                  <a:pt x="396240" y="44450"/>
                </a:lnTo>
                <a:lnTo>
                  <a:pt x="408940" y="38100"/>
                </a:lnTo>
                <a:lnTo>
                  <a:pt x="396240" y="31750"/>
                </a:lnTo>
                <a:lnTo>
                  <a:pt x="332740" y="0"/>
                </a:lnTo>
                <a:lnTo>
                  <a:pt x="332740" y="31750"/>
                </a:lnTo>
                <a:lnTo>
                  <a:pt x="201295" y="31750"/>
                </a:lnTo>
                <a:lnTo>
                  <a:pt x="201295" y="822960"/>
                </a:lnTo>
                <a:lnTo>
                  <a:pt x="2794" y="822960"/>
                </a:lnTo>
                <a:lnTo>
                  <a:pt x="0" y="825754"/>
                </a:lnTo>
                <a:lnTo>
                  <a:pt x="0" y="827024"/>
                </a:lnTo>
                <a:lnTo>
                  <a:pt x="0" y="832866"/>
                </a:lnTo>
                <a:lnTo>
                  <a:pt x="0" y="834136"/>
                </a:lnTo>
                <a:lnTo>
                  <a:pt x="2794" y="836930"/>
                </a:lnTo>
                <a:lnTo>
                  <a:pt x="203708" y="836930"/>
                </a:lnTo>
                <a:lnTo>
                  <a:pt x="203708" y="2251710"/>
                </a:lnTo>
                <a:lnTo>
                  <a:pt x="337439" y="2251710"/>
                </a:lnTo>
                <a:lnTo>
                  <a:pt x="337439" y="2283460"/>
                </a:lnTo>
                <a:lnTo>
                  <a:pt x="400939" y="2251710"/>
                </a:lnTo>
                <a:lnTo>
                  <a:pt x="413639" y="2245360"/>
                </a:lnTo>
                <a:lnTo>
                  <a:pt x="400939" y="2239010"/>
                </a:lnTo>
                <a:lnTo>
                  <a:pt x="337439" y="2207260"/>
                </a:lnTo>
                <a:lnTo>
                  <a:pt x="337439" y="2239010"/>
                </a:lnTo>
                <a:lnTo>
                  <a:pt x="216408" y="2239010"/>
                </a:lnTo>
                <a:lnTo>
                  <a:pt x="216408" y="969899"/>
                </a:lnTo>
                <a:lnTo>
                  <a:pt x="343789" y="969899"/>
                </a:lnTo>
                <a:lnTo>
                  <a:pt x="343789" y="1001649"/>
                </a:lnTo>
                <a:lnTo>
                  <a:pt x="407289" y="969899"/>
                </a:lnTo>
                <a:lnTo>
                  <a:pt x="419989" y="963549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18716" y="3884676"/>
            <a:ext cx="238125" cy="8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115300" y="1595627"/>
            <a:ext cx="1647825" cy="19812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11809">
              <a:lnSpc>
                <a:spcPts val="1560"/>
              </a:lnSpc>
            </a:pPr>
            <a:r>
              <a:rPr dirty="0" sz="1400">
                <a:latin typeface="Century Gothic"/>
                <a:cs typeface="Century Gothic"/>
              </a:rPr>
              <a:t>Models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9016" y="1935479"/>
            <a:ext cx="1645920" cy="200025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1570"/>
              </a:lnSpc>
            </a:pPr>
            <a:r>
              <a:rPr dirty="0" sz="1400" spc="5">
                <a:latin typeface="Century Gothic"/>
                <a:cs typeface="Century Gothic"/>
              </a:rPr>
              <a:t>Rules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4296" y="5873496"/>
            <a:ext cx="6152515" cy="269875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20"/>
              </a:lnSpc>
            </a:pPr>
            <a:r>
              <a:rPr dirty="0" sz="1800">
                <a:latin typeface="Century Gothic"/>
                <a:cs typeface="Century Gothic"/>
              </a:rPr>
              <a:t>Online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Process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2504" y="3810000"/>
            <a:ext cx="2193290" cy="41783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1600" spc="-20">
                <a:latin typeface="Century Gothic"/>
                <a:cs typeface="Century Gothic"/>
              </a:rPr>
              <a:t>Web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20">
                <a:latin typeface="Century Gothic"/>
                <a:cs typeface="Century Gothic"/>
              </a:rPr>
              <a:t>UI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98635" y="3534155"/>
            <a:ext cx="78740" cy="276225"/>
          </a:xfrm>
          <a:custGeom>
            <a:avLst/>
            <a:gdLst/>
            <a:ahLst/>
            <a:cxnLst/>
            <a:rect l="l" t="t" r="r" b="b"/>
            <a:pathLst>
              <a:path w="78740" h="276225">
                <a:moveTo>
                  <a:pt x="34290" y="199898"/>
                </a:moveTo>
                <a:lnTo>
                  <a:pt x="2540" y="199898"/>
                </a:lnTo>
                <a:lnTo>
                  <a:pt x="40640" y="276098"/>
                </a:lnTo>
                <a:lnTo>
                  <a:pt x="69215" y="218948"/>
                </a:lnTo>
                <a:lnTo>
                  <a:pt x="37084" y="218948"/>
                </a:lnTo>
                <a:lnTo>
                  <a:pt x="34290" y="216027"/>
                </a:lnTo>
                <a:lnTo>
                  <a:pt x="34290" y="199898"/>
                </a:lnTo>
                <a:close/>
              </a:path>
              <a:path w="78740" h="276225">
                <a:moveTo>
                  <a:pt x="34290" y="138049"/>
                </a:moveTo>
                <a:lnTo>
                  <a:pt x="34290" y="216027"/>
                </a:lnTo>
                <a:lnTo>
                  <a:pt x="37084" y="218948"/>
                </a:lnTo>
                <a:lnTo>
                  <a:pt x="44196" y="218948"/>
                </a:lnTo>
                <a:lnTo>
                  <a:pt x="46990" y="216027"/>
                </a:lnTo>
                <a:lnTo>
                  <a:pt x="46990" y="144399"/>
                </a:lnTo>
                <a:lnTo>
                  <a:pt x="40640" y="144399"/>
                </a:lnTo>
                <a:lnTo>
                  <a:pt x="34290" y="138049"/>
                </a:lnTo>
                <a:close/>
              </a:path>
              <a:path w="78740" h="276225">
                <a:moveTo>
                  <a:pt x="78740" y="199898"/>
                </a:moveTo>
                <a:lnTo>
                  <a:pt x="46990" y="199898"/>
                </a:lnTo>
                <a:lnTo>
                  <a:pt x="46990" y="216027"/>
                </a:lnTo>
                <a:lnTo>
                  <a:pt x="44196" y="218948"/>
                </a:lnTo>
                <a:lnTo>
                  <a:pt x="69215" y="218948"/>
                </a:lnTo>
                <a:lnTo>
                  <a:pt x="78740" y="199898"/>
                </a:lnTo>
                <a:close/>
              </a:path>
              <a:path w="78740" h="276225">
                <a:moveTo>
                  <a:pt x="41656" y="57150"/>
                </a:moveTo>
                <a:lnTo>
                  <a:pt x="34544" y="57150"/>
                </a:lnTo>
                <a:lnTo>
                  <a:pt x="31750" y="59944"/>
                </a:lnTo>
                <a:lnTo>
                  <a:pt x="31750" y="144399"/>
                </a:lnTo>
                <a:lnTo>
                  <a:pt x="34290" y="144399"/>
                </a:lnTo>
                <a:lnTo>
                  <a:pt x="34290" y="138049"/>
                </a:lnTo>
                <a:lnTo>
                  <a:pt x="44450" y="138049"/>
                </a:lnTo>
                <a:lnTo>
                  <a:pt x="38100" y="131699"/>
                </a:lnTo>
                <a:lnTo>
                  <a:pt x="44450" y="131699"/>
                </a:lnTo>
                <a:lnTo>
                  <a:pt x="44450" y="59944"/>
                </a:lnTo>
                <a:lnTo>
                  <a:pt x="41656" y="57150"/>
                </a:lnTo>
                <a:close/>
              </a:path>
              <a:path w="78740" h="276225">
                <a:moveTo>
                  <a:pt x="46990" y="131699"/>
                </a:moveTo>
                <a:lnTo>
                  <a:pt x="44450" y="131699"/>
                </a:lnTo>
                <a:lnTo>
                  <a:pt x="44450" y="138049"/>
                </a:lnTo>
                <a:lnTo>
                  <a:pt x="34290" y="138049"/>
                </a:lnTo>
                <a:lnTo>
                  <a:pt x="40640" y="144399"/>
                </a:lnTo>
                <a:lnTo>
                  <a:pt x="46990" y="144399"/>
                </a:lnTo>
                <a:lnTo>
                  <a:pt x="46990" y="131699"/>
                </a:lnTo>
                <a:close/>
              </a:path>
              <a:path w="78740" h="276225">
                <a:moveTo>
                  <a:pt x="44450" y="131699"/>
                </a:moveTo>
                <a:lnTo>
                  <a:pt x="38100" y="131699"/>
                </a:lnTo>
                <a:lnTo>
                  <a:pt x="44450" y="138049"/>
                </a:lnTo>
                <a:lnTo>
                  <a:pt x="44450" y="131699"/>
                </a:lnTo>
                <a:close/>
              </a:path>
              <a:path w="78740" h="2762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4"/>
                </a:lnTo>
                <a:lnTo>
                  <a:pt x="34544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8740" h="276225">
                <a:moveTo>
                  <a:pt x="66675" y="57150"/>
                </a:moveTo>
                <a:lnTo>
                  <a:pt x="41656" y="57150"/>
                </a:lnTo>
                <a:lnTo>
                  <a:pt x="44450" y="5994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4963" y="1563624"/>
            <a:ext cx="6141720" cy="285115"/>
          </a:xfrm>
          <a:custGeom>
            <a:avLst/>
            <a:gdLst/>
            <a:ahLst/>
            <a:cxnLst/>
            <a:rect l="l" t="t" r="r" b="b"/>
            <a:pathLst>
              <a:path w="6141720" h="285114">
                <a:moveTo>
                  <a:pt x="0" y="284988"/>
                </a:moveTo>
                <a:lnTo>
                  <a:pt x="6141720" y="284988"/>
                </a:lnTo>
                <a:lnTo>
                  <a:pt x="6141720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9525">
            <a:solidFill>
              <a:srgbClr val="235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59726" y="1568386"/>
            <a:ext cx="6137910" cy="275590"/>
          </a:xfrm>
          <a:prstGeom prst="rect">
            <a:avLst/>
          </a:prstGeom>
          <a:solidFill>
            <a:srgbClr val="9FABC1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35"/>
              </a:lnSpc>
            </a:pPr>
            <a:r>
              <a:rPr dirty="0" sz="1800">
                <a:latin typeface="Century Gothic"/>
                <a:cs typeface="Century Gothic"/>
              </a:rPr>
              <a:t>Monitoring </a:t>
            </a:r>
            <a:r>
              <a:rPr dirty="0" sz="1800" spc="-15">
                <a:latin typeface="Century Gothic"/>
                <a:cs typeface="Century Gothic"/>
              </a:rPr>
              <a:t>(Health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Check)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18347" y="2276855"/>
            <a:ext cx="1645920" cy="24130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75"/>
              </a:spcBef>
            </a:pPr>
            <a:r>
              <a:rPr dirty="0" sz="1400">
                <a:latin typeface="Century Gothic"/>
                <a:cs typeface="Century Gothic"/>
              </a:rPr>
              <a:t>Variable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0400" y="4562855"/>
            <a:ext cx="1546860" cy="376555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620"/>
              </a:spcBef>
            </a:pPr>
            <a:r>
              <a:rPr dirty="0" sz="1400" spc="-5">
                <a:latin typeface="Century Gothic"/>
                <a:cs typeface="Century Gothic"/>
              </a:rPr>
              <a:t>Data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Module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9640" y="5299836"/>
            <a:ext cx="407034" cy="79375"/>
          </a:xfrm>
          <a:custGeom>
            <a:avLst/>
            <a:gdLst/>
            <a:ahLst/>
            <a:cxnLst/>
            <a:rect l="l" t="t" r="r" b="b"/>
            <a:pathLst>
              <a:path w="407035" h="79375">
                <a:moveTo>
                  <a:pt x="75692" y="3175"/>
                </a:moveTo>
                <a:lnTo>
                  <a:pt x="0" y="42290"/>
                </a:lnTo>
                <a:lnTo>
                  <a:pt x="76708" y="79375"/>
                </a:lnTo>
                <a:lnTo>
                  <a:pt x="76288" y="47878"/>
                </a:lnTo>
                <a:lnTo>
                  <a:pt x="60071" y="47878"/>
                </a:lnTo>
                <a:lnTo>
                  <a:pt x="57150" y="45084"/>
                </a:lnTo>
                <a:lnTo>
                  <a:pt x="57150" y="37972"/>
                </a:lnTo>
                <a:lnTo>
                  <a:pt x="59944" y="35178"/>
                </a:lnTo>
                <a:lnTo>
                  <a:pt x="63373" y="35051"/>
                </a:lnTo>
                <a:lnTo>
                  <a:pt x="76114" y="34896"/>
                </a:lnTo>
                <a:lnTo>
                  <a:pt x="75692" y="3175"/>
                </a:lnTo>
                <a:close/>
              </a:path>
              <a:path w="407035" h="79375">
                <a:moveTo>
                  <a:pt x="395515" y="31622"/>
                </a:moveTo>
                <a:lnTo>
                  <a:pt x="346963" y="31622"/>
                </a:lnTo>
                <a:lnTo>
                  <a:pt x="349885" y="34416"/>
                </a:lnTo>
                <a:lnTo>
                  <a:pt x="349885" y="41401"/>
                </a:lnTo>
                <a:lnTo>
                  <a:pt x="347090" y="44322"/>
                </a:lnTo>
                <a:lnTo>
                  <a:pt x="343662" y="44322"/>
                </a:lnTo>
                <a:lnTo>
                  <a:pt x="330920" y="44479"/>
                </a:lnTo>
                <a:lnTo>
                  <a:pt x="331343" y="76200"/>
                </a:lnTo>
                <a:lnTo>
                  <a:pt x="407035" y="37210"/>
                </a:lnTo>
                <a:lnTo>
                  <a:pt x="395515" y="31622"/>
                </a:lnTo>
                <a:close/>
              </a:path>
              <a:path w="407035" h="79375">
                <a:moveTo>
                  <a:pt x="76114" y="34896"/>
                </a:moveTo>
                <a:lnTo>
                  <a:pt x="63373" y="35051"/>
                </a:lnTo>
                <a:lnTo>
                  <a:pt x="59944" y="35178"/>
                </a:lnTo>
                <a:lnTo>
                  <a:pt x="57150" y="37972"/>
                </a:lnTo>
                <a:lnTo>
                  <a:pt x="57150" y="45084"/>
                </a:lnTo>
                <a:lnTo>
                  <a:pt x="60071" y="47878"/>
                </a:lnTo>
                <a:lnTo>
                  <a:pt x="63626" y="47751"/>
                </a:lnTo>
                <a:lnTo>
                  <a:pt x="76284" y="47597"/>
                </a:lnTo>
                <a:lnTo>
                  <a:pt x="76114" y="34896"/>
                </a:lnTo>
                <a:close/>
              </a:path>
              <a:path w="407035" h="79375">
                <a:moveTo>
                  <a:pt x="76284" y="47597"/>
                </a:moveTo>
                <a:lnTo>
                  <a:pt x="63626" y="47751"/>
                </a:lnTo>
                <a:lnTo>
                  <a:pt x="60071" y="47878"/>
                </a:lnTo>
                <a:lnTo>
                  <a:pt x="76288" y="47878"/>
                </a:lnTo>
                <a:lnTo>
                  <a:pt x="76284" y="47597"/>
                </a:lnTo>
                <a:close/>
              </a:path>
              <a:path w="407035" h="79375">
                <a:moveTo>
                  <a:pt x="330750" y="31779"/>
                </a:moveTo>
                <a:lnTo>
                  <a:pt x="76114" y="34896"/>
                </a:lnTo>
                <a:lnTo>
                  <a:pt x="76284" y="47597"/>
                </a:lnTo>
                <a:lnTo>
                  <a:pt x="330920" y="44479"/>
                </a:lnTo>
                <a:lnTo>
                  <a:pt x="330750" y="31779"/>
                </a:lnTo>
                <a:close/>
              </a:path>
              <a:path w="407035" h="79375">
                <a:moveTo>
                  <a:pt x="346963" y="31622"/>
                </a:moveTo>
                <a:lnTo>
                  <a:pt x="343535" y="31622"/>
                </a:lnTo>
                <a:lnTo>
                  <a:pt x="330750" y="31779"/>
                </a:lnTo>
                <a:lnTo>
                  <a:pt x="330920" y="44479"/>
                </a:lnTo>
                <a:lnTo>
                  <a:pt x="343662" y="44322"/>
                </a:lnTo>
                <a:lnTo>
                  <a:pt x="347090" y="44322"/>
                </a:lnTo>
                <a:lnTo>
                  <a:pt x="349885" y="41401"/>
                </a:lnTo>
                <a:lnTo>
                  <a:pt x="349885" y="34416"/>
                </a:lnTo>
                <a:lnTo>
                  <a:pt x="346963" y="31622"/>
                </a:lnTo>
                <a:close/>
              </a:path>
              <a:path w="407035" h="79375">
                <a:moveTo>
                  <a:pt x="330326" y="0"/>
                </a:moveTo>
                <a:lnTo>
                  <a:pt x="330750" y="31779"/>
                </a:lnTo>
                <a:lnTo>
                  <a:pt x="343535" y="31622"/>
                </a:lnTo>
                <a:lnTo>
                  <a:pt x="395515" y="31622"/>
                </a:lnTo>
                <a:lnTo>
                  <a:pt x="330326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81045" y="3920997"/>
            <a:ext cx="420370" cy="869315"/>
          </a:xfrm>
          <a:custGeom>
            <a:avLst/>
            <a:gdLst/>
            <a:ahLst/>
            <a:cxnLst/>
            <a:rect l="l" t="t" r="r" b="b"/>
            <a:pathLst>
              <a:path w="420369" h="869314">
                <a:moveTo>
                  <a:pt x="343789" y="792860"/>
                </a:moveTo>
                <a:lnTo>
                  <a:pt x="343789" y="869060"/>
                </a:lnTo>
                <a:lnTo>
                  <a:pt x="407289" y="837310"/>
                </a:lnTo>
                <a:lnTo>
                  <a:pt x="360045" y="837310"/>
                </a:lnTo>
                <a:lnTo>
                  <a:pt x="362839" y="834516"/>
                </a:lnTo>
                <a:lnTo>
                  <a:pt x="362839" y="827404"/>
                </a:lnTo>
                <a:lnTo>
                  <a:pt x="360045" y="824610"/>
                </a:lnTo>
                <a:lnTo>
                  <a:pt x="407289" y="824610"/>
                </a:lnTo>
                <a:lnTo>
                  <a:pt x="343789" y="792860"/>
                </a:lnTo>
                <a:close/>
              </a:path>
              <a:path w="420369" h="869314">
                <a:moveTo>
                  <a:pt x="206883" y="6350"/>
                </a:moveTo>
                <a:lnTo>
                  <a:pt x="206883" y="834516"/>
                </a:lnTo>
                <a:lnTo>
                  <a:pt x="209677" y="837310"/>
                </a:lnTo>
                <a:lnTo>
                  <a:pt x="343789" y="837310"/>
                </a:lnTo>
                <a:lnTo>
                  <a:pt x="343789" y="830960"/>
                </a:lnTo>
                <a:lnTo>
                  <a:pt x="219583" y="830960"/>
                </a:lnTo>
                <a:lnTo>
                  <a:pt x="213233" y="824610"/>
                </a:lnTo>
                <a:lnTo>
                  <a:pt x="219583" y="824610"/>
                </a:lnTo>
                <a:lnTo>
                  <a:pt x="219583" y="12700"/>
                </a:lnTo>
                <a:lnTo>
                  <a:pt x="213233" y="12700"/>
                </a:lnTo>
                <a:lnTo>
                  <a:pt x="206883" y="6350"/>
                </a:lnTo>
                <a:close/>
              </a:path>
              <a:path w="420369" h="869314">
                <a:moveTo>
                  <a:pt x="407289" y="824610"/>
                </a:moveTo>
                <a:lnTo>
                  <a:pt x="360045" y="824610"/>
                </a:lnTo>
                <a:lnTo>
                  <a:pt x="362839" y="827404"/>
                </a:lnTo>
                <a:lnTo>
                  <a:pt x="362839" y="834516"/>
                </a:lnTo>
                <a:lnTo>
                  <a:pt x="360045" y="837310"/>
                </a:lnTo>
                <a:lnTo>
                  <a:pt x="407289" y="837310"/>
                </a:lnTo>
                <a:lnTo>
                  <a:pt x="419989" y="830960"/>
                </a:lnTo>
                <a:lnTo>
                  <a:pt x="407289" y="824610"/>
                </a:lnTo>
                <a:close/>
              </a:path>
              <a:path w="420369" h="869314">
                <a:moveTo>
                  <a:pt x="219583" y="824610"/>
                </a:moveTo>
                <a:lnTo>
                  <a:pt x="213233" y="824610"/>
                </a:lnTo>
                <a:lnTo>
                  <a:pt x="219583" y="830960"/>
                </a:lnTo>
                <a:lnTo>
                  <a:pt x="219583" y="824610"/>
                </a:lnTo>
                <a:close/>
              </a:path>
              <a:path w="420369" h="869314">
                <a:moveTo>
                  <a:pt x="343789" y="824610"/>
                </a:moveTo>
                <a:lnTo>
                  <a:pt x="219583" y="824610"/>
                </a:lnTo>
                <a:lnTo>
                  <a:pt x="219583" y="830960"/>
                </a:lnTo>
                <a:lnTo>
                  <a:pt x="343789" y="830960"/>
                </a:lnTo>
                <a:lnTo>
                  <a:pt x="343789" y="824610"/>
                </a:lnTo>
                <a:close/>
              </a:path>
              <a:path w="420369" h="869314">
                <a:moveTo>
                  <a:pt x="216662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9906"/>
                </a:lnTo>
                <a:lnTo>
                  <a:pt x="2793" y="12700"/>
                </a:lnTo>
                <a:lnTo>
                  <a:pt x="206883" y="12700"/>
                </a:lnTo>
                <a:lnTo>
                  <a:pt x="206883" y="6350"/>
                </a:lnTo>
                <a:lnTo>
                  <a:pt x="219583" y="6350"/>
                </a:lnTo>
                <a:lnTo>
                  <a:pt x="219583" y="2793"/>
                </a:lnTo>
                <a:lnTo>
                  <a:pt x="216662" y="0"/>
                </a:lnTo>
                <a:close/>
              </a:path>
              <a:path w="420369" h="869314">
                <a:moveTo>
                  <a:pt x="219583" y="6350"/>
                </a:moveTo>
                <a:lnTo>
                  <a:pt x="206883" y="6350"/>
                </a:lnTo>
                <a:lnTo>
                  <a:pt x="213233" y="12700"/>
                </a:lnTo>
                <a:lnTo>
                  <a:pt x="219583" y="12700"/>
                </a:lnTo>
                <a:lnTo>
                  <a:pt x="219583" y="63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89732" y="2154935"/>
            <a:ext cx="1545590" cy="47752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latin typeface="Century Gothic"/>
                <a:cs typeface="Century Gothic"/>
              </a:rPr>
              <a:t>Logging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81045" y="2356104"/>
            <a:ext cx="408940" cy="1577975"/>
          </a:xfrm>
          <a:custGeom>
            <a:avLst/>
            <a:gdLst/>
            <a:ahLst/>
            <a:cxnLst/>
            <a:rect l="l" t="t" r="r" b="b"/>
            <a:pathLst>
              <a:path w="408939" h="1577975">
                <a:moveTo>
                  <a:pt x="201295" y="1564894"/>
                </a:moveTo>
                <a:lnTo>
                  <a:pt x="2793" y="1564894"/>
                </a:lnTo>
                <a:lnTo>
                  <a:pt x="0" y="1567688"/>
                </a:lnTo>
                <a:lnTo>
                  <a:pt x="0" y="1574673"/>
                </a:lnTo>
                <a:lnTo>
                  <a:pt x="2793" y="1577594"/>
                </a:lnTo>
                <a:lnTo>
                  <a:pt x="211074" y="1577594"/>
                </a:lnTo>
                <a:lnTo>
                  <a:pt x="213995" y="1574673"/>
                </a:lnTo>
                <a:lnTo>
                  <a:pt x="213995" y="1571244"/>
                </a:lnTo>
                <a:lnTo>
                  <a:pt x="201295" y="1571244"/>
                </a:lnTo>
                <a:lnTo>
                  <a:pt x="201295" y="1564894"/>
                </a:lnTo>
                <a:close/>
              </a:path>
              <a:path w="408939" h="1577975">
                <a:moveTo>
                  <a:pt x="332740" y="31750"/>
                </a:moveTo>
                <a:lnTo>
                  <a:pt x="204089" y="31750"/>
                </a:lnTo>
                <a:lnTo>
                  <a:pt x="201295" y="34544"/>
                </a:lnTo>
                <a:lnTo>
                  <a:pt x="201295" y="1571244"/>
                </a:lnTo>
                <a:lnTo>
                  <a:pt x="207645" y="1564894"/>
                </a:lnTo>
                <a:lnTo>
                  <a:pt x="213995" y="1564894"/>
                </a:lnTo>
                <a:lnTo>
                  <a:pt x="213995" y="44450"/>
                </a:lnTo>
                <a:lnTo>
                  <a:pt x="207645" y="44450"/>
                </a:lnTo>
                <a:lnTo>
                  <a:pt x="213995" y="38100"/>
                </a:lnTo>
                <a:lnTo>
                  <a:pt x="332740" y="38100"/>
                </a:lnTo>
                <a:lnTo>
                  <a:pt x="332740" y="31750"/>
                </a:lnTo>
                <a:close/>
              </a:path>
              <a:path w="408939" h="1577975">
                <a:moveTo>
                  <a:pt x="213995" y="1564894"/>
                </a:moveTo>
                <a:lnTo>
                  <a:pt x="207645" y="1564894"/>
                </a:lnTo>
                <a:lnTo>
                  <a:pt x="201295" y="1571244"/>
                </a:lnTo>
                <a:lnTo>
                  <a:pt x="213995" y="1571244"/>
                </a:lnTo>
                <a:lnTo>
                  <a:pt x="213995" y="1564894"/>
                </a:lnTo>
                <a:close/>
              </a:path>
              <a:path w="408939" h="1577975">
                <a:moveTo>
                  <a:pt x="332740" y="0"/>
                </a:moveTo>
                <a:lnTo>
                  <a:pt x="332740" y="76200"/>
                </a:lnTo>
                <a:lnTo>
                  <a:pt x="396240" y="44450"/>
                </a:lnTo>
                <a:lnTo>
                  <a:pt x="348869" y="44450"/>
                </a:lnTo>
                <a:lnTo>
                  <a:pt x="351790" y="41656"/>
                </a:lnTo>
                <a:lnTo>
                  <a:pt x="351790" y="34544"/>
                </a:lnTo>
                <a:lnTo>
                  <a:pt x="348869" y="31750"/>
                </a:lnTo>
                <a:lnTo>
                  <a:pt x="396240" y="31750"/>
                </a:lnTo>
                <a:lnTo>
                  <a:pt x="332740" y="0"/>
                </a:lnTo>
                <a:close/>
              </a:path>
              <a:path w="408939" h="1577975">
                <a:moveTo>
                  <a:pt x="213995" y="38100"/>
                </a:moveTo>
                <a:lnTo>
                  <a:pt x="207645" y="44450"/>
                </a:lnTo>
                <a:lnTo>
                  <a:pt x="213995" y="44450"/>
                </a:lnTo>
                <a:lnTo>
                  <a:pt x="213995" y="38100"/>
                </a:lnTo>
                <a:close/>
              </a:path>
              <a:path w="408939" h="1577975">
                <a:moveTo>
                  <a:pt x="332740" y="38100"/>
                </a:moveTo>
                <a:lnTo>
                  <a:pt x="213995" y="38100"/>
                </a:lnTo>
                <a:lnTo>
                  <a:pt x="213995" y="44450"/>
                </a:lnTo>
                <a:lnTo>
                  <a:pt x="332740" y="44450"/>
                </a:lnTo>
                <a:lnTo>
                  <a:pt x="332740" y="38100"/>
                </a:lnTo>
                <a:close/>
              </a:path>
              <a:path w="408939" h="1577975">
                <a:moveTo>
                  <a:pt x="396240" y="31750"/>
                </a:moveTo>
                <a:lnTo>
                  <a:pt x="348869" y="31750"/>
                </a:lnTo>
                <a:lnTo>
                  <a:pt x="351790" y="34544"/>
                </a:lnTo>
                <a:lnTo>
                  <a:pt x="351790" y="41656"/>
                </a:lnTo>
                <a:lnTo>
                  <a:pt x="348869" y="44450"/>
                </a:lnTo>
                <a:lnTo>
                  <a:pt x="396240" y="44450"/>
                </a:lnTo>
                <a:lnTo>
                  <a:pt x="408940" y="38100"/>
                </a:lnTo>
                <a:lnTo>
                  <a:pt x="396240" y="317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81543" y="5041391"/>
            <a:ext cx="2428240" cy="588645"/>
          </a:xfrm>
          <a:prstGeom prst="rect">
            <a:avLst/>
          </a:prstGeom>
          <a:solidFill>
            <a:srgbClr val="92D050"/>
          </a:solidFill>
          <a:ln w="9525">
            <a:solidFill>
              <a:srgbClr val="235489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10185" marR="200025" indent="43815">
              <a:lnSpc>
                <a:spcPct val="100000"/>
              </a:lnSpc>
              <a:spcBef>
                <a:spcPts val="365"/>
              </a:spcBef>
            </a:pPr>
            <a:r>
              <a:rPr dirty="0" sz="1600" spc="-5">
                <a:latin typeface="Century Gothic"/>
                <a:cs typeface="Century Gothic"/>
              </a:rPr>
              <a:t>Online/Offline </a:t>
            </a:r>
            <a:r>
              <a:rPr dirty="0" sz="1600" spc="-10">
                <a:latin typeface="Century Gothic"/>
                <a:cs typeface="Century Gothic"/>
              </a:rPr>
              <a:t>Data  </a:t>
            </a:r>
            <a:r>
              <a:rPr dirty="0" sz="1600" spc="-5">
                <a:latin typeface="Century Gothic"/>
                <a:cs typeface="Century Gothic"/>
              </a:rPr>
              <a:t>Transfer</a:t>
            </a:r>
            <a:r>
              <a:rPr dirty="0" sz="1600" spc="-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Component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93407" y="5297423"/>
            <a:ext cx="1089025" cy="77470"/>
          </a:xfrm>
          <a:custGeom>
            <a:avLst/>
            <a:gdLst/>
            <a:ahLst/>
            <a:cxnLst/>
            <a:rect l="l" t="t" r="r" b="b"/>
            <a:pathLst>
              <a:path w="1089025" h="77470">
                <a:moveTo>
                  <a:pt x="76200" y="888"/>
                </a:moveTo>
                <a:lnTo>
                  <a:pt x="0" y="38988"/>
                </a:lnTo>
                <a:lnTo>
                  <a:pt x="76200" y="77088"/>
                </a:lnTo>
                <a:lnTo>
                  <a:pt x="76200" y="45338"/>
                </a:lnTo>
                <a:lnTo>
                  <a:pt x="59944" y="45338"/>
                </a:lnTo>
                <a:lnTo>
                  <a:pt x="57150" y="42544"/>
                </a:lnTo>
                <a:lnTo>
                  <a:pt x="57150" y="35432"/>
                </a:lnTo>
                <a:lnTo>
                  <a:pt x="59944" y="32638"/>
                </a:lnTo>
                <a:lnTo>
                  <a:pt x="76200" y="32638"/>
                </a:lnTo>
                <a:lnTo>
                  <a:pt x="76200" y="888"/>
                </a:lnTo>
                <a:close/>
              </a:path>
              <a:path w="1089025" h="77470">
                <a:moveTo>
                  <a:pt x="1012571" y="0"/>
                </a:moveTo>
                <a:lnTo>
                  <a:pt x="1012571" y="76200"/>
                </a:lnTo>
                <a:lnTo>
                  <a:pt x="1076071" y="44450"/>
                </a:lnTo>
                <a:lnTo>
                  <a:pt x="1028700" y="44450"/>
                </a:lnTo>
                <a:lnTo>
                  <a:pt x="1031621" y="41656"/>
                </a:lnTo>
                <a:lnTo>
                  <a:pt x="1031621" y="34543"/>
                </a:lnTo>
                <a:lnTo>
                  <a:pt x="1028700" y="31750"/>
                </a:lnTo>
                <a:lnTo>
                  <a:pt x="1076071" y="31750"/>
                </a:lnTo>
                <a:lnTo>
                  <a:pt x="1012571" y="0"/>
                </a:lnTo>
                <a:close/>
              </a:path>
              <a:path w="1089025" h="77470">
                <a:moveTo>
                  <a:pt x="76200" y="32638"/>
                </a:moveTo>
                <a:lnTo>
                  <a:pt x="59944" y="32638"/>
                </a:lnTo>
                <a:lnTo>
                  <a:pt x="57150" y="35432"/>
                </a:lnTo>
                <a:lnTo>
                  <a:pt x="57150" y="42544"/>
                </a:lnTo>
                <a:lnTo>
                  <a:pt x="59944" y="45338"/>
                </a:lnTo>
                <a:lnTo>
                  <a:pt x="76200" y="45338"/>
                </a:lnTo>
                <a:lnTo>
                  <a:pt x="76200" y="32638"/>
                </a:lnTo>
                <a:close/>
              </a:path>
              <a:path w="1089025" h="77470">
                <a:moveTo>
                  <a:pt x="539963" y="32638"/>
                </a:moveTo>
                <a:lnTo>
                  <a:pt x="76200" y="32638"/>
                </a:lnTo>
                <a:lnTo>
                  <a:pt x="76200" y="45338"/>
                </a:lnTo>
                <a:lnTo>
                  <a:pt x="547877" y="45338"/>
                </a:lnTo>
                <a:lnTo>
                  <a:pt x="548767" y="44450"/>
                </a:lnTo>
                <a:lnTo>
                  <a:pt x="544322" y="44450"/>
                </a:lnTo>
                <a:lnTo>
                  <a:pt x="549782" y="38988"/>
                </a:lnTo>
                <a:lnTo>
                  <a:pt x="537972" y="38988"/>
                </a:lnTo>
                <a:lnTo>
                  <a:pt x="537972" y="34543"/>
                </a:lnTo>
                <a:lnTo>
                  <a:pt x="539963" y="32638"/>
                </a:lnTo>
                <a:close/>
              </a:path>
              <a:path w="1089025" h="77470">
                <a:moveTo>
                  <a:pt x="550672" y="38100"/>
                </a:moveTo>
                <a:lnTo>
                  <a:pt x="544322" y="44450"/>
                </a:lnTo>
                <a:lnTo>
                  <a:pt x="548767" y="44450"/>
                </a:lnTo>
                <a:lnTo>
                  <a:pt x="550672" y="42544"/>
                </a:lnTo>
                <a:lnTo>
                  <a:pt x="550672" y="38100"/>
                </a:lnTo>
                <a:close/>
              </a:path>
              <a:path w="1089025" h="77470">
                <a:moveTo>
                  <a:pt x="1012571" y="38100"/>
                </a:moveTo>
                <a:lnTo>
                  <a:pt x="550672" y="38100"/>
                </a:lnTo>
                <a:lnTo>
                  <a:pt x="550672" y="42544"/>
                </a:lnTo>
                <a:lnTo>
                  <a:pt x="548767" y="44450"/>
                </a:lnTo>
                <a:lnTo>
                  <a:pt x="1012571" y="44450"/>
                </a:lnTo>
                <a:lnTo>
                  <a:pt x="1012571" y="38100"/>
                </a:lnTo>
                <a:close/>
              </a:path>
              <a:path w="1089025" h="77470">
                <a:moveTo>
                  <a:pt x="1076071" y="31750"/>
                </a:moveTo>
                <a:lnTo>
                  <a:pt x="1028700" y="31750"/>
                </a:lnTo>
                <a:lnTo>
                  <a:pt x="1031621" y="34543"/>
                </a:lnTo>
                <a:lnTo>
                  <a:pt x="1031621" y="41656"/>
                </a:lnTo>
                <a:lnTo>
                  <a:pt x="1028700" y="44450"/>
                </a:lnTo>
                <a:lnTo>
                  <a:pt x="1076071" y="44450"/>
                </a:lnTo>
                <a:lnTo>
                  <a:pt x="1088771" y="38100"/>
                </a:lnTo>
                <a:lnTo>
                  <a:pt x="1076071" y="31750"/>
                </a:lnTo>
                <a:close/>
              </a:path>
              <a:path w="1089025" h="77470">
                <a:moveTo>
                  <a:pt x="1012571" y="31750"/>
                </a:moveTo>
                <a:lnTo>
                  <a:pt x="540893" y="31750"/>
                </a:lnTo>
                <a:lnTo>
                  <a:pt x="537972" y="34543"/>
                </a:lnTo>
                <a:lnTo>
                  <a:pt x="537972" y="38988"/>
                </a:lnTo>
                <a:lnTo>
                  <a:pt x="544322" y="32638"/>
                </a:lnTo>
                <a:lnTo>
                  <a:pt x="1012571" y="32638"/>
                </a:lnTo>
                <a:lnTo>
                  <a:pt x="1012571" y="31750"/>
                </a:lnTo>
                <a:close/>
              </a:path>
              <a:path w="1089025" h="77470">
                <a:moveTo>
                  <a:pt x="1012571" y="32638"/>
                </a:moveTo>
                <a:lnTo>
                  <a:pt x="544322" y="32638"/>
                </a:lnTo>
                <a:lnTo>
                  <a:pt x="537972" y="38988"/>
                </a:lnTo>
                <a:lnTo>
                  <a:pt x="549782" y="38988"/>
                </a:lnTo>
                <a:lnTo>
                  <a:pt x="550672" y="38100"/>
                </a:lnTo>
                <a:lnTo>
                  <a:pt x="1012571" y="38100"/>
                </a:lnTo>
                <a:lnTo>
                  <a:pt x="1012571" y="32638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781543" y="4351020"/>
            <a:ext cx="2428240" cy="586740"/>
          </a:xfrm>
          <a:prstGeom prst="rect">
            <a:avLst/>
          </a:prstGeom>
          <a:solidFill>
            <a:srgbClr val="ACE0F5"/>
          </a:solidFill>
          <a:ln w="9525">
            <a:solidFill>
              <a:srgbClr val="235489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640080" marR="157480" indent="-474345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latin typeface="Century Gothic"/>
                <a:cs typeface="Century Gothic"/>
              </a:rPr>
              <a:t>Transaction</a:t>
            </a:r>
            <a:r>
              <a:rPr dirty="0" sz="1800" spc="-7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Replay  Capability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30540" y="2659379"/>
            <a:ext cx="1647825" cy="198120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39115">
              <a:lnSpc>
                <a:spcPts val="1560"/>
              </a:lnSpc>
            </a:pPr>
            <a:r>
              <a:rPr dirty="0" sz="1400">
                <a:latin typeface="Century Gothic"/>
                <a:cs typeface="Century Gothic"/>
              </a:rPr>
              <a:t>Admin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41207" y="2999232"/>
            <a:ext cx="1645920" cy="200025"/>
          </a:xfrm>
          <a:prstGeom prst="rect">
            <a:avLst/>
          </a:prstGeom>
          <a:solidFill>
            <a:srgbClr val="9FABC1"/>
          </a:solidFill>
          <a:ln w="9525">
            <a:solidFill>
              <a:srgbClr val="23548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0650">
              <a:lnSpc>
                <a:spcPts val="1570"/>
              </a:lnSpc>
            </a:pPr>
            <a:r>
              <a:rPr dirty="0" sz="1400" spc="-5">
                <a:latin typeface="Century Gothic"/>
                <a:cs typeface="Century Gothic"/>
              </a:rPr>
              <a:t>Change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Control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5128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dirty="0" spc="-75"/>
              <a:t> </a:t>
            </a:r>
            <a:r>
              <a:rPr dirty="0" spc="-5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5" y="2118816"/>
            <a:ext cx="7639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Century Gothic"/>
                <a:cs typeface="Century Gothic"/>
              </a:rPr>
              <a:t>Core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6218" y="2116073"/>
            <a:ext cx="2056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Century Gothic"/>
                <a:cs typeface="Century Gothic"/>
              </a:rPr>
              <a:t>Java/UI</a:t>
            </a:r>
            <a:r>
              <a:rPr dirty="0" sz="2400" spc="-8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404040"/>
                </a:solidFill>
                <a:latin typeface="Century Gothic"/>
                <a:cs typeface="Century Gothic"/>
              </a:rPr>
              <a:t>Stack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19" y="2834639"/>
            <a:ext cx="2884931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15</a:t>
            </a:r>
            <a:endParaRPr sz="2000">
              <a:latin typeface="Century Gothic"/>
              <a:cs typeface="Century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04557" y="4749810"/>
          <a:ext cx="1929764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769"/>
                <a:gridCol w="969009"/>
              </a:tblGrid>
              <a:tr h="366238">
                <a:tc gridSpan="2"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300" spc="-1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RAVEN </a:t>
                      </a:r>
                      <a:r>
                        <a:rPr dirty="0" sz="1300" spc="1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UI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9215">
                    <a:lnL w="6350">
                      <a:solidFill>
                        <a:srgbClr val="4980B0"/>
                      </a:solidFill>
                      <a:prstDash val="solid"/>
                    </a:lnL>
                    <a:lnR w="6350">
                      <a:solidFill>
                        <a:srgbClr val="4980B0"/>
                      </a:solidFill>
                      <a:prstDash val="solid"/>
                    </a:lnR>
                    <a:lnT w="6350">
                      <a:solidFill>
                        <a:srgbClr val="4980B0"/>
                      </a:solidFill>
                      <a:prstDash val="solid"/>
                    </a:lnT>
                    <a:lnB w="6350">
                      <a:solidFill>
                        <a:srgbClr val="4980B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6241"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300" spc="-1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Angular</a:t>
                      </a:r>
                      <a:r>
                        <a:rPr dirty="0" sz="1300" spc="-2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6350">
                      <a:solidFill>
                        <a:srgbClr val="4980B0"/>
                      </a:solidFill>
                      <a:prstDash val="solid"/>
                    </a:lnL>
                    <a:lnR w="12700">
                      <a:solidFill>
                        <a:srgbClr val="4980B0"/>
                      </a:solidFill>
                      <a:prstDash val="solid"/>
                    </a:lnR>
                    <a:lnT w="6350">
                      <a:solidFill>
                        <a:srgbClr val="4980B0"/>
                      </a:solidFill>
                      <a:prstDash val="solid"/>
                    </a:lnT>
                    <a:lnB w="6350">
                      <a:solidFill>
                        <a:srgbClr val="4980B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marR="62230" indent="-133350">
                        <a:lnSpc>
                          <a:spcPct val="101400"/>
                        </a:lnSpc>
                        <a:spcBef>
                          <a:spcPts val="355"/>
                        </a:spcBef>
                      </a:pPr>
                      <a:r>
                        <a:rPr dirty="0" sz="85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850" spc="-3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5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frameworks  and</a:t>
                      </a:r>
                      <a:r>
                        <a:rPr dirty="0" sz="850" spc="-15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50" spc="-5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4980B0"/>
                      </a:solidFill>
                      <a:prstDash val="solid"/>
                    </a:lnL>
                    <a:lnR w="6350">
                      <a:solidFill>
                        <a:srgbClr val="4980B0"/>
                      </a:solidFill>
                      <a:prstDash val="solid"/>
                    </a:lnR>
                    <a:lnT w="6350">
                      <a:solidFill>
                        <a:srgbClr val="4980B0"/>
                      </a:solidFill>
                      <a:prstDash val="solid"/>
                    </a:lnT>
                    <a:lnB w="6350">
                      <a:solidFill>
                        <a:srgbClr val="4980B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964179" y="2549651"/>
            <a:ext cx="3592067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5521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Flowable workflow example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38275" y="794130"/>
            <a:ext cx="2940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DFFFF"/>
                </a:solidFill>
                <a:latin typeface="Century Gothic"/>
                <a:cs typeface="Century Gothic"/>
              </a:rPr>
              <a:t>16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0036" y="2054351"/>
            <a:ext cx="10454640" cy="350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43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 </a:t>
            </a:r>
            <a:r>
              <a:rPr dirty="0"/>
              <a:t>Transfer – </a:t>
            </a:r>
            <a:r>
              <a:rPr dirty="0" spc="-5"/>
              <a:t>Monitoring </a:t>
            </a:r>
            <a:r>
              <a:rPr dirty="0"/>
              <a:t>UI</a:t>
            </a:r>
            <a:r>
              <a:rPr dirty="0" spc="45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3703320" y="2133599"/>
            <a:ext cx="6687311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17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6697" y="647776"/>
            <a:ext cx="54317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Transaction </a:t>
            </a:r>
            <a:r>
              <a:rPr dirty="0" sz="2800" spc="-5"/>
              <a:t>Graphic</a:t>
            </a:r>
            <a:r>
              <a:rPr dirty="0" sz="2800" spc="-65"/>
              <a:t> </a:t>
            </a:r>
            <a:r>
              <a:rPr dirty="0" sz="2800" spc="-5"/>
              <a:t>example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38275" y="794130"/>
            <a:ext cx="2940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DFFFF"/>
                </a:solidFill>
                <a:latin typeface="Century Gothic"/>
                <a:cs typeface="Century Gothic"/>
              </a:rPr>
              <a:t>18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4772" y="1472183"/>
            <a:ext cx="7871459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7604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dirty="0" spc="-7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3102864" y="2133599"/>
            <a:ext cx="3285744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93764" y="2129027"/>
            <a:ext cx="5010912" cy="377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19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9919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About</a:t>
            </a:r>
            <a:r>
              <a:rPr dirty="0" spc="-60"/>
              <a:t> </a:t>
            </a:r>
            <a:r>
              <a:rPr dirty="0"/>
              <a:t>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2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6604" y="2122944"/>
            <a:ext cx="8990330" cy="563880"/>
            <a:chOff x="2546604" y="2122944"/>
            <a:chExt cx="8990330" cy="563880"/>
          </a:xfrm>
        </p:grpSpPr>
        <p:sp>
          <p:nvSpPr>
            <p:cNvPr id="5" name="object 5"/>
            <p:cNvSpPr/>
            <p:nvPr/>
          </p:nvSpPr>
          <p:spPr>
            <a:xfrm>
              <a:off x="2546604" y="2122944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6228" y="2136647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5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9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5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9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94432" y="2232685"/>
              <a:ext cx="344398" cy="34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51662" y="2275913"/>
              <a:ext cx="234857" cy="2109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6604" y="2773692"/>
            <a:ext cx="8990330" cy="563880"/>
            <a:chOff x="2546604" y="2773692"/>
            <a:chExt cx="8990330" cy="563880"/>
          </a:xfrm>
        </p:grpSpPr>
        <p:sp>
          <p:nvSpPr>
            <p:cNvPr id="10" name="object 10"/>
            <p:cNvSpPr/>
            <p:nvPr/>
          </p:nvSpPr>
          <p:spPr>
            <a:xfrm>
              <a:off x="2546604" y="2773692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6228" y="2787396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5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5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4432" y="2883433"/>
              <a:ext cx="344398" cy="344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67792" y="2944946"/>
              <a:ext cx="202421" cy="1741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6604" y="3424440"/>
            <a:ext cx="8990330" cy="563880"/>
            <a:chOff x="2546604" y="3424440"/>
            <a:chExt cx="8990330" cy="563880"/>
          </a:xfrm>
        </p:grpSpPr>
        <p:sp>
          <p:nvSpPr>
            <p:cNvPr id="15" name="object 15"/>
            <p:cNvSpPr/>
            <p:nvPr/>
          </p:nvSpPr>
          <p:spPr>
            <a:xfrm>
              <a:off x="2546604" y="3424440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6228" y="3438143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5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5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94432" y="3534181"/>
              <a:ext cx="344398" cy="344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2170" y="3575993"/>
              <a:ext cx="213385" cy="2138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546604" y="4073677"/>
            <a:ext cx="8990330" cy="565785"/>
            <a:chOff x="2546604" y="4073677"/>
            <a:chExt cx="8990330" cy="565785"/>
          </a:xfrm>
        </p:grpSpPr>
        <p:sp>
          <p:nvSpPr>
            <p:cNvPr id="20" name="object 20"/>
            <p:cNvSpPr/>
            <p:nvPr/>
          </p:nvSpPr>
          <p:spPr>
            <a:xfrm>
              <a:off x="2546604" y="4073677"/>
              <a:ext cx="8990076" cy="5653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86228" y="4087367"/>
              <a:ext cx="8915400" cy="490855"/>
            </a:xfrm>
            <a:custGeom>
              <a:avLst/>
              <a:gdLst/>
              <a:ahLst/>
              <a:cxnLst/>
              <a:rect l="l" t="t" r="r" b="b"/>
              <a:pathLst>
                <a:path w="8915400" h="490854">
                  <a:moveTo>
                    <a:pt x="8866378" y="0"/>
                  </a:moveTo>
                  <a:lnTo>
                    <a:pt x="49022" y="0"/>
                  </a:lnTo>
                  <a:lnTo>
                    <a:pt x="29950" y="3855"/>
                  </a:lnTo>
                  <a:lnTo>
                    <a:pt x="14366" y="14366"/>
                  </a:lnTo>
                  <a:lnTo>
                    <a:pt x="3855" y="29950"/>
                  </a:lnTo>
                  <a:lnTo>
                    <a:pt x="0" y="49021"/>
                  </a:lnTo>
                  <a:lnTo>
                    <a:pt x="0" y="441705"/>
                  </a:lnTo>
                  <a:lnTo>
                    <a:pt x="3855" y="460777"/>
                  </a:lnTo>
                  <a:lnTo>
                    <a:pt x="14366" y="476361"/>
                  </a:lnTo>
                  <a:lnTo>
                    <a:pt x="29950" y="486872"/>
                  </a:lnTo>
                  <a:lnTo>
                    <a:pt x="49022" y="490727"/>
                  </a:lnTo>
                  <a:lnTo>
                    <a:pt x="8866378" y="490727"/>
                  </a:lnTo>
                  <a:lnTo>
                    <a:pt x="8885449" y="486872"/>
                  </a:lnTo>
                  <a:lnTo>
                    <a:pt x="8901033" y="476361"/>
                  </a:lnTo>
                  <a:lnTo>
                    <a:pt x="8911544" y="460777"/>
                  </a:lnTo>
                  <a:lnTo>
                    <a:pt x="8915400" y="441705"/>
                  </a:lnTo>
                  <a:lnTo>
                    <a:pt x="8915400" y="49021"/>
                  </a:lnTo>
                  <a:lnTo>
                    <a:pt x="8911544" y="29950"/>
                  </a:lnTo>
                  <a:lnTo>
                    <a:pt x="8901033" y="14366"/>
                  </a:lnTo>
                  <a:lnTo>
                    <a:pt x="8885449" y="3855"/>
                  </a:lnTo>
                  <a:lnTo>
                    <a:pt x="886637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94432" y="4184903"/>
              <a:ext cx="344398" cy="342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67792" y="4229382"/>
              <a:ext cx="202421" cy="2070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546604" y="4724412"/>
            <a:ext cx="8990330" cy="563880"/>
            <a:chOff x="2546604" y="4724412"/>
            <a:chExt cx="8990330" cy="563880"/>
          </a:xfrm>
        </p:grpSpPr>
        <p:sp>
          <p:nvSpPr>
            <p:cNvPr id="25" name="object 25"/>
            <p:cNvSpPr/>
            <p:nvPr/>
          </p:nvSpPr>
          <p:spPr>
            <a:xfrm>
              <a:off x="2546604" y="4724412"/>
              <a:ext cx="8990076" cy="5638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6228" y="4738116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5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5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94432" y="4834153"/>
              <a:ext cx="344398" cy="3443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12775" y="4868205"/>
              <a:ext cx="112456" cy="2300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2546604" y="5375147"/>
            <a:ext cx="8990330" cy="563880"/>
            <a:chOff x="2546604" y="5375147"/>
            <a:chExt cx="8990330" cy="563880"/>
          </a:xfrm>
        </p:grpSpPr>
        <p:sp>
          <p:nvSpPr>
            <p:cNvPr id="30" name="object 30"/>
            <p:cNvSpPr/>
            <p:nvPr/>
          </p:nvSpPr>
          <p:spPr>
            <a:xfrm>
              <a:off x="2546604" y="5375147"/>
              <a:ext cx="8990076" cy="5638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86228" y="5388863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5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5"/>
                  </a:lnTo>
                  <a:lnTo>
                    <a:pt x="0" y="440283"/>
                  </a:lnTo>
                  <a:lnTo>
                    <a:pt x="3835" y="459328"/>
                  </a:lnTo>
                  <a:lnTo>
                    <a:pt x="14303" y="474878"/>
                  </a:lnTo>
                  <a:lnTo>
                    <a:pt x="29843" y="485360"/>
                  </a:lnTo>
                  <a:lnTo>
                    <a:pt x="48895" y="489204"/>
                  </a:lnTo>
                  <a:lnTo>
                    <a:pt x="8866505" y="489204"/>
                  </a:lnTo>
                  <a:lnTo>
                    <a:pt x="8885556" y="485360"/>
                  </a:lnTo>
                  <a:lnTo>
                    <a:pt x="8901096" y="474878"/>
                  </a:lnTo>
                  <a:lnTo>
                    <a:pt x="8911564" y="459328"/>
                  </a:lnTo>
                  <a:lnTo>
                    <a:pt x="8915400" y="440283"/>
                  </a:lnTo>
                  <a:lnTo>
                    <a:pt x="8915400" y="48895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94432" y="5484875"/>
              <a:ext cx="344398" cy="3443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73415" y="5537975"/>
              <a:ext cx="191175" cy="19129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194050" y="2275713"/>
            <a:ext cx="7945755" cy="3492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entury Gothic"/>
                <a:cs typeface="Century Gothic"/>
              </a:rPr>
              <a:t>ValeBridge Technologies LLC formed </a:t>
            </a:r>
            <a:r>
              <a:rPr dirty="0" sz="1400" spc="5">
                <a:latin typeface="Century Gothic"/>
                <a:cs typeface="Century Gothic"/>
              </a:rPr>
              <a:t>in </a:t>
            </a:r>
            <a:r>
              <a:rPr dirty="0" sz="1400">
                <a:latin typeface="Century Gothic"/>
                <a:cs typeface="Century Gothic"/>
              </a:rPr>
              <a:t>2017. Offices located </a:t>
            </a:r>
            <a:r>
              <a:rPr dirty="0" sz="1400" spc="5">
                <a:latin typeface="Century Gothic"/>
                <a:cs typeface="Century Gothic"/>
              </a:rPr>
              <a:t>in </a:t>
            </a:r>
            <a:r>
              <a:rPr dirty="0" sz="1400" spc="-10">
                <a:latin typeface="Century Gothic"/>
                <a:cs typeface="Century Gothic"/>
              </a:rPr>
              <a:t>USA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-2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India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entury Gothic"/>
                <a:cs typeface="Century Gothic"/>
              </a:rPr>
              <a:t>The company’s goal </a:t>
            </a:r>
            <a:r>
              <a:rPr dirty="0" sz="1400" spc="5">
                <a:latin typeface="Century Gothic"/>
                <a:cs typeface="Century Gothic"/>
              </a:rPr>
              <a:t>is </a:t>
            </a:r>
            <a:r>
              <a:rPr dirty="0" sz="1400" spc="-5">
                <a:latin typeface="Century Gothic"/>
                <a:cs typeface="Century Gothic"/>
              </a:rPr>
              <a:t>to </a:t>
            </a:r>
            <a:r>
              <a:rPr dirty="0" sz="1400">
                <a:latin typeface="Century Gothic"/>
                <a:cs typeface="Century Gothic"/>
              </a:rPr>
              <a:t>help financial </a:t>
            </a:r>
            <a:r>
              <a:rPr dirty="0" sz="1400" spc="-5">
                <a:latin typeface="Century Gothic"/>
                <a:cs typeface="Century Gothic"/>
              </a:rPr>
              <a:t>institutions </a:t>
            </a:r>
            <a:r>
              <a:rPr dirty="0" sz="1400">
                <a:latin typeface="Century Gothic"/>
                <a:cs typeface="Century Gothic"/>
              </a:rPr>
              <a:t>execute RISK </a:t>
            </a:r>
            <a:r>
              <a:rPr dirty="0" sz="1400" spc="-5">
                <a:latin typeface="Century Gothic"/>
                <a:cs typeface="Century Gothic"/>
              </a:rPr>
              <a:t>strategy </a:t>
            </a:r>
            <a:r>
              <a:rPr dirty="0" sz="1400">
                <a:latin typeface="Century Gothic"/>
                <a:cs typeface="Century Gothic"/>
              </a:rPr>
              <a:t>more</a:t>
            </a:r>
            <a:r>
              <a:rPr dirty="0" sz="1400" spc="-1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models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entury Gothic"/>
                <a:cs typeface="Century Gothic"/>
              </a:rPr>
              <a:t>efficiently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entury Gothic"/>
                <a:cs typeface="Century Gothic"/>
              </a:rPr>
              <a:t>Experienced </a:t>
            </a:r>
            <a:r>
              <a:rPr dirty="0" sz="1400" spc="5">
                <a:latin typeface="Century Gothic"/>
                <a:cs typeface="Century Gothic"/>
              </a:rPr>
              <a:t>in </a:t>
            </a:r>
            <a:r>
              <a:rPr dirty="0" sz="1400">
                <a:latin typeface="Century Gothic"/>
                <a:cs typeface="Century Gothic"/>
              </a:rPr>
              <a:t>developing </a:t>
            </a:r>
            <a:r>
              <a:rPr dirty="0" sz="1400" spc="-5">
                <a:latin typeface="Century Gothic"/>
                <a:cs typeface="Century Gothic"/>
              </a:rPr>
              <a:t>efficient </a:t>
            </a:r>
            <a:r>
              <a:rPr dirty="0" sz="1400">
                <a:latin typeface="Century Gothic"/>
                <a:cs typeface="Century Gothic"/>
              </a:rPr>
              <a:t>real-time software</a:t>
            </a:r>
            <a:r>
              <a:rPr dirty="0" sz="1400" spc="-18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solutions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400">
                <a:latin typeface="Century Gothic"/>
                <a:cs typeface="Century Gothic"/>
              </a:rPr>
              <a:t>Experienced </a:t>
            </a:r>
            <a:r>
              <a:rPr dirty="0" sz="1400" spc="5">
                <a:latin typeface="Century Gothic"/>
                <a:cs typeface="Century Gothic"/>
              </a:rPr>
              <a:t>in </a:t>
            </a:r>
            <a:r>
              <a:rPr dirty="0" sz="1400" spc="-5">
                <a:latin typeface="Century Gothic"/>
                <a:cs typeface="Century Gothic"/>
              </a:rPr>
              <a:t>architecting </a:t>
            </a:r>
            <a:r>
              <a:rPr dirty="0" sz="1400">
                <a:latin typeface="Century Gothic"/>
                <a:cs typeface="Century Gothic"/>
              </a:rPr>
              <a:t>high available </a:t>
            </a:r>
            <a:r>
              <a:rPr dirty="0" sz="1400" spc="-5">
                <a:latin typeface="Century Gothic"/>
                <a:cs typeface="Century Gothic"/>
              </a:rPr>
              <a:t>systems </a:t>
            </a:r>
            <a:r>
              <a:rPr dirty="0" sz="1400">
                <a:latin typeface="Century Gothic"/>
                <a:cs typeface="Century Gothic"/>
              </a:rPr>
              <a:t>with designed availability above</a:t>
            </a:r>
            <a:r>
              <a:rPr dirty="0" sz="1400" spc="-2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99.999%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400">
                <a:latin typeface="Century Gothic"/>
                <a:cs typeface="Century Gothic"/>
              </a:rPr>
              <a:t>Have successfully implemented solutions executing models at very </a:t>
            </a:r>
            <a:r>
              <a:rPr dirty="0" sz="1400" spc="5">
                <a:latin typeface="Century Gothic"/>
                <a:cs typeface="Century Gothic"/>
              </a:rPr>
              <a:t>low</a:t>
            </a:r>
            <a:r>
              <a:rPr dirty="0" sz="1400" spc="-27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latency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400">
                <a:latin typeface="Century Gothic"/>
                <a:cs typeface="Century Gothic"/>
              </a:rPr>
              <a:t>Models executed include logistic regression, gradient boosting machine, </a:t>
            </a:r>
            <a:r>
              <a:rPr dirty="0" sz="1400" spc="-5">
                <a:latin typeface="Century Gothic"/>
                <a:cs typeface="Century Gothic"/>
              </a:rPr>
              <a:t>neural</a:t>
            </a:r>
            <a:r>
              <a:rPr dirty="0" sz="1400" spc="-2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network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9350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Variable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20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276" y="2581655"/>
            <a:ext cx="8915400" cy="2881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7724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Demo</a:t>
            </a:r>
            <a:r>
              <a:rPr dirty="0" spc="-85"/>
              <a:t> </a:t>
            </a:r>
            <a:r>
              <a:rPr dirty="0" spc="-5"/>
              <a:t>video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DFFFF"/>
                </a:solidFill>
                <a:latin typeface="Century Gothic"/>
                <a:cs typeface="Century Gothic"/>
              </a:rPr>
              <a:t>21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2957"/>
            <a:ext cx="8990330" cy="702945"/>
            <a:chOff x="2549651" y="2122957"/>
            <a:chExt cx="8990330" cy="702945"/>
          </a:xfrm>
        </p:grpSpPr>
        <p:sp>
          <p:nvSpPr>
            <p:cNvPr id="5" name="object 5"/>
            <p:cNvSpPr/>
            <p:nvPr/>
          </p:nvSpPr>
          <p:spPr>
            <a:xfrm>
              <a:off x="2549651" y="2122957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6648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150"/>
                  </a:lnTo>
                  <a:lnTo>
                    <a:pt x="4927" y="589579"/>
                  </a:lnTo>
                  <a:lnTo>
                    <a:pt x="18367" y="609520"/>
                  </a:lnTo>
                  <a:lnTo>
                    <a:pt x="38308" y="622960"/>
                  </a:lnTo>
                  <a:lnTo>
                    <a:pt x="62737" y="627888"/>
                  </a:lnTo>
                  <a:lnTo>
                    <a:pt x="8852662" y="627888"/>
                  </a:lnTo>
                  <a:lnTo>
                    <a:pt x="8877091" y="622960"/>
                  </a:lnTo>
                  <a:lnTo>
                    <a:pt x="8897032" y="609520"/>
                  </a:lnTo>
                  <a:lnTo>
                    <a:pt x="8910472" y="589579"/>
                  </a:lnTo>
                  <a:lnTo>
                    <a:pt x="8915400" y="565150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0151" y="2264613"/>
              <a:ext cx="420674" cy="420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31325" y="2310841"/>
              <a:ext cx="243840" cy="281305"/>
            </a:xfrm>
            <a:custGeom>
              <a:avLst/>
              <a:gdLst/>
              <a:ahLst/>
              <a:cxnLst/>
              <a:rect l="l" t="t" r="r" b="b"/>
              <a:pathLst>
                <a:path w="243839" h="281305">
                  <a:moveTo>
                    <a:pt x="56616" y="151168"/>
                  </a:moveTo>
                  <a:lnTo>
                    <a:pt x="53378" y="147942"/>
                  </a:lnTo>
                  <a:lnTo>
                    <a:pt x="45415" y="147942"/>
                  </a:lnTo>
                  <a:lnTo>
                    <a:pt x="42189" y="151168"/>
                  </a:lnTo>
                  <a:lnTo>
                    <a:pt x="42189" y="159131"/>
                  </a:lnTo>
                  <a:lnTo>
                    <a:pt x="45415" y="162369"/>
                  </a:lnTo>
                  <a:lnTo>
                    <a:pt x="53378" y="162369"/>
                  </a:lnTo>
                  <a:lnTo>
                    <a:pt x="56616" y="159131"/>
                  </a:lnTo>
                  <a:lnTo>
                    <a:pt x="56616" y="151168"/>
                  </a:lnTo>
                  <a:close/>
                </a:path>
                <a:path w="243839" h="281305">
                  <a:moveTo>
                    <a:pt x="128727" y="226936"/>
                  </a:moveTo>
                  <a:lnTo>
                    <a:pt x="125488" y="223697"/>
                  </a:lnTo>
                  <a:lnTo>
                    <a:pt x="117525" y="223697"/>
                  </a:lnTo>
                  <a:lnTo>
                    <a:pt x="114300" y="226936"/>
                  </a:lnTo>
                  <a:lnTo>
                    <a:pt x="114300" y="234899"/>
                  </a:lnTo>
                  <a:lnTo>
                    <a:pt x="117525" y="238137"/>
                  </a:lnTo>
                  <a:lnTo>
                    <a:pt x="125488" y="238137"/>
                  </a:lnTo>
                  <a:lnTo>
                    <a:pt x="128727" y="234899"/>
                  </a:lnTo>
                  <a:lnTo>
                    <a:pt x="128727" y="226936"/>
                  </a:lnTo>
                  <a:close/>
                </a:path>
                <a:path w="243839" h="281305">
                  <a:moveTo>
                    <a:pt x="128727" y="82613"/>
                  </a:moveTo>
                  <a:lnTo>
                    <a:pt x="125488" y="79387"/>
                  </a:lnTo>
                  <a:lnTo>
                    <a:pt x="117525" y="79387"/>
                  </a:lnTo>
                  <a:lnTo>
                    <a:pt x="114300" y="82613"/>
                  </a:lnTo>
                  <a:lnTo>
                    <a:pt x="114300" y="90589"/>
                  </a:lnTo>
                  <a:lnTo>
                    <a:pt x="117525" y="93814"/>
                  </a:lnTo>
                  <a:lnTo>
                    <a:pt x="125488" y="93814"/>
                  </a:lnTo>
                  <a:lnTo>
                    <a:pt x="128727" y="90589"/>
                  </a:lnTo>
                  <a:lnTo>
                    <a:pt x="128727" y="82613"/>
                  </a:lnTo>
                  <a:close/>
                </a:path>
                <a:path w="243839" h="281305">
                  <a:moveTo>
                    <a:pt x="162255" y="185813"/>
                  </a:moveTo>
                  <a:lnTo>
                    <a:pt x="128727" y="152260"/>
                  </a:lnTo>
                  <a:lnTo>
                    <a:pt x="128727" y="104648"/>
                  </a:lnTo>
                  <a:lnTo>
                    <a:pt x="114300" y="104648"/>
                  </a:lnTo>
                  <a:lnTo>
                    <a:pt x="114300" y="156959"/>
                  </a:lnTo>
                  <a:lnTo>
                    <a:pt x="115023" y="158762"/>
                  </a:lnTo>
                  <a:lnTo>
                    <a:pt x="152158" y="195922"/>
                  </a:lnTo>
                  <a:lnTo>
                    <a:pt x="162255" y="185813"/>
                  </a:lnTo>
                  <a:close/>
                </a:path>
                <a:path w="243839" h="281305">
                  <a:moveTo>
                    <a:pt x="200837" y="151168"/>
                  </a:moveTo>
                  <a:lnTo>
                    <a:pt x="197599" y="147942"/>
                  </a:lnTo>
                  <a:lnTo>
                    <a:pt x="189636" y="147942"/>
                  </a:lnTo>
                  <a:lnTo>
                    <a:pt x="186410" y="151168"/>
                  </a:lnTo>
                  <a:lnTo>
                    <a:pt x="186410" y="159131"/>
                  </a:lnTo>
                  <a:lnTo>
                    <a:pt x="189636" y="162369"/>
                  </a:lnTo>
                  <a:lnTo>
                    <a:pt x="197599" y="162369"/>
                  </a:lnTo>
                  <a:lnTo>
                    <a:pt x="200837" y="159131"/>
                  </a:lnTo>
                  <a:lnTo>
                    <a:pt x="200837" y="151168"/>
                  </a:lnTo>
                  <a:close/>
                </a:path>
                <a:path w="243839" h="281305">
                  <a:moveTo>
                    <a:pt x="243420" y="143649"/>
                  </a:moveTo>
                  <a:lnTo>
                    <a:pt x="231597" y="104571"/>
                  </a:lnTo>
                  <a:lnTo>
                    <a:pt x="222465" y="92036"/>
                  </a:lnTo>
                  <a:lnTo>
                    <a:pt x="222465" y="158762"/>
                  </a:lnTo>
                  <a:lnTo>
                    <a:pt x="214553" y="198132"/>
                  </a:lnTo>
                  <a:lnTo>
                    <a:pt x="192951" y="230238"/>
                  </a:lnTo>
                  <a:lnTo>
                    <a:pt x="160858" y="251853"/>
                  </a:lnTo>
                  <a:lnTo>
                    <a:pt x="121513" y="259778"/>
                  </a:lnTo>
                  <a:lnTo>
                    <a:pt x="82156" y="251853"/>
                  </a:lnTo>
                  <a:lnTo>
                    <a:pt x="50076" y="230238"/>
                  </a:lnTo>
                  <a:lnTo>
                    <a:pt x="28473" y="198132"/>
                  </a:lnTo>
                  <a:lnTo>
                    <a:pt x="20561" y="158762"/>
                  </a:lnTo>
                  <a:lnTo>
                    <a:pt x="28473" y="119380"/>
                  </a:lnTo>
                  <a:lnTo>
                    <a:pt x="50076" y="87287"/>
                  </a:lnTo>
                  <a:lnTo>
                    <a:pt x="82156" y="65659"/>
                  </a:lnTo>
                  <a:lnTo>
                    <a:pt x="121513" y="57746"/>
                  </a:lnTo>
                  <a:lnTo>
                    <a:pt x="160858" y="65659"/>
                  </a:lnTo>
                  <a:lnTo>
                    <a:pt x="192951" y="87287"/>
                  </a:lnTo>
                  <a:lnTo>
                    <a:pt x="214553" y="119380"/>
                  </a:lnTo>
                  <a:lnTo>
                    <a:pt x="222465" y="158762"/>
                  </a:lnTo>
                  <a:lnTo>
                    <a:pt x="222465" y="92036"/>
                  </a:lnTo>
                  <a:lnTo>
                    <a:pt x="206959" y="70726"/>
                  </a:lnTo>
                  <a:lnTo>
                    <a:pt x="217779" y="59905"/>
                  </a:lnTo>
                  <a:lnTo>
                    <a:pt x="219760" y="57746"/>
                  </a:lnTo>
                  <a:lnTo>
                    <a:pt x="220421" y="57023"/>
                  </a:lnTo>
                  <a:lnTo>
                    <a:pt x="221742" y="55575"/>
                  </a:lnTo>
                  <a:lnTo>
                    <a:pt x="221742" y="49085"/>
                  </a:lnTo>
                  <a:lnTo>
                    <a:pt x="213448" y="40779"/>
                  </a:lnTo>
                  <a:lnTo>
                    <a:pt x="206603" y="40424"/>
                  </a:lnTo>
                  <a:lnTo>
                    <a:pt x="202272" y="44399"/>
                  </a:lnTo>
                  <a:lnTo>
                    <a:pt x="190017" y="57023"/>
                  </a:lnTo>
                  <a:lnTo>
                    <a:pt x="176593" y="49199"/>
                  </a:lnTo>
                  <a:lnTo>
                    <a:pt x="162394" y="43129"/>
                  </a:lnTo>
                  <a:lnTo>
                    <a:pt x="147574" y="38963"/>
                  </a:lnTo>
                  <a:lnTo>
                    <a:pt x="132321" y="36817"/>
                  </a:lnTo>
                  <a:lnTo>
                    <a:pt x="132321" y="21666"/>
                  </a:lnTo>
                  <a:lnTo>
                    <a:pt x="164782" y="21666"/>
                  </a:lnTo>
                  <a:lnTo>
                    <a:pt x="164782" y="0"/>
                  </a:lnTo>
                  <a:lnTo>
                    <a:pt x="78244" y="0"/>
                  </a:lnTo>
                  <a:lnTo>
                    <a:pt x="78244" y="21666"/>
                  </a:lnTo>
                  <a:lnTo>
                    <a:pt x="110693" y="21666"/>
                  </a:lnTo>
                  <a:lnTo>
                    <a:pt x="110693" y="36461"/>
                  </a:lnTo>
                  <a:lnTo>
                    <a:pt x="70231" y="47205"/>
                  </a:lnTo>
                  <a:lnTo>
                    <a:pt x="36550" y="70231"/>
                  </a:lnTo>
                  <a:lnTo>
                    <a:pt x="12280" y="103073"/>
                  </a:lnTo>
                  <a:lnTo>
                    <a:pt x="0" y="143243"/>
                  </a:lnTo>
                  <a:lnTo>
                    <a:pt x="1930" y="185216"/>
                  </a:lnTo>
                  <a:lnTo>
                    <a:pt x="17259" y="223075"/>
                  </a:lnTo>
                  <a:lnTo>
                    <a:pt x="44170" y="253746"/>
                  </a:lnTo>
                  <a:lnTo>
                    <a:pt x="80772" y="274205"/>
                  </a:lnTo>
                  <a:lnTo>
                    <a:pt x="122135" y="281228"/>
                  </a:lnTo>
                  <a:lnTo>
                    <a:pt x="162344" y="274345"/>
                  </a:lnTo>
                  <a:lnTo>
                    <a:pt x="188823" y="259778"/>
                  </a:lnTo>
                  <a:lnTo>
                    <a:pt x="198094" y="254673"/>
                  </a:lnTo>
                  <a:lnTo>
                    <a:pt x="226072" y="223342"/>
                  </a:lnTo>
                  <a:lnTo>
                    <a:pt x="241795" y="184429"/>
                  </a:lnTo>
                  <a:lnTo>
                    <a:pt x="243420" y="143649"/>
                  </a:lnTo>
                  <a:close/>
                </a:path>
              </a:pathLst>
            </a:custGeom>
            <a:solidFill>
              <a:srgbClr val="30B4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909341"/>
            <a:ext cx="8990330" cy="702945"/>
            <a:chOff x="2549651" y="2909341"/>
            <a:chExt cx="8990330" cy="702945"/>
          </a:xfrm>
        </p:grpSpPr>
        <p:sp>
          <p:nvSpPr>
            <p:cNvPr id="10" name="object 10"/>
            <p:cNvSpPr/>
            <p:nvPr/>
          </p:nvSpPr>
          <p:spPr>
            <a:xfrm>
              <a:off x="2549651" y="2909341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923032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150"/>
                  </a:lnTo>
                  <a:lnTo>
                    <a:pt x="4927" y="589579"/>
                  </a:lnTo>
                  <a:lnTo>
                    <a:pt x="18367" y="609520"/>
                  </a:lnTo>
                  <a:lnTo>
                    <a:pt x="38308" y="622960"/>
                  </a:lnTo>
                  <a:lnTo>
                    <a:pt x="62737" y="627888"/>
                  </a:lnTo>
                  <a:lnTo>
                    <a:pt x="8852662" y="627888"/>
                  </a:lnTo>
                  <a:lnTo>
                    <a:pt x="8877091" y="622960"/>
                  </a:lnTo>
                  <a:lnTo>
                    <a:pt x="8897032" y="609520"/>
                  </a:lnTo>
                  <a:lnTo>
                    <a:pt x="8910472" y="589579"/>
                  </a:lnTo>
                  <a:lnTo>
                    <a:pt x="8915400" y="565150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40151" y="3049473"/>
              <a:ext cx="420674" cy="420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1066" y="3092094"/>
              <a:ext cx="224154" cy="288925"/>
            </a:xfrm>
            <a:custGeom>
              <a:avLst/>
              <a:gdLst/>
              <a:ahLst/>
              <a:cxnLst/>
              <a:rect l="l" t="t" r="r" b="b"/>
              <a:pathLst>
                <a:path w="224155" h="288925">
                  <a:moveTo>
                    <a:pt x="90131" y="104648"/>
                  </a:moveTo>
                  <a:lnTo>
                    <a:pt x="43268" y="104648"/>
                  </a:lnTo>
                  <a:lnTo>
                    <a:pt x="43268" y="119075"/>
                  </a:lnTo>
                  <a:lnTo>
                    <a:pt x="90131" y="119075"/>
                  </a:lnTo>
                  <a:lnTo>
                    <a:pt x="90131" y="104648"/>
                  </a:lnTo>
                  <a:close/>
                </a:path>
                <a:path w="224155" h="288925">
                  <a:moveTo>
                    <a:pt x="180276" y="220091"/>
                  </a:moveTo>
                  <a:lnTo>
                    <a:pt x="43268" y="220091"/>
                  </a:lnTo>
                  <a:lnTo>
                    <a:pt x="43268" y="234518"/>
                  </a:lnTo>
                  <a:lnTo>
                    <a:pt x="180276" y="234518"/>
                  </a:lnTo>
                  <a:lnTo>
                    <a:pt x="180276" y="220091"/>
                  </a:lnTo>
                  <a:close/>
                </a:path>
                <a:path w="224155" h="288925">
                  <a:moveTo>
                    <a:pt x="180276" y="191223"/>
                  </a:moveTo>
                  <a:lnTo>
                    <a:pt x="43268" y="191223"/>
                  </a:lnTo>
                  <a:lnTo>
                    <a:pt x="43268" y="205663"/>
                  </a:lnTo>
                  <a:lnTo>
                    <a:pt x="180276" y="205663"/>
                  </a:lnTo>
                  <a:lnTo>
                    <a:pt x="180276" y="191223"/>
                  </a:lnTo>
                  <a:close/>
                </a:path>
                <a:path w="224155" h="288925">
                  <a:moveTo>
                    <a:pt x="180276" y="162369"/>
                  </a:moveTo>
                  <a:lnTo>
                    <a:pt x="43268" y="162369"/>
                  </a:lnTo>
                  <a:lnTo>
                    <a:pt x="43268" y="176796"/>
                  </a:lnTo>
                  <a:lnTo>
                    <a:pt x="180276" y="176796"/>
                  </a:lnTo>
                  <a:lnTo>
                    <a:pt x="180276" y="162369"/>
                  </a:lnTo>
                  <a:close/>
                </a:path>
                <a:path w="224155" h="288925">
                  <a:moveTo>
                    <a:pt x="180276" y="133502"/>
                  </a:moveTo>
                  <a:lnTo>
                    <a:pt x="43268" y="133502"/>
                  </a:lnTo>
                  <a:lnTo>
                    <a:pt x="43268" y="147942"/>
                  </a:lnTo>
                  <a:lnTo>
                    <a:pt x="180276" y="147942"/>
                  </a:lnTo>
                  <a:lnTo>
                    <a:pt x="180276" y="133502"/>
                  </a:lnTo>
                  <a:close/>
                </a:path>
                <a:path w="224155" h="288925">
                  <a:moveTo>
                    <a:pt x="223545" y="79387"/>
                  </a:moveTo>
                  <a:lnTo>
                    <a:pt x="219443" y="75780"/>
                  </a:lnTo>
                  <a:lnTo>
                    <a:pt x="201904" y="60337"/>
                  </a:lnTo>
                  <a:lnTo>
                    <a:pt x="201904" y="97421"/>
                  </a:lnTo>
                  <a:lnTo>
                    <a:pt x="201904" y="266992"/>
                  </a:lnTo>
                  <a:lnTo>
                    <a:pt x="21628" y="266992"/>
                  </a:lnTo>
                  <a:lnTo>
                    <a:pt x="21628" y="21666"/>
                  </a:lnTo>
                  <a:lnTo>
                    <a:pt x="111772" y="21666"/>
                  </a:lnTo>
                  <a:lnTo>
                    <a:pt x="111772" y="97421"/>
                  </a:lnTo>
                  <a:lnTo>
                    <a:pt x="201904" y="97421"/>
                  </a:lnTo>
                  <a:lnTo>
                    <a:pt x="201904" y="60337"/>
                  </a:lnTo>
                  <a:lnTo>
                    <a:pt x="178473" y="39700"/>
                  </a:lnTo>
                  <a:lnTo>
                    <a:pt x="178473" y="75780"/>
                  </a:lnTo>
                  <a:lnTo>
                    <a:pt x="133400" y="75780"/>
                  </a:lnTo>
                  <a:lnTo>
                    <a:pt x="133400" y="30683"/>
                  </a:lnTo>
                  <a:lnTo>
                    <a:pt x="178473" y="75780"/>
                  </a:lnTo>
                  <a:lnTo>
                    <a:pt x="178473" y="39700"/>
                  </a:lnTo>
                  <a:lnTo>
                    <a:pt x="168236" y="30683"/>
                  </a:lnTo>
                  <a:lnTo>
                    <a:pt x="158000" y="21666"/>
                  </a:lnTo>
                  <a:lnTo>
                    <a:pt x="133400" y="0"/>
                  </a:lnTo>
                  <a:lnTo>
                    <a:pt x="0" y="0"/>
                  </a:lnTo>
                  <a:lnTo>
                    <a:pt x="0" y="288632"/>
                  </a:lnTo>
                  <a:lnTo>
                    <a:pt x="223545" y="288632"/>
                  </a:lnTo>
                  <a:lnTo>
                    <a:pt x="223545" y="266992"/>
                  </a:lnTo>
                  <a:lnTo>
                    <a:pt x="223545" y="79387"/>
                  </a:lnTo>
                  <a:close/>
                </a:path>
              </a:pathLst>
            </a:custGeom>
            <a:solidFill>
              <a:srgbClr val="219ED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3694150"/>
            <a:ext cx="8990330" cy="704215"/>
            <a:chOff x="2549651" y="3694150"/>
            <a:chExt cx="8990330" cy="704215"/>
          </a:xfrm>
        </p:grpSpPr>
        <p:sp>
          <p:nvSpPr>
            <p:cNvPr id="15" name="object 15"/>
            <p:cNvSpPr/>
            <p:nvPr/>
          </p:nvSpPr>
          <p:spPr>
            <a:xfrm>
              <a:off x="2549651" y="3694150"/>
              <a:ext cx="8990076" cy="7041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3707891"/>
              <a:ext cx="8915400" cy="629920"/>
            </a:xfrm>
            <a:custGeom>
              <a:avLst/>
              <a:gdLst/>
              <a:ahLst/>
              <a:cxnLst/>
              <a:rect l="l" t="t" r="r" b="b"/>
              <a:pathLst>
                <a:path w="8915400" h="629920">
                  <a:moveTo>
                    <a:pt x="885240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1"/>
                  </a:lnTo>
                  <a:lnTo>
                    <a:pt x="0" y="566419"/>
                  </a:lnTo>
                  <a:lnTo>
                    <a:pt x="4949" y="590942"/>
                  </a:lnTo>
                  <a:lnTo>
                    <a:pt x="18446" y="610965"/>
                  </a:lnTo>
                  <a:lnTo>
                    <a:pt x="38469" y="624462"/>
                  </a:lnTo>
                  <a:lnTo>
                    <a:pt x="62992" y="629411"/>
                  </a:lnTo>
                  <a:lnTo>
                    <a:pt x="8852408" y="629411"/>
                  </a:lnTo>
                  <a:lnTo>
                    <a:pt x="8876930" y="624462"/>
                  </a:lnTo>
                  <a:lnTo>
                    <a:pt x="8896953" y="610965"/>
                  </a:lnTo>
                  <a:lnTo>
                    <a:pt x="8910450" y="590942"/>
                  </a:lnTo>
                  <a:lnTo>
                    <a:pt x="8915400" y="566419"/>
                  </a:lnTo>
                  <a:lnTo>
                    <a:pt x="8915400" y="62991"/>
                  </a:lnTo>
                  <a:lnTo>
                    <a:pt x="8910450" y="38469"/>
                  </a:lnTo>
                  <a:lnTo>
                    <a:pt x="8896953" y="18446"/>
                  </a:lnTo>
                  <a:lnTo>
                    <a:pt x="8876930" y="4949"/>
                  </a:lnTo>
                  <a:lnTo>
                    <a:pt x="885240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40151" y="3835857"/>
              <a:ext cx="420674" cy="4206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08620" y="3871260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25473" y="0"/>
                  </a:moveTo>
                  <a:lnTo>
                    <a:pt x="84009" y="41140"/>
                  </a:lnTo>
                  <a:lnTo>
                    <a:pt x="81186" y="49303"/>
                  </a:lnTo>
                  <a:lnTo>
                    <a:pt x="85496" y="57736"/>
                  </a:lnTo>
                  <a:lnTo>
                    <a:pt x="94200" y="64276"/>
                  </a:lnTo>
                  <a:lnTo>
                    <a:pt x="104561" y="66756"/>
                  </a:lnTo>
                  <a:lnTo>
                    <a:pt x="119405" y="71407"/>
                  </a:lnTo>
                  <a:lnTo>
                    <a:pt x="127591" y="83667"/>
                  </a:lnTo>
                  <a:lnTo>
                    <a:pt x="128137" y="99378"/>
                  </a:lnTo>
                  <a:lnTo>
                    <a:pt x="120064" y="114379"/>
                  </a:lnTo>
                  <a:lnTo>
                    <a:pt x="117541" y="116904"/>
                  </a:lnTo>
                  <a:lnTo>
                    <a:pt x="102437" y="125095"/>
                  </a:lnTo>
                  <a:lnTo>
                    <a:pt x="86488" y="124796"/>
                  </a:lnTo>
                  <a:lnTo>
                    <a:pt x="73987" y="116854"/>
                  </a:lnTo>
                  <a:lnTo>
                    <a:pt x="69226" y="102112"/>
                  </a:lnTo>
                  <a:lnTo>
                    <a:pt x="66747" y="91746"/>
                  </a:lnTo>
                  <a:lnTo>
                    <a:pt x="60212" y="83036"/>
                  </a:lnTo>
                  <a:lnTo>
                    <a:pt x="51784" y="78724"/>
                  </a:lnTo>
                  <a:lnTo>
                    <a:pt x="43627" y="81548"/>
                  </a:lnTo>
                  <a:lnTo>
                    <a:pt x="0" y="125563"/>
                  </a:lnTo>
                  <a:lnTo>
                    <a:pt x="61294" y="186896"/>
                  </a:lnTo>
                  <a:lnTo>
                    <a:pt x="64116" y="195058"/>
                  </a:lnTo>
                  <a:lnTo>
                    <a:pt x="59807" y="203492"/>
                  </a:lnTo>
                  <a:lnTo>
                    <a:pt x="51103" y="210031"/>
                  </a:lnTo>
                  <a:lnTo>
                    <a:pt x="40742" y="212511"/>
                  </a:lnTo>
                  <a:lnTo>
                    <a:pt x="26010" y="217275"/>
                  </a:lnTo>
                  <a:lnTo>
                    <a:pt x="18072" y="229783"/>
                  </a:lnTo>
                  <a:lnTo>
                    <a:pt x="17774" y="245742"/>
                  </a:lnTo>
                  <a:lnTo>
                    <a:pt x="25959" y="260856"/>
                  </a:lnTo>
                  <a:lnTo>
                    <a:pt x="28483" y="263381"/>
                  </a:lnTo>
                  <a:lnTo>
                    <a:pt x="43475" y="271459"/>
                  </a:lnTo>
                  <a:lnTo>
                    <a:pt x="59176" y="270912"/>
                  </a:lnTo>
                  <a:lnTo>
                    <a:pt x="71429" y="262722"/>
                  </a:lnTo>
                  <a:lnTo>
                    <a:pt x="76077" y="247868"/>
                  </a:lnTo>
                  <a:lnTo>
                    <a:pt x="78555" y="237501"/>
                  </a:lnTo>
                  <a:lnTo>
                    <a:pt x="85091" y="228791"/>
                  </a:lnTo>
                  <a:lnTo>
                    <a:pt x="93519" y="224479"/>
                  </a:lnTo>
                  <a:lnTo>
                    <a:pt x="101676" y="227303"/>
                  </a:lnTo>
                  <a:lnTo>
                    <a:pt x="162971" y="288636"/>
                  </a:lnTo>
                  <a:lnTo>
                    <a:pt x="206958" y="244621"/>
                  </a:lnTo>
                  <a:lnTo>
                    <a:pt x="209831" y="236458"/>
                  </a:lnTo>
                  <a:lnTo>
                    <a:pt x="205606" y="228025"/>
                  </a:lnTo>
                  <a:lnTo>
                    <a:pt x="196919" y="221485"/>
                  </a:lnTo>
                  <a:lnTo>
                    <a:pt x="186407" y="219005"/>
                  </a:lnTo>
                  <a:lnTo>
                    <a:pt x="171562" y="214354"/>
                  </a:lnTo>
                  <a:lnTo>
                    <a:pt x="163376" y="202094"/>
                  </a:lnTo>
                  <a:lnTo>
                    <a:pt x="162830" y="186383"/>
                  </a:lnTo>
                  <a:lnTo>
                    <a:pt x="170903" y="171382"/>
                  </a:lnTo>
                  <a:lnTo>
                    <a:pt x="173427" y="168857"/>
                  </a:lnTo>
                  <a:lnTo>
                    <a:pt x="188531" y="160666"/>
                  </a:lnTo>
                  <a:lnTo>
                    <a:pt x="204479" y="160965"/>
                  </a:lnTo>
                  <a:lnTo>
                    <a:pt x="216981" y="168907"/>
                  </a:lnTo>
                  <a:lnTo>
                    <a:pt x="221741" y="183649"/>
                  </a:lnTo>
                  <a:lnTo>
                    <a:pt x="224220" y="194015"/>
                  </a:lnTo>
                  <a:lnTo>
                    <a:pt x="230755" y="202725"/>
                  </a:lnTo>
                  <a:lnTo>
                    <a:pt x="239183" y="207037"/>
                  </a:lnTo>
                  <a:lnTo>
                    <a:pt x="247340" y="204213"/>
                  </a:lnTo>
                  <a:lnTo>
                    <a:pt x="288444" y="163084"/>
                  </a:lnTo>
                  <a:lnTo>
                    <a:pt x="227149" y="101752"/>
                  </a:lnTo>
                  <a:lnTo>
                    <a:pt x="224327" y="93589"/>
                  </a:lnTo>
                  <a:lnTo>
                    <a:pt x="228637" y="85156"/>
                  </a:lnTo>
                  <a:lnTo>
                    <a:pt x="237341" y="78617"/>
                  </a:lnTo>
                  <a:lnTo>
                    <a:pt x="247701" y="76136"/>
                  </a:lnTo>
                  <a:lnTo>
                    <a:pt x="262433" y="71373"/>
                  </a:lnTo>
                  <a:lnTo>
                    <a:pt x="270371" y="58864"/>
                  </a:lnTo>
                  <a:lnTo>
                    <a:pt x="270670" y="42905"/>
                  </a:lnTo>
                  <a:lnTo>
                    <a:pt x="262484" y="27792"/>
                  </a:lnTo>
                  <a:lnTo>
                    <a:pt x="259960" y="25266"/>
                  </a:lnTo>
                  <a:lnTo>
                    <a:pt x="244969" y="17181"/>
                  </a:lnTo>
                  <a:lnTo>
                    <a:pt x="229268" y="17726"/>
                  </a:lnTo>
                  <a:lnTo>
                    <a:pt x="217014" y="25919"/>
                  </a:lnTo>
                  <a:lnTo>
                    <a:pt x="212367" y="40780"/>
                  </a:lnTo>
                  <a:lnTo>
                    <a:pt x="209888" y="51146"/>
                  </a:lnTo>
                  <a:lnTo>
                    <a:pt x="203353" y="59856"/>
                  </a:lnTo>
                  <a:lnTo>
                    <a:pt x="194925" y="64168"/>
                  </a:lnTo>
                  <a:lnTo>
                    <a:pt x="186767" y="61344"/>
                  </a:lnTo>
                  <a:lnTo>
                    <a:pt x="125473" y="0"/>
                  </a:lnTo>
                  <a:close/>
                </a:path>
              </a:pathLst>
            </a:custGeom>
            <a:solidFill>
              <a:srgbClr val="23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3238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This </a:t>
            </a:r>
            <a:r>
              <a:rPr dirty="0" spc="-5"/>
              <a:t>short </a:t>
            </a:r>
            <a:r>
              <a:rPr dirty="0"/>
              <a:t>video </a:t>
            </a:r>
            <a:r>
              <a:rPr dirty="0" spc="-5"/>
              <a:t>demonstrates the use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5"/>
              <a:t>BLOCKLY</a:t>
            </a:r>
          </a:p>
          <a:p>
            <a:pPr marL="2519680">
              <a:lnSpc>
                <a:spcPct val="100000"/>
              </a:lnSpc>
            </a:pPr>
            <a:endParaRPr sz="1700"/>
          </a:p>
          <a:p>
            <a:pPr marL="2519680">
              <a:lnSpc>
                <a:spcPct val="100000"/>
              </a:lnSpc>
              <a:spcBef>
                <a:spcPts val="60"/>
              </a:spcBef>
            </a:pPr>
            <a:endParaRPr sz="1200"/>
          </a:p>
          <a:p>
            <a:pPr marL="2532380" marR="5080">
              <a:lnSpc>
                <a:spcPct val="102099"/>
              </a:lnSpc>
            </a:pPr>
            <a:r>
              <a:rPr dirty="0" spc="-10"/>
              <a:t>We </a:t>
            </a:r>
            <a:r>
              <a:rPr dirty="0" spc="5"/>
              <a:t>will </a:t>
            </a:r>
            <a:r>
              <a:rPr dirty="0" spc="-5"/>
              <a:t>add </a:t>
            </a:r>
            <a:r>
              <a:rPr dirty="0"/>
              <a:t>a </a:t>
            </a:r>
            <a:r>
              <a:rPr dirty="0" spc="-5"/>
              <a:t>new </a:t>
            </a:r>
            <a:r>
              <a:rPr dirty="0"/>
              <a:t>field: </a:t>
            </a:r>
            <a:r>
              <a:rPr dirty="0" spc="-5"/>
              <a:t>dollar_amount_of_transactions_in_last_20plus_days_at_current_se to  </a:t>
            </a:r>
            <a:r>
              <a:rPr dirty="0"/>
              <a:t>an existing </a:t>
            </a:r>
            <a:r>
              <a:rPr dirty="0" spc="-5"/>
              <a:t>data </a:t>
            </a:r>
            <a:r>
              <a:rPr dirty="0"/>
              <a:t>record </a:t>
            </a:r>
            <a:r>
              <a:rPr dirty="0" spc="-5"/>
              <a:t>type:</a:t>
            </a:r>
            <a:r>
              <a:rPr dirty="0" spc="320"/>
              <a:t> </a:t>
            </a:r>
            <a:r>
              <a:rPr dirty="0" spc="-5"/>
              <a:t>DERIVED_VARIABLES</a:t>
            </a:r>
          </a:p>
          <a:p>
            <a:pPr marL="2519680">
              <a:lnSpc>
                <a:spcPct val="100000"/>
              </a:lnSpc>
            </a:pPr>
            <a:endParaRPr sz="1700"/>
          </a:p>
          <a:p>
            <a:pPr marL="2519680">
              <a:lnSpc>
                <a:spcPct val="100000"/>
              </a:lnSpc>
              <a:spcBef>
                <a:spcPts val="30"/>
              </a:spcBef>
            </a:pPr>
            <a:endParaRPr sz="1250"/>
          </a:p>
          <a:p>
            <a:pPr marL="253238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We </a:t>
            </a:r>
            <a:r>
              <a:rPr dirty="0" spc="5"/>
              <a:t>will </a:t>
            </a:r>
            <a:r>
              <a:rPr dirty="0"/>
              <a:t>define </a:t>
            </a:r>
            <a:r>
              <a:rPr dirty="0" spc="-5"/>
              <a:t>the properties (metadata) and then </a:t>
            </a:r>
            <a:r>
              <a:rPr dirty="0"/>
              <a:t>build </a:t>
            </a:r>
            <a:r>
              <a:rPr dirty="0" spc="-5"/>
              <a:t>the</a:t>
            </a:r>
            <a:r>
              <a:rPr dirty="0" spc="-105"/>
              <a:t> </a:t>
            </a:r>
            <a:r>
              <a:rPr dirty="0" spc="5"/>
              <a:t>logic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2549651" y="4480534"/>
            <a:ext cx="8990330" cy="704215"/>
            <a:chOff x="2549651" y="4480534"/>
            <a:chExt cx="8990330" cy="704215"/>
          </a:xfrm>
        </p:grpSpPr>
        <p:sp>
          <p:nvSpPr>
            <p:cNvPr id="21" name="object 21"/>
            <p:cNvSpPr/>
            <p:nvPr/>
          </p:nvSpPr>
          <p:spPr>
            <a:xfrm>
              <a:off x="2549651" y="4480534"/>
              <a:ext cx="8990076" cy="7041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89275" y="4494276"/>
              <a:ext cx="8915400" cy="629920"/>
            </a:xfrm>
            <a:custGeom>
              <a:avLst/>
              <a:gdLst/>
              <a:ahLst/>
              <a:cxnLst/>
              <a:rect l="l" t="t" r="r" b="b"/>
              <a:pathLst>
                <a:path w="8915400" h="629920">
                  <a:moveTo>
                    <a:pt x="885240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566419"/>
                  </a:lnTo>
                  <a:lnTo>
                    <a:pt x="4949" y="590942"/>
                  </a:lnTo>
                  <a:lnTo>
                    <a:pt x="18446" y="610965"/>
                  </a:lnTo>
                  <a:lnTo>
                    <a:pt x="38469" y="624462"/>
                  </a:lnTo>
                  <a:lnTo>
                    <a:pt x="62992" y="629412"/>
                  </a:lnTo>
                  <a:lnTo>
                    <a:pt x="8852408" y="629412"/>
                  </a:lnTo>
                  <a:lnTo>
                    <a:pt x="8876930" y="624462"/>
                  </a:lnTo>
                  <a:lnTo>
                    <a:pt x="8896953" y="610965"/>
                  </a:lnTo>
                  <a:lnTo>
                    <a:pt x="8910450" y="590942"/>
                  </a:lnTo>
                  <a:lnTo>
                    <a:pt x="8915400" y="566419"/>
                  </a:lnTo>
                  <a:lnTo>
                    <a:pt x="8915400" y="62992"/>
                  </a:lnTo>
                  <a:lnTo>
                    <a:pt x="8910450" y="38469"/>
                  </a:lnTo>
                  <a:lnTo>
                    <a:pt x="8896953" y="18446"/>
                  </a:lnTo>
                  <a:lnTo>
                    <a:pt x="8876930" y="4949"/>
                  </a:lnTo>
                  <a:lnTo>
                    <a:pt x="885240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40151" y="4622241"/>
              <a:ext cx="420674" cy="4206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15831" y="4675797"/>
              <a:ext cx="267335" cy="259715"/>
            </a:xfrm>
            <a:custGeom>
              <a:avLst/>
              <a:gdLst/>
              <a:ahLst/>
              <a:cxnLst/>
              <a:rect l="l" t="t" r="r" b="b"/>
              <a:pathLst>
                <a:path w="267335" h="259714">
                  <a:moveTo>
                    <a:pt x="100152" y="169646"/>
                  </a:moveTo>
                  <a:lnTo>
                    <a:pt x="89954" y="159435"/>
                  </a:lnTo>
                  <a:lnTo>
                    <a:pt x="72110" y="177304"/>
                  </a:lnTo>
                  <a:lnTo>
                    <a:pt x="54254" y="159435"/>
                  </a:lnTo>
                  <a:lnTo>
                    <a:pt x="44056" y="169646"/>
                  </a:lnTo>
                  <a:lnTo>
                    <a:pt x="61899" y="187515"/>
                  </a:lnTo>
                  <a:lnTo>
                    <a:pt x="44056" y="205371"/>
                  </a:lnTo>
                  <a:lnTo>
                    <a:pt x="54254" y="215582"/>
                  </a:lnTo>
                  <a:lnTo>
                    <a:pt x="72110" y="197726"/>
                  </a:lnTo>
                  <a:lnTo>
                    <a:pt x="89954" y="215582"/>
                  </a:lnTo>
                  <a:lnTo>
                    <a:pt x="100152" y="205371"/>
                  </a:lnTo>
                  <a:lnTo>
                    <a:pt x="82308" y="187515"/>
                  </a:lnTo>
                  <a:lnTo>
                    <a:pt x="100152" y="169646"/>
                  </a:lnTo>
                  <a:close/>
                </a:path>
                <a:path w="267335" h="259714">
                  <a:moveTo>
                    <a:pt x="104559" y="61239"/>
                  </a:moveTo>
                  <a:lnTo>
                    <a:pt x="79311" y="61239"/>
                  </a:lnTo>
                  <a:lnTo>
                    <a:pt x="79311" y="35979"/>
                  </a:lnTo>
                  <a:lnTo>
                    <a:pt x="64897" y="35979"/>
                  </a:lnTo>
                  <a:lnTo>
                    <a:pt x="64897" y="61239"/>
                  </a:lnTo>
                  <a:lnTo>
                    <a:pt x="39649" y="61239"/>
                  </a:lnTo>
                  <a:lnTo>
                    <a:pt x="39649" y="75666"/>
                  </a:lnTo>
                  <a:lnTo>
                    <a:pt x="64897" y="75666"/>
                  </a:lnTo>
                  <a:lnTo>
                    <a:pt x="64897" y="100926"/>
                  </a:lnTo>
                  <a:lnTo>
                    <a:pt x="79311" y="100926"/>
                  </a:lnTo>
                  <a:lnTo>
                    <a:pt x="79311" y="75666"/>
                  </a:lnTo>
                  <a:lnTo>
                    <a:pt x="104559" y="75666"/>
                  </a:lnTo>
                  <a:lnTo>
                    <a:pt x="104559" y="61239"/>
                  </a:lnTo>
                  <a:close/>
                </a:path>
                <a:path w="267335" h="259714">
                  <a:moveTo>
                    <a:pt x="201904" y="208775"/>
                  </a:moveTo>
                  <a:lnTo>
                    <a:pt x="198678" y="205549"/>
                  </a:lnTo>
                  <a:lnTo>
                    <a:pt x="190715" y="205549"/>
                  </a:lnTo>
                  <a:lnTo>
                    <a:pt x="187477" y="208775"/>
                  </a:lnTo>
                  <a:lnTo>
                    <a:pt x="187477" y="216750"/>
                  </a:lnTo>
                  <a:lnTo>
                    <a:pt x="190715" y="219976"/>
                  </a:lnTo>
                  <a:lnTo>
                    <a:pt x="198678" y="219976"/>
                  </a:lnTo>
                  <a:lnTo>
                    <a:pt x="201904" y="216750"/>
                  </a:lnTo>
                  <a:lnTo>
                    <a:pt x="201904" y="208775"/>
                  </a:lnTo>
                  <a:close/>
                </a:path>
                <a:path w="267335" h="259714">
                  <a:moveTo>
                    <a:pt x="201904" y="165481"/>
                  </a:moveTo>
                  <a:lnTo>
                    <a:pt x="198678" y="162255"/>
                  </a:lnTo>
                  <a:lnTo>
                    <a:pt x="190715" y="162255"/>
                  </a:lnTo>
                  <a:lnTo>
                    <a:pt x="187477" y="165481"/>
                  </a:lnTo>
                  <a:lnTo>
                    <a:pt x="187477" y="173456"/>
                  </a:lnTo>
                  <a:lnTo>
                    <a:pt x="190715" y="176682"/>
                  </a:lnTo>
                  <a:lnTo>
                    <a:pt x="198678" y="176682"/>
                  </a:lnTo>
                  <a:lnTo>
                    <a:pt x="201904" y="173456"/>
                  </a:lnTo>
                  <a:lnTo>
                    <a:pt x="201904" y="165481"/>
                  </a:lnTo>
                  <a:close/>
                </a:path>
                <a:path w="267335" h="259714">
                  <a:moveTo>
                    <a:pt x="227139" y="183908"/>
                  </a:moveTo>
                  <a:lnTo>
                    <a:pt x="162242" y="183908"/>
                  </a:lnTo>
                  <a:lnTo>
                    <a:pt x="162242" y="198335"/>
                  </a:lnTo>
                  <a:lnTo>
                    <a:pt x="227139" y="198335"/>
                  </a:lnTo>
                  <a:lnTo>
                    <a:pt x="227139" y="183908"/>
                  </a:lnTo>
                  <a:close/>
                </a:path>
                <a:path w="267335" h="259714">
                  <a:moveTo>
                    <a:pt x="227139" y="61239"/>
                  </a:moveTo>
                  <a:lnTo>
                    <a:pt x="162242" y="61239"/>
                  </a:lnTo>
                  <a:lnTo>
                    <a:pt x="162242" y="75666"/>
                  </a:lnTo>
                  <a:lnTo>
                    <a:pt x="227139" y="75666"/>
                  </a:lnTo>
                  <a:lnTo>
                    <a:pt x="227139" y="61239"/>
                  </a:lnTo>
                  <a:close/>
                </a:path>
                <a:path w="267335" h="259714">
                  <a:moveTo>
                    <a:pt x="266801" y="0"/>
                  </a:moveTo>
                  <a:lnTo>
                    <a:pt x="0" y="0"/>
                  </a:lnTo>
                  <a:lnTo>
                    <a:pt x="0" y="21602"/>
                  </a:lnTo>
                  <a:lnTo>
                    <a:pt x="0" y="119418"/>
                  </a:lnTo>
                  <a:lnTo>
                    <a:pt x="0" y="141008"/>
                  </a:lnTo>
                  <a:lnTo>
                    <a:pt x="0" y="237566"/>
                  </a:lnTo>
                  <a:lnTo>
                    <a:pt x="0" y="259156"/>
                  </a:lnTo>
                  <a:lnTo>
                    <a:pt x="266801" y="259156"/>
                  </a:lnTo>
                  <a:lnTo>
                    <a:pt x="266801" y="119418"/>
                  </a:lnTo>
                  <a:lnTo>
                    <a:pt x="245173" y="119418"/>
                  </a:lnTo>
                  <a:lnTo>
                    <a:pt x="245173" y="141008"/>
                  </a:lnTo>
                  <a:lnTo>
                    <a:pt x="245173" y="237566"/>
                  </a:lnTo>
                  <a:lnTo>
                    <a:pt x="144221" y="237566"/>
                  </a:lnTo>
                  <a:lnTo>
                    <a:pt x="144221" y="141008"/>
                  </a:lnTo>
                  <a:lnTo>
                    <a:pt x="245173" y="141008"/>
                  </a:lnTo>
                  <a:lnTo>
                    <a:pt x="245173" y="119418"/>
                  </a:lnTo>
                  <a:lnTo>
                    <a:pt x="122580" y="119418"/>
                  </a:lnTo>
                  <a:lnTo>
                    <a:pt x="122580" y="141008"/>
                  </a:lnTo>
                  <a:lnTo>
                    <a:pt x="122580" y="237566"/>
                  </a:lnTo>
                  <a:lnTo>
                    <a:pt x="21628" y="237566"/>
                  </a:lnTo>
                  <a:lnTo>
                    <a:pt x="21628" y="141008"/>
                  </a:lnTo>
                  <a:lnTo>
                    <a:pt x="122580" y="141008"/>
                  </a:lnTo>
                  <a:lnTo>
                    <a:pt x="122580" y="119418"/>
                  </a:lnTo>
                  <a:lnTo>
                    <a:pt x="21628" y="119418"/>
                  </a:lnTo>
                  <a:lnTo>
                    <a:pt x="21628" y="21602"/>
                  </a:lnTo>
                  <a:lnTo>
                    <a:pt x="122580" y="21602"/>
                  </a:lnTo>
                  <a:lnTo>
                    <a:pt x="122580" y="118960"/>
                  </a:lnTo>
                  <a:lnTo>
                    <a:pt x="144221" y="118960"/>
                  </a:lnTo>
                  <a:lnTo>
                    <a:pt x="144221" y="21602"/>
                  </a:lnTo>
                  <a:lnTo>
                    <a:pt x="245173" y="21602"/>
                  </a:lnTo>
                  <a:lnTo>
                    <a:pt x="245173" y="118960"/>
                  </a:lnTo>
                  <a:lnTo>
                    <a:pt x="266801" y="118960"/>
                  </a:lnTo>
                  <a:lnTo>
                    <a:pt x="266801" y="21602"/>
                  </a:lnTo>
                  <a:lnTo>
                    <a:pt x="266801" y="0"/>
                  </a:lnTo>
                  <a:close/>
                </a:path>
              </a:pathLst>
            </a:custGeom>
            <a:solidFill>
              <a:srgbClr val="256CA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369690" y="4687951"/>
            <a:ext cx="7708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entury Gothic"/>
                <a:cs typeface="Century Gothic"/>
              </a:rPr>
              <a:t>The </a:t>
            </a:r>
            <a:r>
              <a:rPr dirty="0" sz="1400" spc="5">
                <a:latin typeface="Century Gothic"/>
                <a:cs typeface="Century Gothic"/>
              </a:rPr>
              <a:t>logic </a:t>
            </a:r>
            <a:r>
              <a:rPr dirty="0" sz="1400" spc="-5">
                <a:latin typeface="Century Gothic"/>
                <a:cs typeface="Century Gothic"/>
              </a:rPr>
              <a:t>at the end </a:t>
            </a:r>
            <a:r>
              <a:rPr dirty="0" sz="1400" spc="5">
                <a:latin typeface="Century Gothic"/>
                <a:cs typeface="Century Gothic"/>
              </a:rPr>
              <a:t>is </a:t>
            </a:r>
            <a:r>
              <a:rPr dirty="0" sz="1400">
                <a:latin typeface="Century Gothic"/>
                <a:cs typeface="Century Gothic"/>
              </a:rPr>
              <a:t>merely </a:t>
            </a:r>
            <a:r>
              <a:rPr dirty="0" sz="1400" spc="-5">
                <a:latin typeface="Century Gothic"/>
                <a:cs typeface="Century Gothic"/>
              </a:rPr>
              <a:t>added to </a:t>
            </a:r>
            <a:r>
              <a:rPr dirty="0" sz="1400">
                <a:latin typeface="Century Gothic"/>
                <a:cs typeface="Century Gothic"/>
              </a:rPr>
              <a:t>show </a:t>
            </a:r>
            <a:r>
              <a:rPr dirty="0" sz="1400" spc="-5">
                <a:latin typeface="Century Gothic"/>
                <a:cs typeface="Century Gothic"/>
              </a:rPr>
              <a:t>the </a:t>
            </a:r>
            <a:r>
              <a:rPr dirty="0" sz="1400">
                <a:latin typeface="Century Gothic"/>
                <a:cs typeface="Century Gothic"/>
              </a:rPr>
              <a:t>simplicity of updating or changing</a:t>
            </a:r>
            <a:r>
              <a:rPr dirty="0" sz="1400" spc="-17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logic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49651" y="5266944"/>
            <a:ext cx="8990330" cy="702945"/>
            <a:chOff x="2549651" y="5266944"/>
            <a:chExt cx="8990330" cy="702945"/>
          </a:xfrm>
        </p:grpSpPr>
        <p:sp>
          <p:nvSpPr>
            <p:cNvPr id="27" name="object 27"/>
            <p:cNvSpPr/>
            <p:nvPr/>
          </p:nvSpPr>
          <p:spPr>
            <a:xfrm>
              <a:off x="2549651" y="5266944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589275" y="5280660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099"/>
                  </a:lnTo>
                  <a:lnTo>
                    <a:pt x="4927" y="589536"/>
                  </a:lnTo>
                  <a:lnTo>
                    <a:pt x="18367" y="609495"/>
                  </a:lnTo>
                  <a:lnTo>
                    <a:pt x="38308" y="622952"/>
                  </a:lnTo>
                  <a:lnTo>
                    <a:pt x="62737" y="627887"/>
                  </a:lnTo>
                  <a:lnTo>
                    <a:pt x="8852662" y="627887"/>
                  </a:lnTo>
                  <a:lnTo>
                    <a:pt x="8877091" y="622952"/>
                  </a:lnTo>
                  <a:lnTo>
                    <a:pt x="8897032" y="609495"/>
                  </a:lnTo>
                  <a:lnTo>
                    <a:pt x="8910472" y="589536"/>
                  </a:lnTo>
                  <a:lnTo>
                    <a:pt x="8915400" y="565099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40151" y="5408676"/>
              <a:ext cx="420674" cy="4190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08620" y="5483451"/>
              <a:ext cx="288444" cy="2227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369690" y="5474005"/>
            <a:ext cx="1659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Century Gothic"/>
                <a:cs typeface="Century Gothic"/>
              </a:rPr>
              <a:t>Click </a:t>
            </a:r>
            <a:r>
              <a:rPr dirty="0" u="sng" sz="1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  <a:hlinkClick r:id="rId10"/>
              </a:rPr>
              <a:t>video</a:t>
            </a:r>
            <a:r>
              <a:rPr dirty="0" sz="1400" spc="5">
                <a:solidFill>
                  <a:srgbClr val="FF0000"/>
                </a:solidFill>
                <a:latin typeface="Century Gothic"/>
                <a:cs typeface="Century Gothic"/>
                <a:hlinkClick r:id="rId10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-15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view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902" y="2709417"/>
            <a:ext cx="2454275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4900"/>
              <a:t>RAVEN</a:t>
            </a:r>
            <a:r>
              <a:rPr dirty="0" baseline="25641" sz="4875"/>
              <a:t>®</a:t>
            </a:r>
            <a:endParaRPr baseline="25641" sz="4875"/>
          </a:p>
        </p:txBody>
      </p:sp>
      <p:sp>
        <p:nvSpPr>
          <p:cNvPr id="4" name="object 4"/>
          <p:cNvSpPr/>
          <p:nvPr/>
        </p:nvSpPr>
        <p:spPr>
          <a:xfrm>
            <a:off x="4064508" y="1159763"/>
            <a:ext cx="4062984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8403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dirty="0" spc="-70"/>
              <a:t> </a:t>
            </a:r>
            <a:r>
              <a:rPr dirty="0" spc="-5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4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2944"/>
            <a:ext cx="8990330" cy="563880"/>
            <a:chOff x="2549651" y="2122944"/>
            <a:chExt cx="8990330" cy="563880"/>
          </a:xfrm>
        </p:grpSpPr>
        <p:sp>
          <p:nvSpPr>
            <p:cNvPr id="5" name="object 5"/>
            <p:cNvSpPr/>
            <p:nvPr/>
          </p:nvSpPr>
          <p:spPr>
            <a:xfrm>
              <a:off x="2549651" y="2122944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6647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9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9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97479" y="2232685"/>
              <a:ext cx="344398" cy="34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2086" y="2257618"/>
              <a:ext cx="180210" cy="2475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773692"/>
            <a:ext cx="8990330" cy="563880"/>
            <a:chOff x="2549651" y="2773692"/>
            <a:chExt cx="8990330" cy="563880"/>
          </a:xfrm>
        </p:grpSpPr>
        <p:sp>
          <p:nvSpPr>
            <p:cNvPr id="10" name="object 10"/>
            <p:cNvSpPr/>
            <p:nvPr/>
          </p:nvSpPr>
          <p:spPr>
            <a:xfrm>
              <a:off x="2549651" y="2773692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787396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7479" y="2883433"/>
              <a:ext cx="344398" cy="344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61282" y="2936507"/>
              <a:ext cx="221538" cy="191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3517404"/>
            <a:ext cx="8990330" cy="1122045"/>
            <a:chOff x="2549651" y="3517404"/>
            <a:chExt cx="8990330" cy="1122045"/>
          </a:xfrm>
        </p:grpSpPr>
        <p:sp>
          <p:nvSpPr>
            <p:cNvPr id="15" name="object 15"/>
            <p:cNvSpPr/>
            <p:nvPr/>
          </p:nvSpPr>
          <p:spPr>
            <a:xfrm>
              <a:off x="2549651" y="3517404"/>
              <a:ext cx="8990076" cy="563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3531107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4"/>
                  </a:lnTo>
                  <a:lnTo>
                    <a:pt x="0" y="440308"/>
                  </a:lnTo>
                  <a:lnTo>
                    <a:pt x="3835" y="459360"/>
                  </a:lnTo>
                  <a:lnTo>
                    <a:pt x="14303" y="474900"/>
                  </a:lnTo>
                  <a:lnTo>
                    <a:pt x="29843" y="485368"/>
                  </a:lnTo>
                  <a:lnTo>
                    <a:pt x="48894" y="489203"/>
                  </a:lnTo>
                  <a:lnTo>
                    <a:pt x="8866505" y="489203"/>
                  </a:lnTo>
                  <a:lnTo>
                    <a:pt x="8885556" y="485368"/>
                  </a:lnTo>
                  <a:lnTo>
                    <a:pt x="8901096" y="474900"/>
                  </a:lnTo>
                  <a:lnTo>
                    <a:pt x="8911564" y="459360"/>
                  </a:lnTo>
                  <a:lnTo>
                    <a:pt x="8915400" y="440308"/>
                  </a:lnTo>
                  <a:lnTo>
                    <a:pt x="8915400" y="48894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97479" y="3534181"/>
              <a:ext cx="344398" cy="344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59595" y="3570366"/>
              <a:ext cx="208043" cy="2250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49651" y="4073677"/>
              <a:ext cx="8990076" cy="5653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89275" y="4087368"/>
              <a:ext cx="8915400" cy="490855"/>
            </a:xfrm>
            <a:custGeom>
              <a:avLst/>
              <a:gdLst/>
              <a:ahLst/>
              <a:cxnLst/>
              <a:rect l="l" t="t" r="r" b="b"/>
              <a:pathLst>
                <a:path w="8915400" h="490854">
                  <a:moveTo>
                    <a:pt x="8866378" y="0"/>
                  </a:moveTo>
                  <a:lnTo>
                    <a:pt x="49022" y="0"/>
                  </a:lnTo>
                  <a:lnTo>
                    <a:pt x="29950" y="3855"/>
                  </a:lnTo>
                  <a:lnTo>
                    <a:pt x="14366" y="14366"/>
                  </a:lnTo>
                  <a:lnTo>
                    <a:pt x="3855" y="29950"/>
                  </a:lnTo>
                  <a:lnTo>
                    <a:pt x="0" y="49021"/>
                  </a:lnTo>
                  <a:lnTo>
                    <a:pt x="0" y="441705"/>
                  </a:lnTo>
                  <a:lnTo>
                    <a:pt x="3855" y="460777"/>
                  </a:lnTo>
                  <a:lnTo>
                    <a:pt x="14366" y="476361"/>
                  </a:lnTo>
                  <a:lnTo>
                    <a:pt x="29950" y="486872"/>
                  </a:lnTo>
                  <a:lnTo>
                    <a:pt x="49022" y="490727"/>
                  </a:lnTo>
                  <a:lnTo>
                    <a:pt x="8866378" y="490727"/>
                  </a:lnTo>
                  <a:lnTo>
                    <a:pt x="8885449" y="486872"/>
                  </a:lnTo>
                  <a:lnTo>
                    <a:pt x="8901033" y="476361"/>
                  </a:lnTo>
                  <a:lnTo>
                    <a:pt x="8911544" y="460777"/>
                  </a:lnTo>
                  <a:lnTo>
                    <a:pt x="8915400" y="441705"/>
                  </a:lnTo>
                  <a:lnTo>
                    <a:pt x="8915400" y="49021"/>
                  </a:lnTo>
                  <a:lnTo>
                    <a:pt x="8911544" y="29950"/>
                  </a:lnTo>
                  <a:lnTo>
                    <a:pt x="8901033" y="14366"/>
                  </a:lnTo>
                  <a:lnTo>
                    <a:pt x="8885449" y="3855"/>
                  </a:lnTo>
                  <a:lnTo>
                    <a:pt x="886637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97479" y="4184903"/>
              <a:ext cx="344398" cy="342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70840" y="4229382"/>
              <a:ext cx="202421" cy="2070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549651" y="4693945"/>
            <a:ext cx="8990330" cy="565785"/>
            <a:chOff x="2549651" y="4693945"/>
            <a:chExt cx="8990330" cy="565785"/>
          </a:xfrm>
        </p:grpSpPr>
        <p:sp>
          <p:nvSpPr>
            <p:cNvPr id="24" name="object 24"/>
            <p:cNvSpPr/>
            <p:nvPr/>
          </p:nvSpPr>
          <p:spPr>
            <a:xfrm>
              <a:off x="2549651" y="4693945"/>
              <a:ext cx="8990076" cy="5653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589275" y="4707635"/>
              <a:ext cx="8915400" cy="490855"/>
            </a:xfrm>
            <a:custGeom>
              <a:avLst/>
              <a:gdLst/>
              <a:ahLst/>
              <a:cxnLst/>
              <a:rect l="l" t="t" r="r" b="b"/>
              <a:pathLst>
                <a:path w="8915400" h="490854">
                  <a:moveTo>
                    <a:pt x="8866378" y="0"/>
                  </a:moveTo>
                  <a:lnTo>
                    <a:pt x="49022" y="0"/>
                  </a:lnTo>
                  <a:lnTo>
                    <a:pt x="29950" y="3855"/>
                  </a:lnTo>
                  <a:lnTo>
                    <a:pt x="14366" y="14366"/>
                  </a:lnTo>
                  <a:lnTo>
                    <a:pt x="3855" y="29950"/>
                  </a:lnTo>
                  <a:lnTo>
                    <a:pt x="0" y="49021"/>
                  </a:lnTo>
                  <a:lnTo>
                    <a:pt x="0" y="441706"/>
                  </a:lnTo>
                  <a:lnTo>
                    <a:pt x="3855" y="460777"/>
                  </a:lnTo>
                  <a:lnTo>
                    <a:pt x="14366" y="476361"/>
                  </a:lnTo>
                  <a:lnTo>
                    <a:pt x="29950" y="486872"/>
                  </a:lnTo>
                  <a:lnTo>
                    <a:pt x="49022" y="490727"/>
                  </a:lnTo>
                  <a:lnTo>
                    <a:pt x="8866378" y="490727"/>
                  </a:lnTo>
                  <a:lnTo>
                    <a:pt x="8885449" y="486872"/>
                  </a:lnTo>
                  <a:lnTo>
                    <a:pt x="8901033" y="476361"/>
                  </a:lnTo>
                  <a:lnTo>
                    <a:pt x="8911544" y="460777"/>
                  </a:lnTo>
                  <a:lnTo>
                    <a:pt x="8915400" y="441706"/>
                  </a:lnTo>
                  <a:lnTo>
                    <a:pt x="8915400" y="49021"/>
                  </a:lnTo>
                  <a:lnTo>
                    <a:pt x="8911544" y="29950"/>
                  </a:lnTo>
                  <a:lnTo>
                    <a:pt x="8901033" y="14366"/>
                  </a:lnTo>
                  <a:lnTo>
                    <a:pt x="8885449" y="3855"/>
                  </a:lnTo>
                  <a:lnTo>
                    <a:pt x="886637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97479" y="4834153"/>
              <a:ext cx="344398" cy="34439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66281" y="4883570"/>
              <a:ext cx="211501" cy="1986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549651" y="5375147"/>
            <a:ext cx="8990330" cy="563880"/>
            <a:chOff x="2549651" y="5375147"/>
            <a:chExt cx="8990330" cy="563880"/>
          </a:xfrm>
        </p:grpSpPr>
        <p:sp>
          <p:nvSpPr>
            <p:cNvPr id="29" name="object 29"/>
            <p:cNvSpPr/>
            <p:nvPr/>
          </p:nvSpPr>
          <p:spPr>
            <a:xfrm>
              <a:off x="2549651" y="5375147"/>
              <a:ext cx="8990076" cy="5638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89275" y="5388863"/>
              <a:ext cx="8915400" cy="489584"/>
            </a:xfrm>
            <a:custGeom>
              <a:avLst/>
              <a:gdLst/>
              <a:ahLst/>
              <a:cxnLst/>
              <a:rect l="l" t="t" r="r" b="b"/>
              <a:pathLst>
                <a:path w="8915400" h="489585">
                  <a:moveTo>
                    <a:pt x="8866505" y="0"/>
                  </a:moveTo>
                  <a:lnTo>
                    <a:pt x="48894" y="0"/>
                  </a:lnTo>
                  <a:lnTo>
                    <a:pt x="29843" y="3835"/>
                  </a:lnTo>
                  <a:lnTo>
                    <a:pt x="14303" y="14303"/>
                  </a:lnTo>
                  <a:lnTo>
                    <a:pt x="3835" y="29843"/>
                  </a:lnTo>
                  <a:lnTo>
                    <a:pt x="0" y="48895"/>
                  </a:lnTo>
                  <a:lnTo>
                    <a:pt x="0" y="440283"/>
                  </a:lnTo>
                  <a:lnTo>
                    <a:pt x="3835" y="459328"/>
                  </a:lnTo>
                  <a:lnTo>
                    <a:pt x="14303" y="474878"/>
                  </a:lnTo>
                  <a:lnTo>
                    <a:pt x="29843" y="485360"/>
                  </a:lnTo>
                  <a:lnTo>
                    <a:pt x="48894" y="489204"/>
                  </a:lnTo>
                  <a:lnTo>
                    <a:pt x="8866505" y="489204"/>
                  </a:lnTo>
                  <a:lnTo>
                    <a:pt x="8885556" y="485360"/>
                  </a:lnTo>
                  <a:lnTo>
                    <a:pt x="8901096" y="474878"/>
                  </a:lnTo>
                  <a:lnTo>
                    <a:pt x="8911564" y="459328"/>
                  </a:lnTo>
                  <a:lnTo>
                    <a:pt x="8915400" y="440283"/>
                  </a:lnTo>
                  <a:lnTo>
                    <a:pt x="8915400" y="48895"/>
                  </a:lnTo>
                  <a:lnTo>
                    <a:pt x="8911564" y="29843"/>
                  </a:lnTo>
                  <a:lnTo>
                    <a:pt x="8901096" y="14303"/>
                  </a:lnTo>
                  <a:lnTo>
                    <a:pt x="8885556" y="3835"/>
                  </a:lnTo>
                  <a:lnTo>
                    <a:pt x="886650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97479" y="5484875"/>
              <a:ext cx="344398" cy="3443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48349" y="5534599"/>
              <a:ext cx="247403" cy="1977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197732" y="2275713"/>
            <a:ext cx="7823834" cy="3492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RAVEN </a:t>
            </a:r>
            <a:r>
              <a:rPr dirty="0" sz="1400" spc="5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a complete </a:t>
            </a:r>
            <a:r>
              <a:rPr dirty="0" sz="1400" spc="-5" b="1">
                <a:solidFill>
                  <a:srgbClr val="404040"/>
                </a:solidFill>
                <a:latin typeface="Century Gothic"/>
                <a:cs typeface="Century Gothic"/>
              </a:rPr>
              <a:t>out-of-box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solution for risk analysis </a:t>
            </a:r>
            <a:r>
              <a:rPr dirty="0" sz="1400" spc="-5">
                <a:solidFill>
                  <a:srgbClr val="404040"/>
                </a:solidFill>
                <a:latin typeface="Century Gothic"/>
                <a:cs typeface="Century Gothic"/>
              </a:rPr>
              <a:t>transaction</a:t>
            </a:r>
            <a:r>
              <a:rPr dirty="0" sz="1400" spc="-204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processing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entury Gothic"/>
              <a:cs typeface="Century Gothic"/>
            </a:endParaRPr>
          </a:p>
          <a:p>
            <a:pPr marL="12700" marR="5080">
              <a:lnSpc>
                <a:spcPct val="102099"/>
              </a:lnSpc>
            </a:pPr>
            <a:r>
              <a:rPr dirty="0" sz="1400" spc="-5">
                <a:solidFill>
                  <a:srgbClr val="404040"/>
                </a:solidFill>
                <a:latin typeface="Century Gothic"/>
                <a:cs typeface="Century Gothic"/>
              </a:rPr>
              <a:t>Business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rules, Models - GBM/Logistic, Variable calculation, </a:t>
            </a:r>
            <a:r>
              <a:rPr dirty="0" sz="1400" spc="-5">
                <a:solidFill>
                  <a:srgbClr val="404040"/>
                </a:solidFill>
                <a:latin typeface="Century Gothic"/>
                <a:cs typeface="Century Gothic"/>
              </a:rPr>
              <a:t>Data Persistence, Data Transfer, 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Version control </a:t>
            </a:r>
            <a:r>
              <a:rPr dirty="0" sz="1400" spc="-5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provided out of </a:t>
            </a:r>
            <a:r>
              <a:rPr dirty="0" sz="1400" spc="-5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dirty="0" sz="1400" spc="-1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404040"/>
                </a:solidFill>
                <a:latin typeface="Century Gothic"/>
                <a:cs typeface="Century Gothic"/>
              </a:rPr>
              <a:t>box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entury Gothic"/>
                <a:cs typeface="Century Gothic"/>
              </a:rPr>
              <a:t>Self Service – facilitates fast time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-1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market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400">
                <a:latin typeface="Century Gothic"/>
                <a:cs typeface="Century Gothic"/>
              </a:rPr>
              <a:t>Integration with flowable </a:t>
            </a:r>
            <a:r>
              <a:rPr dirty="0" sz="1400" spc="-5">
                <a:latin typeface="Century Gothic"/>
                <a:cs typeface="Century Gothic"/>
              </a:rPr>
              <a:t>to </a:t>
            </a:r>
            <a:r>
              <a:rPr dirty="0" sz="1400">
                <a:latin typeface="Century Gothic"/>
                <a:cs typeface="Century Gothic"/>
              </a:rPr>
              <a:t>create</a:t>
            </a:r>
            <a:r>
              <a:rPr dirty="0" sz="1400" spc="-1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workflows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400" spc="5">
                <a:latin typeface="Century Gothic"/>
                <a:cs typeface="Century Gothic"/>
              </a:rPr>
              <a:t>Is highly </a:t>
            </a:r>
            <a:r>
              <a:rPr dirty="0" sz="1400">
                <a:latin typeface="Century Gothic"/>
                <a:cs typeface="Century Gothic"/>
              </a:rPr>
              <a:t>available </a:t>
            </a:r>
            <a:r>
              <a:rPr dirty="0" sz="1400" spc="5">
                <a:latin typeface="Century Gothic"/>
                <a:cs typeface="Century Gothic"/>
              </a:rPr>
              <a:t>with </a:t>
            </a:r>
            <a:r>
              <a:rPr dirty="0" sz="1400" spc="-5">
                <a:latin typeface="Century Gothic"/>
                <a:cs typeface="Century Gothic"/>
              </a:rPr>
              <a:t>data </a:t>
            </a:r>
            <a:r>
              <a:rPr dirty="0" sz="1400">
                <a:latin typeface="Century Gothic"/>
                <a:cs typeface="Century Gothic"/>
              </a:rPr>
              <a:t>replication within </a:t>
            </a:r>
            <a:r>
              <a:rPr dirty="0" sz="1400" spc="-5">
                <a:latin typeface="Century Gothic"/>
                <a:cs typeface="Century Gothic"/>
              </a:rPr>
              <a:t>and across data</a:t>
            </a:r>
            <a:r>
              <a:rPr dirty="0" sz="1400" spc="-254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centers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400">
                <a:latin typeface="Century Gothic"/>
                <a:cs typeface="Century Gothic"/>
              </a:rPr>
              <a:t>Transaction Replay capability </a:t>
            </a:r>
            <a:r>
              <a:rPr dirty="0" sz="1400" spc="5">
                <a:latin typeface="Century Gothic"/>
                <a:cs typeface="Century Gothic"/>
              </a:rPr>
              <a:t>in </a:t>
            </a:r>
            <a:r>
              <a:rPr dirty="0" sz="1400">
                <a:latin typeface="Century Gothic"/>
                <a:cs typeface="Century Gothic"/>
              </a:rPr>
              <a:t>DR / Test</a:t>
            </a:r>
            <a:r>
              <a:rPr dirty="0" sz="1400" spc="229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environment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4933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dirty="0" spc="-75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5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1395"/>
            <a:ext cx="8990330" cy="870585"/>
            <a:chOff x="2549651" y="2121395"/>
            <a:chExt cx="8990330" cy="870585"/>
          </a:xfrm>
        </p:grpSpPr>
        <p:sp>
          <p:nvSpPr>
            <p:cNvPr id="5" name="object 5"/>
            <p:cNvSpPr/>
            <p:nvPr/>
          </p:nvSpPr>
          <p:spPr>
            <a:xfrm>
              <a:off x="2549651" y="2121395"/>
              <a:ext cx="8990076" cy="870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5124"/>
              <a:ext cx="8915400" cy="795655"/>
            </a:xfrm>
            <a:custGeom>
              <a:avLst/>
              <a:gdLst/>
              <a:ahLst/>
              <a:cxnLst/>
              <a:rect l="l" t="t" r="r" b="b"/>
              <a:pathLst>
                <a:path w="8915400" h="795655">
                  <a:moveTo>
                    <a:pt x="8835898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42" y="746986"/>
                  </a:lnTo>
                  <a:lnTo>
                    <a:pt x="23272" y="772255"/>
                  </a:lnTo>
                  <a:lnTo>
                    <a:pt x="48541" y="789285"/>
                  </a:lnTo>
                  <a:lnTo>
                    <a:pt x="79501" y="795527"/>
                  </a:lnTo>
                  <a:lnTo>
                    <a:pt x="8835898" y="795527"/>
                  </a:lnTo>
                  <a:lnTo>
                    <a:pt x="8866858" y="789285"/>
                  </a:lnTo>
                  <a:lnTo>
                    <a:pt x="8892127" y="772255"/>
                  </a:lnTo>
                  <a:lnTo>
                    <a:pt x="8909157" y="746986"/>
                  </a:lnTo>
                  <a:lnTo>
                    <a:pt x="8915400" y="716026"/>
                  </a:lnTo>
                  <a:lnTo>
                    <a:pt x="8915400" y="79501"/>
                  </a:lnTo>
                  <a:lnTo>
                    <a:pt x="8909157" y="48541"/>
                  </a:lnTo>
                  <a:lnTo>
                    <a:pt x="8892127" y="23272"/>
                  </a:lnTo>
                  <a:lnTo>
                    <a:pt x="8866858" y="6242"/>
                  </a:lnTo>
                  <a:lnTo>
                    <a:pt x="883589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90443" y="2299677"/>
              <a:ext cx="512102" cy="5121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21228" y="2359037"/>
              <a:ext cx="255904" cy="346710"/>
            </a:xfrm>
            <a:custGeom>
              <a:avLst/>
              <a:gdLst/>
              <a:ahLst/>
              <a:cxnLst/>
              <a:rect l="l" t="t" r="r" b="b"/>
              <a:pathLst>
                <a:path w="255905" h="346710">
                  <a:moveTo>
                    <a:pt x="255282" y="237210"/>
                  </a:moveTo>
                  <a:lnTo>
                    <a:pt x="245211" y="251383"/>
                  </a:lnTo>
                  <a:lnTo>
                    <a:pt x="227926" y="258699"/>
                  </a:lnTo>
                  <a:lnTo>
                    <a:pt x="227926" y="295592"/>
                  </a:lnTo>
                  <a:lnTo>
                    <a:pt x="227926" y="306539"/>
                  </a:lnTo>
                  <a:lnTo>
                    <a:pt x="224282" y="310197"/>
                  </a:lnTo>
                  <a:lnTo>
                    <a:pt x="213347" y="310197"/>
                  </a:lnTo>
                  <a:lnTo>
                    <a:pt x="209702" y="306539"/>
                  </a:lnTo>
                  <a:lnTo>
                    <a:pt x="209702" y="295592"/>
                  </a:lnTo>
                  <a:lnTo>
                    <a:pt x="213347" y="291947"/>
                  </a:lnTo>
                  <a:lnTo>
                    <a:pt x="224282" y="291947"/>
                  </a:lnTo>
                  <a:lnTo>
                    <a:pt x="227926" y="295592"/>
                  </a:lnTo>
                  <a:lnTo>
                    <a:pt x="227926" y="258699"/>
                  </a:lnTo>
                  <a:lnTo>
                    <a:pt x="217792" y="262978"/>
                  </a:lnTo>
                  <a:lnTo>
                    <a:pt x="177203" y="270827"/>
                  </a:lnTo>
                  <a:lnTo>
                    <a:pt x="127647" y="273697"/>
                  </a:lnTo>
                  <a:lnTo>
                    <a:pt x="78079" y="270827"/>
                  </a:lnTo>
                  <a:lnTo>
                    <a:pt x="37503" y="262978"/>
                  </a:lnTo>
                  <a:lnTo>
                    <a:pt x="10071" y="251383"/>
                  </a:lnTo>
                  <a:lnTo>
                    <a:pt x="0" y="237210"/>
                  </a:lnTo>
                  <a:lnTo>
                    <a:pt x="0" y="310197"/>
                  </a:lnTo>
                  <a:lnTo>
                    <a:pt x="10071" y="324358"/>
                  </a:lnTo>
                  <a:lnTo>
                    <a:pt x="37503" y="335965"/>
                  </a:lnTo>
                  <a:lnTo>
                    <a:pt x="78079" y="343801"/>
                  </a:lnTo>
                  <a:lnTo>
                    <a:pt x="127647" y="346684"/>
                  </a:lnTo>
                  <a:lnTo>
                    <a:pt x="177203" y="343801"/>
                  </a:lnTo>
                  <a:lnTo>
                    <a:pt x="217792" y="335965"/>
                  </a:lnTo>
                  <a:lnTo>
                    <a:pt x="245211" y="324358"/>
                  </a:lnTo>
                  <a:lnTo>
                    <a:pt x="255282" y="310197"/>
                  </a:lnTo>
                  <a:lnTo>
                    <a:pt x="255282" y="291947"/>
                  </a:lnTo>
                  <a:lnTo>
                    <a:pt x="255282" y="273697"/>
                  </a:lnTo>
                  <a:lnTo>
                    <a:pt x="255282" y="237210"/>
                  </a:lnTo>
                  <a:close/>
                </a:path>
                <a:path w="255905" h="346710">
                  <a:moveTo>
                    <a:pt x="255282" y="145986"/>
                  </a:moveTo>
                  <a:lnTo>
                    <a:pt x="245211" y="160147"/>
                  </a:lnTo>
                  <a:lnTo>
                    <a:pt x="227926" y="167474"/>
                  </a:lnTo>
                  <a:lnTo>
                    <a:pt x="227926" y="204368"/>
                  </a:lnTo>
                  <a:lnTo>
                    <a:pt x="227926" y="215315"/>
                  </a:lnTo>
                  <a:lnTo>
                    <a:pt x="224282" y="218960"/>
                  </a:lnTo>
                  <a:lnTo>
                    <a:pt x="213347" y="218960"/>
                  </a:lnTo>
                  <a:lnTo>
                    <a:pt x="209702" y="215315"/>
                  </a:lnTo>
                  <a:lnTo>
                    <a:pt x="209702" y="204368"/>
                  </a:lnTo>
                  <a:lnTo>
                    <a:pt x="213347" y="200723"/>
                  </a:lnTo>
                  <a:lnTo>
                    <a:pt x="224282" y="200723"/>
                  </a:lnTo>
                  <a:lnTo>
                    <a:pt x="227926" y="204368"/>
                  </a:lnTo>
                  <a:lnTo>
                    <a:pt x="227926" y="167474"/>
                  </a:lnTo>
                  <a:lnTo>
                    <a:pt x="217792" y="171754"/>
                  </a:lnTo>
                  <a:lnTo>
                    <a:pt x="177203" y="179590"/>
                  </a:lnTo>
                  <a:lnTo>
                    <a:pt x="127647" y="182473"/>
                  </a:lnTo>
                  <a:lnTo>
                    <a:pt x="78079" y="179590"/>
                  </a:lnTo>
                  <a:lnTo>
                    <a:pt x="37503" y="171754"/>
                  </a:lnTo>
                  <a:lnTo>
                    <a:pt x="10071" y="160147"/>
                  </a:lnTo>
                  <a:lnTo>
                    <a:pt x="0" y="145986"/>
                  </a:lnTo>
                  <a:lnTo>
                    <a:pt x="0" y="218960"/>
                  </a:lnTo>
                  <a:lnTo>
                    <a:pt x="10071" y="233133"/>
                  </a:lnTo>
                  <a:lnTo>
                    <a:pt x="37503" y="244741"/>
                  </a:lnTo>
                  <a:lnTo>
                    <a:pt x="78079" y="252577"/>
                  </a:lnTo>
                  <a:lnTo>
                    <a:pt x="127647" y="255460"/>
                  </a:lnTo>
                  <a:lnTo>
                    <a:pt x="177203" y="252577"/>
                  </a:lnTo>
                  <a:lnTo>
                    <a:pt x="217792" y="244741"/>
                  </a:lnTo>
                  <a:lnTo>
                    <a:pt x="245211" y="233133"/>
                  </a:lnTo>
                  <a:lnTo>
                    <a:pt x="255282" y="218960"/>
                  </a:lnTo>
                  <a:lnTo>
                    <a:pt x="255282" y="200723"/>
                  </a:lnTo>
                  <a:lnTo>
                    <a:pt x="255282" y="182473"/>
                  </a:lnTo>
                  <a:lnTo>
                    <a:pt x="255282" y="145986"/>
                  </a:lnTo>
                  <a:close/>
                </a:path>
                <a:path w="255905" h="346710">
                  <a:moveTo>
                    <a:pt x="255282" y="54749"/>
                  </a:moveTo>
                  <a:lnTo>
                    <a:pt x="245211" y="68922"/>
                  </a:lnTo>
                  <a:lnTo>
                    <a:pt x="227926" y="76250"/>
                  </a:lnTo>
                  <a:lnTo>
                    <a:pt x="227926" y="113144"/>
                  </a:lnTo>
                  <a:lnTo>
                    <a:pt x="227926" y="124091"/>
                  </a:lnTo>
                  <a:lnTo>
                    <a:pt x="224282" y="127736"/>
                  </a:lnTo>
                  <a:lnTo>
                    <a:pt x="213347" y="127736"/>
                  </a:lnTo>
                  <a:lnTo>
                    <a:pt x="209702" y="124091"/>
                  </a:lnTo>
                  <a:lnTo>
                    <a:pt x="209702" y="113144"/>
                  </a:lnTo>
                  <a:lnTo>
                    <a:pt x="213347" y="109486"/>
                  </a:lnTo>
                  <a:lnTo>
                    <a:pt x="224282" y="109486"/>
                  </a:lnTo>
                  <a:lnTo>
                    <a:pt x="227926" y="113144"/>
                  </a:lnTo>
                  <a:lnTo>
                    <a:pt x="227926" y="76250"/>
                  </a:lnTo>
                  <a:lnTo>
                    <a:pt x="217792" y="80530"/>
                  </a:lnTo>
                  <a:lnTo>
                    <a:pt x="177203" y="88366"/>
                  </a:lnTo>
                  <a:lnTo>
                    <a:pt x="127647" y="91249"/>
                  </a:lnTo>
                  <a:lnTo>
                    <a:pt x="78079" y="88366"/>
                  </a:lnTo>
                  <a:lnTo>
                    <a:pt x="37503" y="80530"/>
                  </a:lnTo>
                  <a:lnTo>
                    <a:pt x="10071" y="68922"/>
                  </a:lnTo>
                  <a:lnTo>
                    <a:pt x="0" y="54749"/>
                  </a:lnTo>
                  <a:lnTo>
                    <a:pt x="0" y="127736"/>
                  </a:lnTo>
                  <a:lnTo>
                    <a:pt x="10071" y="141909"/>
                  </a:lnTo>
                  <a:lnTo>
                    <a:pt x="37503" y="153504"/>
                  </a:lnTo>
                  <a:lnTo>
                    <a:pt x="78079" y="161353"/>
                  </a:lnTo>
                  <a:lnTo>
                    <a:pt x="127647" y="164223"/>
                  </a:lnTo>
                  <a:lnTo>
                    <a:pt x="177203" y="161353"/>
                  </a:lnTo>
                  <a:lnTo>
                    <a:pt x="217792" y="153504"/>
                  </a:lnTo>
                  <a:lnTo>
                    <a:pt x="245211" y="141909"/>
                  </a:lnTo>
                  <a:lnTo>
                    <a:pt x="255282" y="127736"/>
                  </a:lnTo>
                  <a:lnTo>
                    <a:pt x="255282" y="109486"/>
                  </a:lnTo>
                  <a:lnTo>
                    <a:pt x="255282" y="91249"/>
                  </a:lnTo>
                  <a:lnTo>
                    <a:pt x="255282" y="54749"/>
                  </a:lnTo>
                  <a:close/>
                </a:path>
                <a:path w="255905" h="346710">
                  <a:moveTo>
                    <a:pt x="255282" y="36512"/>
                  </a:moveTo>
                  <a:lnTo>
                    <a:pt x="245249" y="22301"/>
                  </a:lnTo>
                  <a:lnTo>
                    <a:pt x="217893" y="10693"/>
                  </a:lnTo>
                  <a:lnTo>
                    <a:pt x="177330" y="2870"/>
                  </a:lnTo>
                  <a:lnTo>
                    <a:pt x="127647" y="0"/>
                  </a:lnTo>
                  <a:lnTo>
                    <a:pt x="77965" y="2870"/>
                  </a:lnTo>
                  <a:lnTo>
                    <a:pt x="37388" y="10693"/>
                  </a:lnTo>
                  <a:lnTo>
                    <a:pt x="10033" y="22301"/>
                  </a:lnTo>
                  <a:lnTo>
                    <a:pt x="0" y="36512"/>
                  </a:lnTo>
                  <a:lnTo>
                    <a:pt x="10033" y="50711"/>
                  </a:lnTo>
                  <a:lnTo>
                    <a:pt x="37388" y="62306"/>
                  </a:lnTo>
                  <a:lnTo>
                    <a:pt x="77965" y="70129"/>
                  </a:lnTo>
                  <a:lnTo>
                    <a:pt x="127647" y="72999"/>
                  </a:lnTo>
                  <a:lnTo>
                    <a:pt x="177330" y="70129"/>
                  </a:lnTo>
                  <a:lnTo>
                    <a:pt x="217893" y="62306"/>
                  </a:lnTo>
                  <a:lnTo>
                    <a:pt x="245249" y="50711"/>
                  </a:lnTo>
                  <a:lnTo>
                    <a:pt x="255282" y="36512"/>
                  </a:lnTo>
                  <a:close/>
                </a:path>
              </a:pathLst>
            </a:custGeom>
            <a:solidFill>
              <a:srgbClr val="30B4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3115030"/>
            <a:ext cx="8990330" cy="869315"/>
            <a:chOff x="2549651" y="3115030"/>
            <a:chExt cx="8990330" cy="869315"/>
          </a:xfrm>
        </p:grpSpPr>
        <p:sp>
          <p:nvSpPr>
            <p:cNvPr id="10" name="object 10"/>
            <p:cNvSpPr/>
            <p:nvPr/>
          </p:nvSpPr>
          <p:spPr>
            <a:xfrm>
              <a:off x="2549651" y="3115030"/>
              <a:ext cx="8990076" cy="8687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3128771"/>
              <a:ext cx="8915400" cy="794385"/>
            </a:xfrm>
            <a:custGeom>
              <a:avLst/>
              <a:gdLst/>
              <a:ahLst/>
              <a:cxnLst/>
              <a:rect l="l" t="t" r="r" b="b"/>
              <a:pathLst>
                <a:path w="8915400" h="794385">
                  <a:moveTo>
                    <a:pt x="8836025" y="0"/>
                  </a:moveTo>
                  <a:lnTo>
                    <a:pt x="79375" y="0"/>
                  </a:lnTo>
                  <a:lnTo>
                    <a:pt x="48488" y="6240"/>
                  </a:lnTo>
                  <a:lnTo>
                    <a:pt x="23256" y="23256"/>
                  </a:lnTo>
                  <a:lnTo>
                    <a:pt x="6240" y="48488"/>
                  </a:lnTo>
                  <a:lnTo>
                    <a:pt x="0" y="79375"/>
                  </a:lnTo>
                  <a:lnTo>
                    <a:pt x="0" y="714628"/>
                  </a:lnTo>
                  <a:lnTo>
                    <a:pt x="6240" y="745515"/>
                  </a:lnTo>
                  <a:lnTo>
                    <a:pt x="23256" y="770747"/>
                  </a:lnTo>
                  <a:lnTo>
                    <a:pt x="48488" y="787763"/>
                  </a:lnTo>
                  <a:lnTo>
                    <a:pt x="79375" y="794003"/>
                  </a:lnTo>
                  <a:lnTo>
                    <a:pt x="8836025" y="794003"/>
                  </a:lnTo>
                  <a:lnTo>
                    <a:pt x="8866911" y="787763"/>
                  </a:lnTo>
                  <a:lnTo>
                    <a:pt x="8892143" y="770747"/>
                  </a:lnTo>
                  <a:lnTo>
                    <a:pt x="8909159" y="745515"/>
                  </a:lnTo>
                  <a:lnTo>
                    <a:pt x="8915400" y="714628"/>
                  </a:lnTo>
                  <a:lnTo>
                    <a:pt x="8915400" y="79375"/>
                  </a:lnTo>
                  <a:lnTo>
                    <a:pt x="8909159" y="48488"/>
                  </a:lnTo>
                  <a:lnTo>
                    <a:pt x="8892143" y="23256"/>
                  </a:lnTo>
                  <a:lnTo>
                    <a:pt x="8866911" y="6240"/>
                  </a:lnTo>
                  <a:lnTo>
                    <a:pt x="883602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0443" y="3293325"/>
              <a:ext cx="512102" cy="5121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5942" y="3370941"/>
              <a:ext cx="145874" cy="1459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85347" y="3389688"/>
              <a:ext cx="145328" cy="2914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43406" y="3503408"/>
              <a:ext cx="169004" cy="1888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549651" y="4259567"/>
            <a:ext cx="8990330" cy="1711960"/>
            <a:chOff x="2549651" y="4259567"/>
            <a:chExt cx="8990330" cy="1711960"/>
          </a:xfrm>
        </p:grpSpPr>
        <p:sp>
          <p:nvSpPr>
            <p:cNvPr id="17" name="object 17"/>
            <p:cNvSpPr/>
            <p:nvPr/>
          </p:nvSpPr>
          <p:spPr>
            <a:xfrm>
              <a:off x="2549651" y="4259567"/>
              <a:ext cx="8990076" cy="8702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89275" y="4273295"/>
              <a:ext cx="8915400" cy="795655"/>
            </a:xfrm>
            <a:custGeom>
              <a:avLst/>
              <a:gdLst/>
              <a:ahLst/>
              <a:cxnLst/>
              <a:rect l="l" t="t" r="r" b="b"/>
              <a:pathLst>
                <a:path w="8915400" h="795654">
                  <a:moveTo>
                    <a:pt x="8835898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42" y="746986"/>
                  </a:lnTo>
                  <a:lnTo>
                    <a:pt x="23272" y="772255"/>
                  </a:lnTo>
                  <a:lnTo>
                    <a:pt x="48541" y="789285"/>
                  </a:lnTo>
                  <a:lnTo>
                    <a:pt x="79501" y="795527"/>
                  </a:lnTo>
                  <a:lnTo>
                    <a:pt x="8835898" y="795527"/>
                  </a:lnTo>
                  <a:lnTo>
                    <a:pt x="8866858" y="789285"/>
                  </a:lnTo>
                  <a:lnTo>
                    <a:pt x="8892127" y="772255"/>
                  </a:lnTo>
                  <a:lnTo>
                    <a:pt x="8909157" y="746986"/>
                  </a:lnTo>
                  <a:lnTo>
                    <a:pt x="8915400" y="716026"/>
                  </a:lnTo>
                  <a:lnTo>
                    <a:pt x="8915400" y="79501"/>
                  </a:lnTo>
                  <a:lnTo>
                    <a:pt x="8909157" y="48541"/>
                  </a:lnTo>
                  <a:lnTo>
                    <a:pt x="8892127" y="23272"/>
                  </a:lnTo>
                  <a:lnTo>
                    <a:pt x="8866858" y="6242"/>
                  </a:lnTo>
                  <a:lnTo>
                    <a:pt x="883589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90443" y="4286973"/>
              <a:ext cx="512102" cy="5121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75653" y="4346328"/>
              <a:ext cx="289560" cy="346710"/>
            </a:xfrm>
            <a:custGeom>
              <a:avLst/>
              <a:gdLst/>
              <a:ahLst/>
              <a:cxnLst/>
              <a:rect l="l" t="t" r="r" b="b"/>
              <a:pathLst>
                <a:path w="289560" h="346710">
                  <a:moveTo>
                    <a:pt x="164108" y="0"/>
                  </a:moveTo>
                  <a:lnTo>
                    <a:pt x="120295" y="8025"/>
                  </a:lnTo>
                  <a:lnTo>
                    <a:pt x="81041" y="26493"/>
                  </a:lnTo>
                  <a:lnTo>
                    <a:pt x="47865" y="53832"/>
                  </a:lnTo>
                  <a:lnTo>
                    <a:pt x="22286" y="88468"/>
                  </a:lnTo>
                  <a:lnTo>
                    <a:pt x="5824" y="128831"/>
                  </a:lnTo>
                  <a:lnTo>
                    <a:pt x="0" y="173348"/>
                  </a:lnTo>
                  <a:lnTo>
                    <a:pt x="6183" y="219448"/>
                  </a:lnTo>
                  <a:lnTo>
                    <a:pt x="23637" y="260860"/>
                  </a:lnTo>
                  <a:lnTo>
                    <a:pt x="50714" y="295936"/>
                  </a:lnTo>
                  <a:lnTo>
                    <a:pt x="85768" y="323030"/>
                  </a:lnTo>
                  <a:lnTo>
                    <a:pt x="127154" y="340495"/>
                  </a:lnTo>
                  <a:lnTo>
                    <a:pt x="173225" y="346682"/>
                  </a:lnTo>
                  <a:lnTo>
                    <a:pt x="205100" y="343803"/>
                  </a:lnTo>
                  <a:lnTo>
                    <a:pt x="235393" y="335279"/>
                  </a:lnTo>
                  <a:lnTo>
                    <a:pt x="263549" y="321281"/>
                  </a:lnTo>
                  <a:lnTo>
                    <a:pt x="289013" y="301980"/>
                  </a:lnTo>
                  <a:lnTo>
                    <a:pt x="164108" y="176998"/>
                  </a:lnTo>
                  <a:lnTo>
                    <a:pt x="164108" y="0"/>
                  </a:lnTo>
                  <a:close/>
                </a:path>
              </a:pathLst>
            </a:custGeom>
            <a:solidFill>
              <a:srgbClr val="2574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57996" y="4346328"/>
              <a:ext cx="163652" cy="2892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49651" y="5102351"/>
              <a:ext cx="8990076" cy="8687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89275" y="5116067"/>
              <a:ext cx="8915400" cy="794385"/>
            </a:xfrm>
            <a:custGeom>
              <a:avLst/>
              <a:gdLst/>
              <a:ahLst/>
              <a:cxnLst/>
              <a:rect l="l" t="t" r="r" b="b"/>
              <a:pathLst>
                <a:path w="8915400" h="794385">
                  <a:moveTo>
                    <a:pt x="8836025" y="0"/>
                  </a:moveTo>
                  <a:lnTo>
                    <a:pt x="79375" y="0"/>
                  </a:lnTo>
                  <a:lnTo>
                    <a:pt x="48488" y="6240"/>
                  </a:lnTo>
                  <a:lnTo>
                    <a:pt x="23256" y="23256"/>
                  </a:lnTo>
                  <a:lnTo>
                    <a:pt x="6240" y="48488"/>
                  </a:lnTo>
                  <a:lnTo>
                    <a:pt x="0" y="79374"/>
                  </a:lnTo>
                  <a:lnTo>
                    <a:pt x="0" y="714603"/>
                  </a:lnTo>
                  <a:lnTo>
                    <a:pt x="6240" y="745510"/>
                  </a:lnTo>
                  <a:lnTo>
                    <a:pt x="23256" y="770748"/>
                  </a:lnTo>
                  <a:lnTo>
                    <a:pt x="48488" y="787764"/>
                  </a:lnTo>
                  <a:lnTo>
                    <a:pt x="79375" y="794003"/>
                  </a:lnTo>
                  <a:lnTo>
                    <a:pt x="8836025" y="794003"/>
                  </a:lnTo>
                  <a:lnTo>
                    <a:pt x="8866911" y="787764"/>
                  </a:lnTo>
                  <a:lnTo>
                    <a:pt x="8892143" y="770748"/>
                  </a:lnTo>
                  <a:lnTo>
                    <a:pt x="8909159" y="745510"/>
                  </a:lnTo>
                  <a:lnTo>
                    <a:pt x="8915400" y="714603"/>
                  </a:lnTo>
                  <a:lnTo>
                    <a:pt x="8915400" y="79374"/>
                  </a:lnTo>
                  <a:lnTo>
                    <a:pt x="8909159" y="48488"/>
                  </a:lnTo>
                  <a:lnTo>
                    <a:pt x="8892143" y="23256"/>
                  </a:lnTo>
                  <a:lnTo>
                    <a:pt x="8866911" y="6240"/>
                  </a:lnTo>
                  <a:lnTo>
                    <a:pt x="883602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90443" y="5280659"/>
              <a:ext cx="512102" cy="5121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84766" y="5344540"/>
              <a:ext cx="328295" cy="337820"/>
            </a:xfrm>
            <a:custGeom>
              <a:avLst/>
              <a:gdLst/>
              <a:ahLst/>
              <a:cxnLst/>
              <a:rect l="l" t="t" r="r" b="b"/>
              <a:pathLst>
                <a:path w="328294" h="337820">
                  <a:moveTo>
                    <a:pt x="132194" y="310197"/>
                  </a:moveTo>
                  <a:lnTo>
                    <a:pt x="0" y="310197"/>
                  </a:lnTo>
                  <a:lnTo>
                    <a:pt x="0" y="337566"/>
                  </a:lnTo>
                  <a:lnTo>
                    <a:pt x="132194" y="337566"/>
                  </a:lnTo>
                  <a:lnTo>
                    <a:pt x="132194" y="310197"/>
                  </a:lnTo>
                  <a:close/>
                </a:path>
                <a:path w="328294" h="337820">
                  <a:moveTo>
                    <a:pt x="177787" y="310197"/>
                  </a:moveTo>
                  <a:lnTo>
                    <a:pt x="150431" y="310197"/>
                  </a:lnTo>
                  <a:lnTo>
                    <a:pt x="150431" y="337566"/>
                  </a:lnTo>
                  <a:lnTo>
                    <a:pt x="177787" y="337566"/>
                  </a:lnTo>
                  <a:lnTo>
                    <a:pt x="177787" y="310197"/>
                  </a:lnTo>
                  <a:close/>
                </a:path>
                <a:path w="328294" h="337820">
                  <a:moveTo>
                    <a:pt x="309981" y="189788"/>
                  </a:moveTo>
                  <a:lnTo>
                    <a:pt x="302679" y="182473"/>
                  </a:lnTo>
                  <a:lnTo>
                    <a:pt x="164109" y="182473"/>
                  </a:lnTo>
                  <a:lnTo>
                    <a:pt x="164109" y="213931"/>
                  </a:lnTo>
                  <a:lnTo>
                    <a:pt x="164109" y="224002"/>
                  </a:lnTo>
                  <a:lnTo>
                    <a:pt x="160020" y="228092"/>
                  </a:lnTo>
                  <a:lnTo>
                    <a:pt x="149948" y="228092"/>
                  </a:lnTo>
                  <a:lnTo>
                    <a:pt x="145872" y="224002"/>
                  </a:lnTo>
                  <a:lnTo>
                    <a:pt x="145872" y="213931"/>
                  </a:lnTo>
                  <a:lnTo>
                    <a:pt x="149948" y="209842"/>
                  </a:lnTo>
                  <a:lnTo>
                    <a:pt x="160020" y="209842"/>
                  </a:lnTo>
                  <a:lnTo>
                    <a:pt x="164109" y="213931"/>
                  </a:lnTo>
                  <a:lnTo>
                    <a:pt x="164109" y="182473"/>
                  </a:lnTo>
                  <a:lnTo>
                    <a:pt x="118516" y="182473"/>
                  </a:lnTo>
                  <a:lnTo>
                    <a:pt x="118516" y="213931"/>
                  </a:lnTo>
                  <a:lnTo>
                    <a:pt x="118516" y="224002"/>
                  </a:lnTo>
                  <a:lnTo>
                    <a:pt x="114439" y="228092"/>
                  </a:lnTo>
                  <a:lnTo>
                    <a:pt x="104368" y="228092"/>
                  </a:lnTo>
                  <a:lnTo>
                    <a:pt x="100291" y="224002"/>
                  </a:lnTo>
                  <a:lnTo>
                    <a:pt x="100291" y="213931"/>
                  </a:lnTo>
                  <a:lnTo>
                    <a:pt x="104368" y="209842"/>
                  </a:lnTo>
                  <a:lnTo>
                    <a:pt x="114439" y="209842"/>
                  </a:lnTo>
                  <a:lnTo>
                    <a:pt x="118516" y="213931"/>
                  </a:lnTo>
                  <a:lnTo>
                    <a:pt x="118516" y="182473"/>
                  </a:lnTo>
                  <a:lnTo>
                    <a:pt x="72936" y="182473"/>
                  </a:lnTo>
                  <a:lnTo>
                    <a:pt x="72936" y="213931"/>
                  </a:lnTo>
                  <a:lnTo>
                    <a:pt x="72936" y="224002"/>
                  </a:lnTo>
                  <a:lnTo>
                    <a:pt x="68859" y="228092"/>
                  </a:lnTo>
                  <a:lnTo>
                    <a:pt x="58775" y="228092"/>
                  </a:lnTo>
                  <a:lnTo>
                    <a:pt x="54698" y="224002"/>
                  </a:lnTo>
                  <a:lnTo>
                    <a:pt x="54698" y="213931"/>
                  </a:lnTo>
                  <a:lnTo>
                    <a:pt x="58775" y="209842"/>
                  </a:lnTo>
                  <a:lnTo>
                    <a:pt x="68859" y="209842"/>
                  </a:lnTo>
                  <a:lnTo>
                    <a:pt x="72936" y="213931"/>
                  </a:lnTo>
                  <a:lnTo>
                    <a:pt x="72936" y="182473"/>
                  </a:lnTo>
                  <a:lnTo>
                    <a:pt x="25539" y="182473"/>
                  </a:lnTo>
                  <a:lnTo>
                    <a:pt x="18237" y="189788"/>
                  </a:lnTo>
                  <a:lnTo>
                    <a:pt x="18237" y="248145"/>
                  </a:lnTo>
                  <a:lnTo>
                    <a:pt x="25539" y="255460"/>
                  </a:lnTo>
                  <a:lnTo>
                    <a:pt x="150431" y="255460"/>
                  </a:lnTo>
                  <a:lnTo>
                    <a:pt x="150431" y="291947"/>
                  </a:lnTo>
                  <a:lnTo>
                    <a:pt x="177787" y="291947"/>
                  </a:lnTo>
                  <a:lnTo>
                    <a:pt x="177787" y="255460"/>
                  </a:lnTo>
                  <a:lnTo>
                    <a:pt x="302679" y="255460"/>
                  </a:lnTo>
                  <a:lnTo>
                    <a:pt x="309981" y="248145"/>
                  </a:lnTo>
                  <a:lnTo>
                    <a:pt x="309981" y="228092"/>
                  </a:lnTo>
                  <a:lnTo>
                    <a:pt x="309981" y="209842"/>
                  </a:lnTo>
                  <a:lnTo>
                    <a:pt x="309981" y="189788"/>
                  </a:lnTo>
                  <a:close/>
                </a:path>
                <a:path w="328294" h="337820">
                  <a:moveTo>
                    <a:pt x="309981" y="98552"/>
                  </a:moveTo>
                  <a:lnTo>
                    <a:pt x="302679" y="91249"/>
                  </a:lnTo>
                  <a:lnTo>
                    <a:pt x="164109" y="91249"/>
                  </a:lnTo>
                  <a:lnTo>
                    <a:pt x="164109" y="122694"/>
                  </a:lnTo>
                  <a:lnTo>
                    <a:pt x="164109" y="132778"/>
                  </a:lnTo>
                  <a:lnTo>
                    <a:pt x="160020" y="136855"/>
                  </a:lnTo>
                  <a:lnTo>
                    <a:pt x="149948" y="136855"/>
                  </a:lnTo>
                  <a:lnTo>
                    <a:pt x="145872" y="132778"/>
                  </a:lnTo>
                  <a:lnTo>
                    <a:pt x="145872" y="122694"/>
                  </a:lnTo>
                  <a:lnTo>
                    <a:pt x="149948" y="118618"/>
                  </a:lnTo>
                  <a:lnTo>
                    <a:pt x="160020" y="118618"/>
                  </a:lnTo>
                  <a:lnTo>
                    <a:pt x="164109" y="122694"/>
                  </a:lnTo>
                  <a:lnTo>
                    <a:pt x="164109" y="91249"/>
                  </a:lnTo>
                  <a:lnTo>
                    <a:pt x="118516" y="91249"/>
                  </a:lnTo>
                  <a:lnTo>
                    <a:pt x="118516" y="122694"/>
                  </a:lnTo>
                  <a:lnTo>
                    <a:pt x="118516" y="132778"/>
                  </a:lnTo>
                  <a:lnTo>
                    <a:pt x="114439" y="136855"/>
                  </a:lnTo>
                  <a:lnTo>
                    <a:pt x="104368" y="136855"/>
                  </a:lnTo>
                  <a:lnTo>
                    <a:pt x="100291" y="132778"/>
                  </a:lnTo>
                  <a:lnTo>
                    <a:pt x="100291" y="122694"/>
                  </a:lnTo>
                  <a:lnTo>
                    <a:pt x="104368" y="118618"/>
                  </a:lnTo>
                  <a:lnTo>
                    <a:pt x="114439" y="118618"/>
                  </a:lnTo>
                  <a:lnTo>
                    <a:pt x="118516" y="122694"/>
                  </a:lnTo>
                  <a:lnTo>
                    <a:pt x="118516" y="91249"/>
                  </a:lnTo>
                  <a:lnTo>
                    <a:pt x="72936" y="91249"/>
                  </a:lnTo>
                  <a:lnTo>
                    <a:pt x="72936" y="122694"/>
                  </a:lnTo>
                  <a:lnTo>
                    <a:pt x="72936" y="132778"/>
                  </a:lnTo>
                  <a:lnTo>
                    <a:pt x="68859" y="136855"/>
                  </a:lnTo>
                  <a:lnTo>
                    <a:pt x="58775" y="136855"/>
                  </a:lnTo>
                  <a:lnTo>
                    <a:pt x="54698" y="132778"/>
                  </a:lnTo>
                  <a:lnTo>
                    <a:pt x="54698" y="122694"/>
                  </a:lnTo>
                  <a:lnTo>
                    <a:pt x="58775" y="118618"/>
                  </a:lnTo>
                  <a:lnTo>
                    <a:pt x="68859" y="118618"/>
                  </a:lnTo>
                  <a:lnTo>
                    <a:pt x="72936" y="122694"/>
                  </a:lnTo>
                  <a:lnTo>
                    <a:pt x="72936" y="91249"/>
                  </a:lnTo>
                  <a:lnTo>
                    <a:pt x="25539" y="91249"/>
                  </a:lnTo>
                  <a:lnTo>
                    <a:pt x="18237" y="98552"/>
                  </a:lnTo>
                  <a:lnTo>
                    <a:pt x="18237" y="156921"/>
                  </a:lnTo>
                  <a:lnTo>
                    <a:pt x="25539" y="164223"/>
                  </a:lnTo>
                  <a:lnTo>
                    <a:pt x="302679" y="164223"/>
                  </a:lnTo>
                  <a:lnTo>
                    <a:pt x="309981" y="156921"/>
                  </a:lnTo>
                  <a:lnTo>
                    <a:pt x="309981" y="136855"/>
                  </a:lnTo>
                  <a:lnTo>
                    <a:pt x="309981" y="118618"/>
                  </a:lnTo>
                  <a:lnTo>
                    <a:pt x="309981" y="98552"/>
                  </a:lnTo>
                  <a:close/>
                </a:path>
                <a:path w="328294" h="337820">
                  <a:moveTo>
                    <a:pt x="309981" y="7327"/>
                  </a:moveTo>
                  <a:lnTo>
                    <a:pt x="302679" y="0"/>
                  </a:lnTo>
                  <a:lnTo>
                    <a:pt x="164109" y="0"/>
                  </a:lnTo>
                  <a:lnTo>
                    <a:pt x="164109" y="31470"/>
                  </a:lnTo>
                  <a:lnTo>
                    <a:pt x="164109" y="41541"/>
                  </a:lnTo>
                  <a:lnTo>
                    <a:pt x="160020" y="45631"/>
                  </a:lnTo>
                  <a:lnTo>
                    <a:pt x="149948" y="45631"/>
                  </a:lnTo>
                  <a:lnTo>
                    <a:pt x="145872" y="41541"/>
                  </a:lnTo>
                  <a:lnTo>
                    <a:pt x="145872" y="31470"/>
                  </a:lnTo>
                  <a:lnTo>
                    <a:pt x="149948" y="27381"/>
                  </a:lnTo>
                  <a:lnTo>
                    <a:pt x="160020" y="27381"/>
                  </a:lnTo>
                  <a:lnTo>
                    <a:pt x="164109" y="31470"/>
                  </a:lnTo>
                  <a:lnTo>
                    <a:pt x="164109" y="0"/>
                  </a:lnTo>
                  <a:lnTo>
                    <a:pt x="118516" y="0"/>
                  </a:lnTo>
                  <a:lnTo>
                    <a:pt x="118516" y="31470"/>
                  </a:lnTo>
                  <a:lnTo>
                    <a:pt x="118516" y="41541"/>
                  </a:lnTo>
                  <a:lnTo>
                    <a:pt x="114439" y="45631"/>
                  </a:lnTo>
                  <a:lnTo>
                    <a:pt x="104368" y="45631"/>
                  </a:lnTo>
                  <a:lnTo>
                    <a:pt x="100291" y="41541"/>
                  </a:lnTo>
                  <a:lnTo>
                    <a:pt x="100291" y="31470"/>
                  </a:lnTo>
                  <a:lnTo>
                    <a:pt x="104368" y="27381"/>
                  </a:lnTo>
                  <a:lnTo>
                    <a:pt x="114439" y="27381"/>
                  </a:lnTo>
                  <a:lnTo>
                    <a:pt x="118516" y="31470"/>
                  </a:lnTo>
                  <a:lnTo>
                    <a:pt x="118516" y="0"/>
                  </a:lnTo>
                  <a:lnTo>
                    <a:pt x="72936" y="0"/>
                  </a:lnTo>
                  <a:lnTo>
                    <a:pt x="72936" y="31470"/>
                  </a:lnTo>
                  <a:lnTo>
                    <a:pt x="72936" y="41541"/>
                  </a:lnTo>
                  <a:lnTo>
                    <a:pt x="68859" y="45631"/>
                  </a:lnTo>
                  <a:lnTo>
                    <a:pt x="58775" y="45631"/>
                  </a:lnTo>
                  <a:lnTo>
                    <a:pt x="54698" y="41541"/>
                  </a:lnTo>
                  <a:lnTo>
                    <a:pt x="54698" y="31470"/>
                  </a:lnTo>
                  <a:lnTo>
                    <a:pt x="58775" y="27381"/>
                  </a:lnTo>
                  <a:lnTo>
                    <a:pt x="68859" y="27381"/>
                  </a:lnTo>
                  <a:lnTo>
                    <a:pt x="72936" y="31470"/>
                  </a:lnTo>
                  <a:lnTo>
                    <a:pt x="72936" y="0"/>
                  </a:lnTo>
                  <a:lnTo>
                    <a:pt x="25539" y="0"/>
                  </a:lnTo>
                  <a:lnTo>
                    <a:pt x="18237" y="7327"/>
                  </a:lnTo>
                  <a:lnTo>
                    <a:pt x="18237" y="65684"/>
                  </a:lnTo>
                  <a:lnTo>
                    <a:pt x="25539" y="72999"/>
                  </a:lnTo>
                  <a:lnTo>
                    <a:pt x="302679" y="72999"/>
                  </a:lnTo>
                  <a:lnTo>
                    <a:pt x="309981" y="65684"/>
                  </a:lnTo>
                  <a:lnTo>
                    <a:pt x="309981" y="45631"/>
                  </a:lnTo>
                  <a:lnTo>
                    <a:pt x="309981" y="27381"/>
                  </a:lnTo>
                  <a:lnTo>
                    <a:pt x="309981" y="7327"/>
                  </a:lnTo>
                  <a:close/>
                </a:path>
                <a:path w="328294" h="337820">
                  <a:moveTo>
                    <a:pt x="328218" y="310197"/>
                  </a:moveTo>
                  <a:lnTo>
                    <a:pt x="196011" y="310197"/>
                  </a:lnTo>
                  <a:lnTo>
                    <a:pt x="196011" y="337566"/>
                  </a:lnTo>
                  <a:lnTo>
                    <a:pt x="328218" y="337566"/>
                  </a:lnTo>
                  <a:lnTo>
                    <a:pt x="328218" y="310197"/>
                  </a:lnTo>
                  <a:close/>
                </a:path>
              </a:pathLst>
            </a:custGeom>
            <a:solidFill>
              <a:srgbClr val="2558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579114" y="2210562"/>
            <a:ext cx="7088505" cy="36226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40995">
              <a:lnSpc>
                <a:spcPct val="102000"/>
              </a:lnSpc>
              <a:spcBef>
                <a:spcPts val="55"/>
              </a:spcBef>
            </a:pP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RAVEN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dirty="0" sz="2000" spc="-5">
                <a:latin typeface="Century Gothic"/>
                <a:cs typeface="Century Gothic"/>
              </a:rPr>
              <a:t>MODULAR in design which </a:t>
            </a:r>
            <a:r>
              <a:rPr dirty="0" sz="2000">
                <a:latin typeface="Century Gothic"/>
                <a:cs typeface="Century Gothic"/>
              </a:rPr>
              <a:t>allows </a:t>
            </a:r>
            <a:r>
              <a:rPr dirty="0" sz="2000" spc="-5">
                <a:latin typeface="Century Gothic"/>
                <a:cs typeface="Century Gothic"/>
              </a:rPr>
              <a:t>for </a:t>
            </a:r>
            <a:r>
              <a:rPr dirty="0" sz="2000">
                <a:latin typeface="Century Gothic"/>
                <a:cs typeface="Century Gothic"/>
              </a:rPr>
              <a:t>speedier  execution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entury Gothic"/>
                <a:cs typeface="Century Gothic"/>
              </a:rPr>
              <a:t>The orchestrator component </a:t>
            </a:r>
            <a:r>
              <a:rPr dirty="0" sz="2000" spc="-5">
                <a:latin typeface="Century Gothic"/>
                <a:cs typeface="Century Gothic"/>
              </a:rPr>
              <a:t>is </a:t>
            </a:r>
            <a:r>
              <a:rPr dirty="0" sz="2000">
                <a:latin typeface="Century Gothic"/>
                <a:cs typeface="Century Gothic"/>
              </a:rPr>
              <a:t>called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5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MODULE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entury Gothic"/>
              <a:cs typeface="Century Gothic"/>
            </a:endParaRPr>
          </a:p>
          <a:p>
            <a:pPr marL="12700" marR="178435">
              <a:lnSpc>
                <a:spcPct val="102000"/>
              </a:lnSpc>
            </a:pPr>
            <a:r>
              <a:rPr dirty="0" sz="2000">
                <a:latin typeface="Century Gothic"/>
                <a:cs typeface="Century Gothic"/>
              </a:rPr>
              <a:t>The </a:t>
            </a:r>
            <a:r>
              <a:rPr dirty="0" sz="2000" spc="-5">
                <a:latin typeface="Century Gothic"/>
                <a:cs typeface="Century Gothic"/>
              </a:rPr>
              <a:t>MODULE </a:t>
            </a:r>
            <a:r>
              <a:rPr dirty="0" sz="2000">
                <a:latin typeface="Century Gothic"/>
                <a:cs typeface="Century Gothic"/>
              </a:rPr>
              <a:t>component </a:t>
            </a:r>
            <a:r>
              <a:rPr dirty="0" sz="2000" spc="-5">
                <a:latin typeface="Century Gothic"/>
                <a:cs typeface="Century Gothic"/>
              </a:rPr>
              <a:t>is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 spc="-5">
                <a:latin typeface="Century Gothic"/>
                <a:cs typeface="Century Gothic"/>
              </a:rPr>
              <a:t>basic building </a:t>
            </a:r>
            <a:r>
              <a:rPr dirty="0" sz="2000">
                <a:latin typeface="Century Gothic"/>
                <a:cs typeface="Century Gothic"/>
              </a:rPr>
              <a:t>block of</a:t>
            </a:r>
            <a:r>
              <a:rPr dirty="0" sz="2000" spc="-10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 transaction </a:t>
            </a:r>
            <a:r>
              <a:rPr dirty="0" sz="2000" spc="-5">
                <a:latin typeface="Century Gothic"/>
                <a:cs typeface="Century Gothic"/>
              </a:rPr>
              <a:t>and defines </a:t>
            </a:r>
            <a:r>
              <a:rPr dirty="0" sz="2000">
                <a:latin typeface="Century Gothic"/>
                <a:cs typeface="Century Gothic"/>
              </a:rPr>
              <a:t>execution</a:t>
            </a:r>
            <a:r>
              <a:rPr dirty="0" sz="2000" spc="-10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units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entury Gothic"/>
              <a:cs typeface="Century Gothic"/>
            </a:endParaRPr>
          </a:p>
          <a:p>
            <a:pPr marL="12700" marR="5080">
              <a:lnSpc>
                <a:spcPct val="102000"/>
              </a:lnSpc>
            </a:pPr>
            <a:r>
              <a:rPr dirty="0" sz="2000">
                <a:latin typeface="Century Gothic"/>
                <a:cs typeface="Century Gothic"/>
              </a:rPr>
              <a:t>Other components </a:t>
            </a:r>
            <a:r>
              <a:rPr dirty="0" sz="2000" spc="-5">
                <a:latin typeface="Century Gothic"/>
                <a:cs typeface="Century Gothic"/>
              </a:rPr>
              <a:t>are: DATABASE, </a:t>
            </a:r>
            <a:r>
              <a:rPr dirty="0" sz="2000">
                <a:latin typeface="Century Gothic"/>
                <a:cs typeface="Century Gothic"/>
              </a:rPr>
              <a:t>RECORDS, </a:t>
            </a:r>
            <a:r>
              <a:rPr dirty="0" sz="2000" spc="-10">
                <a:latin typeface="Century Gothic"/>
                <a:cs typeface="Century Gothic"/>
              </a:rPr>
              <a:t>VARIABLES,  </a:t>
            </a:r>
            <a:r>
              <a:rPr dirty="0" sz="2000" spc="-5">
                <a:latin typeface="Century Gothic"/>
                <a:cs typeface="Century Gothic"/>
              </a:rPr>
              <a:t>MODELS, RULES,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805053"/>
            <a:ext cx="2132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92529" y="2182685"/>
            <a:ext cx="2242820" cy="1942464"/>
            <a:chOff x="7792529" y="2182685"/>
            <a:chExt cx="2242820" cy="1942464"/>
          </a:xfrm>
        </p:grpSpPr>
        <p:sp>
          <p:nvSpPr>
            <p:cNvPr id="4" name="object 4"/>
            <p:cNvSpPr/>
            <p:nvPr/>
          </p:nvSpPr>
          <p:spPr>
            <a:xfrm>
              <a:off x="7803642" y="2193798"/>
              <a:ext cx="2220595" cy="1920239"/>
            </a:xfrm>
            <a:custGeom>
              <a:avLst/>
              <a:gdLst/>
              <a:ahLst/>
              <a:cxnLst/>
              <a:rect l="l" t="t" r="r" b="b"/>
              <a:pathLst>
                <a:path w="2220595" h="1920239">
                  <a:moveTo>
                    <a:pt x="1671827" y="0"/>
                  </a:moveTo>
                  <a:lnTo>
                    <a:pt x="548639" y="0"/>
                  </a:lnTo>
                  <a:lnTo>
                    <a:pt x="0" y="960119"/>
                  </a:lnTo>
                  <a:lnTo>
                    <a:pt x="548639" y="1920239"/>
                  </a:lnTo>
                  <a:lnTo>
                    <a:pt x="1671827" y="1920239"/>
                  </a:lnTo>
                  <a:lnTo>
                    <a:pt x="2220467" y="960119"/>
                  </a:lnTo>
                  <a:lnTo>
                    <a:pt x="1671827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03642" y="2193798"/>
              <a:ext cx="2220595" cy="1920239"/>
            </a:xfrm>
            <a:custGeom>
              <a:avLst/>
              <a:gdLst/>
              <a:ahLst/>
              <a:cxnLst/>
              <a:rect l="l" t="t" r="r" b="b"/>
              <a:pathLst>
                <a:path w="2220595" h="1920239">
                  <a:moveTo>
                    <a:pt x="0" y="960119"/>
                  </a:moveTo>
                  <a:lnTo>
                    <a:pt x="548639" y="0"/>
                  </a:lnTo>
                  <a:lnTo>
                    <a:pt x="1671827" y="0"/>
                  </a:lnTo>
                  <a:lnTo>
                    <a:pt x="2220467" y="960119"/>
                  </a:lnTo>
                  <a:lnTo>
                    <a:pt x="1671827" y="1920239"/>
                  </a:lnTo>
                  <a:lnTo>
                    <a:pt x="548639" y="1920239"/>
                  </a:lnTo>
                  <a:lnTo>
                    <a:pt x="0" y="960119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78494" y="2989326"/>
            <a:ext cx="1272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Self</a:t>
            </a:r>
            <a:r>
              <a:rPr dirty="0" sz="1800" spc="-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Service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8269" y="436181"/>
            <a:ext cx="2033270" cy="1597025"/>
            <a:chOff x="7998269" y="436181"/>
            <a:chExt cx="2033270" cy="1597025"/>
          </a:xfrm>
        </p:grpSpPr>
        <p:sp>
          <p:nvSpPr>
            <p:cNvPr id="8" name="object 8"/>
            <p:cNvSpPr/>
            <p:nvPr/>
          </p:nvSpPr>
          <p:spPr>
            <a:xfrm>
              <a:off x="9194291" y="1274063"/>
              <a:ext cx="836930" cy="722630"/>
            </a:xfrm>
            <a:custGeom>
              <a:avLst/>
              <a:gdLst/>
              <a:ahLst/>
              <a:cxnLst/>
              <a:rect l="l" t="t" r="r" b="b"/>
              <a:pathLst>
                <a:path w="836929" h="722630">
                  <a:moveTo>
                    <a:pt x="627887" y="0"/>
                  </a:moveTo>
                  <a:lnTo>
                    <a:pt x="208787" y="0"/>
                  </a:lnTo>
                  <a:lnTo>
                    <a:pt x="0" y="361188"/>
                  </a:lnTo>
                  <a:lnTo>
                    <a:pt x="208787" y="722376"/>
                  </a:lnTo>
                  <a:lnTo>
                    <a:pt x="627887" y="722376"/>
                  </a:lnTo>
                  <a:lnTo>
                    <a:pt x="836676" y="361188"/>
                  </a:lnTo>
                  <a:lnTo>
                    <a:pt x="627887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09381" y="447294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1368298" y="0"/>
                  </a:moveTo>
                  <a:lnTo>
                    <a:pt x="449834" y="0"/>
                  </a:lnTo>
                  <a:lnTo>
                    <a:pt x="0" y="787145"/>
                  </a:lnTo>
                  <a:lnTo>
                    <a:pt x="449834" y="1574291"/>
                  </a:lnTo>
                  <a:lnTo>
                    <a:pt x="1368298" y="1574291"/>
                  </a:lnTo>
                  <a:lnTo>
                    <a:pt x="1818132" y="787145"/>
                  </a:lnTo>
                  <a:lnTo>
                    <a:pt x="1368298" y="0"/>
                  </a:lnTo>
                  <a:close/>
                </a:path>
              </a:pathLst>
            </a:custGeom>
            <a:solidFill>
              <a:srgbClr val="30B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09381" y="447294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0" y="787145"/>
                  </a:moveTo>
                  <a:lnTo>
                    <a:pt x="449834" y="0"/>
                  </a:lnTo>
                  <a:lnTo>
                    <a:pt x="1368298" y="0"/>
                  </a:lnTo>
                  <a:lnTo>
                    <a:pt x="1818132" y="787145"/>
                  </a:lnTo>
                  <a:lnTo>
                    <a:pt x="1368298" y="1574291"/>
                  </a:lnTo>
                  <a:lnTo>
                    <a:pt x="449834" y="1574291"/>
                  </a:lnTo>
                  <a:lnTo>
                    <a:pt x="0" y="78714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352535" y="1068704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Database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67049" y="1403921"/>
            <a:ext cx="1840864" cy="1941830"/>
            <a:chOff x="9667049" y="1403921"/>
            <a:chExt cx="1840864" cy="1941830"/>
          </a:xfrm>
        </p:grpSpPr>
        <p:sp>
          <p:nvSpPr>
            <p:cNvPr id="13" name="object 13"/>
            <p:cNvSpPr/>
            <p:nvPr/>
          </p:nvSpPr>
          <p:spPr>
            <a:xfrm>
              <a:off x="10171175" y="2622803"/>
              <a:ext cx="838200" cy="722630"/>
            </a:xfrm>
            <a:custGeom>
              <a:avLst/>
              <a:gdLst/>
              <a:ahLst/>
              <a:cxnLst/>
              <a:rect l="l" t="t" r="r" b="b"/>
              <a:pathLst>
                <a:path w="838200" h="722629">
                  <a:moveTo>
                    <a:pt x="629412" y="0"/>
                  </a:moveTo>
                  <a:lnTo>
                    <a:pt x="208788" y="0"/>
                  </a:lnTo>
                  <a:lnTo>
                    <a:pt x="0" y="361188"/>
                  </a:lnTo>
                  <a:lnTo>
                    <a:pt x="208788" y="722376"/>
                  </a:lnTo>
                  <a:lnTo>
                    <a:pt x="629412" y="722376"/>
                  </a:lnTo>
                  <a:lnTo>
                    <a:pt x="838200" y="361188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78161" y="1415033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1368298" y="0"/>
                  </a:moveTo>
                  <a:lnTo>
                    <a:pt x="449834" y="0"/>
                  </a:lnTo>
                  <a:lnTo>
                    <a:pt x="0" y="787145"/>
                  </a:lnTo>
                  <a:lnTo>
                    <a:pt x="449834" y="1574291"/>
                  </a:lnTo>
                  <a:lnTo>
                    <a:pt x="1368298" y="1574291"/>
                  </a:lnTo>
                  <a:lnTo>
                    <a:pt x="1818132" y="787145"/>
                  </a:lnTo>
                  <a:lnTo>
                    <a:pt x="1368298" y="0"/>
                  </a:lnTo>
                  <a:close/>
                </a:path>
              </a:pathLst>
            </a:custGeom>
            <a:solidFill>
              <a:srgbClr val="24A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78161" y="1415033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0" y="787145"/>
                  </a:moveTo>
                  <a:lnTo>
                    <a:pt x="449834" y="0"/>
                  </a:lnTo>
                  <a:lnTo>
                    <a:pt x="1368298" y="0"/>
                  </a:lnTo>
                  <a:lnTo>
                    <a:pt x="1818132" y="787145"/>
                  </a:lnTo>
                  <a:lnTo>
                    <a:pt x="1368298" y="1574291"/>
                  </a:lnTo>
                  <a:lnTo>
                    <a:pt x="449834" y="1574291"/>
                  </a:lnTo>
                  <a:lnTo>
                    <a:pt x="0" y="78714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061193" y="2037079"/>
            <a:ext cx="1051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Variables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92995" y="3307397"/>
            <a:ext cx="2014855" cy="1597025"/>
            <a:chOff x="9492995" y="3307397"/>
            <a:chExt cx="2014855" cy="1597025"/>
          </a:xfrm>
        </p:grpSpPr>
        <p:sp>
          <p:nvSpPr>
            <p:cNvPr id="18" name="object 18"/>
            <p:cNvSpPr/>
            <p:nvPr/>
          </p:nvSpPr>
          <p:spPr>
            <a:xfrm>
              <a:off x="9492995" y="4146803"/>
              <a:ext cx="836930" cy="722630"/>
            </a:xfrm>
            <a:custGeom>
              <a:avLst/>
              <a:gdLst/>
              <a:ahLst/>
              <a:cxnLst/>
              <a:rect l="l" t="t" r="r" b="b"/>
              <a:pathLst>
                <a:path w="836929" h="722629">
                  <a:moveTo>
                    <a:pt x="627887" y="0"/>
                  </a:moveTo>
                  <a:lnTo>
                    <a:pt x="208787" y="0"/>
                  </a:lnTo>
                  <a:lnTo>
                    <a:pt x="0" y="361188"/>
                  </a:lnTo>
                  <a:lnTo>
                    <a:pt x="208787" y="722376"/>
                  </a:lnTo>
                  <a:lnTo>
                    <a:pt x="627887" y="722376"/>
                  </a:lnTo>
                  <a:lnTo>
                    <a:pt x="836676" y="361188"/>
                  </a:lnTo>
                  <a:lnTo>
                    <a:pt x="627887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78161" y="3318509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1368298" y="0"/>
                  </a:moveTo>
                  <a:lnTo>
                    <a:pt x="449834" y="0"/>
                  </a:lnTo>
                  <a:lnTo>
                    <a:pt x="0" y="787145"/>
                  </a:lnTo>
                  <a:lnTo>
                    <a:pt x="449834" y="1574291"/>
                  </a:lnTo>
                  <a:lnTo>
                    <a:pt x="1368298" y="1574291"/>
                  </a:lnTo>
                  <a:lnTo>
                    <a:pt x="1818132" y="787145"/>
                  </a:lnTo>
                  <a:lnTo>
                    <a:pt x="1368298" y="0"/>
                  </a:lnTo>
                  <a:close/>
                </a:path>
              </a:pathLst>
            </a:custGeom>
            <a:solidFill>
              <a:srgbClr val="238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78161" y="3318509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0" y="787145"/>
                  </a:moveTo>
                  <a:lnTo>
                    <a:pt x="449834" y="0"/>
                  </a:lnTo>
                  <a:lnTo>
                    <a:pt x="1368298" y="0"/>
                  </a:lnTo>
                  <a:lnTo>
                    <a:pt x="1818132" y="787145"/>
                  </a:lnTo>
                  <a:lnTo>
                    <a:pt x="1368298" y="1574291"/>
                  </a:lnTo>
                  <a:lnTo>
                    <a:pt x="449834" y="1574291"/>
                  </a:lnTo>
                  <a:lnTo>
                    <a:pt x="0" y="78714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294366" y="3940809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Ru</a:t>
            </a:r>
            <a:r>
              <a:rPr dirty="0" sz="1800" spc="5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07452" y="4276661"/>
            <a:ext cx="2031364" cy="1597025"/>
            <a:chOff x="7807452" y="4276661"/>
            <a:chExt cx="2031364" cy="1597025"/>
          </a:xfrm>
        </p:grpSpPr>
        <p:sp>
          <p:nvSpPr>
            <p:cNvPr id="23" name="object 23"/>
            <p:cNvSpPr/>
            <p:nvPr/>
          </p:nvSpPr>
          <p:spPr>
            <a:xfrm>
              <a:off x="7807452" y="4305299"/>
              <a:ext cx="838200" cy="721360"/>
            </a:xfrm>
            <a:custGeom>
              <a:avLst/>
              <a:gdLst/>
              <a:ahLst/>
              <a:cxnLst/>
              <a:rect l="l" t="t" r="r" b="b"/>
              <a:pathLst>
                <a:path w="838200" h="721360">
                  <a:moveTo>
                    <a:pt x="629920" y="0"/>
                  </a:moveTo>
                  <a:lnTo>
                    <a:pt x="208279" y="0"/>
                  </a:lnTo>
                  <a:lnTo>
                    <a:pt x="0" y="360425"/>
                  </a:lnTo>
                  <a:lnTo>
                    <a:pt x="208279" y="720851"/>
                  </a:lnTo>
                  <a:lnTo>
                    <a:pt x="629920" y="720851"/>
                  </a:lnTo>
                  <a:lnTo>
                    <a:pt x="838200" y="360425"/>
                  </a:lnTo>
                  <a:lnTo>
                    <a:pt x="62992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09382" y="4287773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1368298" y="0"/>
                  </a:moveTo>
                  <a:lnTo>
                    <a:pt x="449834" y="0"/>
                  </a:lnTo>
                  <a:lnTo>
                    <a:pt x="0" y="787145"/>
                  </a:lnTo>
                  <a:lnTo>
                    <a:pt x="449834" y="1574292"/>
                  </a:lnTo>
                  <a:lnTo>
                    <a:pt x="1368298" y="1574292"/>
                  </a:lnTo>
                  <a:lnTo>
                    <a:pt x="1818132" y="787145"/>
                  </a:lnTo>
                  <a:lnTo>
                    <a:pt x="1368298" y="0"/>
                  </a:lnTo>
                  <a:close/>
                </a:path>
              </a:pathLst>
            </a:custGeom>
            <a:solidFill>
              <a:srgbClr val="247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009382" y="4287773"/>
              <a:ext cx="1818639" cy="1574800"/>
            </a:xfrm>
            <a:custGeom>
              <a:avLst/>
              <a:gdLst/>
              <a:ahLst/>
              <a:cxnLst/>
              <a:rect l="l" t="t" r="r" b="b"/>
              <a:pathLst>
                <a:path w="1818640" h="1574800">
                  <a:moveTo>
                    <a:pt x="0" y="787145"/>
                  </a:moveTo>
                  <a:lnTo>
                    <a:pt x="449834" y="0"/>
                  </a:lnTo>
                  <a:lnTo>
                    <a:pt x="1368298" y="0"/>
                  </a:lnTo>
                  <a:lnTo>
                    <a:pt x="1818132" y="787145"/>
                  </a:lnTo>
                  <a:lnTo>
                    <a:pt x="1368298" y="1574292"/>
                  </a:lnTo>
                  <a:lnTo>
                    <a:pt x="449834" y="1574292"/>
                  </a:lnTo>
                  <a:lnTo>
                    <a:pt x="0" y="787145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504935" y="4910454"/>
            <a:ext cx="827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od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0345" y="2956560"/>
            <a:ext cx="1842135" cy="1949450"/>
            <a:chOff x="6320345" y="2956560"/>
            <a:chExt cx="1842135" cy="1949450"/>
          </a:xfrm>
        </p:grpSpPr>
        <p:sp>
          <p:nvSpPr>
            <p:cNvPr id="28" name="object 28"/>
            <p:cNvSpPr/>
            <p:nvPr/>
          </p:nvSpPr>
          <p:spPr>
            <a:xfrm>
              <a:off x="6813804" y="2956560"/>
              <a:ext cx="838200" cy="721360"/>
            </a:xfrm>
            <a:custGeom>
              <a:avLst/>
              <a:gdLst/>
              <a:ahLst/>
              <a:cxnLst/>
              <a:rect l="l" t="t" r="r" b="b"/>
              <a:pathLst>
                <a:path w="838200" h="721360">
                  <a:moveTo>
                    <a:pt x="629920" y="0"/>
                  </a:moveTo>
                  <a:lnTo>
                    <a:pt x="208279" y="0"/>
                  </a:lnTo>
                  <a:lnTo>
                    <a:pt x="0" y="360425"/>
                  </a:lnTo>
                  <a:lnTo>
                    <a:pt x="208279" y="720851"/>
                  </a:lnTo>
                  <a:lnTo>
                    <a:pt x="629920" y="720851"/>
                  </a:lnTo>
                  <a:lnTo>
                    <a:pt x="838200" y="360425"/>
                  </a:lnTo>
                  <a:lnTo>
                    <a:pt x="62992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31458" y="3320034"/>
              <a:ext cx="1819910" cy="1574800"/>
            </a:xfrm>
            <a:custGeom>
              <a:avLst/>
              <a:gdLst/>
              <a:ahLst/>
              <a:cxnLst/>
              <a:rect l="l" t="t" r="r" b="b"/>
              <a:pathLst>
                <a:path w="1819909" h="1574800">
                  <a:moveTo>
                    <a:pt x="1369821" y="0"/>
                  </a:moveTo>
                  <a:lnTo>
                    <a:pt x="449834" y="0"/>
                  </a:lnTo>
                  <a:lnTo>
                    <a:pt x="0" y="787145"/>
                  </a:lnTo>
                  <a:lnTo>
                    <a:pt x="449834" y="1574291"/>
                  </a:lnTo>
                  <a:lnTo>
                    <a:pt x="1369821" y="1574291"/>
                  </a:lnTo>
                  <a:lnTo>
                    <a:pt x="1819656" y="787145"/>
                  </a:lnTo>
                  <a:lnTo>
                    <a:pt x="1369821" y="0"/>
                  </a:lnTo>
                  <a:close/>
                </a:path>
              </a:pathLst>
            </a:custGeom>
            <a:solidFill>
              <a:srgbClr val="2568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31458" y="3320034"/>
              <a:ext cx="1819910" cy="1574800"/>
            </a:xfrm>
            <a:custGeom>
              <a:avLst/>
              <a:gdLst/>
              <a:ahLst/>
              <a:cxnLst/>
              <a:rect l="l" t="t" r="r" b="b"/>
              <a:pathLst>
                <a:path w="1819909" h="1574800">
                  <a:moveTo>
                    <a:pt x="0" y="787145"/>
                  </a:moveTo>
                  <a:lnTo>
                    <a:pt x="449834" y="0"/>
                  </a:lnTo>
                  <a:lnTo>
                    <a:pt x="1369821" y="0"/>
                  </a:lnTo>
                  <a:lnTo>
                    <a:pt x="1819656" y="787145"/>
                  </a:lnTo>
                  <a:lnTo>
                    <a:pt x="1369821" y="1574291"/>
                  </a:lnTo>
                  <a:lnTo>
                    <a:pt x="449834" y="1574291"/>
                  </a:lnTo>
                  <a:lnTo>
                    <a:pt x="0" y="78714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820661" y="3815842"/>
            <a:ext cx="841375" cy="55118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129539">
              <a:lnSpc>
                <a:spcPts val="1980"/>
              </a:lnSpc>
              <a:spcBef>
                <a:spcPts val="315"/>
              </a:spcBef>
            </a:pP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Data  </a:t>
            </a: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sf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0345" y="1402397"/>
            <a:ext cx="1842135" cy="1595120"/>
            <a:chOff x="6320345" y="1402397"/>
            <a:chExt cx="1842135" cy="1595120"/>
          </a:xfrm>
        </p:grpSpPr>
        <p:sp>
          <p:nvSpPr>
            <p:cNvPr id="33" name="object 33"/>
            <p:cNvSpPr/>
            <p:nvPr/>
          </p:nvSpPr>
          <p:spPr>
            <a:xfrm>
              <a:off x="6331458" y="1413510"/>
              <a:ext cx="1819910" cy="1572895"/>
            </a:xfrm>
            <a:custGeom>
              <a:avLst/>
              <a:gdLst/>
              <a:ahLst/>
              <a:cxnLst/>
              <a:rect l="l" t="t" r="r" b="b"/>
              <a:pathLst>
                <a:path w="1819909" h="1572895">
                  <a:moveTo>
                    <a:pt x="1370330" y="0"/>
                  </a:moveTo>
                  <a:lnTo>
                    <a:pt x="449325" y="0"/>
                  </a:lnTo>
                  <a:lnTo>
                    <a:pt x="0" y="786384"/>
                  </a:lnTo>
                  <a:lnTo>
                    <a:pt x="449325" y="1572767"/>
                  </a:lnTo>
                  <a:lnTo>
                    <a:pt x="1370330" y="1572767"/>
                  </a:lnTo>
                  <a:lnTo>
                    <a:pt x="1819656" y="786384"/>
                  </a:lnTo>
                  <a:lnTo>
                    <a:pt x="1370330" y="0"/>
                  </a:lnTo>
                  <a:close/>
                </a:path>
              </a:pathLst>
            </a:custGeom>
            <a:solidFill>
              <a:srgbClr val="255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31458" y="1413510"/>
              <a:ext cx="1819910" cy="1572895"/>
            </a:xfrm>
            <a:custGeom>
              <a:avLst/>
              <a:gdLst/>
              <a:ahLst/>
              <a:cxnLst/>
              <a:rect l="l" t="t" r="r" b="b"/>
              <a:pathLst>
                <a:path w="1819909" h="1572895">
                  <a:moveTo>
                    <a:pt x="0" y="786384"/>
                  </a:moveTo>
                  <a:lnTo>
                    <a:pt x="449325" y="0"/>
                  </a:lnTo>
                  <a:lnTo>
                    <a:pt x="1370330" y="0"/>
                  </a:lnTo>
                  <a:lnTo>
                    <a:pt x="1819656" y="786384"/>
                  </a:lnTo>
                  <a:lnTo>
                    <a:pt x="1370330" y="1572767"/>
                  </a:lnTo>
                  <a:lnTo>
                    <a:pt x="449325" y="1572767"/>
                  </a:lnTo>
                  <a:lnTo>
                    <a:pt x="0" y="786384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047738" y="2034921"/>
            <a:ext cx="384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PI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6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855402" y="1941258"/>
            <a:ext cx="973455" cy="639445"/>
            <a:chOff x="3855402" y="1941258"/>
            <a:chExt cx="973455" cy="639445"/>
          </a:xfrm>
        </p:grpSpPr>
        <p:sp>
          <p:nvSpPr>
            <p:cNvPr id="38" name="object 38"/>
            <p:cNvSpPr/>
            <p:nvPr/>
          </p:nvSpPr>
          <p:spPr>
            <a:xfrm>
              <a:off x="3863340" y="1949195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69">
                  <a:moveTo>
                    <a:pt x="853186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6"/>
                  </a:lnTo>
                  <a:lnTo>
                    <a:pt x="0" y="519429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5"/>
                  </a:lnTo>
                  <a:lnTo>
                    <a:pt x="853186" y="623315"/>
                  </a:lnTo>
                  <a:lnTo>
                    <a:pt x="893635" y="615156"/>
                  </a:lnTo>
                  <a:lnTo>
                    <a:pt x="926655" y="592899"/>
                  </a:lnTo>
                  <a:lnTo>
                    <a:pt x="948912" y="559879"/>
                  </a:lnTo>
                  <a:lnTo>
                    <a:pt x="957072" y="519429"/>
                  </a:lnTo>
                  <a:lnTo>
                    <a:pt x="957072" y="103886"/>
                  </a:lnTo>
                  <a:lnTo>
                    <a:pt x="948912" y="63436"/>
                  </a:lnTo>
                  <a:lnTo>
                    <a:pt x="926655" y="30416"/>
                  </a:lnTo>
                  <a:lnTo>
                    <a:pt x="893635" y="8159"/>
                  </a:lnTo>
                  <a:lnTo>
                    <a:pt x="853186" y="0"/>
                  </a:lnTo>
                  <a:close/>
                </a:path>
              </a:pathLst>
            </a:custGeom>
            <a:solidFill>
              <a:srgbClr val="30B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63340" y="1949195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69">
                  <a:moveTo>
                    <a:pt x="0" y="103886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853186" y="0"/>
                  </a:lnTo>
                  <a:lnTo>
                    <a:pt x="893635" y="8159"/>
                  </a:lnTo>
                  <a:lnTo>
                    <a:pt x="926655" y="30416"/>
                  </a:lnTo>
                  <a:lnTo>
                    <a:pt x="948912" y="63436"/>
                  </a:lnTo>
                  <a:lnTo>
                    <a:pt x="957072" y="103886"/>
                  </a:lnTo>
                  <a:lnTo>
                    <a:pt x="957072" y="519429"/>
                  </a:lnTo>
                  <a:lnTo>
                    <a:pt x="948912" y="559879"/>
                  </a:lnTo>
                  <a:lnTo>
                    <a:pt x="926655" y="592899"/>
                  </a:lnTo>
                  <a:lnTo>
                    <a:pt x="893635" y="615156"/>
                  </a:lnTo>
                  <a:lnTo>
                    <a:pt x="853186" y="623315"/>
                  </a:lnTo>
                  <a:lnTo>
                    <a:pt x="103886" y="623315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29"/>
                  </a:lnTo>
                  <a:lnTo>
                    <a:pt x="0" y="10388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928109" y="2094356"/>
            <a:ext cx="828675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80035">
              <a:lnSpc>
                <a:spcPts val="1100"/>
              </a:lnSpc>
              <a:spcBef>
                <a:spcPts val="215"/>
              </a:spcBef>
            </a:pP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Fast  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Perf</a:t>
            </a:r>
            <a:r>
              <a:rPr dirty="0" sz="1000" spc="-15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rm</a:t>
            </a:r>
            <a:r>
              <a:rPr dirty="0" sz="100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nce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822761" y="2337752"/>
            <a:ext cx="1278255" cy="977265"/>
            <a:chOff x="4822761" y="2337752"/>
            <a:chExt cx="1278255" cy="977265"/>
          </a:xfrm>
        </p:grpSpPr>
        <p:sp>
          <p:nvSpPr>
            <p:cNvPr id="42" name="object 42"/>
            <p:cNvSpPr/>
            <p:nvPr/>
          </p:nvSpPr>
          <p:spPr>
            <a:xfrm>
              <a:off x="4827523" y="2342514"/>
              <a:ext cx="541655" cy="336550"/>
            </a:xfrm>
            <a:custGeom>
              <a:avLst/>
              <a:gdLst/>
              <a:ahLst/>
              <a:cxnLst/>
              <a:rect l="l" t="t" r="r" b="b"/>
              <a:pathLst>
                <a:path w="541654" h="336550">
                  <a:moveTo>
                    <a:pt x="0" y="0"/>
                  </a:moveTo>
                  <a:lnTo>
                    <a:pt x="46507" y="17181"/>
                  </a:lnTo>
                  <a:lnTo>
                    <a:pt x="92339" y="35889"/>
                  </a:lnTo>
                  <a:lnTo>
                    <a:pt x="137459" y="56099"/>
                  </a:lnTo>
                  <a:lnTo>
                    <a:pt x="181831" y="77792"/>
                  </a:lnTo>
                  <a:lnTo>
                    <a:pt x="225420" y="100945"/>
                  </a:lnTo>
                  <a:lnTo>
                    <a:pt x="268191" y="125537"/>
                  </a:lnTo>
                  <a:lnTo>
                    <a:pt x="310107" y="151547"/>
                  </a:lnTo>
                  <a:lnTo>
                    <a:pt x="351132" y="178952"/>
                  </a:lnTo>
                  <a:lnTo>
                    <a:pt x="391232" y="207733"/>
                  </a:lnTo>
                  <a:lnTo>
                    <a:pt x="430369" y="237866"/>
                  </a:lnTo>
                  <a:lnTo>
                    <a:pt x="468510" y="269331"/>
                  </a:lnTo>
                  <a:lnTo>
                    <a:pt x="505617" y="302105"/>
                  </a:lnTo>
                  <a:lnTo>
                    <a:pt x="541654" y="336169"/>
                  </a:lnTo>
                </a:path>
              </a:pathLst>
            </a:custGeom>
            <a:ln w="9525">
              <a:solidFill>
                <a:srgbClr val="30B4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34355" y="2683763"/>
              <a:ext cx="958850" cy="623570"/>
            </a:xfrm>
            <a:custGeom>
              <a:avLst/>
              <a:gdLst/>
              <a:ahLst/>
              <a:cxnLst/>
              <a:rect l="l" t="t" r="r" b="b"/>
              <a:pathLst>
                <a:path w="958850" h="623570">
                  <a:moveTo>
                    <a:pt x="854710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5"/>
                  </a:lnTo>
                  <a:lnTo>
                    <a:pt x="854710" y="623315"/>
                  </a:lnTo>
                  <a:lnTo>
                    <a:pt x="895159" y="615156"/>
                  </a:lnTo>
                  <a:lnTo>
                    <a:pt x="928179" y="592899"/>
                  </a:lnTo>
                  <a:lnTo>
                    <a:pt x="950436" y="559879"/>
                  </a:lnTo>
                  <a:lnTo>
                    <a:pt x="958596" y="519430"/>
                  </a:lnTo>
                  <a:lnTo>
                    <a:pt x="958596" y="103886"/>
                  </a:lnTo>
                  <a:lnTo>
                    <a:pt x="950436" y="63436"/>
                  </a:lnTo>
                  <a:lnTo>
                    <a:pt x="928179" y="30416"/>
                  </a:lnTo>
                  <a:lnTo>
                    <a:pt x="895159" y="8159"/>
                  </a:lnTo>
                  <a:lnTo>
                    <a:pt x="854710" y="0"/>
                  </a:lnTo>
                  <a:close/>
                </a:path>
              </a:pathLst>
            </a:custGeom>
            <a:solidFill>
              <a:srgbClr val="24A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34355" y="2683763"/>
              <a:ext cx="958850" cy="623570"/>
            </a:xfrm>
            <a:custGeom>
              <a:avLst/>
              <a:gdLst/>
              <a:ahLst/>
              <a:cxnLst/>
              <a:rect l="l" t="t" r="r" b="b"/>
              <a:pathLst>
                <a:path w="958850" h="623570">
                  <a:moveTo>
                    <a:pt x="0" y="103886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854710" y="0"/>
                  </a:lnTo>
                  <a:lnTo>
                    <a:pt x="895159" y="8159"/>
                  </a:lnTo>
                  <a:lnTo>
                    <a:pt x="928179" y="30416"/>
                  </a:lnTo>
                  <a:lnTo>
                    <a:pt x="950436" y="63436"/>
                  </a:lnTo>
                  <a:lnTo>
                    <a:pt x="958596" y="103886"/>
                  </a:lnTo>
                  <a:lnTo>
                    <a:pt x="958596" y="519430"/>
                  </a:lnTo>
                  <a:lnTo>
                    <a:pt x="950436" y="559879"/>
                  </a:lnTo>
                  <a:lnTo>
                    <a:pt x="928179" y="592899"/>
                  </a:lnTo>
                  <a:lnTo>
                    <a:pt x="895159" y="615156"/>
                  </a:lnTo>
                  <a:lnTo>
                    <a:pt x="854710" y="623315"/>
                  </a:lnTo>
                  <a:lnTo>
                    <a:pt x="103886" y="623315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375909" y="2829305"/>
            <a:ext cx="47752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8890">
              <a:lnSpc>
                <a:spcPts val="1100"/>
              </a:lnSpc>
              <a:spcBef>
                <a:spcPts val="215"/>
              </a:spcBef>
            </a:pPr>
            <a:r>
              <a:rPr dirty="0" sz="1000" spc="-35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ccess  </a:t>
            </a:r>
            <a:r>
              <a:rPr dirty="0" sz="1000" spc="-15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dirty="0" sz="100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27942" y="3309810"/>
            <a:ext cx="974725" cy="1445895"/>
            <a:chOff x="5127942" y="3309810"/>
            <a:chExt cx="974725" cy="1445895"/>
          </a:xfrm>
        </p:grpSpPr>
        <p:sp>
          <p:nvSpPr>
            <p:cNvPr id="47" name="object 47"/>
            <p:cNvSpPr/>
            <p:nvPr/>
          </p:nvSpPr>
          <p:spPr>
            <a:xfrm>
              <a:off x="5745225" y="3314572"/>
              <a:ext cx="59055" cy="802640"/>
            </a:xfrm>
            <a:custGeom>
              <a:avLst/>
              <a:gdLst/>
              <a:ahLst/>
              <a:cxnLst/>
              <a:rect l="l" t="t" r="r" b="b"/>
              <a:pathLst>
                <a:path w="59054" h="802639">
                  <a:moveTo>
                    <a:pt x="5334" y="0"/>
                  </a:moveTo>
                  <a:lnTo>
                    <a:pt x="18104" y="49459"/>
                  </a:lnTo>
                  <a:lnTo>
                    <a:pt x="29128" y="99225"/>
                  </a:lnTo>
                  <a:lnTo>
                    <a:pt x="38405" y="149251"/>
                  </a:lnTo>
                  <a:lnTo>
                    <a:pt x="45934" y="199493"/>
                  </a:lnTo>
                  <a:lnTo>
                    <a:pt x="51716" y="249904"/>
                  </a:lnTo>
                  <a:lnTo>
                    <a:pt x="55751" y="300439"/>
                  </a:lnTo>
                  <a:lnTo>
                    <a:pt x="58038" y="351053"/>
                  </a:lnTo>
                  <a:lnTo>
                    <a:pt x="58578" y="401700"/>
                  </a:lnTo>
                  <a:lnTo>
                    <a:pt x="57371" y="452336"/>
                  </a:lnTo>
                  <a:lnTo>
                    <a:pt x="54417" y="502915"/>
                  </a:lnTo>
                  <a:lnTo>
                    <a:pt x="49716" y="553390"/>
                  </a:lnTo>
                  <a:lnTo>
                    <a:pt x="43267" y="603718"/>
                  </a:lnTo>
                  <a:lnTo>
                    <a:pt x="35071" y="653852"/>
                  </a:lnTo>
                  <a:lnTo>
                    <a:pt x="25128" y="703747"/>
                  </a:lnTo>
                  <a:lnTo>
                    <a:pt x="13437" y="753358"/>
                  </a:lnTo>
                  <a:lnTo>
                    <a:pt x="0" y="802639"/>
                  </a:lnTo>
                </a:path>
              </a:pathLst>
            </a:custGeom>
            <a:ln w="9524">
              <a:solidFill>
                <a:srgbClr val="24A1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135879" y="4125467"/>
              <a:ext cx="958850" cy="622300"/>
            </a:xfrm>
            <a:custGeom>
              <a:avLst/>
              <a:gdLst/>
              <a:ahLst/>
              <a:cxnLst/>
              <a:rect l="l" t="t" r="r" b="b"/>
              <a:pathLst>
                <a:path w="958850" h="622300">
                  <a:moveTo>
                    <a:pt x="854964" y="0"/>
                  </a:moveTo>
                  <a:lnTo>
                    <a:pt x="103632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1"/>
                  </a:lnTo>
                  <a:lnTo>
                    <a:pt x="0" y="518159"/>
                  </a:lnTo>
                  <a:lnTo>
                    <a:pt x="8137" y="558516"/>
                  </a:lnTo>
                  <a:lnTo>
                    <a:pt x="30337" y="591454"/>
                  </a:lnTo>
                  <a:lnTo>
                    <a:pt x="63275" y="613654"/>
                  </a:lnTo>
                  <a:lnTo>
                    <a:pt x="103632" y="621791"/>
                  </a:lnTo>
                  <a:lnTo>
                    <a:pt x="854964" y="621791"/>
                  </a:lnTo>
                  <a:lnTo>
                    <a:pt x="895320" y="613654"/>
                  </a:lnTo>
                  <a:lnTo>
                    <a:pt x="928258" y="591454"/>
                  </a:lnTo>
                  <a:lnTo>
                    <a:pt x="950458" y="558516"/>
                  </a:lnTo>
                  <a:lnTo>
                    <a:pt x="958596" y="518159"/>
                  </a:lnTo>
                  <a:lnTo>
                    <a:pt x="958596" y="103631"/>
                  </a:lnTo>
                  <a:lnTo>
                    <a:pt x="950458" y="63275"/>
                  </a:lnTo>
                  <a:lnTo>
                    <a:pt x="928258" y="30337"/>
                  </a:lnTo>
                  <a:lnTo>
                    <a:pt x="895320" y="8137"/>
                  </a:lnTo>
                  <a:lnTo>
                    <a:pt x="854964" y="0"/>
                  </a:lnTo>
                  <a:close/>
                </a:path>
              </a:pathLst>
            </a:custGeom>
            <a:solidFill>
              <a:srgbClr val="238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35879" y="4125467"/>
              <a:ext cx="958850" cy="622300"/>
            </a:xfrm>
            <a:custGeom>
              <a:avLst/>
              <a:gdLst/>
              <a:ahLst/>
              <a:cxnLst/>
              <a:rect l="l" t="t" r="r" b="b"/>
              <a:pathLst>
                <a:path w="958850" h="622300">
                  <a:moveTo>
                    <a:pt x="0" y="103631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2" y="0"/>
                  </a:lnTo>
                  <a:lnTo>
                    <a:pt x="854964" y="0"/>
                  </a:lnTo>
                  <a:lnTo>
                    <a:pt x="895320" y="8137"/>
                  </a:lnTo>
                  <a:lnTo>
                    <a:pt x="928258" y="30337"/>
                  </a:lnTo>
                  <a:lnTo>
                    <a:pt x="950458" y="63275"/>
                  </a:lnTo>
                  <a:lnTo>
                    <a:pt x="958596" y="103631"/>
                  </a:lnTo>
                  <a:lnTo>
                    <a:pt x="958596" y="518159"/>
                  </a:lnTo>
                  <a:lnTo>
                    <a:pt x="950458" y="558516"/>
                  </a:lnTo>
                  <a:lnTo>
                    <a:pt x="928258" y="591454"/>
                  </a:lnTo>
                  <a:lnTo>
                    <a:pt x="895320" y="613654"/>
                  </a:lnTo>
                  <a:lnTo>
                    <a:pt x="854964" y="621791"/>
                  </a:lnTo>
                  <a:lnTo>
                    <a:pt x="103632" y="621791"/>
                  </a:lnTo>
                  <a:lnTo>
                    <a:pt x="63275" y="613654"/>
                  </a:lnTo>
                  <a:lnTo>
                    <a:pt x="30337" y="591454"/>
                  </a:lnTo>
                  <a:lnTo>
                    <a:pt x="8137" y="558516"/>
                  </a:lnTo>
                  <a:lnTo>
                    <a:pt x="0" y="518159"/>
                  </a:lnTo>
                  <a:lnTo>
                    <a:pt x="0" y="10363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271642" y="4200905"/>
            <a:ext cx="687705" cy="4565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195"/>
              </a:spcBef>
            </a:pP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Cross</a:t>
            </a:r>
            <a:r>
              <a:rPr dirty="0" sz="10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data  center  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re</a:t>
            </a:r>
            <a:r>
              <a:rPr dirty="0" sz="100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lica</a:t>
            </a:r>
            <a:r>
              <a:rPr dirty="0" sz="100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55402" y="4748593"/>
            <a:ext cx="1528445" cy="770255"/>
            <a:chOff x="3855402" y="4748593"/>
            <a:chExt cx="1528445" cy="770255"/>
          </a:xfrm>
        </p:grpSpPr>
        <p:sp>
          <p:nvSpPr>
            <p:cNvPr id="52" name="object 52"/>
            <p:cNvSpPr/>
            <p:nvPr/>
          </p:nvSpPr>
          <p:spPr>
            <a:xfrm>
              <a:off x="4827651" y="4753355"/>
              <a:ext cx="551180" cy="363855"/>
            </a:xfrm>
            <a:custGeom>
              <a:avLst/>
              <a:gdLst/>
              <a:ahLst/>
              <a:cxnLst/>
              <a:rect l="l" t="t" r="r" b="b"/>
              <a:pathLst>
                <a:path w="551179" h="363854">
                  <a:moveTo>
                    <a:pt x="551052" y="0"/>
                  </a:moveTo>
                  <a:lnTo>
                    <a:pt x="514979" y="36589"/>
                  </a:lnTo>
                  <a:lnTo>
                    <a:pt x="477709" y="71840"/>
                  </a:lnTo>
                  <a:lnTo>
                    <a:pt x="439282" y="105725"/>
                  </a:lnTo>
                  <a:lnTo>
                    <a:pt x="399738" y="138218"/>
                  </a:lnTo>
                  <a:lnTo>
                    <a:pt x="359115" y="169292"/>
                  </a:lnTo>
                  <a:lnTo>
                    <a:pt x="317452" y="198921"/>
                  </a:lnTo>
                  <a:lnTo>
                    <a:pt x="274789" y="227077"/>
                  </a:lnTo>
                  <a:lnTo>
                    <a:pt x="231165" y="253735"/>
                  </a:lnTo>
                  <a:lnTo>
                    <a:pt x="186619" y="278866"/>
                  </a:lnTo>
                  <a:lnTo>
                    <a:pt x="141190" y="302445"/>
                  </a:lnTo>
                  <a:lnTo>
                    <a:pt x="94918" y="324445"/>
                  </a:lnTo>
                  <a:lnTo>
                    <a:pt x="47841" y="344839"/>
                  </a:lnTo>
                  <a:lnTo>
                    <a:pt x="0" y="363601"/>
                  </a:lnTo>
                </a:path>
              </a:pathLst>
            </a:custGeom>
            <a:ln w="9525">
              <a:solidFill>
                <a:srgbClr val="238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63340" y="4887467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70">
                  <a:moveTo>
                    <a:pt x="853186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5"/>
                  </a:lnTo>
                  <a:lnTo>
                    <a:pt x="0" y="519429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5"/>
                  </a:lnTo>
                  <a:lnTo>
                    <a:pt x="853186" y="623315"/>
                  </a:lnTo>
                  <a:lnTo>
                    <a:pt x="893635" y="615156"/>
                  </a:lnTo>
                  <a:lnTo>
                    <a:pt x="926655" y="592899"/>
                  </a:lnTo>
                  <a:lnTo>
                    <a:pt x="948912" y="559879"/>
                  </a:lnTo>
                  <a:lnTo>
                    <a:pt x="957072" y="519429"/>
                  </a:lnTo>
                  <a:lnTo>
                    <a:pt x="957072" y="103885"/>
                  </a:lnTo>
                  <a:lnTo>
                    <a:pt x="948912" y="63436"/>
                  </a:lnTo>
                  <a:lnTo>
                    <a:pt x="926655" y="30416"/>
                  </a:lnTo>
                  <a:lnTo>
                    <a:pt x="893635" y="8159"/>
                  </a:lnTo>
                  <a:lnTo>
                    <a:pt x="853186" y="0"/>
                  </a:lnTo>
                  <a:close/>
                </a:path>
              </a:pathLst>
            </a:custGeom>
            <a:solidFill>
              <a:srgbClr val="247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863340" y="4887467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70">
                  <a:moveTo>
                    <a:pt x="0" y="103885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853186" y="0"/>
                  </a:lnTo>
                  <a:lnTo>
                    <a:pt x="893635" y="8159"/>
                  </a:lnTo>
                  <a:lnTo>
                    <a:pt x="926655" y="30416"/>
                  </a:lnTo>
                  <a:lnTo>
                    <a:pt x="948912" y="63436"/>
                  </a:lnTo>
                  <a:lnTo>
                    <a:pt x="957072" y="103885"/>
                  </a:lnTo>
                  <a:lnTo>
                    <a:pt x="957072" y="519429"/>
                  </a:lnTo>
                  <a:lnTo>
                    <a:pt x="948912" y="559879"/>
                  </a:lnTo>
                  <a:lnTo>
                    <a:pt x="926655" y="592899"/>
                  </a:lnTo>
                  <a:lnTo>
                    <a:pt x="893635" y="615156"/>
                  </a:lnTo>
                  <a:lnTo>
                    <a:pt x="853186" y="623315"/>
                  </a:lnTo>
                  <a:lnTo>
                    <a:pt x="103886" y="623315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29"/>
                  </a:lnTo>
                  <a:lnTo>
                    <a:pt x="0" y="10388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979926" y="5104002"/>
            <a:ext cx="723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Guard</a:t>
            </a:r>
            <a:r>
              <a:rPr dirty="0" sz="10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Rails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82862" y="4144962"/>
            <a:ext cx="1278890" cy="976630"/>
            <a:chOff x="2582862" y="4144962"/>
            <a:chExt cx="1278890" cy="976630"/>
          </a:xfrm>
        </p:grpSpPr>
        <p:sp>
          <p:nvSpPr>
            <p:cNvPr id="57" name="object 57"/>
            <p:cNvSpPr/>
            <p:nvPr/>
          </p:nvSpPr>
          <p:spPr>
            <a:xfrm>
              <a:off x="3314954" y="4780152"/>
              <a:ext cx="542290" cy="336550"/>
            </a:xfrm>
            <a:custGeom>
              <a:avLst/>
              <a:gdLst/>
              <a:ahLst/>
              <a:cxnLst/>
              <a:rect l="l" t="t" r="r" b="b"/>
              <a:pathLst>
                <a:path w="542289" h="336550">
                  <a:moveTo>
                    <a:pt x="541782" y="336169"/>
                  </a:moveTo>
                  <a:lnTo>
                    <a:pt x="495247" y="319011"/>
                  </a:lnTo>
                  <a:lnTo>
                    <a:pt x="449392" y="300321"/>
                  </a:lnTo>
                  <a:lnTo>
                    <a:pt x="404253" y="280121"/>
                  </a:lnTo>
                  <a:lnTo>
                    <a:pt x="359865" y="258432"/>
                  </a:lnTo>
                  <a:lnTo>
                    <a:pt x="316263" y="235279"/>
                  </a:lnTo>
                  <a:lnTo>
                    <a:pt x="273483" y="210682"/>
                  </a:lnTo>
                  <a:lnTo>
                    <a:pt x="231560" y="184665"/>
                  </a:lnTo>
                  <a:lnTo>
                    <a:pt x="190529" y="157250"/>
                  </a:lnTo>
                  <a:lnTo>
                    <a:pt x="150426" y="128460"/>
                  </a:lnTo>
                  <a:lnTo>
                    <a:pt x="111286" y="98318"/>
                  </a:lnTo>
                  <a:lnTo>
                    <a:pt x="73145" y="66845"/>
                  </a:lnTo>
                  <a:lnTo>
                    <a:pt x="36038" y="3406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479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90800" y="4152900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70">
                  <a:moveTo>
                    <a:pt x="853186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6"/>
                  </a:lnTo>
                  <a:lnTo>
                    <a:pt x="853186" y="623316"/>
                  </a:lnTo>
                  <a:lnTo>
                    <a:pt x="893635" y="615156"/>
                  </a:lnTo>
                  <a:lnTo>
                    <a:pt x="926655" y="592899"/>
                  </a:lnTo>
                  <a:lnTo>
                    <a:pt x="948912" y="559879"/>
                  </a:lnTo>
                  <a:lnTo>
                    <a:pt x="957072" y="519430"/>
                  </a:lnTo>
                  <a:lnTo>
                    <a:pt x="957072" y="103886"/>
                  </a:lnTo>
                  <a:lnTo>
                    <a:pt x="948912" y="63436"/>
                  </a:lnTo>
                  <a:lnTo>
                    <a:pt x="926655" y="30416"/>
                  </a:lnTo>
                  <a:lnTo>
                    <a:pt x="893635" y="8159"/>
                  </a:lnTo>
                  <a:lnTo>
                    <a:pt x="853186" y="0"/>
                  </a:lnTo>
                  <a:close/>
                </a:path>
              </a:pathLst>
            </a:custGeom>
            <a:solidFill>
              <a:srgbClr val="2568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590800" y="4152900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70">
                  <a:moveTo>
                    <a:pt x="0" y="103886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853186" y="0"/>
                  </a:lnTo>
                  <a:lnTo>
                    <a:pt x="893635" y="8159"/>
                  </a:lnTo>
                  <a:lnTo>
                    <a:pt x="926655" y="30416"/>
                  </a:lnTo>
                  <a:lnTo>
                    <a:pt x="948912" y="63436"/>
                  </a:lnTo>
                  <a:lnTo>
                    <a:pt x="957072" y="103886"/>
                  </a:lnTo>
                  <a:lnTo>
                    <a:pt x="957072" y="519430"/>
                  </a:lnTo>
                  <a:lnTo>
                    <a:pt x="948912" y="559879"/>
                  </a:lnTo>
                  <a:lnTo>
                    <a:pt x="926655" y="592899"/>
                  </a:lnTo>
                  <a:lnTo>
                    <a:pt x="893635" y="615156"/>
                  </a:lnTo>
                  <a:lnTo>
                    <a:pt x="853186" y="623316"/>
                  </a:lnTo>
                  <a:lnTo>
                    <a:pt x="103886" y="623316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766822" y="4298950"/>
            <a:ext cx="60579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104775">
              <a:lnSpc>
                <a:spcPts val="1100"/>
              </a:lnSpc>
              <a:spcBef>
                <a:spcPts val="215"/>
              </a:spcBef>
            </a:pP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Highly  </a:t>
            </a:r>
            <a:r>
              <a:rPr dirty="0" sz="1000" spc="-35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ailable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582862" y="2675826"/>
            <a:ext cx="973455" cy="1473835"/>
            <a:chOff x="2582862" y="2675826"/>
            <a:chExt cx="973455" cy="1473835"/>
          </a:xfrm>
        </p:grpSpPr>
        <p:sp>
          <p:nvSpPr>
            <p:cNvPr id="62" name="object 62"/>
            <p:cNvSpPr/>
            <p:nvPr/>
          </p:nvSpPr>
          <p:spPr>
            <a:xfrm>
              <a:off x="2872946" y="3314319"/>
              <a:ext cx="59690" cy="830580"/>
            </a:xfrm>
            <a:custGeom>
              <a:avLst/>
              <a:gdLst/>
              <a:ahLst/>
              <a:cxnLst/>
              <a:rect l="l" t="t" r="r" b="b"/>
              <a:pathLst>
                <a:path w="59689" h="830579">
                  <a:moveTo>
                    <a:pt x="59610" y="830198"/>
                  </a:moveTo>
                  <a:lnTo>
                    <a:pt x="46363" y="782201"/>
                  </a:lnTo>
                  <a:lnTo>
                    <a:pt x="34772" y="733889"/>
                  </a:lnTo>
                  <a:lnTo>
                    <a:pt x="24837" y="685305"/>
                  </a:lnTo>
                  <a:lnTo>
                    <a:pt x="16558" y="636491"/>
                  </a:lnTo>
                  <a:lnTo>
                    <a:pt x="9935" y="587488"/>
                  </a:lnTo>
                  <a:lnTo>
                    <a:pt x="4967" y="538339"/>
                  </a:lnTo>
                  <a:lnTo>
                    <a:pt x="1655" y="489085"/>
                  </a:lnTo>
                  <a:lnTo>
                    <a:pt x="0" y="439768"/>
                  </a:lnTo>
                  <a:lnTo>
                    <a:pt x="0" y="390430"/>
                  </a:lnTo>
                  <a:lnTo>
                    <a:pt x="1655" y="341113"/>
                  </a:lnTo>
                  <a:lnTo>
                    <a:pt x="4967" y="291859"/>
                  </a:lnTo>
                  <a:lnTo>
                    <a:pt x="9935" y="242710"/>
                  </a:lnTo>
                  <a:lnTo>
                    <a:pt x="16558" y="193707"/>
                  </a:lnTo>
                  <a:lnTo>
                    <a:pt x="24837" y="144893"/>
                  </a:lnTo>
                  <a:lnTo>
                    <a:pt x="34772" y="96309"/>
                  </a:lnTo>
                  <a:lnTo>
                    <a:pt x="46363" y="47997"/>
                  </a:lnTo>
                  <a:lnTo>
                    <a:pt x="59610" y="0"/>
                  </a:lnTo>
                </a:path>
              </a:pathLst>
            </a:custGeom>
            <a:ln w="9525">
              <a:solidFill>
                <a:srgbClr val="2568A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590800" y="2683764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70">
                  <a:moveTo>
                    <a:pt x="853186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5"/>
                  </a:lnTo>
                  <a:lnTo>
                    <a:pt x="853186" y="623315"/>
                  </a:lnTo>
                  <a:lnTo>
                    <a:pt x="893635" y="615156"/>
                  </a:lnTo>
                  <a:lnTo>
                    <a:pt x="926655" y="592899"/>
                  </a:lnTo>
                  <a:lnTo>
                    <a:pt x="948912" y="559879"/>
                  </a:lnTo>
                  <a:lnTo>
                    <a:pt x="957072" y="519430"/>
                  </a:lnTo>
                  <a:lnTo>
                    <a:pt x="957072" y="103886"/>
                  </a:lnTo>
                  <a:lnTo>
                    <a:pt x="948912" y="63436"/>
                  </a:lnTo>
                  <a:lnTo>
                    <a:pt x="926655" y="30416"/>
                  </a:lnTo>
                  <a:lnTo>
                    <a:pt x="893635" y="8159"/>
                  </a:lnTo>
                  <a:lnTo>
                    <a:pt x="853186" y="0"/>
                  </a:lnTo>
                  <a:close/>
                </a:path>
              </a:pathLst>
            </a:custGeom>
            <a:solidFill>
              <a:srgbClr val="255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590800" y="2683764"/>
              <a:ext cx="957580" cy="623570"/>
            </a:xfrm>
            <a:custGeom>
              <a:avLst/>
              <a:gdLst/>
              <a:ahLst/>
              <a:cxnLst/>
              <a:rect l="l" t="t" r="r" b="b"/>
              <a:pathLst>
                <a:path w="957579" h="623570">
                  <a:moveTo>
                    <a:pt x="0" y="103886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853186" y="0"/>
                  </a:lnTo>
                  <a:lnTo>
                    <a:pt x="893635" y="8159"/>
                  </a:lnTo>
                  <a:lnTo>
                    <a:pt x="926655" y="30416"/>
                  </a:lnTo>
                  <a:lnTo>
                    <a:pt x="948912" y="63436"/>
                  </a:lnTo>
                  <a:lnTo>
                    <a:pt x="957072" y="103886"/>
                  </a:lnTo>
                  <a:lnTo>
                    <a:pt x="957072" y="519430"/>
                  </a:lnTo>
                  <a:lnTo>
                    <a:pt x="948912" y="559879"/>
                  </a:lnTo>
                  <a:lnTo>
                    <a:pt x="926655" y="592899"/>
                  </a:lnTo>
                  <a:lnTo>
                    <a:pt x="893635" y="615156"/>
                  </a:lnTo>
                  <a:lnTo>
                    <a:pt x="853186" y="623315"/>
                  </a:lnTo>
                  <a:lnTo>
                    <a:pt x="103886" y="623315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2830829" y="2829305"/>
            <a:ext cx="47752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540">
              <a:lnSpc>
                <a:spcPts val="1100"/>
              </a:lnSpc>
              <a:spcBef>
                <a:spcPts val="215"/>
              </a:spcBef>
            </a:pPr>
            <a:r>
              <a:rPr dirty="0" sz="100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ersi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n  </a:t>
            </a:r>
            <a:r>
              <a:rPr dirty="0" sz="1000" spc="-15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dirty="0" sz="100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dirty="0" sz="1000" spc="-1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314953" y="2342514"/>
            <a:ext cx="542290" cy="336550"/>
          </a:xfrm>
          <a:custGeom>
            <a:avLst/>
            <a:gdLst/>
            <a:ahLst/>
            <a:cxnLst/>
            <a:rect l="l" t="t" r="r" b="b"/>
            <a:pathLst>
              <a:path w="542289" h="336550">
                <a:moveTo>
                  <a:pt x="0" y="336169"/>
                </a:moveTo>
                <a:lnTo>
                  <a:pt x="36038" y="302105"/>
                </a:lnTo>
                <a:lnTo>
                  <a:pt x="73145" y="269331"/>
                </a:lnTo>
                <a:lnTo>
                  <a:pt x="111286" y="237866"/>
                </a:lnTo>
                <a:lnTo>
                  <a:pt x="150426" y="207733"/>
                </a:lnTo>
                <a:lnTo>
                  <a:pt x="190529" y="178952"/>
                </a:lnTo>
                <a:lnTo>
                  <a:pt x="231560" y="151547"/>
                </a:lnTo>
                <a:lnTo>
                  <a:pt x="273483" y="125537"/>
                </a:lnTo>
                <a:lnTo>
                  <a:pt x="316263" y="100945"/>
                </a:lnTo>
                <a:lnTo>
                  <a:pt x="359865" y="77792"/>
                </a:lnTo>
                <a:lnTo>
                  <a:pt x="404253" y="56099"/>
                </a:lnTo>
                <a:lnTo>
                  <a:pt x="449392" y="35889"/>
                </a:lnTo>
                <a:lnTo>
                  <a:pt x="495247" y="17181"/>
                </a:lnTo>
                <a:lnTo>
                  <a:pt x="541782" y="0"/>
                </a:lnTo>
              </a:path>
            </a:pathLst>
          </a:custGeom>
          <a:ln w="9525">
            <a:solidFill>
              <a:srgbClr val="25589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9405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7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1382"/>
            <a:ext cx="8990330" cy="596265"/>
            <a:chOff x="2549651" y="2121382"/>
            <a:chExt cx="8990330" cy="596265"/>
          </a:xfrm>
        </p:grpSpPr>
        <p:sp>
          <p:nvSpPr>
            <p:cNvPr id="5" name="object 5"/>
            <p:cNvSpPr/>
            <p:nvPr/>
          </p:nvSpPr>
          <p:spPr>
            <a:xfrm>
              <a:off x="2549651" y="2121382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5123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70"/>
                  </a:lnTo>
                  <a:lnTo>
                    <a:pt x="0" y="469138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8"/>
                  </a:lnTo>
                  <a:lnTo>
                    <a:pt x="8863330" y="521208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8"/>
                  </a:lnTo>
                  <a:lnTo>
                    <a:pt x="8915400" y="52070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06623" y="2238755"/>
              <a:ext cx="361188" cy="361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76108" y="2273379"/>
              <a:ext cx="226942" cy="2450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772130"/>
            <a:ext cx="8990330" cy="596265"/>
            <a:chOff x="2549651" y="2772130"/>
            <a:chExt cx="8990330" cy="596265"/>
          </a:xfrm>
        </p:grpSpPr>
        <p:sp>
          <p:nvSpPr>
            <p:cNvPr id="10" name="object 10"/>
            <p:cNvSpPr/>
            <p:nvPr/>
          </p:nvSpPr>
          <p:spPr>
            <a:xfrm>
              <a:off x="2549651" y="2772130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785871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8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8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06623" y="2889503"/>
              <a:ext cx="361188" cy="361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76108" y="2933101"/>
              <a:ext cx="226942" cy="2270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233420" y="2236723"/>
            <a:ext cx="7525384" cy="965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entury Gothic"/>
                <a:cs typeface="Century Gothic"/>
              </a:rPr>
              <a:t>Basic building </a:t>
            </a:r>
            <a:r>
              <a:rPr dirty="0" sz="1900" spc="-10">
                <a:latin typeface="Century Gothic"/>
                <a:cs typeface="Century Gothic"/>
              </a:rPr>
              <a:t>block of </a:t>
            </a:r>
            <a:r>
              <a:rPr dirty="0" sz="1900" spc="-5">
                <a:latin typeface="Century Gothic"/>
                <a:cs typeface="Century Gothic"/>
              </a:rPr>
              <a:t>a transaction </a:t>
            </a:r>
            <a:r>
              <a:rPr dirty="0" sz="1900" spc="-10">
                <a:latin typeface="Century Gothic"/>
                <a:cs typeface="Century Gothic"/>
              </a:rPr>
              <a:t>and </a:t>
            </a:r>
            <a:r>
              <a:rPr dirty="0" sz="1900" spc="-5">
                <a:latin typeface="Century Gothic"/>
                <a:cs typeface="Century Gothic"/>
              </a:rPr>
              <a:t>defines execution</a:t>
            </a:r>
            <a:r>
              <a:rPr dirty="0" sz="1900" spc="9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units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latin typeface="Century Gothic"/>
                <a:cs typeface="Century Gothic"/>
              </a:rPr>
              <a:t>Defined Input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Output</a:t>
            </a:r>
            <a:endParaRPr sz="19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9651" y="3422878"/>
            <a:ext cx="8990330" cy="596265"/>
            <a:chOff x="2549651" y="3422878"/>
            <a:chExt cx="8990330" cy="596265"/>
          </a:xfrm>
        </p:grpSpPr>
        <p:sp>
          <p:nvSpPr>
            <p:cNvPr id="16" name="object 16"/>
            <p:cNvSpPr/>
            <p:nvPr/>
          </p:nvSpPr>
          <p:spPr>
            <a:xfrm>
              <a:off x="2549651" y="3422878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89275" y="3436620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7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7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06623" y="3540252"/>
              <a:ext cx="361188" cy="3611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5969" y="3583839"/>
              <a:ext cx="167221" cy="2270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233420" y="3538854"/>
            <a:ext cx="22371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entury Gothic"/>
                <a:cs typeface="Century Gothic"/>
              </a:rPr>
              <a:t>Executes user</a:t>
            </a:r>
            <a:r>
              <a:rPr dirty="0" sz="1900" spc="-5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logic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5857" y="3569665"/>
            <a:ext cx="40322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entury Gothic"/>
                <a:cs typeface="Century Gothic"/>
              </a:rPr>
              <a:t>rules, models, </a:t>
            </a:r>
            <a:r>
              <a:rPr dirty="0" sz="1500" spc="-5">
                <a:latin typeface="Century Gothic"/>
                <a:cs typeface="Century Gothic"/>
              </a:rPr>
              <a:t>data </a:t>
            </a:r>
            <a:r>
              <a:rPr dirty="0" sz="1500">
                <a:latin typeface="Century Gothic"/>
                <a:cs typeface="Century Gothic"/>
              </a:rPr>
              <a:t>operations,</a:t>
            </a:r>
            <a:r>
              <a:rPr dirty="0" sz="1500" spc="-1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calculations</a:t>
            </a:r>
            <a:endParaRPr sz="1500">
              <a:latin typeface="Century Gothic"/>
              <a:cs typeface="Century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49651" y="4073626"/>
            <a:ext cx="8990330" cy="596265"/>
            <a:chOff x="2549651" y="4073626"/>
            <a:chExt cx="8990330" cy="596265"/>
          </a:xfrm>
        </p:grpSpPr>
        <p:sp>
          <p:nvSpPr>
            <p:cNvPr id="23" name="object 23"/>
            <p:cNvSpPr/>
            <p:nvPr/>
          </p:nvSpPr>
          <p:spPr>
            <a:xfrm>
              <a:off x="2549651" y="4073626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89275" y="4087367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7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7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06623" y="4190999"/>
              <a:ext cx="361188" cy="3611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88053" y="4221440"/>
              <a:ext cx="203016" cy="2411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549651" y="4724374"/>
            <a:ext cx="8990330" cy="596265"/>
            <a:chOff x="2549651" y="4724374"/>
            <a:chExt cx="8990330" cy="596265"/>
          </a:xfrm>
        </p:grpSpPr>
        <p:sp>
          <p:nvSpPr>
            <p:cNvPr id="28" name="object 28"/>
            <p:cNvSpPr/>
            <p:nvPr/>
          </p:nvSpPr>
          <p:spPr>
            <a:xfrm>
              <a:off x="2549651" y="4724374"/>
              <a:ext cx="8990076" cy="595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89275" y="4738115"/>
              <a:ext cx="8915400" cy="521334"/>
            </a:xfrm>
            <a:custGeom>
              <a:avLst/>
              <a:gdLst/>
              <a:ahLst/>
              <a:cxnLst/>
              <a:rect l="l" t="t" r="r" b="b"/>
              <a:pathLst>
                <a:path w="8915400" h="521335">
                  <a:moveTo>
                    <a:pt x="8863330" y="0"/>
                  </a:moveTo>
                  <a:lnTo>
                    <a:pt x="52069" y="0"/>
                  </a:lnTo>
                  <a:lnTo>
                    <a:pt x="31825" y="4099"/>
                  </a:lnTo>
                  <a:lnTo>
                    <a:pt x="15271" y="15271"/>
                  </a:lnTo>
                  <a:lnTo>
                    <a:pt x="4099" y="31825"/>
                  </a:lnTo>
                  <a:lnTo>
                    <a:pt x="0" y="52069"/>
                  </a:lnTo>
                  <a:lnTo>
                    <a:pt x="0" y="469137"/>
                  </a:lnTo>
                  <a:lnTo>
                    <a:pt x="4099" y="489382"/>
                  </a:lnTo>
                  <a:lnTo>
                    <a:pt x="15271" y="505936"/>
                  </a:lnTo>
                  <a:lnTo>
                    <a:pt x="31825" y="517108"/>
                  </a:lnTo>
                  <a:lnTo>
                    <a:pt x="52069" y="521207"/>
                  </a:lnTo>
                  <a:lnTo>
                    <a:pt x="8863330" y="521207"/>
                  </a:lnTo>
                  <a:lnTo>
                    <a:pt x="8883574" y="517108"/>
                  </a:lnTo>
                  <a:lnTo>
                    <a:pt x="8900128" y="505936"/>
                  </a:lnTo>
                  <a:lnTo>
                    <a:pt x="8911300" y="489382"/>
                  </a:lnTo>
                  <a:lnTo>
                    <a:pt x="8915400" y="469137"/>
                  </a:lnTo>
                  <a:lnTo>
                    <a:pt x="8915400" y="52069"/>
                  </a:lnTo>
                  <a:lnTo>
                    <a:pt x="8911300" y="31825"/>
                  </a:lnTo>
                  <a:lnTo>
                    <a:pt x="8900128" y="15271"/>
                  </a:lnTo>
                  <a:lnTo>
                    <a:pt x="8883574" y="4099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06623" y="4841747"/>
              <a:ext cx="361188" cy="3611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63736" y="4912640"/>
              <a:ext cx="251805" cy="1699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2549651" y="5376671"/>
            <a:ext cx="8990330" cy="594995"/>
            <a:chOff x="2549651" y="5376671"/>
            <a:chExt cx="8990330" cy="594995"/>
          </a:xfrm>
        </p:grpSpPr>
        <p:sp>
          <p:nvSpPr>
            <p:cNvPr id="33" name="object 33"/>
            <p:cNvSpPr/>
            <p:nvPr/>
          </p:nvSpPr>
          <p:spPr>
            <a:xfrm>
              <a:off x="2549651" y="5376671"/>
              <a:ext cx="8990076" cy="5943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89275" y="5390387"/>
              <a:ext cx="8915400" cy="520065"/>
            </a:xfrm>
            <a:custGeom>
              <a:avLst/>
              <a:gdLst/>
              <a:ahLst/>
              <a:cxnLst/>
              <a:rect l="l" t="t" r="r" b="b"/>
              <a:pathLst>
                <a:path w="8915400" h="520064">
                  <a:moveTo>
                    <a:pt x="8863457" y="0"/>
                  </a:moveTo>
                  <a:lnTo>
                    <a:pt x="51943" y="0"/>
                  </a:lnTo>
                  <a:lnTo>
                    <a:pt x="31718" y="4079"/>
                  </a:lnTo>
                  <a:lnTo>
                    <a:pt x="15208" y="15208"/>
                  </a:lnTo>
                  <a:lnTo>
                    <a:pt x="4079" y="31718"/>
                  </a:lnTo>
                  <a:lnTo>
                    <a:pt x="0" y="51943"/>
                  </a:lnTo>
                  <a:lnTo>
                    <a:pt x="0" y="467715"/>
                  </a:lnTo>
                  <a:lnTo>
                    <a:pt x="4079" y="487944"/>
                  </a:lnTo>
                  <a:lnTo>
                    <a:pt x="15208" y="504463"/>
                  </a:lnTo>
                  <a:lnTo>
                    <a:pt x="31718" y="515600"/>
                  </a:lnTo>
                  <a:lnTo>
                    <a:pt x="51943" y="519684"/>
                  </a:lnTo>
                  <a:lnTo>
                    <a:pt x="8863457" y="519684"/>
                  </a:lnTo>
                  <a:lnTo>
                    <a:pt x="8883681" y="515600"/>
                  </a:lnTo>
                  <a:lnTo>
                    <a:pt x="8900191" y="504463"/>
                  </a:lnTo>
                  <a:lnTo>
                    <a:pt x="8911320" y="487944"/>
                  </a:lnTo>
                  <a:lnTo>
                    <a:pt x="8915400" y="467715"/>
                  </a:lnTo>
                  <a:lnTo>
                    <a:pt x="8915400" y="51943"/>
                  </a:lnTo>
                  <a:lnTo>
                    <a:pt x="8911320" y="31718"/>
                  </a:lnTo>
                  <a:lnTo>
                    <a:pt x="8900191" y="15208"/>
                  </a:lnTo>
                  <a:lnTo>
                    <a:pt x="8883681" y="4079"/>
                  </a:lnTo>
                  <a:lnTo>
                    <a:pt x="8863457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706623" y="5494007"/>
              <a:ext cx="361188" cy="3596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758789" y="5564202"/>
              <a:ext cx="261581" cy="1723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233420" y="4190238"/>
            <a:ext cx="6556375" cy="1616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entury Gothic"/>
                <a:cs typeface="Century Gothic"/>
              </a:rPr>
              <a:t>A </a:t>
            </a:r>
            <a:r>
              <a:rPr dirty="0" sz="1900" spc="-10">
                <a:latin typeface="Century Gothic"/>
                <a:cs typeface="Century Gothic"/>
              </a:rPr>
              <a:t>module </a:t>
            </a:r>
            <a:r>
              <a:rPr dirty="0" sz="1900" spc="-5">
                <a:latin typeface="Century Gothic"/>
                <a:cs typeface="Century Gothic"/>
              </a:rPr>
              <a:t>can </a:t>
            </a:r>
            <a:r>
              <a:rPr dirty="0" sz="1900" spc="-10">
                <a:latin typeface="Century Gothic"/>
                <a:cs typeface="Century Gothic"/>
              </a:rPr>
              <a:t>be </a:t>
            </a:r>
            <a:r>
              <a:rPr dirty="0" sz="1900" spc="-5">
                <a:latin typeface="Century Gothic"/>
                <a:cs typeface="Century Gothic"/>
              </a:rPr>
              <a:t>part </a:t>
            </a:r>
            <a:r>
              <a:rPr dirty="0" sz="1900" spc="-10">
                <a:latin typeface="Century Gothic"/>
                <a:cs typeface="Century Gothic"/>
              </a:rPr>
              <a:t>of </a:t>
            </a:r>
            <a:r>
              <a:rPr dirty="0" sz="1900" spc="-5">
                <a:latin typeface="Century Gothic"/>
                <a:cs typeface="Century Gothic"/>
              </a:rPr>
              <a:t>multiple transaction</a:t>
            </a:r>
            <a:r>
              <a:rPr dirty="0" sz="1900" spc="1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definitions</a:t>
            </a:r>
            <a:endParaRPr sz="1900">
              <a:latin typeface="Century Gothic"/>
              <a:cs typeface="Century Gothic"/>
            </a:endParaRPr>
          </a:p>
          <a:p>
            <a:pPr marL="12700" marR="2677160">
              <a:lnSpc>
                <a:spcPct val="224800"/>
              </a:lnSpc>
            </a:pPr>
            <a:r>
              <a:rPr dirty="0" sz="1900" spc="-10">
                <a:latin typeface="Century Gothic"/>
                <a:cs typeface="Century Gothic"/>
              </a:rPr>
              <a:t>Modules </a:t>
            </a:r>
            <a:r>
              <a:rPr dirty="0" sz="1900" spc="-5">
                <a:latin typeface="Century Gothic"/>
                <a:cs typeface="Century Gothic"/>
              </a:rPr>
              <a:t>can </a:t>
            </a:r>
            <a:r>
              <a:rPr dirty="0" sz="1900" spc="-10">
                <a:latin typeface="Century Gothic"/>
                <a:cs typeface="Century Gothic"/>
              </a:rPr>
              <a:t>be </a:t>
            </a:r>
            <a:r>
              <a:rPr dirty="0" sz="1900" spc="-5">
                <a:latin typeface="Century Gothic"/>
                <a:cs typeface="Century Gothic"/>
              </a:rPr>
              <a:t>run </a:t>
            </a:r>
            <a:r>
              <a:rPr dirty="0" sz="1900">
                <a:latin typeface="Century Gothic"/>
                <a:cs typeface="Century Gothic"/>
              </a:rPr>
              <a:t>in </a:t>
            </a:r>
            <a:r>
              <a:rPr dirty="0" sz="1900" spc="-10">
                <a:latin typeface="Century Gothic"/>
                <a:cs typeface="Century Gothic"/>
              </a:rPr>
              <a:t>parallel  </a:t>
            </a:r>
            <a:r>
              <a:rPr dirty="0" sz="1900" spc="-5">
                <a:latin typeface="Century Gothic"/>
                <a:cs typeface="Century Gothic"/>
              </a:rPr>
              <a:t>Entry conditions specified by</a:t>
            </a:r>
            <a:r>
              <a:rPr dirty="0" sz="1900" spc="-3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user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2453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8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19896"/>
            <a:ext cx="8990330" cy="3853179"/>
            <a:chOff x="2549651" y="2119896"/>
            <a:chExt cx="8990330" cy="3853179"/>
          </a:xfrm>
        </p:grpSpPr>
        <p:sp>
          <p:nvSpPr>
            <p:cNvPr id="5" name="object 5"/>
            <p:cNvSpPr/>
            <p:nvPr/>
          </p:nvSpPr>
          <p:spPr>
            <a:xfrm>
              <a:off x="2549651" y="2119896"/>
              <a:ext cx="8990076" cy="4632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3600"/>
              <a:ext cx="8915400" cy="388620"/>
            </a:xfrm>
            <a:custGeom>
              <a:avLst/>
              <a:gdLst/>
              <a:ahLst/>
              <a:cxnLst/>
              <a:rect l="l" t="t" r="r" b="b"/>
              <a:pathLst>
                <a:path w="8915400" h="388619">
                  <a:moveTo>
                    <a:pt x="8876538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8876538" y="388620"/>
                  </a:lnTo>
                  <a:lnTo>
                    <a:pt x="8891664" y="385566"/>
                  </a:lnTo>
                  <a:lnTo>
                    <a:pt x="8904017" y="377237"/>
                  </a:lnTo>
                  <a:lnTo>
                    <a:pt x="8912346" y="364884"/>
                  </a:lnTo>
                  <a:lnTo>
                    <a:pt x="8915400" y="349758"/>
                  </a:lnTo>
                  <a:lnTo>
                    <a:pt x="8915400" y="38862"/>
                  </a:lnTo>
                  <a:lnTo>
                    <a:pt x="8912346" y="23735"/>
                  </a:lnTo>
                  <a:lnTo>
                    <a:pt x="8904017" y="11382"/>
                  </a:lnTo>
                  <a:lnTo>
                    <a:pt x="8891664" y="3053"/>
                  </a:lnTo>
                  <a:lnTo>
                    <a:pt x="887653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66999" y="2208250"/>
              <a:ext cx="288036" cy="2865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51097" y="2244073"/>
              <a:ext cx="124525" cy="167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49651" y="2604516"/>
              <a:ext cx="8990076" cy="461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89275" y="2618232"/>
              <a:ext cx="8915400" cy="387350"/>
            </a:xfrm>
            <a:custGeom>
              <a:avLst/>
              <a:gdLst/>
              <a:ahLst/>
              <a:cxnLst/>
              <a:rect l="l" t="t" r="r" b="b"/>
              <a:pathLst>
                <a:path w="8915400" h="387350">
                  <a:moveTo>
                    <a:pt x="8876665" y="0"/>
                  </a:moveTo>
                  <a:lnTo>
                    <a:pt x="38735" y="0"/>
                  </a:lnTo>
                  <a:lnTo>
                    <a:pt x="23627" y="3034"/>
                  </a:lnTo>
                  <a:lnTo>
                    <a:pt x="11318" y="11318"/>
                  </a:lnTo>
                  <a:lnTo>
                    <a:pt x="3034" y="23627"/>
                  </a:lnTo>
                  <a:lnTo>
                    <a:pt x="0" y="38734"/>
                  </a:lnTo>
                  <a:lnTo>
                    <a:pt x="0" y="348360"/>
                  </a:lnTo>
                  <a:lnTo>
                    <a:pt x="3034" y="363468"/>
                  </a:lnTo>
                  <a:lnTo>
                    <a:pt x="11318" y="375777"/>
                  </a:lnTo>
                  <a:lnTo>
                    <a:pt x="23627" y="384061"/>
                  </a:lnTo>
                  <a:lnTo>
                    <a:pt x="38735" y="387095"/>
                  </a:lnTo>
                  <a:lnTo>
                    <a:pt x="8876665" y="387095"/>
                  </a:lnTo>
                  <a:lnTo>
                    <a:pt x="8891772" y="384061"/>
                  </a:lnTo>
                  <a:lnTo>
                    <a:pt x="8904081" y="375777"/>
                  </a:lnTo>
                  <a:lnTo>
                    <a:pt x="8912365" y="363468"/>
                  </a:lnTo>
                  <a:lnTo>
                    <a:pt x="8915400" y="348360"/>
                  </a:lnTo>
                  <a:lnTo>
                    <a:pt x="8915400" y="38734"/>
                  </a:lnTo>
                  <a:lnTo>
                    <a:pt x="8912365" y="23627"/>
                  </a:lnTo>
                  <a:lnTo>
                    <a:pt x="8904081" y="11318"/>
                  </a:lnTo>
                  <a:lnTo>
                    <a:pt x="8891772" y="3034"/>
                  </a:lnTo>
                  <a:lnTo>
                    <a:pt x="887666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66999" y="2691384"/>
              <a:ext cx="288036" cy="2880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33308" y="2742928"/>
              <a:ext cx="160104" cy="1377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9651" y="3089148"/>
              <a:ext cx="8990076" cy="461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89275" y="3102864"/>
              <a:ext cx="8915400" cy="387350"/>
            </a:xfrm>
            <a:custGeom>
              <a:avLst/>
              <a:gdLst/>
              <a:ahLst/>
              <a:cxnLst/>
              <a:rect l="l" t="t" r="r" b="b"/>
              <a:pathLst>
                <a:path w="8915400" h="387350">
                  <a:moveTo>
                    <a:pt x="8876665" y="0"/>
                  </a:moveTo>
                  <a:lnTo>
                    <a:pt x="38735" y="0"/>
                  </a:lnTo>
                  <a:lnTo>
                    <a:pt x="23627" y="3034"/>
                  </a:lnTo>
                  <a:lnTo>
                    <a:pt x="11318" y="11318"/>
                  </a:lnTo>
                  <a:lnTo>
                    <a:pt x="3034" y="23627"/>
                  </a:lnTo>
                  <a:lnTo>
                    <a:pt x="0" y="38735"/>
                  </a:lnTo>
                  <a:lnTo>
                    <a:pt x="0" y="348361"/>
                  </a:lnTo>
                  <a:lnTo>
                    <a:pt x="3034" y="363468"/>
                  </a:lnTo>
                  <a:lnTo>
                    <a:pt x="11318" y="375777"/>
                  </a:lnTo>
                  <a:lnTo>
                    <a:pt x="23627" y="384061"/>
                  </a:lnTo>
                  <a:lnTo>
                    <a:pt x="38735" y="387096"/>
                  </a:lnTo>
                  <a:lnTo>
                    <a:pt x="8876665" y="387096"/>
                  </a:lnTo>
                  <a:lnTo>
                    <a:pt x="8891772" y="384061"/>
                  </a:lnTo>
                  <a:lnTo>
                    <a:pt x="8904081" y="375777"/>
                  </a:lnTo>
                  <a:lnTo>
                    <a:pt x="8912365" y="363468"/>
                  </a:lnTo>
                  <a:lnTo>
                    <a:pt x="8915400" y="348361"/>
                  </a:lnTo>
                  <a:lnTo>
                    <a:pt x="8915400" y="38735"/>
                  </a:lnTo>
                  <a:lnTo>
                    <a:pt x="8912365" y="23627"/>
                  </a:lnTo>
                  <a:lnTo>
                    <a:pt x="8904081" y="11318"/>
                  </a:lnTo>
                  <a:lnTo>
                    <a:pt x="8891772" y="3034"/>
                  </a:lnTo>
                  <a:lnTo>
                    <a:pt x="887666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66999" y="3176016"/>
              <a:ext cx="288036" cy="2880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28860" y="3211977"/>
              <a:ext cx="168777" cy="169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49651" y="3573780"/>
              <a:ext cx="8990076" cy="461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89275" y="3587496"/>
              <a:ext cx="8915400" cy="387350"/>
            </a:xfrm>
            <a:custGeom>
              <a:avLst/>
              <a:gdLst/>
              <a:ahLst/>
              <a:cxnLst/>
              <a:rect l="l" t="t" r="r" b="b"/>
              <a:pathLst>
                <a:path w="8915400" h="387350">
                  <a:moveTo>
                    <a:pt x="8876665" y="0"/>
                  </a:moveTo>
                  <a:lnTo>
                    <a:pt x="38735" y="0"/>
                  </a:lnTo>
                  <a:lnTo>
                    <a:pt x="23627" y="3034"/>
                  </a:lnTo>
                  <a:lnTo>
                    <a:pt x="11318" y="11318"/>
                  </a:lnTo>
                  <a:lnTo>
                    <a:pt x="3034" y="23627"/>
                  </a:lnTo>
                  <a:lnTo>
                    <a:pt x="0" y="38734"/>
                  </a:lnTo>
                  <a:lnTo>
                    <a:pt x="0" y="348360"/>
                  </a:lnTo>
                  <a:lnTo>
                    <a:pt x="3034" y="363468"/>
                  </a:lnTo>
                  <a:lnTo>
                    <a:pt x="11318" y="375777"/>
                  </a:lnTo>
                  <a:lnTo>
                    <a:pt x="23627" y="384061"/>
                  </a:lnTo>
                  <a:lnTo>
                    <a:pt x="38735" y="387095"/>
                  </a:lnTo>
                  <a:lnTo>
                    <a:pt x="8876665" y="387095"/>
                  </a:lnTo>
                  <a:lnTo>
                    <a:pt x="8891772" y="384061"/>
                  </a:lnTo>
                  <a:lnTo>
                    <a:pt x="8904081" y="375777"/>
                  </a:lnTo>
                  <a:lnTo>
                    <a:pt x="8912365" y="363468"/>
                  </a:lnTo>
                  <a:lnTo>
                    <a:pt x="8915400" y="348360"/>
                  </a:lnTo>
                  <a:lnTo>
                    <a:pt x="8915400" y="38734"/>
                  </a:lnTo>
                  <a:lnTo>
                    <a:pt x="8912365" y="23627"/>
                  </a:lnTo>
                  <a:lnTo>
                    <a:pt x="8904081" y="11318"/>
                  </a:lnTo>
                  <a:lnTo>
                    <a:pt x="8891772" y="3034"/>
                  </a:lnTo>
                  <a:lnTo>
                    <a:pt x="887666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66999" y="3660648"/>
              <a:ext cx="288036" cy="2880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33308" y="3698834"/>
              <a:ext cx="160104" cy="16466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49651" y="4056900"/>
              <a:ext cx="8990076" cy="4632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89275" y="4070604"/>
              <a:ext cx="8915400" cy="388620"/>
            </a:xfrm>
            <a:custGeom>
              <a:avLst/>
              <a:gdLst/>
              <a:ahLst/>
              <a:cxnLst/>
              <a:rect l="l" t="t" r="r" b="b"/>
              <a:pathLst>
                <a:path w="8915400" h="388620">
                  <a:moveTo>
                    <a:pt x="8876538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8876538" y="388620"/>
                  </a:lnTo>
                  <a:lnTo>
                    <a:pt x="8891664" y="385566"/>
                  </a:lnTo>
                  <a:lnTo>
                    <a:pt x="8904017" y="377237"/>
                  </a:lnTo>
                  <a:lnTo>
                    <a:pt x="8912346" y="364884"/>
                  </a:lnTo>
                  <a:lnTo>
                    <a:pt x="8915400" y="349758"/>
                  </a:lnTo>
                  <a:lnTo>
                    <a:pt x="8915400" y="38862"/>
                  </a:lnTo>
                  <a:lnTo>
                    <a:pt x="8912346" y="23735"/>
                  </a:lnTo>
                  <a:lnTo>
                    <a:pt x="8904017" y="11382"/>
                  </a:lnTo>
                  <a:lnTo>
                    <a:pt x="8891664" y="3053"/>
                  </a:lnTo>
                  <a:lnTo>
                    <a:pt x="887653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66999" y="4145254"/>
              <a:ext cx="288036" cy="2865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37755" y="4189921"/>
              <a:ext cx="151210" cy="150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549651" y="4541520"/>
              <a:ext cx="8990076" cy="4617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9275" y="4555236"/>
              <a:ext cx="8915400" cy="387350"/>
            </a:xfrm>
            <a:custGeom>
              <a:avLst/>
              <a:gdLst/>
              <a:ahLst/>
              <a:cxnLst/>
              <a:rect l="l" t="t" r="r" b="b"/>
              <a:pathLst>
                <a:path w="8915400" h="387350">
                  <a:moveTo>
                    <a:pt x="8876665" y="0"/>
                  </a:moveTo>
                  <a:lnTo>
                    <a:pt x="38735" y="0"/>
                  </a:lnTo>
                  <a:lnTo>
                    <a:pt x="23627" y="3034"/>
                  </a:lnTo>
                  <a:lnTo>
                    <a:pt x="11318" y="11318"/>
                  </a:lnTo>
                  <a:lnTo>
                    <a:pt x="3034" y="23627"/>
                  </a:lnTo>
                  <a:lnTo>
                    <a:pt x="0" y="38734"/>
                  </a:lnTo>
                  <a:lnTo>
                    <a:pt x="0" y="348361"/>
                  </a:lnTo>
                  <a:lnTo>
                    <a:pt x="3034" y="363468"/>
                  </a:lnTo>
                  <a:lnTo>
                    <a:pt x="11318" y="375777"/>
                  </a:lnTo>
                  <a:lnTo>
                    <a:pt x="23627" y="384061"/>
                  </a:lnTo>
                  <a:lnTo>
                    <a:pt x="38735" y="387095"/>
                  </a:lnTo>
                  <a:lnTo>
                    <a:pt x="8876665" y="387095"/>
                  </a:lnTo>
                  <a:lnTo>
                    <a:pt x="8891772" y="384061"/>
                  </a:lnTo>
                  <a:lnTo>
                    <a:pt x="8904081" y="375777"/>
                  </a:lnTo>
                  <a:lnTo>
                    <a:pt x="8912365" y="363468"/>
                  </a:lnTo>
                  <a:lnTo>
                    <a:pt x="8915400" y="348361"/>
                  </a:lnTo>
                  <a:lnTo>
                    <a:pt x="8915400" y="38734"/>
                  </a:lnTo>
                  <a:lnTo>
                    <a:pt x="8912365" y="23627"/>
                  </a:lnTo>
                  <a:lnTo>
                    <a:pt x="8904081" y="11318"/>
                  </a:lnTo>
                  <a:lnTo>
                    <a:pt x="8891772" y="3034"/>
                  </a:lnTo>
                  <a:lnTo>
                    <a:pt x="887666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66999" y="4628388"/>
              <a:ext cx="288036" cy="2880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37755" y="4673257"/>
              <a:ext cx="151210" cy="1513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49651" y="5026152"/>
              <a:ext cx="8990076" cy="4617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89275" y="5039868"/>
              <a:ext cx="8915400" cy="387350"/>
            </a:xfrm>
            <a:custGeom>
              <a:avLst/>
              <a:gdLst/>
              <a:ahLst/>
              <a:cxnLst/>
              <a:rect l="l" t="t" r="r" b="b"/>
              <a:pathLst>
                <a:path w="8915400" h="387350">
                  <a:moveTo>
                    <a:pt x="8876665" y="0"/>
                  </a:moveTo>
                  <a:lnTo>
                    <a:pt x="38735" y="0"/>
                  </a:lnTo>
                  <a:lnTo>
                    <a:pt x="23627" y="3034"/>
                  </a:lnTo>
                  <a:lnTo>
                    <a:pt x="11318" y="11318"/>
                  </a:lnTo>
                  <a:lnTo>
                    <a:pt x="3034" y="23627"/>
                  </a:lnTo>
                  <a:lnTo>
                    <a:pt x="0" y="38734"/>
                  </a:lnTo>
                  <a:lnTo>
                    <a:pt x="0" y="348360"/>
                  </a:lnTo>
                  <a:lnTo>
                    <a:pt x="3034" y="363468"/>
                  </a:lnTo>
                  <a:lnTo>
                    <a:pt x="11318" y="375777"/>
                  </a:lnTo>
                  <a:lnTo>
                    <a:pt x="23627" y="384061"/>
                  </a:lnTo>
                  <a:lnTo>
                    <a:pt x="38735" y="387095"/>
                  </a:lnTo>
                  <a:lnTo>
                    <a:pt x="8876665" y="387095"/>
                  </a:lnTo>
                  <a:lnTo>
                    <a:pt x="8891772" y="384061"/>
                  </a:lnTo>
                  <a:lnTo>
                    <a:pt x="8904081" y="375777"/>
                  </a:lnTo>
                  <a:lnTo>
                    <a:pt x="8912365" y="363468"/>
                  </a:lnTo>
                  <a:lnTo>
                    <a:pt x="8915400" y="348360"/>
                  </a:lnTo>
                  <a:lnTo>
                    <a:pt x="8915400" y="38734"/>
                  </a:lnTo>
                  <a:lnTo>
                    <a:pt x="8912365" y="23627"/>
                  </a:lnTo>
                  <a:lnTo>
                    <a:pt x="8904081" y="11318"/>
                  </a:lnTo>
                  <a:lnTo>
                    <a:pt x="8891772" y="3034"/>
                  </a:lnTo>
                  <a:lnTo>
                    <a:pt x="887666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66999" y="5113020"/>
              <a:ext cx="288036" cy="2880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11071" y="5171239"/>
              <a:ext cx="204578" cy="1246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49651" y="5510783"/>
              <a:ext cx="8990076" cy="4617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89275" y="5524500"/>
              <a:ext cx="8915400" cy="387350"/>
            </a:xfrm>
            <a:custGeom>
              <a:avLst/>
              <a:gdLst/>
              <a:ahLst/>
              <a:cxnLst/>
              <a:rect l="l" t="t" r="r" b="b"/>
              <a:pathLst>
                <a:path w="8915400" h="387350">
                  <a:moveTo>
                    <a:pt x="8876665" y="0"/>
                  </a:moveTo>
                  <a:lnTo>
                    <a:pt x="38735" y="0"/>
                  </a:lnTo>
                  <a:lnTo>
                    <a:pt x="23627" y="3034"/>
                  </a:lnTo>
                  <a:lnTo>
                    <a:pt x="11318" y="11318"/>
                  </a:lnTo>
                  <a:lnTo>
                    <a:pt x="3034" y="23627"/>
                  </a:lnTo>
                  <a:lnTo>
                    <a:pt x="0" y="38734"/>
                  </a:lnTo>
                  <a:lnTo>
                    <a:pt x="0" y="348386"/>
                  </a:lnTo>
                  <a:lnTo>
                    <a:pt x="3034" y="363451"/>
                  </a:lnTo>
                  <a:lnTo>
                    <a:pt x="11318" y="375756"/>
                  </a:lnTo>
                  <a:lnTo>
                    <a:pt x="23627" y="384053"/>
                  </a:lnTo>
                  <a:lnTo>
                    <a:pt x="38735" y="387096"/>
                  </a:lnTo>
                  <a:lnTo>
                    <a:pt x="8876665" y="387096"/>
                  </a:lnTo>
                  <a:lnTo>
                    <a:pt x="8891772" y="384053"/>
                  </a:lnTo>
                  <a:lnTo>
                    <a:pt x="8904081" y="375756"/>
                  </a:lnTo>
                  <a:lnTo>
                    <a:pt x="8912365" y="363451"/>
                  </a:lnTo>
                  <a:lnTo>
                    <a:pt x="8915400" y="348386"/>
                  </a:lnTo>
                  <a:lnTo>
                    <a:pt x="8915400" y="38734"/>
                  </a:lnTo>
                  <a:lnTo>
                    <a:pt x="8912365" y="23627"/>
                  </a:lnTo>
                  <a:lnTo>
                    <a:pt x="8904081" y="11318"/>
                  </a:lnTo>
                  <a:lnTo>
                    <a:pt x="8891772" y="3034"/>
                  </a:lnTo>
                  <a:lnTo>
                    <a:pt x="8876665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66999" y="5597651"/>
              <a:ext cx="288036" cy="2880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724994" y="5637108"/>
              <a:ext cx="173236" cy="1625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065526" y="2192527"/>
            <a:ext cx="7785100" cy="3659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entury Gothic"/>
                <a:cs typeface="Century Gothic"/>
              </a:rPr>
              <a:t>In-memory </a:t>
            </a:r>
            <a:r>
              <a:rPr dirty="0" sz="1600" spc="-10">
                <a:latin typeface="Century Gothic"/>
                <a:cs typeface="Century Gothic"/>
              </a:rPr>
              <a:t>database </a:t>
            </a:r>
            <a:r>
              <a:rPr dirty="0" sz="1600" spc="-15">
                <a:latin typeface="Century Gothic"/>
                <a:cs typeface="Century Gothic"/>
              </a:rPr>
              <a:t>with</a:t>
            </a:r>
            <a:r>
              <a:rPr dirty="0" sz="1600" spc="7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persistence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entury Gothic"/>
                <a:cs typeface="Century Gothic"/>
              </a:rPr>
              <a:t>Based </a:t>
            </a:r>
            <a:r>
              <a:rPr dirty="0" sz="1600" spc="-5">
                <a:latin typeface="Century Gothic"/>
                <a:cs typeface="Century Gothic"/>
              </a:rPr>
              <a:t>on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rocksdb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entury Gothic"/>
                <a:cs typeface="Century Gothic"/>
              </a:rPr>
              <a:t>Data </a:t>
            </a:r>
            <a:r>
              <a:rPr dirty="0" sz="1600" spc="-5">
                <a:latin typeface="Century Gothic"/>
                <a:cs typeface="Century Gothic"/>
              </a:rPr>
              <a:t>partitioning for distribution </a:t>
            </a:r>
            <a:r>
              <a:rPr dirty="0" sz="1600" spc="-10">
                <a:latin typeface="Century Gothic"/>
                <a:cs typeface="Century Gothic"/>
              </a:rPr>
              <a:t>across </a:t>
            </a:r>
            <a:r>
              <a:rPr dirty="0" sz="1600" spc="-5">
                <a:latin typeface="Century Gothic"/>
                <a:cs typeface="Century Gothic"/>
              </a:rPr>
              <a:t>multiple nodes </a:t>
            </a:r>
            <a:r>
              <a:rPr dirty="0" sz="1600" spc="-10">
                <a:latin typeface="Century Gothic"/>
                <a:cs typeface="Century Gothic"/>
              </a:rPr>
              <a:t>and </a:t>
            </a:r>
            <a:r>
              <a:rPr dirty="0" sz="1600" spc="-5">
                <a:latin typeface="Century Gothic"/>
                <a:cs typeface="Century Gothic"/>
              </a:rPr>
              <a:t>horizontal</a:t>
            </a:r>
            <a:r>
              <a:rPr dirty="0" sz="1600" spc="2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scalability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entury Gothic"/>
                <a:cs typeface="Century Gothic"/>
              </a:rPr>
              <a:t>Replication </a:t>
            </a:r>
            <a:r>
              <a:rPr dirty="0" sz="1600" spc="-10">
                <a:latin typeface="Century Gothic"/>
                <a:cs typeface="Century Gothic"/>
              </a:rPr>
              <a:t>within </a:t>
            </a:r>
            <a:r>
              <a:rPr dirty="0" sz="1600" spc="-5">
                <a:latin typeface="Century Gothic"/>
                <a:cs typeface="Century Gothic"/>
              </a:rPr>
              <a:t>and across </a:t>
            </a:r>
            <a:r>
              <a:rPr dirty="0" sz="1600" spc="-10">
                <a:latin typeface="Century Gothic"/>
                <a:cs typeface="Century Gothic"/>
              </a:rPr>
              <a:t>data</a:t>
            </a:r>
            <a:r>
              <a:rPr dirty="0" sz="1600" spc="8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center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entury Gothic"/>
                <a:cs typeface="Century Gothic"/>
              </a:rPr>
              <a:t>Backup and </a:t>
            </a:r>
            <a:r>
              <a:rPr dirty="0" sz="1600" spc="-5">
                <a:latin typeface="Century Gothic"/>
                <a:cs typeface="Century Gothic"/>
              </a:rPr>
              <a:t>selective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restore</a:t>
            </a:r>
            <a:endParaRPr sz="1600">
              <a:latin typeface="Century Gothic"/>
              <a:cs typeface="Century Gothic"/>
            </a:endParaRPr>
          </a:p>
          <a:p>
            <a:pPr marL="12700" marR="2969260">
              <a:lnSpc>
                <a:spcPct val="198600"/>
              </a:lnSpc>
            </a:pPr>
            <a:r>
              <a:rPr dirty="0" sz="1600" spc="-15">
                <a:latin typeface="Century Gothic"/>
                <a:cs typeface="Century Gothic"/>
              </a:rPr>
              <a:t>User </a:t>
            </a:r>
            <a:r>
              <a:rPr dirty="0" sz="1600" spc="-5">
                <a:latin typeface="Century Gothic"/>
                <a:cs typeface="Century Gothic"/>
              </a:rPr>
              <a:t>defined compaction filter </a:t>
            </a:r>
            <a:r>
              <a:rPr dirty="0" sz="1600" spc="-10">
                <a:latin typeface="Century Gothic"/>
                <a:cs typeface="Century Gothic"/>
              </a:rPr>
              <a:t>to purge </a:t>
            </a:r>
            <a:r>
              <a:rPr dirty="0" sz="1600">
                <a:latin typeface="Century Gothic"/>
                <a:cs typeface="Century Gothic"/>
              </a:rPr>
              <a:t>old </a:t>
            </a:r>
            <a:r>
              <a:rPr dirty="0" sz="1600" spc="-10">
                <a:latin typeface="Century Gothic"/>
                <a:cs typeface="Century Gothic"/>
              </a:rPr>
              <a:t>data  </a:t>
            </a:r>
            <a:r>
              <a:rPr dirty="0" sz="1600" spc="-5">
                <a:latin typeface="Century Gothic"/>
                <a:cs typeface="Century Gothic"/>
              </a:rPr>
              <a:t>Online schema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evolution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entury Gothic"/>
                <a:cs typeface="Century Gothic"/>
              </a:rPr>
              <a:t>Upcoming </a:t>
            </a:r>
            <a:r>
              <a:rPr dirty="0" sz="1600" spc="-5">
                <a:latin typeface="Century Gothic"/>
                <a:cs typeface="Century Gothic"/>
              </a:rPr>
              <a:t>RAFT/GRIT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consensus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07898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DFFFF"/>
                </a:solidFill>
                <a:latin typeface="Century Gothic"/>
                <a:cs typeface="Century Gothic"/>
              </a:rPr>
              <a:t>9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51" y="2122957"/>
            <a:ext cx="8990330" cy="702945"/>
            <a:chOff x="2549651" y="2122957"/>
            <a:chExt cx="8990330" cy="702945"/>
          </a:xfrm>
        </p:grpSpPr>
        <p:sp>
          <p:nvSpPr>
            <p:cNvPr id="5" name="object 5"/>
            <p:cNvSpPr/>
            <p:nvPr/>
          </p:nvSpPr>
          <p:spPr>
            <a:xfrm>
              <a:off x="2549651" y="2122957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9275" y="2136648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150"/>
                  </a:lnTo>
                  <a:lnTo>
                    <a:pt x="4927" y="589579"/>
                  </a:lnTo>
                  <a:lnTo>
                    <a:pt x="18367" y="609520"/>
                  </a:lnTo>
                  <a:lnTo>
                    <a:pt x="38308" y="622960"/>
                  </a:lnTo>
                  <a:lnTo>
                    <a:pt x="62737" y="627888"/>
                  </a:lnTo>
                  <a:lnTo>
                    <a:pt x="8852662" y="627888"/>
                  </a:lnTo>
                  <a:lnTo>
                    <a:pt x="8877091" y="622960"/>
                  </a:lnTo>
                  <a:lnTo>
                    <a:pt x="8897032" y="609520"/>
                  </a:lnTo>
                  <a:lnTo>
                    <a:pt x="8910472" y="589579"/>
                  </a:lnTo>
                  <a:lnTo>
                    <a:pt x="8915400" y="565150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0151" y="2264613"/>
              <a:ext cx="420674" cy="420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15831" y="2314459"/>
              <a:ext cx="274022" cy="2741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49651" y="2909341"/>
            <a:ext cx="8990330" cy="702945"/>
            <a:chOff x="2549651" y="2909341"/>
            <a:chExt cx="8990330" cy="702945"/>
          </a:xfrm>
        </p:grpSpPr>
        <p:sp>
          <p:nvSpPr>
            <p:cNvPr id="10" name="object 10"/>
            <p:cNvSpPr/>
            <p:nvPr/>
          </p:nvSpPr>
          <p:spPr>
            <a:xfrm>
              <a:off x="2549651" y="2909341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75" y="2923032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150"/>
                  </a:lnTo>
                  <a:lnTo>
                    <a:pt x="4927" y="589579"/>
                  </a:lnTo>
                  <a:lnTo>
                    <a:pt x="18367" y="609520"/>
                  </a:lnTo>
                  <a:lnTo>
                    <a:pt x="38308" y="622960"/>
                  </a:lnTo>
                  <a:lnTo>
                    <a:pt x="62737" y="627888"/>
                  </a:lnTo>
                  <a:lnTo>
                    <a:pt x="8852662" y="627888"/>
                  </a:lnTo>
                  <a:lnTo>
                    <a:pt x="8877091" y="622960"/>
                  </a:lnTo>
                  <a:lnTo>
                    <a:pt x="8897032" y="609520"/>
                  </a:lnTo>
                  <a:lnTo>
                    <a:pt x="8910472" y="589579"/>
                  </a:lnTo>
                  <a:lnTo>
                    <a:pt x="8915400" y="565150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40151" y="3049473"/>
              <a:ext cx="420674" cy="4206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31325" y="3095701"/>
              <a:ext cx="243840" cy="281305"/>
            </a:xfrm>
            <a:custGeom>
              <a:avLst/>
              <a:gdLst/>
              <a:ahLst/>
              <a:cxnLst/>
              <a:rect l="l" t="t" r="r" b="b"/>
              <a:pathLst>
                <a:path w="243839" h="281304">
                  <a:moveTo>
                    <a:pt x="56616" y="151168"/>
                  </a:moveTo>
                  <a:lnTo>
                    <a:pt x="53378" y="147942"/>
                  </a:lnTo>
                  <a:lnTo>
                    <a:pt x="45415" y="147942"/>
                  </a:lnTo>
                  <a:lnTo>
                    <a:pt x="42189" y="151168"/>
                  </a:lnTo>
                  <a:lnTo>
                    <a:pt x="42189" y="159131"/>
                  </a:lnTo>
                  <a:lnTo>
                    <a:pt x="45415" y="162369"/>
                  </a:lnTo>
                  <a:lnTo>
                    <a:pt x="53378" y="162369"/>
                  </a:lnTo>
                  <a:lnTo>
                    <a:pt x="56616" y="159131"/>
                  </a:lnTo>
                  <a:lnTo>
                    <a:pt x="56616" y="151168"/>
                  </a:lnTo>
                  <a:close/>
                </a:path>
                <a:path w="243839" h="281304">
                  <a:moveTo>
                    <a:pt x="128727" y="226936"/>
                  </a:moveTo>
                  <a:lnTo>
                    <a:pt x="125488" y="223697"/>
                  </a:lnTo>
                  <a:lnTo>
                    <a:pt x="117525" y="223697"/>
                  </a:lnTo>
                  <a:lnTo>
                    <a:pt x="114300" y="226936"/>
                  </a:lnTo>
                  <a:lnTo>
                    <a:pt x="114300" y="234899"/>
                  </a:lnTo>
                  <a:lnTo>
                    <a:pt x="117525" y="238137"/>
                  </a:lnTo>
                  <a:lnTo>
                    <a:pt x="125488" y="238137"/>
                  </a:lnTo>
                  <a:lnTo>
                    <a:pt x="128727" y="234899"/>
                  </a:lnTo>
                  <a:lnTo>
                    <a:pt x="128727" y="226936"/>
                  </a:lnTo>
                  <a:close/>
                </a:path>
                <a:path w="243839" h="281304">
                  <a:moveTo>
                    <a:pt x="128727" y="82613"/>
                  </a:moveTo>
                  <a:lnTo>
                    <a:pt x="125488" y="79387"/>
                  </a:lnTo>
                  <a:lnTo>
                    <a:pt x="117525" y="79387"/>
                  </a:lnTo>
                  <a:lnTo>
                    <a:pt x="114300" y="82613"/>
                  </a:lnTo>
                  <a:lnTo>
                    <a:pt x="114300" y="90589"/>
                  </a:lnTo>
                  <a:lnTo>
                    <a:pt x="117525" y="93814"/>
                  </a:lnTo>
                  <a:lnTo>
                    <a:pt x="125488" y="93814"/>
                  </a:lnTo>
                  <a:lnTo>
                    <a:pt x="128727" y="90589"/>
                  </a:lnTo>
                  <a:lnTo>
                    <a:pt x="128727" y="82613"/>
                  </a:lnTo>
                  <a:close/>
                </a:path>
                <a:path w="243839" h="281304">
                  <a:moveTo>
                    <a:pt x="162255" y="185813"/>
                  </a:moveTo>
                  <a:lnTo>
                    <a:pt x="128727" y="152260"/>
                  </a:lnTo>
                  <a:lnTo>
                    <a:pt x="128727" y="104648"/>
                  </a:lnTo>
                  <a:lnTo>
                    <a:pt x="114300" y="104648"/>
                  </a:lnTo>
                  <a:lnTo>
                    <a:pt x="114300" y="156959"/>
                  </a:lnTo>
                  <a:lnTo>
                    <a:pt x="115023" y="158762"/>
                  </a:lnTo>
                  <a:lnTo>
                    <a:pt x="152158" y="195922"/>
                  </a:lnTo>
                  <a:lnTo>
                    <a:pt x="162255" y="185813"/>
                  </a:lnTo>
                  <a:close/>
                </a:path>
                <a:path w="243839" h="281304">
                  <a:moveTo>
                    <a:pt x="200837" y="151168"/>
                  </a:moveTo>
                  <a:lnTo>
                    <a:pt x="197599" y="147942"/>
                  </a:lnTo>
                  <a:lnTo>
                    <a:pt x="189636" y="147942"/>
                  </a:lnTo>
                  <a:lnTo>
                    <a:pt x="186410" y="151168"/>
                  </a:lnTo>
                  <a:lnTo>
                    <a:pt x="186410" y="159131"/>
                  </a:lnTo>
                  <a:lnTo>
                    <a:pt x="189636" y="162369"/>
                  </a:lnTo>
                  <a:lnTo>
                    <a:pt x="197599" y="162369"/>
                  </a:lnTo>
                  <a:lnTo>
                    <a:pt x="200837" y="159131"/>
                  </a:lnTo>
                  <a:lnTo>
                    <a:pt x="200837" y="151168"/>
                  </a:lnTo>
                  <a:close/>
                </a:path>
                <a:path w="243839" h="281304">
                  <a:moveTo>
                    <a:pt x="243420" y="143649"/>
                  </a:moveTo>
                  <a:lnTo>
                    <a:pt x="231597" y="104571"/>
                  </a:lnTo>
                  <a:lnTo>
                    <a:pt x="222465" y="92036"/>
                  </a:lnTo>
                  <a:lnTo>
                    <a:pt x="222465" y="158762"/>
                  </a:lnTo>
                  <a:lnTo>
                    <a:pt x="214553" y="198132"/>
                  </a:lnTo>
                  <a:lnTo>
                    <a:pt x="192951" y="230238"/>
                  </a:lnTo>
                  <a:lnTo>
                    <a:pt x="160858" y="251853"/>
                  </a:lnTo>
                  <a:lnTo>
                    <a:pt x="121513" y="259778"/>
                  </a:lnTo>
                  <a:lnTo>
                    <a:pt x="82156" y="251853"/>
                  </a:lnTo>
                  <a:lnTo>
                    <a:pt x="50076" y="230238"/>
                  </a:lnTo>
                  <a:lnTo>
                    <a:pt x="28473" y="198132"/>
                  </a:lnTo>
                  <a:lnTo>
                    <a:pt x="20561" y="158762"/>
                  </a:lnTo>
                  <a:lnTo>
                    <a:pt x="28473" y="119380"/>
                  </a:lnTo>
                  <a:lnTo>
                    <a:pt x="50076" y="87287"/>
                  </a:lnTo>
                  <a:lnTo>
                    <a:pt x="82156" y="65659"/>
                  </a:lnTo>
                  <a:lnTo>
                    <a:pt x="121513" y="57746"/>
                  </a:lnTo>
                  <a:lnTo>
                    <a:pt x="160858" y="65659"/>
                  </a:lnTo>
                  <a:lnTo>
                    <a:pt x="192951" y="87287"/>
                  </a:lnTo>
                  <a:lnTo>
                    <a:pt x="214553" y="119380"/>
                  </a:lnTo>
                  <a:lnTo>
                    <a:pt x="222465" y="158762"/>
                  </a:lnTo>
                  <a:lnTo>
                    <a:pt x="222465" y="92036"/>
                  </a:lnTo>
                  <a:lnTo>
                    <a:pt x="206959" y="70726"/>
                  </a:lnTo>
                  <a:lnTo>
                    <a:pt x="217779" y="59905"/>
                  </a:lnTo>
                  <a:lnTo>
                    <a:pt x="219760" y="57746"/>
                  </a:lnTo>
                  <a:lnTo>
                    <a:pt x="220421" y="57023"/>
                  </a:lnTo>
                  <a:lnTo>
                    <a:pt x="221742" y="55575"/>
                  </a:lnTo>
                  <a:lnTo>
                    <a:pt x="221742" y="49085"/>
                  </a:lnTo>
                  <a:lnTo>
                    <a:pt x="213448" y="40779"/>
                  </a:lnTo>
                  <a:lnTo>
                    <a:pt x="206603" y="40424"/>
                  </a:lnTo>
                  <a:lnTo>
                    <a:pt x="202272" y="44399"/>
                  </a:lnTo>
                  <a:lnTo>
                    <a:pt x="190017" y="57023"/>
                  </a:lnTo>
                  <a:lnTo>
                    <a:pt x="176593" y="49199"/>
                  </a:lnTo>
                  <a:lnTo>
                    <a:pt x="162394" y="43129"/>
                  </a:lnTo>
                  <a:lnTo>
                    <a:pt x="147574" y="38963"/>
                  </a:lnTo>
                  <a:lnTo>
                    <a:pt x="132321" y="36817"/>
                  </a:lnTo>
                  <a:lnTo>
                    <a:pt x="132321" y="21666"/>
                  </a:lnTo>
                  <a:lnTo>
                    <a:pt x="164782" y="21666"/>
                  </a:lnTo>
                  <a:lnTo>
                    <a:pt x="164782" y="0"/>
                  </a:lnTo>
                  <a:lnTo>
                    <a:pt x="78244" y="0"/>
                  </a:lnTo>
                  <a:lnTo>
                    <a:pt x="78244" y="21666"/>
                  </a:lnTo>
                  <a:lnTo>
                    <a:pt x="110693" y="21666"/>
                  </a:lnTo>
                  <a:lnTo>
                    <a:pt x="110693" y="36461"/>
                  </a:lnTo>
                  <a:lnTo>
                    <a:pt x="70231" y="47205"/>
                  </a:lnTo>
                  <a:lnTo>
                    <a:pt x="36550" y="70231"/>
                  </a:lnTo>
                  <a:lnTo>
                    <a:pt x="12280" y="103073"/>
                  </a:lnTo>
                  <a:lnTo>
                    <a:pt x="0" y="143243"/>
                  </a:lnTo>
                  <a:lnTo>
                    <a:pt x="1930" y="185216"/>
                  </a:lnTo>
                  <a:lnTo>
                    <a:pt x="17259" y="223075"/>
                  </a:lnTo>
                  <a:lnTo>
                    <a:pt x="44170" y="253746"/>
                  </a:lnTo>
                  <a:lnTo>
                    <a:pt x="80772" y="274205"/>
                  </a:lnTo>
                  <a:lnTo>
                    <a:pt x="122135" y="281228"/>
                  </a:lnTo>
                  <a:lnTo>
                    <a:pt x="162344" y="274345"/>
                  </a:lnTo>
                  <a:lnTo>
                    <a:pt x="188823" y="259778"/>
                  </a:lnTo>
                  <a:lnTo>
                    <a:pt x="198094" y="254673"/>
                  </a:lnTo>
                  <a:lnTo>
                    <a:pt x="226072" y="223342"/>
                  </a:lnTo>
                  <a:lnTo>
                    <a:pt x="241795" y="184429"/>
                  </a:lnTo>
                  <a:lnTo>
                    <a:pt x="243420" y="143649"/>
                  </a:lnTo>
                  <a:close/>
                </a:path>
              </a:pathLst>
            </a:custGeom>
            <a:solidFill>
              <a:srgbClr val="219ED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549651" y="3694150"/>
            <a:ext cx="8990330" cy="704215"/>
            <a:chOff x="2549651" y="3694150"/>
            <a:chExt cx="8990330" cy="704215"/>
          </a:xfrm>
        </p:grpSpPr>
        <p:sp>
          <p:nvSpPr>
            <p:cNvPr id="15" name="object 15"/>
            <p:cNvSpPr/>
            <p:nvPr/>
          </p:nvSpPr>
          <p:spPr>
            <a:xfrm>
              <a:off x="2549651" y="3694150"/>
              <a:ext cx="8990076" cy="7041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275" y="3707891"/>
              <a:ext cx="8915400" cy="629920"/>
            </a:xfrm>
            <a:custGeom>
              <a:avLst/>
              <a:gdLst/>
              <a:ahLst/>
              <a:cxnLst/>
              <a:rect l="l" t="t" r="r" b="b"/>
              <a:pathLst>
                <a:path w="8915400" h="629920">
                  <a:moveTo>
                    <a:pt x="885240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1"/>
                  </a:lnTo>
                  <a:lnTo>
                    <a:pt x="0" y="566419"/>
                  </a:lnTo>
                  <a:lnTo>
                    <a:pt x="4949" y="590942"/>
                  </a:lnTo>
                  <a:lnTo>
                    <a:pt x="18446" y="610965"/>
                  </a:lnTo>
                  <a:lnTo>
                    <a:pt x="38469" y="624462"/>
                  </a:lnTo>
                  <a:lnTo>
                    <a:pt x="62992" y="629411"/>
                  </a:lnTo>
                  <a:lnTo>
                    <a:pt x="8852408" y="629411"/>
                  </a:lnTo>
                  <a:lnTo>
                    <a:pt x="8876930" y="624462"/>
                  </a:lnTo>
                  <a:lnTo>
                    <a:pt x="8896953" y="610965"/>
                  </a:lnTo>
                  <a:lnTo>
                    <a:pt x="8910450" y="590942"/>
                  </a:lnTo>
                  <a:lnTo>
                    <a:pt x="8915400" y="566419"/>
                  </a:lnTo>
                  <a:lnTo>
                    <a:pt x="8915400" y="62991"/>
                  </a:lnTo>
                  <a:lnTo>
                    <a:pt x="8910450" y="38469"/>
                  </a:lnTo>
                  <a:lnTo>
                    <a:pt x="8896953" y="18446"/>
                  </a:lnTo>
                  <a:lnTo>
                    <a:pt x="8876930" y="4949"/>
                  </a:lnTo>
                  <a:lnTo>
                    <a:pt x="885240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40151" y="3835857"/>
              <a:ext cx="420674" cy="4206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23042" y="3907350"/>
              <a:ext cx="259599" cy="2345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549651" y="4480534"/>
            <a:ext cx="8990330" cy="704215"/>
            <a:chOff x="2549651" y="4480534"/>
            <a:chExt cx="8990330" cy="704215"/>
          </a:xfrm>
        </p:grpSpPr>
        <p:sp>
          <p:nvSpPr>
            <p:cNvPr id="20" name="object 20"/>
            <p:cNvSpPr/>
            <p:nvPr/>
          </p:nvSpPr>
          <p:spPr>
            <a:xfrm>
              <a:off x="2549651" y="4480534"/>
              <a:ext cx="8990076" cy="7041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89275" y="4494276"/>
              <a:ext cx="8915400" cy="629920"/>
            </a:xfrm>
            <a:custGeom>
              <a:avLst/>
              <a:gdLst/>
              <a:ahLst/>
              <a:cxnLst/>
              <a:rect l="l" t="t" r="r" b="b"/>
              <a:pathLst>
                <a:path w="8915400" h="629920">
                  <a:moveTo>
                    <a:pt x="885240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566419"/>
                  </a:lnTo>
                  <a:lnTo>
                    <a:pt x="4949" y="590942"/>
                  </a:lnTo>
                  <a:lnTo>
                    <a:pt x="18446" y="610965"/>
                  </a:lnTo>
                  <a:lnTo>
                    <a:pt x="38469" y="624462"/>
                  </a:lnTo>
                  <a:lnTo>
                    <a:pt x="62992" y="629412"/>
                  </a:lnTo>
                  <a:lnTo>
                    <a:pt x="8852408" y="629412"/>
                  </a:lnTo>
                  <a:lnTo>
                    <a:pt x="8876930" y="624462"/>
                  </a:lnTo>
                  <a:lnTo>
                    <a:pt x="8896953" y="610965"/>
                  </a:lnTo>
                  <a:lnTo>
                    <a:pt x="8910450" y="590942"/>
                  </a:lnTo>
                  <a:lnTo>
                    <a:pt x="8915400" y="566419"/>
                  </a:lnTo>
                  <a:lnTo>
                    <a:pt x="8915400" y="62992"/>
                  </a:lnTo>
                  <a:lnTo>
                    <a:pt x="8910450" y="38469"/>
                  </a:lnTo>
                  <a:lnTo>
                    <a:pt x="8896953" y="18446"/>
                  </a:lnTo>
                  <a:lnTo>
                    <a:pt x="8876930" y="4949"/>
                  </a:lnTo>
                  <a:lnTo>
                    <a:pt x="8852408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40151" y="4622241"/>
              <a:ext cx="420674" cy="4206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97364" y="4671985"/>
              <a:ext cx="311150" cy="274320"/>
            </a:xfrm>
            <a:custGeom>
              <a:avLst/>
              <a:gdLst/>
              <a:ahLst/>
              <a:cxnLst/>
              <a:rect l="l" t="t" r="r" b="b"/>
              <a:pathLst>
                <a:path w="311150" h="274320">
                  <a:moveTo>
                    <a:pt x="155658" y="0"/>
                  </a:moveTo>
                  <a:lnTo>
                    <a:pt x="148627" y="1826"/>
                  </a:lnTo>
                  <a:lnTo>
                    <a:pt x="143219" y="7305"/>
                  </a:lnTo>
                  <a:lnTo>
                    <a:pt x="1881" y="252648"/>
                  </a:lnTo>
                  <a:lnTo>
                    <a:pt x="0" y="260140"/>
                  </a:lnTo>
                  <a:lnTo>
                    <a:pt x="1971" y="267124"/>
                  </a:lnTo>
                  <a:lnTo>
                    <a:pt x="7053" y="272282"/>
                  </a:lnTo>
                  <a:lnTo>
                    <a:pt x="14501" y="274295"/>
                  </a:lnTo>
                  <a:lnTo>
                    <a:pt x="296455" y="274295"/>
                  </a:lnTo>
                  <a:lnTo>
                    <a:pt x="303903" y="272282"/>
                  </a:lnTo>
                  <a:lnTo>
                    <a:pt x="308984" y="267124"/>
                  </a:lnTo>
                  <a:lnTo>
                    <a:pt x="310956" y="260140"/>
                  </a:lnTo>
                  <a:lnTo>
                    <a:pt x="309074" y="252648"/>
                  </a:lnTo>
                  <a:lnTo>
                    <a:pt x="302855" y="241824"/>
                  </a:lnTo>
                  <a:lnTo>
                    <a:pt x="155478" y="241824"/>
                  </a:lnTo>
                  <a:lnTo>
                    <a:pt x="148402" y="240426"/>
                  </a:lnTo>
                  <a:lnTo>
                    <a:pt x="142678" y="236593"/>
                  </a:lnTo>
                  <a:lnTo>
                    <a:pt x="138847" y="230866"/>
                  </a:lnTo>
                  <a:lnTo>
                    <a:pt x="137450" y="223785"/>
                  </a:lnTo>
                  <a:lnTo>
                    <a:pt x="138847" y="216705"/>
                  </a:lnTo>
                  <a:lnTo>
                    <a:pt x="142678" y="210978"/>
                  </a:lnTo>
                  <a:lnTo>
                    <a:pt x="148402" y="207144"/>
                  </a:lnTo>
                  <a:lnTo>
                    <a:pt x="155478" y="205746"/>
                  </a:lnTo>
                  <a:lnTo>
                    <a:pt x="282124" y="205746"/>
                  </a:lnTo>
                  <a:lnTo>
                    <a:pt x="273832" y="191315"/>
                  </a:lnTo>
                  <a:lnTo>
                    <a:pt x="144661" y="191315"/>
                  </a:lnTo>
                  <a:lnTo>
                    <a:pt x="144661" y="65042"/>
                  </a:lnTo>
                  <a:lnTo>
                    <a:pt x="201274" y="65042"/>
                  </a:lnTo>
                  <a:lnTo>
                    <a:pt x="168097" y="7305"/>
                  </a:lnTo>
                  <a:lnTo>
                    <a:pt x="162689" y="1826"/>
                  </a:lnTo>
                  <a:lnTo>
                    <a:pt x="155658" y="0"/>
                  </a:lnTo>
                  <a:close/>
                </a:path>
                <a:path w="311150" h="274320">
                  <a:moveTo>
                    <a:pt x="282124" y="205746"/>
                  </a:moveTo>
                  <a:lnTo>
                    <a:pt x="155478" y="205746"/>
                  </a:lnTo>
                  <a:lnTo>
                    <a:pt x="162554" y="207144"/>
                  </a:lnTo>
                  <a:lnTo>
                    <a:pt x="168277" y="210978"/>
                  </a:lnTo>
                  <a:lnTo>
                    <a:pt x="172108" y="216705"/>
                  </a:lnTo>
                  <a:lnTo>
                    <a:pt x="173505" y="223785"/>
                  </a:lnTo>
                  <a:lnTo>
                    <a:pt x="172108" y="230866"/>
                  </a:lnTo>
                  <a:lnTo>
                    <a:pt x="168277" y="236593"/>
                  </a:lnTo>
                  <a:lnTo>
                    <a:pt x="162554" y="240426"/>
                  </a:lnTo>
                  <a:lnTo>
                    <a:pt x="155478" y="241824"/>
                  </a:lnTo>
                  <a:lnTo>
                    <a:pt x="302855" y="241824"/>
                  </a:lnTo>
                  <a:lnTo>
                    <a:pt x="282124" y="205746"/>
                  </a:lnTo>
                  <a:close/>
                </a:path>
                <a:path w="311150" h="274320">
                  <a:moveTo>
                    <a:pt x="201274" y="65042"/>
                  </a:moveTo>
                  <a:lnTo>
                    <a:pt x="166294" y="65042"/>
                  </a:lnTo>
                  <a:lnTo>
                    <a:pt x="166294" y="191315"/>
                  </a:lnTo>
                  <a:lnTo>
                    <a:pt x="273832" y="191315"/>
                  </a:lnTo>
                  <a:lnTo>
                    <a:pt x="201274" y="65042"/>
                  </a:lnTo>
                  <a:close/>
                </a:path>
              </a:pathLst>
            </a:custGeom>
            <a:solidFill>
              <a:srgbClr val="256CA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549651" y="5266944"/>
            <a:ext cx="8990330" cy="702945"/>
            <a:chOff x="2549651" y="5266944"/>
            <a:chExt cx="8990330" cy="702945"/>
          </a:xfrm>
        </p:grpSpPr>
        <p:sp>
          <p:nvSpPr>
            <p:cNvPr id="25" name="object 25"/>
            <p:cNvSpPr/>
            <p:nvPr/>
          </p:nvSpPr>
          <p:spPr>
            <a:xfrm>
              <a:off x="2549651" y="5266944"/>
              <a:ext cx="8990076" cy="702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9275" y="5280660"/>
              <a:ext cx="8915400" cy="628015"/>
            </a:xfrm>
            <a:custGeom>
              <a:avLst/>
              <a:gdLst/>
              <a:ahLst/>
              <a:cxnLst/>
              <a:rect l="l" t="t" r="r" b="b"/>
              <a:pathLst>
                <a:path w="8915400" h="628014">
                  <a:moveTo>
                    <a:pt x="8852662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565099"/>
                  </a:lnTo>
                  <a:lnTo>
                    <a:pt x="4927" y="589536"/>
                  </a:lnTo>
                  <a:lnTo>
                    <a:pt x="18367" y="609495"/>
                  </a:lnTo>
                  <a:lnTo>
                    <a:pt x="38308" y="622952"/>
                  </a:lnTo>
                  <a:lnTo>
                    <a:pt x="62737" y="627887"/>
                  </a:lnTo>
                  <a:lnTo>
                    <a:pt x="8852662" y="627887"/>
                  </a:lnTo>
                  <a:lnTo>
                    <a:pt x="8877091" y="622952"/>
                  </a:lnTo>
                  <a:lnTo>
                    <a:pt x="8897032" y="609495"/>
                  </a:lnTo>
                  <a:lnTo>
                    <a:pt x="8910472" y="589536"/>
                  </a:lnTo>
                  <a:lnTo>
                    <a:pt x="8915400" y="565099"/>
                  </a:lnTo>
                  <a:lnTo>
                    <a:pt x="8915400" y="62737"/>
                  </a:lnTo>
                  <a:lnTo>
                    <a:pt x="8910472" y="38308"/>
                  </a:lnTo>
                  <a:lnTo>
                    <a:pt x="8897032" y="18367"/>
                  </a:lnTo>
                  <a:lnTo>
                    <a:pt x="8877091" y="4927"/>
                  </a:lnTo>
                  <a:lnTo>
                    <a:pt x="8852662" y="0"/>
                  </a:lnTo>
                  <a:close/>
                </a:path>
              </a:pathLst>
            </a:custGeom>
            <a:solidFill>
              <a:srgbClr val="CD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40151" y="5408676"/>
              <a:ext cx="420674" cy="4190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10776" y="5493880"/>
              <a:ext cx="284480" cy="201930"/>
            </a:xfrm>
            <a:custGeom>
              <a:avLst/>
              <a:gdLst/>
              <a:ahLst/>
              <a:cxnLst/>
              <a:rect l="l" t="t" r="r" b="b"/>
              <a:pathLst>
                <a:path w="284480" h="201929">
                  <a:moveTo>
                    <a:pt x="66344" y="39509"/>
                  </a:moveTo>
                  <a:lnTo>
                    <a:pt x="64376" y="29667"/>
                  </a:lnTo>
                  <a:lnTo>
                    <a:pt x="58991" y="21678"/>
                  </a:lnTo>
                  <a:lnTo>
                    <a:pt x="50977" y="16319"/>
                  </a:lnTo>
                  <a:lnTo>
                    <a:pt x="41109" y="14363"/>
                  </a:lnTo>
                  <a:lnTo>
                    <a:pt x="31229" y="16319"/>
                  </a:lnTo>
                  <a:lnTo>
                    <a:pt x="23215" y="21678"/>
                  </a:lnTo>
                  <a:lnTo>
                    <a:pt x="17830" y="29667"/>
                  </a:lnTo>
                  <a:lnTo>
                    <a:pt x="15862" y="39509"/>
                  </a:lnTo>
                  <a:lnTo>
                    <a:pt x="17830" y="49339"/>
                  </a:lnTo>
                  <a:lnTo>
                    <a:pt x="23215" y="57327"/>
                  </a:lnTo>
                  <a:lnTo>
                    <a:pt x="31229" y="62687"/>
                  </a:lnTo>
                  <a:lnTo>
                    <a:pt x="41109" y="64655"/>
                  </a:lnTo>
                  <a:lnTo>
                    <a:pt x="50977" y="62687"/>
                  </a:lnTo>
                  <a:lnTo>
                    <a:pt x="58991" y="57327"/>
                  </a:lnTo>
                  <a:lnTo>
                    <a:pt x="64376" y="49339"/>
                  </a:lnTo>
                  <a:lnTo>
                    <a:pt x="66344" y="39509"/>
                  </a:lnTo>
                  <a:close/>
                </a:path>
                <a:path w="284480" h="201929">
                  <a:moveTo>
                    <a:pt x="167297" y="25133"/>
                  </a:moveTo>
                  <a:lnTo>
                    <a:pt x="165328" y="15455"/>
                  </a:lnTo>
                  <a:lnTo>
                    <a:pt x="159956" y="7442"/>
                  </a:lnTo>
                  <a:lnTo>
                    <a:pt x="151930" y="2006"/>
                  </a:lnTo>
                  <a:lnTo>
                    <a:pt x="142062" y="0"/>
                  </a:lnTo>
                  <a:lnTo>
                    <a:pt x="132181" y="1955"/>
                  </a:lnTo>
                  <a:lnTo>
                    <a:pt x="124167" y="7315"/>
                  </a:lnTo>
                  <a:lnTo>
                    <a:pt x="118783" y="15303"/>
                  </a:lnTo>
                  <a:lnTo>
                    <a:pt x="116814" y="25133"/>
                  </a:lnTo>
                  <a:lnTo>
                    <a:pt x="118783" y="34975"/>
                  </a:lnTo>
                  <a:lnTo>
                    <a:pt x="124167" y="42964"/>
                  </a:lnTo>
                  <a:lnTo>
                    <a:pt x="132181" y="48323"/>
                  </a:lnTo>
                  <a:lnTo>
                    <a:pt x="142062" y="50279"/>
                  </a:lnTo>
                  <a:lnTo>
                    <a:pt x="151930" y="48323"/>
                  </a:lnTo>
                  <a:lnTo>
                    <a:pt x="159956" y="42964"/>
                  </a:lnTo>
                  <a:lnTo>
                    <a:pt x="165328" y="34975"/>
                  </a:lnTo>
                  <a:lnTo>
                    <a:pt x="167297" y="25133"/>
                  </a:lnTo>
                  <a:close/>
                </a:path>
                <a:path w="284480" h="201929">
                  <a:moveTo>
                    <a:pt x="268249" y="39509"/>
                  </a:moveTo>
                  <a:lnTo>
                    <a:pt x="266293" y="29667"/>
                  </a:lnTo>
                  <a:lnTo>
                    <a:pt x="260908" y="21678"/>
                  </a:lnTo>
                  <a:lnTo>
                    <a:pt x="252895" y="16319"/>
                  </a:lnTo>
                  <a:lnTo>
                    <a:pt x="243014" y="14363"/>
                  </a:lnTo>
                  <a:lnTo>
                    <a:pt x="233133" y="16319"/>
                  </a:lnTo>
                  <a:lnTo>
                    <a:pt x="225120" y="21678"/>
                  </a:lnTo>
                  <a:lnTo>
                    <a:pt x="219748" y="29667"/>
                  </a:lnTo>
                  <a:lnTo>
                    <a:pt x="217779" y="39509"/>
                  </a:lnTo>
                  <a:lnTo>
                    <a:pt x="219748" y="49339"/>
                  </a:lnTo>
                  <a:lnTo>
                    <a:pt x="225120" y="57327"/>
                  </a:lnTo>
                  <a:lnTo>
                    <a:pt x="233133" y="62687"/>
                  </a:lnTo>
                  <a:lnTo>
                    <a:pt x="243014" y="64655"/>
                  </a:lnTo>
                  <a:lnTo>
                    <a:pt x="252895" y="62687"/>
                  </a:lnTo>
                  <a:lnTo>
                    <a:pt x="260908" y="57327"/>
                  </a:lnTo>
                  <a:lnTo>
                    <a:pt x="266293" y="49339"/>
                  </a:lnTo>
                  <a:lnTo>
                    <a:pt x="268249" y="39509"/>
                  </a:lnTo>
                  <a:close/>
                </a:path>
                <a:path w="284480" h="201929">
                  <a:moveTo>
                    <a:pt x="284124" y="201866"/>
                  </a:moveTo>
                  <a:lnTo>
                    <a:pt x="272923" y="164922"/>
                  </a:lnTo>
                  <a:lnTo>
                    <a:pt x="242430" y="134785"/>
                  </a:lnTo>
                  <a:lnTo>
                    <a:pt x="197269" y="114477"/>
                  </a:lnTo>
                  <a:lnTo>
                    <a:pt x="142062" y="107035"/>
                  </a:lnTo>
                  <a:lnTo>
                    <a:pt x="86702" y="114477"/>
                  </a:lnTo>
                  <a:lnTo>
                    <a:pt x="41554" y="134785"/>
                  </a:lnTo>
                  <a:lnTo>
                    <a:pt x="11137" y="164922"/>
                  </a:lnTo>
                  <a:lnTo>
                    <a:pt x="0" y="201866"/>
                  </a:lnTo>
                  <a:lnTo>
                    <a:pt x="284124" y="201866"/>
                  </a:lnTo>
                  <a:close/>
                </a:path>
              </a:pathLst>
            </a:custGeom>
            <a:solidFill>
              <a:srgbClr val="2558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8620" y="5551474"/>
              <a:ext cx="288444" cy="968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369690" y="2323591"/>
            <a:ext cx="8034655" cy="351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entury Gothic"/>
                <a:cs typeface="Century Gothic"/>
              </a:rPr>
              <a:t>Variables defined </a:t>
            </a:r>
            <a:r>
              <a:rPr dirty="0" sz="1500">
                <a:latin typeface="Century Gothic"/>
                <a:cs typeface="Century Gothic"/>
              </a:rPr>
              <a:t>through the UI using a Blockly/Scratch </a:t>
            </a:r>
            <a:r>
              <a:rPr dirty="0" sz="1500" spc="-5">
                <a:latin typeface="Century Gothic"/>
                <a:cs typeface="Century Gothic"/>
              </a:rPr>
              <a:t>type</a:t>
            </a:r>
            <a:r>
              <a:rPr dirty="0" sz="1500" spc="-8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interface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500">
                <a:latin typeface="Century Gothic"/>
                <a:cs typeface="Century Gothic"/>
              </a:rPr>
              <a:t>Complex variable logic can </a:t>
            </a:r>
            <a:r>
              <a:rPr dirty="0" sz="1500" spc="-5">
                <a:latin typeface="Century Gothic"/>
                <a:cs typeface="Century Gothic"/>
              </a:rPr>
              <a:t>be </a:t>
            </a:r>
            <a:r>
              <a:rPr dirty="0" sz="1500">
                <a:latin typeface="Century Gothic"/>
                <a:cs typeface="Century Gothic"/>
              </a:rPr>
              <a:t>built </a:t>
            </a:r>
            <a:r>
              <a:rPr dirty="0" sz="1500" spc="5">
                <a:latin typeface="Century Gothic"/>
                <a:cs typeface="Century Gothic"/>
              </a:rPr>
              <a:t>in </a:t>
            </a:r>
            <a:r>
              <a:rPr dirty="0" sz="1500">
                <a:latin typeface="Century Gothic"/>
                <a:cs typeface="Century Gothic"/>
              </a:rPr>
              <a:t>minutes </a:t>
            </a:r>
            <a:r>
              <a:rPr dirty="0" sz="1500" spc="-5">
                <a:latin typeface="Century Gothic"/>
                <a:cs typeface="Century Gothic"/>
              </a:rPr>
              <a:t>by </a:t>
            </a:r>
            <a:r>
              <a:rPr dirty="0" sz="1500">
                <a:latin typeface="Century Gothic"/>
                <a:cs typeface="Century Gothic"/>
              </a:rPr>
              <a:t>dragging </a:t>
            </a:r>
            <a:r>
              <a:rPr dirty="0" sz="1500" spc="-5">
                <a:latin typeface="Century Gothic"/>
                <a:cs typeface="Century Gothic"/>
              </a:rPr>
              <a:t>and </a:t>
            </a:r>
            <a:r>
              <a:rPr dirty="0" sz="1500">
                <a:latin typeface="Century Gothic"/>
                <a:cs typeface="Century Gothic"/>
              </a:rPr>
              <a:t>dropping</a:t>
            </a:r>
            <a:r>
              <a:rPr dirty="0" sz="1500" spc="-17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predefined</a:t>
            </a: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00">
                <a:latin typeface="Century Gothic"/>
                <a:cs typeface="Century Gothic"/>
              </a:rPr>
              <a:t>blocks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entury Gothic"/>
                <a:cs typeface="Century Gothic"/>
              </a:rPr>
              <a:t>Automatic </a:t>
            </a:r>
            <a:r>
              <a:rPr dirty="0" sz="1500" spc="-5">
                <a:latin typeface="Century Gothic"/>
                <a:cs typeface="Century Gothic"/>
              </a:rPr>
              <a:t>dependency </a:t>
            </a:r>
            <a:r>
              <a:rPr dirty="0" sz="1500">
                <a:latin typeface="Century Gothic"/>
                <a:cs typeface="Century Gothic"/>
              </a:rPr>
              <a:t>tracking ensuring </a:t>
            </a:r>
            <a:r>
              <a:rPr dirty="0" sz="1500" spc="-5">
                <a:latin typeface="Century Gothic"/>
                <a:cs typeface="Century Gothic"/>
              </a:rPr>
              <a:t>that </a:t>
            </a:r>
            <a:r>
              <a:rPr dirty="0" sz="1500">
                <a:latin typeface="Century Gothic"/>
                <a:cs typeface="Century Gothic"/>
              </a:rPr>
              <a:t>variables </a:t>
            </a:r>
            <a:r>
              <a:rPr dirty="0" sz="1500" spc="-5">
                <a:latin typeface="Century Gothic"/>
                <a:cs typeface="Century Gothic"/>
              </a:rPr>
              <a:t>are </a:t>
            </a:r>
            <a:r>
              <a:rPr dirty="0" sz="1500">
                <a:latin typeface="Century Gothic"/>
                <a:cs typeface="Century Gothic"/>
              </a:rPr>
              <a:t>calculated </a:t>
            </a:r>
            <a:r>
              <a:rPr dirty="0" sz="1500" spc="5">
                <a:latin typeface="Century Gothic"/>
                <a:cs typeface="Century Gothic"/>
              </a:rPr>
              <a:t>in </a:t>
            </a:r>
            <a:r>
              <a:rPr dirty="0" sz="1500">
                <a:latin typeface="Century Gothic"/>
                <a:cs typeface="Century Gothic"/>
              </a:rPr>
              <a:t>the</a:t>
            </a:r>
            <a:r>
              <a:rPr dirty="0" sz="1500" spc="-15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right</a:t>
            </a: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00">
                <a:latin typeface="Century Gothic"/>
                <a:cs typeface="Century Gothic"/>
              </a:rPr>
              <a:t>order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500">
                <a:latin typeface="Century Gothic"/>
                <a:cs typeface="Century Gothic"/>
              </a:rPr>
              <a:t>Invalid logic </a:t>
            </a:r>
            <a:r>
              <a:rPr dirty="0" sz="1500" spc="-5">
                <a:latin typeface="Century Gothic"/>
                <a:cs typeface="Century Gothic"/>
              </a:rPr>
              <a:t>flushed </a:t>
            </a:r>
            <a:r>
              <a:rPr dirty="0" sz="1500">
                <a:latin typeface="Century Gothic"/>
                <a:cs typeface="Century Gothic"/>
              </a:rPr>
              <a:t>out during editing itself, saving</a:t>
            </a:r>
            <a:r>
              <a:rPr dirty="0" sz="1500" spc="-19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time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2000"/>
              </a:lnSpc>
              <a:spcBef>
                <a:spcPts val="1225"/>
              </a:spcBef>
            </a:pPr>
            <a:r>
              <a:rPr dirty="0" sz="1500">
                <a:latin typeface="Century Gothic"/>
                <a:cs typeface="Century Gothic"/>
              </a:rPr>
              <a:t>Much easier to look </a:t>
            </a:r>
            <a:r>
              <a:rPr dirty="0" sz="1500" spc="-5">
                <a:latin typeface="Century Gothic"/>
                <a:cs typeface="Century Gothic"/>
              </a:rPr>
              <a:t>at </a:t>
            </a:r>
            <a:r>
              <a:rPr dirty="0" sz="1500">
                <a:latin typeface="Century Gothic"/>
                <a:cs typeface="Century Gothic"/>
              </a:rPr>
              <a:t>logic </a:t>
            </a:r>
            <a:r>
              <a:rPr dirty="0" sz="1500" spc="-5">
                <a:latin typeface="Century Gothic"/>
                <a:cs typeface="Century Gothic"/>
              </a:rPr>
              <a:t>per </a:t>
            </a:r>
            <a:r>
              <a:rPr dirty="0" sz="1500">
                <a:latin typeface="Century Gothic"/>
                <a:cs typeface="Century Gothic"/>
              </a:rPr>
              <a:t>variable </a:t>
            </a:r>
            <a:r>
              <a:rPr dirty="0" sz="1500" spc="-5">
                <a:latin typeface="Century Gothic"/>
                <a:cs typeface="Century Gothic"/>
              </a:rPr>
              <a:t>that </a:t>
            </a:r>
            <a:r>
              <a:rPr dirty="0" sz="1500">
                <a:latin typeface="Century Gothic"/>
                <a:cs typeface="Century Gothic"/>
              </a:rPr>
              <a:t>can </a:t>
            </a:r>
            <a:r>
              <a:rPr dirty="0" sz="1500" spc="-5">
                <a:latin typeface="Century Gothic"/>
                <a:cs typeface="Century Gothic"/>
              </a:rPr>
              <a:t>be </a:t>
            </a:r>
            <a:r>
              <a:rPr dirty="0" sz="1500">
                <a:latin typeface="Century Gothic"/>
                <a:cs typeface="Century Gothic"/>
              </a:rPr>
              <a:t>understood </a:t>
            </a:r>
            <a:r>
              <a:rPr dirty="0" sz="1500" spc="-5">
                <a:latin typeface="Century Gothic"/>
                <a:cs typeface="Century Gothic"/>
              </a:rPr>
              <a:t>by business </a:t>
            </a:r>
            <a:r>
              <a:rPr dirty="0" sz="1500">
                <a:latin typeface="Century Gothic"/>
                <a:cs typeface="Century Gothic"/>
              </a:rPr>
              <a:t>users </a:t>
            </a:r>
            <a:r>
              <a:rPr dirty="0" sz="1500" spc="-5">
                <a:latin typeface="Century Gothic"/>
                <a:cs typeface="Century Gothic"/>
              </a:rPr>
              <a:t>and  programmers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alike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Imran Shah</dc:creator>
  <dc:title>ValeBridge</dc:title>
  <dcterms:created xsi:type="dcterms:W3CDTF">2020-03-30T11:13:29Z</dcterms:created>
  <dcterms:modified xsi:type="dcterms:W3CDTF">2020-03-30T11:13:29Z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2020-03-30T00:00:00Z</vt:filetime>
  </property>
</Properties>
</file>