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7" r:id="rId3"/>
    <p:sldId id="257" r:id="rId4"/>
    <p:sldId id="258" r:id="rId5"/>
    <p:sldId id="278" r:id="rId6"/>
    <p:sldId id="281" r:id="rId7"/>
    <p:sldId id="260" r:id="rId8"/>
    <p:sldId id="261" r:id="rId9"/>
    <p:sldId id="259" r:id="rId10"/>
    <p:sldId id="269" r:id="rId11"/>
    <p:sldId id="270" r:id="rId12"/>
    <p:sldId id="280" r:id="rId13"/>
    <p:sldId id="279" r:id="rId14"/>
    <p:sldId id="262" r:id="rId15"/>
    <p:sldId id="283" r:id="rId16"/>
    <p:sldId id="275" r:id="rId17"/>
    <p:sldId id="263" r:id="rId18"/>
    <p:sldId id="264" r:id="rId19"/>
    <p:sldId id="282" r:id="rId20"/>
    <p:sldId id="284" r:id="rId21"/>
    <p:sldId id="265" r:id="rId22"/>
    <p:sldId id="285" r:id="rId23"/>
    <p:sldId id="266" r:id="rId24"/>
    <p:sldId id="268" r:id="rId25"/>
    <p:sldId id="267" r:id="rId26"/>
    <p:sldId id="271" r:id="rId27"/>
    <p:sldId id="273" r:id="rId28"/>
    <p:sldId id="272"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C8DFA-E6C7-4F5B-B37C-868C10E1528D}" v="1726" dt="2023-02-12T11:12:15.211"/>
    <p1510:client id="{07523EB3-94F5-4685-833C-AE430108954E}" v="42" dt="2023-02-13T05:27:06.489"/>
    <p1510:client id="{82C8458C-2DEC-425E-A003-DEDBE76639E2}" v="58" dt="2023-02-12T14:59:08.569"/>
    <p1510:client id="{909131AD-B67D-46B5-AE39-1CD3E6997525}" v="158" dt="2023-02-13T02:04:48.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svg"/><Relationship Id="rId1" Type="http://schemas.openxmlformats.org/officeDocument/2006/relationships/image" Target="../media/image15.png"/><Relationship Id="rId6" Type="http://schemas.openxmlformats.org/officeDocument/2006/relationships/image" Target="../media/image21.svg"/><Relationship Id="rId5" Type="http://schemas.openxmlformats.org/officeDocument/2006/relationships/image" Target="../media/image17.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1.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81A26-C9BF-44F2-9142-AE8862B479D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5EED0F-7A6E-4072-A6E3-17F812141C9D}">
      <dgm:prSet/>
      <dgm:spPr/>
      <dgm:t>
        <a:bodyPr/>
        <a:lstStyle/>
        <a:p>
          <a:pPr>
            <a:lnSpc>
              <a:spcPct val="100000"/>
            </a:lnSpc>
          </a:pPr>
          <a:r>
            <a:rPr lang="en-US" baseline="0"/>
            <a:t>Starlink offers several advantages over traditional broadband internet services, including: </a:t>
          </a:r>
          <a:endParaRPr lang="en-US"/>
        </a:p>
      </dgm:t>
    </dgm:pt>
    <dgm:pt modelId="{785EA851-6F5D-41AA-92D3-600D0B643FD0}" type="parTrans" cxnId="{DDD4468F-A7EC-4525-9AB3-8CF34E1597E9}">
      <dgm:prSet/>
      <dgm:spPr/>
      <dgm:t>
        <a:bodyPr/>
        <a:lstStyle/>
        <a:p>
          <a:endParaRPr lang="en-US"/>
        </a:p>
      </dgm:t>
    </dgm:pt>
    <dgm:pt modelId="{D3AC9F9E-D55E-4B52-B1AA-A5DB3A14B26D}" type="sibTrans" cxnId="{DDD4468F-A7EC-4525-9AB3-8CF34E1597E9}">
      <dgm:prSet/>
      <dgm:spPr/>
      <dgm:t>
        <a:bodyPr/>
        <a:lstStyle/>
        <a:p>
          <a:endParaRPr lang="en-US"/>
        </a:p>
      </dgm:t>
    </dgm:pt>
    <dgm:pt modelId="{4A4979BF-1F08-4E30-9405-5FF0758CBF37}">
      <dgm:prSet/>
      <dgm:spPr/>
      <dgm:t>
        <a:bodyPr/>
        <a:lstStyle/>
        <a:p>
          <a:pPr>
            <a:lnSpc>
              <a:spcPct val="100000"/>
            </a:lnSpc>
          </a:pPr>
          <a:r>
            <a:rPr lang="en-US" baseline="0" dirty="0"/>
            <a:t>Low Latency: </a:t>
          </a:r>
          <a:r>
            <a:rPr lang="en-US" baseline="0" dirty="0" err="1"/>
            <a:t>Starlink</a:t>
          </a:r>
          <a:r>
            <a:rPr lang="en-US" baseline="0" dirty="0"/>
            <a:t> satellites are positioned in low-Earth orbit, which allows for low latency communication between the satellites and user terminals on the ground. This results in faster and more responsive internet connectivity for subscribers. </a:t>
          </a:r>
          <a:endParaRPr lang="en-US" dirty="0"/>
        </a:p>
      </dgm:t>
    </dgm:pt>
    <dgm:pt modelId="{C4098C3E-0314-462E-88FF-8B72DD80C41A}" type="parTrans" cxnId="{6631E3A7-9492-48A8-9A58-85C87C7FB704}">
      <dgm:prSet/>
      <dgm:spPr/>
      <dgm:t>
        <a:bodyPr/>
        <a:lstStyle/>
        <a:p>
          <a:endParaRPr lang="en-US"/>
        </a:p>
      </dgm:t>
    </dgm:pt>
    <dgm:pt modelId="{9F3CF9EC-B5CD-40C6-8D7A-288CDFEE75B8}" type="sibTrans" cxnId="{6631E3A7-9492-48A8-9A58-85C87C7FB704}">
      <dgm:prSet/>
      <dgm:spPr/>
      <dgm:t>
        <a:bodyPr/>
        <a:lstStyle/>
        <a:p>
          <a:endParaRPr lang="en-US"/>
        </a:p>
      </dgm:t>
    </dgm:pt>
    <dgm:pt modelId="{A56E0890-A139-4CA3-B13B-D7802E4F9DEC}">
      <dgm:prSet/>
      <dgm:spPr/>
      <dgm:t>
        <a:bodyPr/>
        <a:lstStyle/>
        <a:p>
          <a:pPr>
            <a:lnSpc>
              <a:spcPct val="100000"/>
            </a:lnSpc>
          </a:pPr>
          <a:r>
            <a:rPr lang="en-US" baseline="0"/>
            <a:t>High Speed: Starlink provides high-speed internet access to subscribers, with speeds up to 100 Mbps. This makes it ideal for a wide range of internet-based activities, including streaming video, online gaming, and teleconferencing. </a:t>
          </a:r>
          <a:endParaRPr lang="en-US"/>
        </a:p>
      </dgm:t>
    </dgm:pt>
    <dgm:pt modelId="{19638E42-ABA9-4D3E-8D52-92FE515C00FA}" type="parTrans" cxnId="{72104928-3701-456E-9581-0967A589A159}">
      <dgm:prSet/>
      <dgm:spPr/>
      <dgm:t>
        <a:bodyPr/>
        <a:lstStyle/>
        <a:p>
          <a:endParaRPr lang="en-US"/>
        </a:p>
      </dgm:t>
    </dgm:pt>
    <dgm:pt modelId="{A0B72C08-96B1-4711-93D9-A1E0E78D47EE}" type="sibTrans" cxnId="{72104928-3701-456E-9581-0967A589A159}">
      <dgm:prSet/>
      <dgm:spPr/>
      <dgm:t>
        <a:bodyPr/>
        <a:lstStyle/>
        <a:p>
          <a:endParaRPr lang="en-US"/>
        </a:p>
      </dgm:t>
    </dgm:pt>
    <dgm:pt modelId="{DE312E4D-9B0A-49DD-8C4F-AF4EBE29AA07}" type="pres">
      <dgm:prSet presAssocID="{B1181A26-C9BF-44F2-9142-AE8862B479DC}" presName="root" presStyleCnt="0">
        <dgm:presLayoutVars>
          <dgm:dir/>
          <dgm:resizeHandles val="exact"/>
        </dgm:presLayoutVars>
      </dgm:prSet>
      <dgm:spPr/>
      <dgm:t>
        <a:bodyPr/>
        <a:lstStyle/>
        <a:p>
          <a:endParaRPr lang="en-IN"/>
        </a:p>
      </dgm:t>
    </dgm:pt>
    <dgm:pt modelId="{065C079A-8EC2-4A2C-A067-D943C7856094}" type="pres">
      <dgm:prSet presAssocID="{805EED0F-7A6E-4072-A6E3-17F812141C9D}" presName="compNode" presStyleCnt="0"/>
      <dgm:spPr/>
    </dgm:pt>
    <dgm:pt modelId="{53BDE3BB-9250-4CED-B3F4-073B951EBC59}" type="pres">
      <dgm:prSet presAssocID="{805EED0F-7A6E-4072-A6E3-17F812141C9D}"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Star"/>
        </a:ext>
      </dgm:extLst>
    </dgm:pt>
    <dgm:pt modelId="{34023F08-F19D-4A1B-ABC3-FC7366C5B4E4}" type="pres">
      <dgm:prSet presAssocID="{805EED0F-7A6E-4072-A6E3-17F812141C9D}" presName="spaceRect" presStyleCnt="0"/>
      <dgm:spPr/>
    </dgm:pt>
    <dgm:pt modelId="{ED0D4B14-5E6E-4C53-8A65-856E64C86FDB}" type="pres">
      <dgm:prSet presAssocID="{805EED0F-7A6E-4072-A6E3-17F812141C9D}" presName="textRect" presStyleLbl="revTx" presStyleIdx="0" presStyleCnt="3">
        <dgm:presLayoutVars>
          <dgm:chMax val="1"/>
          <dgm:chPref val="1"/>
        </dgm:presLayoutVars>
      </dgm:prSet>
      <dgm:spPr/>
      <dgm:t>
        <a:bodyPr/>
        <a:lstStyle/>
        <a:p>
          <a:endParaRPr lang="en-IN"/>
        </a:p>
      </dgm:t>
    </dgm:pt>
    <dgm:pt modelId="{2510E4D6-0F39-40BD-BC52-3EA810D03D9E}" type="pres">
      <dgm:prSet presAssocID="{D3AC9F9E-D55E-4B52-B1AA-A5DB3A14B26D}" presName="sibTrans" presStyleCnt="0"/>
      <dgm:spPr/>
    </dgm:pt>
    <dgm:pt modelId="{1EE9CF34-5497-43F8-A6CE-D5D6338CB68D}" type="pres">
      <dgm:prSet presAssocID="{4A4979BF-1F08-4E30-9405-5FF0758CBF37}" presName="compNode" presStyleCnt="0"/>
      <dgm:spPr/>
    </dgm:pt>
    <dgm:pt modelId="{27E2567A-D736-4D47-A4EA-72AAE4BAC730}" type="pres">
      <dgm:prSet presAssocID="{4A4979BF-1F08-4E30-9405-5FF0758CBF37}"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Satellite"/>
        </a:ext>
      </dgm:extLst>
    </dgm:pt>
    <dgm:pt modelId="{5BA86A53-8678-4C59-8219-C8465C61049B}" type="pres">
      <dgm:prSet presAssocID="{4A4979BF-1F08-4E30-9405-5FF0758CBF37}" presName="spaceRect" presStyleCnt="0"/>
      <dgm:spPr/>
    </dgm:pt>
    <dgm:pt modelId="{0610E259-009B-4904-93EC-F8A8434390FB}" type="pres">
      <dgm:prSet presAssocID="{4A4979BF-1F08-4E30-9405-5FF0758CBF37}" presName="textRect" presStyleLbl="revTx" presStyleIdx="1" presStyleCnt="3">
        <dgm:presLayoutVars>
          <dgm:chMax val="1"/>
          <dgm:chPref val="1"/>
        </dgm:presLayoutVars>
      </dgm:prSet>
      <dgm:spPr/>
      <dgm:t>
        <a:bodyPr/>
        <a:lstStyle/>
        <a:p>
          <a:endParaRPr lang="en-IN"/>
        </a:p>
      </dgm:t>
    </dgm:pt>
    <dgm:pt modelId="{D633F732-06FC-495B-BD96-C5BA29C7165D}" type="pres">
      <dgm:prSet presAssocID="{9F3CF9EC-B5CD-40C6-8D7A-288CDFEE75B8}" presName="sibTrans" presStyleCnt="0"/>
      <dgm:spPr/>
    </dgm:pt>
    <dgm:pt modelId="{90BDE739-B716-4CD2-BB9D-8F39D5DDB041}" type="pres">
      <dgm:prSet presAssocID="{A56E0890-A139-4CA3-B13B-D7802E4F9DEC}" presName="compNode" presStyleCnt="0"/>
      <dgm:spPr/>
    </dgm:pt>
    <dgm:pt modelId="{FE0EC15E-0709-4FBB-BE25-8B57C9C450BC}" type="pres">
      <dgm:prSet presAssocID="{A56E0890-A139-4CA3-B13B-D7802E4F9DEC}"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Thumbs Up Sign"/>
        </a:ext>
      </dgm:extLst>
    </dgm:pt>
    <dgm:pt modelId="{38711780-3757-42C0-85F4-02D729384FB7}" type="pres">
      <dgm:prSet presAssocID="{A56E0890-A139-4CA3-B13B-D7802E4F9DEC}" presName="spaceRect" presStyleCnt="0"/>
      <dgm:spPr/>
    </dgm:pt>
    <dgm:pt modelId="{E2B9768C-A63B-49D3-908E-378C8E0C86A0}" type="pres">
      <dgm:prSet presAssocID="{A56E0890-A139-4CA3-B13B-D7802E4F9DEC}" presName="textRect" presStyleLbl="revTx" presStyleIdx="2" presStyleCnt="3">
        <dgm:presLayoutVars>
          <dgm:chMax val="1"/>
          <dgm:chPref val="1"/>
        </dgm:presLayoutVars>
      </dgm:prSet>
      <dgm:spPr/>
      <dgm:t>
        <a:bodyPr/>
        <a:lstStyle/>
        <a:p>
          <a:endParaRPr lang="en-IN"/>
        </a:p>
      </dgm:t>
    </dgm:pt>
  </dgm:ptLst>
  <dgm:cxnLst>
    <dgm:cxn modelId="{1F3EAB5E-4F7E-4D6F-8218-87AE3DB8F73E}" type="presOf" srcId="{805EED0F-7A6E-4072-A6E3-17F812141C9D}" destId="{ED0D4B14-5E6E-4C53-8A65-856E64C86FDB}" srcOrd="0" destOrd="0" presId="urn:microsoft.com/office/officeart/2018/2/layout/IconLabelList"/>
    <dgm:cxn modelId="{72104928-3701-456E-9581-0967A589A159}" srcId="{B1181A26-C9BF-44F2-9142-AE8862B479DC}" destId="{A56E0890-A139-4CA3-B13B-D7802E4F9DEC}" srcOrd="2" destOrd="0" parTransId="{19638E42-ABA9-4D3E-8D52-92FE515C00FA}" sibTransId="{A0B72C08-96B1-4711-93D9-A1E0E78D47EE}"/>
    <dgm:cxn modelId="{8EB5396A-E1B9-4722-A913-79F67E64A003}" type="presOf" srcId="{4A4979BF-1F08-4E30-9405-5FF0758CBF37}" destId="{0610E259-009B-4904-93EC-F8A8434390FB}" srcOrd="0" destOrd="0" presId="urn:microsoft.com/office/officeart/2018/2/layout/IconLabelList"/>
    <dgm:cxn modelId="{BD10A642-44CE-454E-869A-7558919A681A}" type="presOf" srcId="{B1181A26-C9BF-44F2-9142-AE8862B479DC}" destId="{DE312E4D-9B0A-49DD-8C4F-AF4EBE29AA07}" srcOrd="0" destOrd="0" presId="urn:microsoft.com/office/officeart/2018/2/layout/IconLabelList"/>
    <dgm:cxn modelId="{DDD4468F-A7EC-4525-9AB3-8CF34E1597E9}" srcId="{B1181A26-C9BF-44F2-9142-AE8862B479DC}" destId="{805EED0F-7A6E-4072-A6E3-17F812141C9D}" srcOrd="0" destOrd="0" parTransId="{785EA851-6F5D-41AA-92D3-600D0B643FD0}" sibTransId="{D3AC9F9E-D55E-4B52-B1AA-A5DB3A14B26D}"/>
    <dgm:cxn modelId="{6631E3A7-9492-48A8-9A58-85C87C7FB704}" srcId="{B1181A26-C9BF-44F2-9142-AE8862B479DC}" destId="{4A4979BF-1F08-4E30-9405-5FF0758CBF37}" srcOrd="1" destOrd="0" parTransId="{C4098C3E-0314-462E-88FF-8B72DD80C41A}" sibTransId="{9F3CF9EC-B5CD-40C6-8D7A-288CDFEE75B8}"/>
    <dgm:cxn modelId="{111A1BBD-E6ED-4787-B30E-329A4B9C82F5}" type="presOf" srcId="{A56E0890-A139-4CA3-B13B-D7802E4F9DEC}" destId="{E2B9768C-A63B-49D3-908E-378C8E0C86A0}" srcOrd="0" destOrd="0" presId="urn:microsoft.com/office/officeart/2018/2/layout/IconLabelList"/>
    <dgm:cxn modelId="{8AC885FB-7429-4B00-B656-21B4EC8594AE}" type="presParOf" srcId="{DE312E4D-9B0A-49DD-8C4F-AF4EBE29AA07}" destId="{065C079A-8EC2-4A2C-A067-D943C7856094}" srcOrd="0" destOrd="0" presId="urn:microsoft.com/office/officeart/2018/2/layout/IconLabelList"/>
    <dgm:cxn modelId="{392FD0E5-B32D-4856-840B-825F131A9CC0}" type="presParOf" srcId="{065C079A-8EC2-4A2C-A067-D943C7856094}" destId="{53BDE3BB-9250-4CED-B3F4-073B951EBC59}" srcOrd="0" destOrd="0" presId="urn:microsoft.com/office/officeart/2018/2/layout/IconLabelList"/>
    <dgm:cxn modelId="{8559C2E4-14A5-4ABD-AE60-7D56E15A565A}" type="presParOf" srcId="{065C079A-8EC2-4A2C-A067-D943C7856094}" destId="{34023F08-F19D-4A1B-ABC3-FC7366C5B4E4}" srcOrd="1" destOrd="0" presId="urn:microsoft.com/office/officeart/2018/2/layout/IconLabelList"/>
    <dgm:cxn modelId="{7E65562B-E81A-46ED-856A-ADB26C0A88ED}" type="presParOf" srcId="{065C079A-8EC2-4A2C-A067-D943C7856094}" destId="{ED0D4B14-5E6E-4C53-8A65-856E64C86FDB}" srcOrd="2" destOrd="0" presId="urn:microsoft.com/office/officeart/2018/2/layout/IconLabelList"/>
    <dgm:cxn modelId="{4C4CF8BA-C428-486C-A0D5-49FBC44DB409}" type="presParOf" srcId="{DE312E4D-9B0A-49DD-8C4F-AF4EBE29AA07}" destId="{2510E4D6-0F39-40BD-BC52-3EA810D03D9E}" srcOrd="1" destOrd="0" presId="urn:microsoft.com/office/officeart/2018/2/layout/IconLabelList"/>
    <dgm:cxn modelId="{1A71BF9C-5F25-4D0C-AE06-0D4984197521}" type="presParOf" srcId="{DE312E4D-9B0A-49DD-8C4F-AF4EBE29AA07}" destId="{1EE9CF34-5497-43F8-A6CE-D5D6338CB68D}" srcOrd="2" destOrd="0" presId="urn:microsoft.com/office/officeart/2018/2/layout/IconLabelList"/>
    <dgm:cxn modelId="{92E78AC6-8D8E-4778-9B99-AE485C028908}" type="presParOf" srcId="{1EE9CF34-5497-43F8-A6CE-D5D6338CB68D}" destId="{27E2567A-D736-4D47-A4EA-72AAE4BAC730}" srcOrd="0" destOrd="0" presId="urn:microsoft.com/office/officeart/2018/2/layout/IconLabelList"/>
    <dgm:cxn modelId="{A48161E5-FAD2-4E31-BE4E-ECF8AE9F71FA}" type="presParOf" srcId="{1EE9CF34-5497-43F8-A6CE-D5D6338CB68D}" destId="{5BA86A53-8678-4C59-8219-C8465C61049B}" srcOrd="1" destOrd="0" presId="urn:microsoft.com/office/officeart/2018/2/layout/IconLabelList"/>
    <dgm:cxn modelId="{B3740F3F-D518-4146-8D68-07DAF3EC73BF}" type="presParOf" srcId="{1EE9CF34-5497-43F8-A6CE-D5D6338CB68D}" destId="{0610E259-009B-4904-93EC-F8A8434390FB}" srcOrd="2" destOrd="0" presId="urn:microsoft.com/office/officeart/2018/2/layout/IconLabelList"/>
    <dgm:cxn modelId="{A5281439-6763-4FE8-AC89-835B20B21006}" type="presParOf" srcId="{DE312E4D-9B0A-49DD-8C4F-AF4EBE29AA07}" destId="{D633F732-06FC-495B-BD96-C5BA29C7165D}" srcOrd="3" destOrd="0" presId="urn:microsoft.com/office/officeart/2018/2/layout/IconLabelList"/>
    <dgm:cxn modelId="{4C52A15F-3BE7-440D-A411-0FE886DC47A7}" type="presParOf" srcId="{DE312E4D-9B0A-49DD-8C4F-AF4EBE29AA07}" destId="{90BDE739-B716-4CD2-BB9D-8F39D5DDB041}" srcOrd="4" destOrd="0" presId="urn:microsoft.com/office/officeart/2018/2/layout/IconLabelList"/>
    <dgm:cxn modelId="{1BAFBE90-A4B5-4D3A-8544-8795D91977AB}" type="presParOf" srcId="{90BDE739-B716-4CD2-BB9D-8F39D5DDB041}" destId="{FE0EC15E-0709-4FBB-BE25-8B57C9C450BC}" srcOrd="0" destOrd="0" presId="urn:microsoft.com/office/officeart/2018/2/layout/IconLabelList"/>
    <dgm:cxn modelId="{3CF040AF-94DD-4684-8C33-8F75B8E2B2CC}" type="presParOf" srcId="{90BDE739-B716-4CD2-BB9D-8F39D5DDB041}" destId="{38711780-3757-42C0-85F4-02D729384FB7}" srcOrd="1" destOrd="0" presId="urn:microsoft.com/office/officeart/2018/2/layout/IconLabelList"/>
    <dgm:cxn modelId="{32F78980-8466-47C5-B02E-7549C5D44484}" type="presParOf" srcId="{90BDE739-B716-4CD2-BB9D-8F39D5DDB041}" destId="{E2B9768C-A63B-49D3-908E-378C8E0C86A0}" srcOrd="2" destOrd="0" presId="urn:microsoft.com/office/officeart/2018/2/layout/IconLabel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DE3BB-9250-4CED-B3F4-073B951EBC59}">
      <dsp:nvSpPr>
        <dsp:cNvPr id="0" name=""/>
        <dsp:cNvSpPr/>
      </dsp:nvSpPr>
      <dsp:spPr>
        <a:xfrm>
          <a:off x="1125845" y="1744147"/>
          <a:ext cx="1285242" cy="1285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0D4B14-5E6E-4C53-8A65-856E64C86FDB}">
      <dsp:nvSpPr>
        <dsp:cNvPr id="0" name=""/>
        <dsp:cNvSpPr/>
      </dsp:nvSpPr>
      <dsp:spPr>
        <a:xfrm>
          <a:off x="340419" y="3434990"/>
          <a:ext cx="2856094"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Starlink offers several advantages over traditional broadband internet services, including: </a:t>
          </a:r>
          <a:endParaRPr lang="en-US" sz="1100" kern="1200"/>
        </a:p>
      </dsp:txBody>
      <dsp:txXfrm>
        <a:off x="340419" y="3434990"/>
        <a:ext cx="2856094" cy="1012500"/>
      </dsp:txXfrm>
    </dsp:sp>
    <dsp:sp modelId="{27E2567A-D736-4D47-A4EA-72AAE4BAC730}">
      <dsp:nvSpPr>
        <dsp:cNvPr id="0" name=""/>
        <dsp:cNvSpPr/>
      </dsp:nvSpPr>
      <dsp:spPr>
        <a:xfrm>
          <a:off x="4481756" y="1744147"/>
          <a:ext cx="1285242" cy="1285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10E259-009B-4904-93EC-F8A8434390FB}">
      <dsp:nvSpPr>
        <dsp:cNvPr id="0" name=""/>
        <dsp:cNvSpPr/>
      </dsp:nvSpPr>
      <dsp:spPr>
        <a:xfrm>
          <a:off x="3696330" y="3434990"/>
          <a:ext cx="2856094"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Low Latency: Starlink satellites are positioned in low-Earth orbit, which allows for low latency communication between the satellites and user terminals on the ground. This results in faster and more responsive internet connectivity for subscribers. </a:t>
          </a:r>
          <a:endParaRPr lang="en-US" sz="1100" kern="1200"/>
        </a:p>
      </dsp:txBody>
      <dsp:txXfrm>
        <a:off x="3696330" y="3434990"/>
        <a:ext cx="2856094" cy="1012500"/>
      </dsp:txXfrm>
    </dsp:sp>
    <dsp:sp modelId="{FE0EC15E-0709-4FBB-BE25-8B57C9C450BC}">
      <dsp:nvSpPr>
        <dsp:cNvPr id="0" name=""/>
        <dsp:cNvSpPr/>
      </dsp:nvSpPr>
      <dsp:spPr>
        <a:xfrm>
          <a:off x="7837667" y="1744147"/>
          <a:ext cx="1285242" cy="1285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B9768C-A63B-49D3-908E-378C8E0C86A0}">
      <dsp:nvSpPr>
        <dsp:cNvPr id="0" name=""/>
        <dsp:cNvSpPr/>
      </dsp:nvSpPr>
      <dsp:spPr>
        <a:xfrm>
          <a:off x="7052241" y="3434990"/>
          <a:ext cx="2856094"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High Speed: Starlink provides high-speed internet access to subscribers, with speeds up to 100 Mbps. This makes it ideal for a wide range of internet-based activities, including streaming video, online gaming, and teleconferencing. </a:t>
          </a:r>
          <a:endParaRPr lang="en-US" sz="1100" kern="1200"/>
        </a:p>
      </dsp:txBody>
      <dsp:txXfrm>
        <a:off x="7052241" y="3434990"/>
        <a:ext cx="2856094" cy="101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pPr/>
              <a:t>2/13/2023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639321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406979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405373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313645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050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78689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pPr/>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171513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pPr/>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9356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pPr/>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286201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94949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290701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pPr/>
              <a:t>2/13/2023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 xmlns:p14="http://schemas.microsoft.com/office/powerpoint/2010/main" val="105642339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pace.com/spacex-starlink-satellites.html" TargetMode="External"/><Relationship Id="rId2" Type="http://schemas.openxmlformats.org/officeDocument/2006/relationships/hyperlink" Target="https://www.starlink.com/techn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datacenter/definition/edge-computin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 xmlns:a16="http://schemas.microsoft.com/office/drawing/2014/main" id="{032C1E43-C7DE-693B-068D-B8D0AD40DF2E}"/>
              </a:ext>
            </a:extLst>
          </p:cNvPr>
          <p:cNvPicPr>
            <a:picLocks noChangeAspect="1"/>
          </p:cNvPicPr>
          <p:nvPr/>
        </p:nvPicPr>
        <p:blipFill rotWithShape="1">
          <a:blip r:embed="rId2"/>
          <a:srcRect l="35" r="35"/>
          <a:stretch/>
        </p:blipFill>
        <p:spPr>
          <a:xfrm>
            <a:off x="20" y="71897"/>
            <a:ext cx="12191980" cy="6786104"/>
          </a:xfrm>
          <a:prstGeom prst="rect">
            <a:avLst/>
          </a:prstGeom>
        </p:spPr>
      </p:pic>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AB4605-A035-8301-DEBF-C039D26673CD}"/>
              </a:ext>
            </a:extLst>
          </p:cNvPr>
          <p:cNvSpPr>
            <a:spLocks noGrp="1"/>
          </p:cNvSpPr>
          <p:nvPr>
            <p:ph type="title"/>
          </p:nvPr>
        </p:nvSpPr>
        <p:spPr>
          <a:xfrm>
            <a:off x="1247495" y="-180580"/>
            <a:ext cx="9692640" cy="1325562"/>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Current Status and Future Plans</a:t>
            </a:r>
            <a:endParaRPr lang="en-US"/>
          </a:p>
        </p:txBody>
      </p:sp>
      <p:sp>
        <p:nvSpPr>
          <p:cNvPr id="3" name="Content Placeholder 2">
            <a:extLst>
              <a:ext uri="{FF2B5EF4-FFF2-40B4-BE49-F238E27FC236}">
                <a16:creationId xmlns="" xmlns:a16="http://schemas.microsoft.com/office/drawing/2014/main" id="{67ACB189-84C4-B074-43C7-C7F2907D0906}"/>
              </a:ext>
            </a:extLst>
          </p:cNvPr>
          <p:cNvSpPr>
            <a:spLocks noGrp="1"/>
          </p:cNvSpPr>
          <p:nvPr>
            <p:ph idx="1"/>
          </p:nvPr>
        </p:nvSpPr>
        <p:spPr>
          <a:xfrm>
            <a:off x="902438" y="1584385"/>
            <a:ext cx="9831812" cy="4351337"/>
          </a:xfrm>
        </p:spPr>
        <p:txBody>
          <a:bodyPr vert="horz" lIns="91440" tIns="45720" rIns="91440" bIns="45720" rtlCol="0" anchor="t">
            <a:no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C</a:t>
            </a:r>
            <a:r>
              <a:rPr lang="en-US" sz="2400" dirty="0" smtClean="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urrently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in the beta testing phase with limited access for selected users in the countries  United States ,</a:t>
            </a:r>
            <a:r>
              <a:rPr lang="en-US" sz="2400" dirty="0" err="1" smtClean="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Canada,UK,France</a:t>
            </a:r>
            <a:r>
              <a:rPr lang="en-US" sz="2400" dirty="0" smtClean="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etc. </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According to SpaceX CEO Elon Musk, the goal is to eventually provide coverage to the entire world.</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SpaceX has also been working on improving the performance of the network by launching additional satellites and upgrading the user terminals. </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company has already launched over 3,055 small LEO (Low Earth Orbit) satellites and plans to launch thousands more in the coming years. </a:t>
            </a:r>
            <a:endParaRPr lang="en-US" sz="2400" dirty="0">
              <a:latin typeface="Times New Roman"/>
            </a:endParaRPr>
          </a:p>
        </p:txBody>
      </p:sp>
    </p:spTree>
    <p:extLst>
      <p:ext uri="{BB962C8B-B14F-4D97-AF65-F5344CB8AC3E}">
        <p14:creationId xmlns="" xmlns:p14="http://schemas.microsoft.com/office/powerpoint/2010/main" val="1503278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B176A-D050-B1D6-6ADA-F513341A3CD8}"/>
              </a:ext>
            </a:extLst>
          </p:cNvPr>
          <p:cNvSpPr>
            <a:spLocks noGrp="1"/>
          </p:cNvSpPr>
          <p:nvPr>
            <p:ph type="title"/>
          </p:nvPr>
        </p:nvSpPr>
        <p:spPr>
          <a:xfrm>
            <a:off x="1261872" y="49459"/>
            <a:ext cx="9692640" cy="1454958"/>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Current Status and Future Plans</a:t>
            </a:r>
            <a:endParaRPr lang="en-US"/>
          </a:p>
        </p:txBody>
      </p:sp>
      <p:sp>
        <p:nvSpPr>
          <p:cNvPr id="3" name="Content Placeholder 2">
            <a:extLst>
              <a:ext uri="{FF2B5EF4-FFF2-40B4-BE49-F238E27FC236}">
                <a16:creationId xmlns="" xmlns:a16="http://schemas.microsoft.com/office/drawing/2014/main" id="{E619F435-35AA-975D-978B-5F81D0F6B6E0}"/>
              </a:ext>
            </a:extLst>
          </p:cNvPr>
          <p:cNvSpPr>
            <a:spLocks noGrp="1"/>
          </p:cNvSpPr>
          <p:nvPr>
            <p:ph idx="1"/>
          </p:nvPr>
        </p:nvSpPr>
        <p:spPr>
          <a:xfrm>
            <a:off x="1261872" y="2173856"/>
            <a:ext cx="9803058" cy="3991904"/>
          </a:xfrm>
        </p:spPr>
        <p:txBody>
          <a:bodyPr vert="horz" lIns="91440" tIns="45720" rIns="91440" bIns="45720" rtlCol="0" anchor="t">
            <a:no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Plans are for 42000 satellite in orbit in total.</a:t>
            </a:r>
          </a:p>
          <a:p>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Ones</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Planet mars is colonized Starlink will be deployed to provide service on mars</a:t>
            </a: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 support its plans for expanding coverage and improving performance, SpaceX has raised significant funding and secured partnerships with companies and organizations around the world.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company has also been granted permission by the Federal Communications Commission to deploy up to 1 million user terminals in the United States. </a:t>
            </a:r>
            <a:endParaRPr lang="en-US" sz="2400" dirty="0"/>
          </a:p>
        </p:txBody>
      </p:sp>
    </p:spTree>
    <p:extLst>
      <p:ext uri="{BB962C8B-B14F-4D97-AF65-F5344CB8AC3E}">
        <p14:creationId xmlns="" xmlns:p14="http://schemas.microsoft.com/office/powerpoint/2010/main" val="3046364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outdoor, night, night sky&#10;&#10;Description automatically generated">
            <a:extLst>
              <a:ext uri="{FF2B5EF4-FFF2-40B4-BE49-F238E27FC236}">
                <a16:creationId xmlns="" xmlns:a16="http://schemas.microsoft.com/office/drawing/2014/main" id="{48466F03-C06B-6B32-E0D9-37F39336E9D1}"/>
              </a:ext>
            </a:extLst>
          </p:cNvPr>
          <p:cNvPicPr>
            <a:picLocks noGrp="1" noChangeAspect="1"/>
          </p:cNvPicPr>
          <p:nvPr>
            <p:ph idx="1"/>
          </p:nvPr>
        </p:nvPicPr>
        <p:blipFill>
          <a:blip r:embed="rId2"/>
          <a:stretch>
            <a:fillRect/>
          </a:stretch>
        </p:blipFill>
        <p:spPr>
          <a:xfrm>
            <a:off x="886565" y="520461"/>
            <a:ext cx="9561633" cy="5372129"/>
          </a:xfrm>
        </p:spPr>
      </p:pic>
      <p:sp>
        <p:nvSpPr>
          <p:cNvPr id="3" name="TextBox 2"/>
          <p:cNvSpPr txBox="1"/>
          <p:nvPr/>
        </p:nvSpPr>
        <p:spPr>
          <a:xfrm>
            <a:off x="1600200" y="6019800"/>
            <a:ext cx="7924800" cy="369332"/>
          </a:xfrm>
          <a:prstGeom prst="rect">
            <a:avLst/>
          </a:prstGeom>
          <a:noFill/>
        </p:spPr>
        <p:txBody>
          <a:bodyPr wrap="square" rtlCol="0">
            <a:spAutoFit/>
          </a:bodyPr>
          <a:lstStyle/>
          <a:p>
            <a:r>
              <a:rPr lang="en-IN" dirty="0" smtClean="0"/>
              <a:t>Figure: recently launched </a:t>
            </a:r>
            <a:r>
              <a:rPr lang="en-IN" dirty="0" err="1" smtClean="0"/>
              <a:t>satelites</a:t>
            </a:r>
            <a:r>
              <a:rPr lang="en-IN" dirty="0" smtClean="0"/>
              <a:t> constellation  taken in earth</a:t>
            </a:r>
            <a:endParaRPr lang="en-IN" dirty="0"/>
          </a:p>
        </p:txBody>
      </p:sp>
    </p:spTree>
    <p:extLst>
      <p:ext uri="{BB962C8B-B14F-4D97-AF65-F5344CB8AC3E}">
        <p14:creationId xmlns="" xmlns:p14="http://schemas.microsoft.com/office/powerpoint/2010/main" val="114517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 xmlns:a16="http://schemas.microsoft.com/office/drawing/2014/main" id="{40852567-2FEE-C66C-9455-F4DCEF255D69}"/>
              </a:ext>
            </a:extLst>
          </p:cNvPr>
          <p:cNvPicPr>
            <a:picLocks noGrp="1" noChangeAspect="1"/>
          </p:cNvPicPr>
          <p:nvPr>
            <p:ph idx="1"/>
          </p:nvPr>
        </p:nvPicPr>
        <p:blipFill>
          <a:blip r:embed="rId2"/>
          <a:stretch>
            <a:fillRect/>
          </a:stretch>
        </p:blipFill>
        <p:spPr>
          <a:xfrm>
            <a:off x="495300" y="266700"/>
            <a:ext cx="10382250" cy="5905500"/>
          </a:xfrm>
        </p:spPr>
      </p:pic>
    </p:spTree>
    <p:extLst>
      <p:ext uri="{BB962C8B-B14F-4D97-AF65-F5344CB8AC3E}">
        <p14:creationId xmlns="" xmlns:p14="http://schemas.microsoft.com/office/powerpoint/2010/main" val="4166975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AA4380-DFDB-2CE3-0927-9F7EA2A8E3C8}"/>
              </a:ext>
            </a:extLst>
          </p:cNvPr>
          <p:cNvSpPr>
            <a:spLocks noGrp="1"/>
          </p:cNvSpPr>
          <p:nvPr>
            <p:ph type="title"/>
          </p:nvPr>
        </p:nvSpPr>
        <p:spPr>
          <a:xfrm>
            <a:off x="1229032" y="365760"/>
            <a:ext cx="5997678" cy="1325562"/>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Working of Starlink</a:t>
            </a:r>
            <a:endParaRPr lang="en-US" err="1"/>
          </a:p>
        </p:txBody>
      </p:sp>
      <p:sp>
        <p:nvSpPr>
          <p:cNvPr id="9" name="Rectangle 8">
            <a:extLst>
              <a:ext uri="{FF2B5EF4-FFF2-40B4-BE49-F238E27FC236}">
                <a16:creationId xmlns="" xmlns:a16="http://schemas.microsoft.com/office/drawing/2014/main" id="{60C2BF78-EE5B-49C7-ADD9-58CDBD13E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2">
            <a:extLst>
              <a:ext uri="{FF2B5EF4-FFF2-40B4-BE49-F238E27FC236}">
                <a16:creationId xmlns="" xmlns:a16="http://schemas.microsoft.com/office/drawing/2014/main" id="{D5062502-2957-C773-57DB-70DE54DC7617}"/>
              </a:ext>
            </a:extLst>
          </p:cNvPr>
          <p:cNvSpPr>
            <a:spLocks noGrp="1"/>
          </p:cNvSpPr>
          <p:nvPr>
            <p:ph idx="1"/>
          </p:nvPr>
        </p:nvSpPr>
        <p:spPr>
          <a:xfrm>
            <a:off x="1225516" y="2005739"/>
            <a:ext cx="8502854" cy="4174398"/>
          </a:xfrm>
        </p:spPr>
        <p:txBody>
          <a:bodyPr vert="horz" lIns="91440" tIns="45720" rIns="91440" bIns="45720" rtlCol="0" anchor="t">
            <a:norm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satellites are positioned in orbit at an altitude of around 550 km, which allows them to provide low-latency, high-speed internet access to users on the ground. </a:t>
            </a:r>
          </a:p>
          <a:p>
            <a:pPr>
              <a:buClr>
                <a:srgbClr val="FFFFFF"/>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Satellites: </a:t>
            </a: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 xmlns:p14="http://schemas.microsoft.com/office/powerpoint/2010/main" val="2695502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E338C696-02C7-24F7-1F4D-BD1A261C1F6E}"/>
              </a:ext>
            </a:extLst>
          </p:cNvPr>
          <p:cNvPicPr>
            <a:picLocks noGrp="1" noChangeAspect="1"/>
          </p:cNvPicPr>
          <p:nvPr>
            <p:ph idx="1"/>
          </p:nvPr>
        </p:nvPicPr>
        <p:blipFill>
          <a:blip r:embed="rId2"/>
          <a:stretch>
            <a:fillRect/>
          </a:stretch>
        </p:blipFill>
        <p:spPr>
          <a:xfrm>
            <a:off x="1279412" y="495300"/>
            <a:ext cx="8778988" cy="5302025"/>
          </a:xfrm>
        </p:spPr>
      </p:pic>
      <p:sp>
        <p:nvSpPr>
          <p:cNvPr id="5" name="TextBox 4"/>
          <p:cNvSpPr txBox="1"/>
          <p:nvPr/>
        </p:nvSpPr>
        <p:spPr>
          <a:xfrm>
            <a:off x="2152650" y="6096000"/>
            <a:ext cx="7048500" cy="369332"/>
          </a:xfrm>
          <a:prstGeom prst="rect">
            <a:avLst/>
          </a:prstGeom>
          <a:noFill/>
        </p:spPr>
        <p:txBody>
          <a:bodyPr wrap="square" rtlCol="0">
            <a:spAutoFit/>
          </a:bodyPr>
          <a:lstStyle/>
          <a:p>
            <a:r>
              <a:rPr lang="en-IN" dirty="0" smtClean="0"/>
              <a:t>Figure: Starlink satellite connect with other satellites</a:t>
            </a:r>
            <a:endParaRPr lang="en-IN" dirty="0"/>
          </a:p>
        </p:txBody>
      </p:sp>
    </p:spTree>
    <p:extLst>
      <p:ext uri="{BB962C8B-B14F-4D97-AF65-F5344CB8AC3E}">
        <p14:creationId xmlns="" xmlns:p14="http://schemas.microsoft.com/office/powerpoint/2010/main" val="2539768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7010C3-BF75-68A8-79AF-99D94B93E6B5}"/>
              </a:ext>
            </a:extLst>
          </p:cNvPr>
          <p:cNvSpPr>
            <a:spLocks noGrp="1"/>
          </p:cNvSpPr>
          <p:nvPr>
            <p:ph idx="1"/>
          </p:nvPr>
        </p:nvSpPr>
        <p:spPr>
          <a:xfrm>
            <a:off x="1261872" y="1354347"/>
            <a:ext cx="9314227" cy="4825790"/>
          </a:xfrm>
        </p:spPr>
        <p:txBody>
          <a:bodyPr vert="horz" lIns="91440" tIns="45720" rIns="91440" bIns="45720" rtlCol="0" anchor="t">
            <a:normAutofit/>
          </a:bodyPr>
          <a:lstStyle/>
          <a:p>
            <a:r>
              <a:rPr lang="en-US" sz="2400">
                <a:effectLst>
                  <a:glow rad="38100">
                    <a:prstClr val="black">
                      <a:lumMod val="50000"/>
                      <a:lumOff val="50000"/>
                      <a:alpha val="20000"/>
                    </a:prstClr>
                  </a:glow>
                  <a:outerShdw blurRad="44450" dist="12700" dir="13860000" algn="tl" rotWithShape="0">
                    <a:srgbClr val="000000">
                      <a:alpha val="20000"/>
                    </a:srgbClr>
                  </a:outerShdw>
                </a:effectLst>
              </a:rPr>
              <a:t>Design: Starlink satellites are compact and modular, with a design that allows for easy and cost-effective mass production. </a:t>
            </a:r>
            <a:endParaRPr lang="en-US" sz="2400"/>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They are about the size of a small car, and weigh approximately 227 kilograms. </a:t>
            </a:r>
            <a:endParaRPr lang="en-US" sz="2400"/>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The satellites are equipped with phased array antennas and powerful processors that allow them to communicate with each other and with ground stations. </a:t>
            </a:r>
            <a:endParaRPr lang="en-US" sz="2400"/>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The network uses adaptive beamforming technology to dynamically adjust the shape of the satellite beams to optimize coverage and performance. </a:t>
            </a:r>
            <a:endParaRPr lang="en-US" sz="2400"/>
          </a:p>
        </p:txBody>
      </p:sp>
      <p:sp>
        <p:nvSpPr>
          <p:cNvPr id="4" name="TextBox 3"/>
          <p:cNvSpPr txBox="1"/>
          <p:nvPr/>
        </p:nvSpPr>
        <p:spPr>
          <a:xfrm>
            <a:off x="1447800" y="266700"/>
            <a:ext cx="3638550" cy="646331"/>
          </a:xfrm>
          <a:prstGeom prst="rect">
            <a:avLst/>
          </a:prstGeom>
          <a:noFill/>
        </p:spPr>
        <p:txBody>
          <a:bodyPr wrap="square" rtlCol="0">
            <a:spAutoFit/>
          </a:bodyPr>
          <a:lstStyle/>
          <a:p>
            <a:r>
              <a:rPr lang="en-IN" sz="3600" dirty="0" smtClean="0">
                <a:latin typeface="Times New Roman" pitchFamily="18" charset="0"/>
                <a:cs typeface="Times New Roman" pitchFamily="18" charset="0"/>
              </a:rPr>
              <a:t>Working</a:t>
            </a:r>
            <a:endParaRPr lang="en-IN" sz="3600" dirty="0">
              <a:latin typeface="Times New Roman" pitchFamily="18" charset="0"/>
              <a:cs typeface="Times New Roman" pitchFamily="18" charset="0"/>
            </a:endParaRPr>
          </a:p>
        </p:txBody>
      </p:sp>
    </p:spTree>
    <p:extLst>
      <p:ext uri="{BB962C8B-B14F-4D97-AF65-F5344CB8AC3E}">
        <p14:creationId xmlns="" xmlns:p14="http://schemas.microsoft.com/office/powerpoint/2010/main" val="479241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854490-E4DE-80CE-66D4-CD216EFE88DF}"/>
              </a:ext>
            </a:extLst>
          </p:cNvPr>
          <p:cNvSpPr>
            <a:spLocks noGrp="1"/>
          </p:cNvSpPr>
          <p:nvPr>
            <p:ph idx="1"/>
          </p:nvPr>
        </p:nvSpPr>
        <p:spPr>
          <a:xfrm>
            <a:off x="1017457" y="721743"/>
            <a:ext cx="9558643" cy="5084582"/>
          </a:xfrm>
        </p:spPr>
        <p:txBody>
          <a:bodyPr vert="horz" lIns="91440" tIns="45720" rIns="91440" bIns="45720" rtlCol="0" anchor="t">
            <a:norm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Starlink satellites are launched into orbit using SpaceX’s Falcon 9 rocket.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Starlink satellites are deployed into orbit using a dispenser system on the Falcon 9 rocket.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Once in orbit, the satellites automatically deploy their solar panels and begin communicating with each other and with ground stations.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Starlink satellites are designed to operate for several years in orbit, after which they will de-orbit and burn up in the Earth’s atmosphere. </a:t>
            </a:r>
            <a:endParaRPr lang="en-US" sz="2400" dirty="0"/>
          </a:p>
        </p:txBody>
      </p:sp>
    </p:spTree>
    <p:extLst>
      <p:ext uri="{BB962C8B-B14F-4D97-AF65-F5344CB8AC3E}">
        <p14:creationId xmlns="" xmlns:p14="http://schemas.microsoft.com/office/powerpoint/2010/main" val="425285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8F0B31-5CDF-3AF5-4BD8-2ACD7F124153}"/>
              </a:ext>
            </a:extLst>
          </p:cNvPr>
          <p:cNvSpPr>
            <a:spLocks noGrp="1"/>
          </p:cNvSpPr>
          <p:nvPr>
            <p:ph idx="1"/>
          </p:nvPr>
        </p:nvSpPr>
        <p:spPr>
          <a:xfrm>
            <a:off x="427986" y="1028079"/>
            <a:ext cx="7241615" cy="5152058"/>
          </a:xfrm>
        </p:spPr>
        <p:txBody>
          <a:bodyPr vert="horz" lIns="91440" tIns="45720" rIns="91440" bIns="45720" rtlCol="0" anchor="t">
            <a:norm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Ground Stations: Starlink has a network of ground stations located around the world, which are used to communicate with the satellites and provide internet connectivity to subscribers. </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These ground stations act as gateways between the satellite network and the terrestrial internet. </a:t>
            </a:r>
            <a:endParaRPr lang="en-US" sz="2400" dirty="0">
              <a:latin typeface="Times New Roman"/>
              <a:ea typeface="+mn-lt"/>
              <a:cs typeface="+mn-lt"/>
            </a:endParaRPr>
          </a:p>
        </p:txBody>
      </p:sp>
      <p:pic>
        <p:nvPicPr>
          <p:cNvPr id="6" name="Picture 4">
            <a:extLst>
              <a:ext uri="{FF2B5EF4-FFF2-40B4-BE49-F238E27FC236}">
                <a16:creationId xmlns="" xmlns:a16="http://schemas.microsoft.com/office/drawing/2014/main" id="{567C4E1B-BA42-377D-5969-C83B6C92AFA3}"/>
              </a:ext>
            </a:extLst>
          </p:cNvPr>
          <p:cNvPicPr>
            <a:picLocks noChangeAspect="1"/>
          </p:cNvPicPr>
          <p:nvPr/>
        </p:nvPicPr>
        <p:blipFill rotWithShape="1">
          <a:blip r:embed="rId2"/>
          <a:srcRect l="28464" r="44198" b="6250"/>
          <a:stretch/>
        </p:blipFill>
        <p:spPr>
          <a:xfrm>
            <a:off x="7737169" y="10"/>
            <a:ext cx="3555205" cy="6857990"/>
          </a:xfrm>
          <a:prstGeom prst="rect">
            <a:avLst/>
          </a:prstGeom>
        </p:spPr>
      </p:pic>
    </p:spTree>
    <p:extLst>
      <p:ext uri="{BB962C8B-B14F-4D97-AF65-F5344CB8AC3E}">
        <p14:creationId xmlns="" xmlns:p14="http://schemas.microsoft.com/office/powerpoint/2010/main" val="412485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furniture, seat, worktable, table&#10;&#10;Description automatically generated">
            <a:extLst>
              <a:ext uri="{FF2B5EF4-FFF2-40B4-BE49-F238E27FC236}">
                <a16:creationId xmlns="" xmlns:a16="http://schemas.microsoft.com/office/drawing/2014/main" id="{B0F73675-6B13-40A1-025E-58221D575D42}"/>
              </a:ext>
            </a:extLst>
          </p:cNvPr>
          <p:cNvPicPr>
            <a:picLocks noGrp="1" noChangeAspect="1"/>
          </p:cNvPicPr>
          <p:nvPr>
            <p:ph idx="1"/>
          </p:nvPr>
        </p:nvPicPr>
        <p:blipFill rotWithShape="1">
          <a:blip r:embed="rId2"/>
          <a:srcRect l="4791" r="10337" b="1"/>
          <a:stretch/>
        </p:blipFill>
        <p:spPr>
          <a:xfrm>
            <a:off x="258812" y="517595"/>
            <a:ext cx="5332799" cy="5808443"/>
          </a:xfrm>
          <a:prstGeom prst="rect">
            <a:avLst/>
          </a:prstGeom>
        </p:spPr>
      </p:pic>
      <p:sp>
        <p:nvSpPr>
          <p:cNvPr id="7" name="TextBox 6">
            <a:extLst>
              <a:ext uri="{FF2B5EF4-FFF2-40B4-BE49-F238E27FC236}">
                <a16:creationId xmlns="" xmlns:a16="http://schemas.microsoft.com/office/drawing/2014/main" id="{D56BAEEE-E00B-BD05-CF2C-FD505A4270F4}"/>
              </a:ext>
            </a:extLst>
          </p:cNvPr>
          <p:cNvSpPr txBox="1"/>
          <p:nvPr/>
        </p:nvSpPr>
        <p:spPr>
          <a:xfrm>
            <a:off x="5859747" y="1245079"/>
            <a:ext cx="5420265" cy="507383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182880">
              <a:spcBef>
                <a:spcPts val="1400"/>
              </a:spcBef>
              <a:spcAft>
                <a:spcPts val="200"/>
              </a:spcAft>
              <a:buClr>
                <a:schemeClr val="accent1"/>
              </a:buClr>
              <a:buFont typeface="Arial"/>
              <a:buChar char="•"/>
            </a:pPr>
            <a:r>
              <a:rPr lang="en-US" sz="2400" dirty="0"/>
              <a:t>User Terminals: Subscribers receive internet access from Starlink through user terminals, which are</a:t>
            </a:r>
          </a:p>
          <a:p>
            <a:pPr marL="285750" indent="-182880">
              <a:spcBef>
                <a:spcPts val="1400"/>
              </a:spcBef>
              <a:spcAft>
                <a:spcPts val="200"/>
              </a:spcAft>
              <a:buClr>
                <a:schemeClr val="accent1"/>
              </a:buClr>
              <a:buFont typeface="Arial"/>
              <a:buChar char="•"/>
            </a:pPr>
            <a:r>
              <a:rPr lang="en-US" sz="2400" dirty="0"/>
              <a:t>Small, dishes that are installed at the subscriber’s location. The user terminal communicates with the satellites in orbit and receives internet connectivity from the ground station network. </a:t>
            </a:r>
          </a:p>
          <a:p>
            <a:pPr indent="-182880">
              <a:buClr>
                <a:schemeClr val="accent1"/>
              </a:buClr>
            </a:pPr>
            <a:endParaRPr lang="en-US"/>
          </a:p>
        </p:txBody>
      </p:sp>
    </p:spTree>
    <p:extLst>
      <p:ext uri="{BB962C8B-B14F-4D97-AF65-F5344CB8AC3E}">
        <p14:creationId xmlns="" xmlns:p14="http://schemas.microsoft.com/office/powerpoint/2010/main" val="3136911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5295B62-56A0-22DE-C51E-58AB75A5CD61}"/>
              </a:ext>
            </a:extLst>
          </p:cNvPr>
          <p:cNvSpPr txBox="1"/>
          <p:nvPr/>
        </p:nvSpPr>
        <p:spPr>
          <a:xfrm>
            <a:off x="1962509" y="1378976"/>
            <a:ext cx="813352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cs typeface="Calibri"/>
              </a:rPr>
              <a:t>PRESENTED BY</a:t>
            </a:r>
          </a:p>
          <a:p>
            <a:pPr algn="ctr"/>
            <a:endParaRPr lang="en-US" sz="2800" b="1" dirty="0">
              <a:cs typeface="Calibri"/>
            </a:endParaRPr>
          </a:p>
          <a:p>
            <a:pPr algn="ctr"/>
            <a:r>
              <a:rPr lang="en-US" sz="2800" b="1" dirty="0">
                <a:cs typeface="Calibri"/>
              </a:rPr>
              <a:t>SUHAIL K  (</a:t>
            </a:r>
            <a:r>
              <a:rPr lang="en-US" sz="2800" b="1" dirty="0" smtClean="0">
                <a:cs typeface="Calibri"/>
              </a:rPr>
              <a:t>MES21MCA-2056)</a:t>
            </a:r>
            <a:endParaRPr lang="en-US" sz="2800" b="1" dirty="0">
              <a:cs typeface="Calibri"/>
            </a:endParaRPr>
          </a:p>
          <a:p>
            <a:pPr algn="ctr"/>
            <a:endParaRPr lang="en-US" sz="2800" b="1" dirty="0">
              <a:cs typeface="Calibri"/>
            </a:endParaRPr>
          </a:p>
          <a:p>
            <a:pPr algn="ctr"/>
            <a:r>
              <a:rPr lang="en-US" sz="2800" b="1" dirty="0">
                <a:cs typeface="Calibri"/>
              </a:rPr>
              <a:t>GUIDED BY </a:t>
            </a:r>
          </a:p>
          <a:p>
            <a:pPr algn="ctr"/>
            <a:r>
              <a:rPr lang="en-US" sz="2800" b="1" dirty="0">
                <a:cs typeface="Calibri"/>
              </a:rPr>
              <a:t>NOWSHAD CV</a:t>
            </a:r>
          </a:p>
          <a:p>
            <a:pPr algn="ctr"/>
            <a:r>
              <a:rPr lang="en-US" sz="2800" b="1" dirty="0">
                <a:cs typeface="Calibri"/>
              </a:rPr>
              <a:t>ASST.PROFESSOR</a:t>
            </a:r>
          </a:p>
          <a:p>
            <a:pPr algn="ctr"/>
            <a:r>
              <a:rPr lang="en-US" sz="2800" b="1" dirty="0">
                <a:cs typeface="Calibri"/>
              </a:rPr>
              <a:t>MES COLLEGE OF ENGINEERING KUTTIPPURAM</a:t>
            </a:r>
          </a:p>
        </p:txBody>
      </p:sp>
    </p:spTree>
    <p:extLst>
      <p:ext uri="{BB962C8B-B14F-4D97-AF65-F5344CB8AC3E}">
        <p14:creationId xmlns="" xmlns:p14="http://schemas.microsoft.com/office/powerpoint/2010/main" val="1211753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9E4D53EB-6F85-32CC-7BC8-081614C50CFA}"/>
              </a:ext>
            </a:extLst>
          </p:cNvPr>
          <p:cNvPicPr>
            <a:picLocks noGrp="1" noChangeAspect="1"/>
          </p:cNvPicPr>
          <p:nvPr>
            <p:ph idx="1"/>
          </p:nvPr>
        </p:nvPicPr>
        <p:blipFill>
          <a:blip r:embed="rId2"/>
          <a:stretch>
            <a:fillRect/>
          </a:stretch>
        </p:blipFill>
        <p:spPr>
          <a:xfrm>
            <a:off x="1470631" y="1007778"/>
            <a:ext cx="9026105" cy="5087608"/>
          </a:xfrm>
        </p:spPr>
      </p:pic>
    </p:spTree>
    <p:extLst>
      <p:ext uri="{BB962C8B-B14F-4D97-AF65-F5344CB8AC3E}">
        <p14:creationId xmlns="" xmlns:p14="http://schemas.microsoft.com/office/powerpoint/2010/main" val="3368652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96A750-6ADA-A37A-4EC0-418D82B114CF}"/>
              </a:ext>
            </a:extLst>
          </p:cNvPr>
          <p:cNvSpPr>
            <a:spLocks noGrp="1"/>
          </p:cNvSpPr>
          <p:nvPr>
            <p:ph idx="1"/>
          </p:nvPr>
        </p:nvSpPr>
        <p:spPr>
          <a:xfrm>
            <a:off x="1261872" y="879895"/>
            <a:ext cx="8911661" cy="5300242"/>
          </a:xfrm>
        </p:spPr>
        <p:txBody>
          <a:bodyPr vert="horz" lIns="91440" tIns="45720" rIns="91440" bIns="45720" rtlCol="0" anchor="t">
            <a:normAutofit/>
          </a:bodyPr>
          <a:lstStyle/>
          <a:p>
            <a:pPr marL="0" indent="0">
              <a:buNone/>
            </a:pPr>
            <a:endPar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Network: The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Starlink</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 network is designed to be highly scalable, and the satellites are equipped with automatic routing algorithms that allow them to dynamically route traffic to ensure optimal performance. </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Internet Access: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Starlink</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 delivers internet access to subscribers by transmitting data between the satellites, ground stations, and user terminals. The satellite network provides high-speed, low-latency internet connectivity to subscribers, allowing them to access the internet in even the most remote areas. </a:t>
            </a:r>
            <a:endParaRPr lang="en-US" sz="2400" dirty="0">
              <a:latin typeface="Times New Roman"/>
            </a:endParaRPr>
          </a:p>
        </p:txBody>
      </p:sp>
    </p:spTree>
    <p:extLst>
      <p:ext uri="{BB962C8B-B14F-4D97-AF65-F5344CB8AC3E}">
        <p14:creationId xmlns="" xmlns:p14="http://schemas.microsoft.com/office/powerpoint/2010/main" val="3099580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 xmlns:a16="http://schemas.microsoft.com/office/drawing/2014/main" id="{42F0861C-D49C-01AC-161A-6B93A674DAC8}"/>
              </a:ext>
            </a:extLst>
          </p:cNvPr>
          <p:cNvPicPr>
            <a:picLocks noGrp="1" noChangeAspect="1"/>
          </p:cNvPicPr>
          <p:nvPr>
            <p:ph idx="1"/>
          </p:nvPr>
        </p:nvPicPr>
        <p:blipFill>
          <a:blip r:embed="rId2"/>
          <a:stretch>
            <a:fillRect/>
          </a:stretch>
        </p:blipFill>
        <p:spPr>
          <a:xfrm>
            <a:off x="456740" y="479967"/>
            <a:ext cx="10205623" cy="5755040"/>
          </a:xfrm>
        </p:spPr>
      </p:pic>
      <p:sp>
        <p:nvSpPr>
          <p:cNvPr id="3" name="TextBox 2"/>
          <p:cNvSpPr txBox="1"/>
          <p:nvPr/>
        </p:nvSpPr>
        <p:spPr>
          <a:xfrm>
            <a:off x="2724150" y="6248400"/>
            <a:ext cx="5143500" cy="369332"/>
          </a:xfrm>
          <a:prstGeom prst="rect">
            <a:avLst/>
          </a:prstGeom>
          <a:noFill/>
        </p:spPr>
        <p:txBody>
          <a:bodyPr wrap="square" rtlCol="0">
            <a:spAutoFit/>
          </a:bodyPr>
          <a:lstStyle/>
          <a:p>
            <a:r>
              <a:rPr lang="en-IN" dirty="0" smtClean="0"/>
              <a:t>Figure : working of </a:t>
            </a:r>
            <a:r>
              <a:rPr lang="en-IN" dirty="0" err="1" smtClean="0"/>
              <a:t>starlink</a:t>
            </a:r>
            <a:endParaRPr lang="en-IN" dirty="0"/>
          </a:p>
        </p:txBody>
      </p:sp>
    </p:spTree>
    <p:extLst>
      <p:ext uri="{BB962C8B-B14F-4D97-AF65-F5344CB8AC3E}">
        <p14:creationId xmlns="" xmlns:p14="http://schemas.microsoft.com/office/powerpoint/2010/main" val="1826051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DB17B-0A3B-AD71-6D20-06A1524367A6}"/>
              </a:ext>
            </a:extLst>
          </p:cNvPr>
          <p:cNvSpPr>
            <a:spLocks noGrp="1"/>
          </p:cNvSpPr>
          <p:nvPr>
            <p:ph type="title"/>
          </p:nvPr>
        </p:nvSpPr>
        <p:spPr>
          <a:xfrm>
            <a:off x="1261872" y="-137448"/>
            <a:ext cx="9692640" cy="1325562"/>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Advantages of Starlink</a:t>
            </a:r>
            <a:endParaRPr lang="en-US" dirty="0" err="1"/>
          </a:p>
        </p:txBody>
      </p:sp>
      <p:graphicFrame>
        <p:nvGraphicFramePr>
          <p:cNvPr id="5" name="Content Placeholder 2">
            <a:extLst>
              <a:ext uri="{FF2B5EF4-FFF2-40B4-BE49-F238E27FC236}">
                <a16:creationId xmlns="" xmlns:a16="http://schemas.microsoft.com/office/drawing/2014/main" id="{7FDAD3E9-20D8-7B6A-BC8B-6DFBFE8FC4CC}"/>
              </a:ext>
            </a:extLst>
          </p:cNvPr>
          <p:cNvGraphicFramePr>
            <a:graphicFrameLocks noGrp="1"/>
          </p:cNvGraphicFramePr>
          <p:nvPr>
            <p:ph idx="1"/>
            <p:extLst>
              <p:ext uri="{D42A27DB-BD31-4B8C-83A1-F6EECF244321}">
                <p14:modId xmlns="" xmlns:p14="http://schemas.microsoft.com/office/powerpoint/2010/main" val="3651782545"/>
              </p:ext>
            </p:extLst>
          </p:nvPr>
        </p:nvGraphicFramePr>
        <p:xfrm>
          <a:off x="600514" y="577970"/>
          <a:ext cx="10248755" cy="619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675876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35FCB27-539E-5D47-E431-ECACA9D1B319}"/>
              </a:ext>
            </a:extLst>
          </p:cNvPr>
          <p:cNvSpPr>
            <a:spLocks noGrp="1"/>
          </p:cNvSpPr>
          <p:nvPr>
            <p:ph idx="1"/>
          </p:nvPr>
        </p:nvSpPr>
        <p:spPr>
          <a:xfrm>
            <a:off x="1074966" y="994913"/>
            <a:ext cx="8595360" cy="5084582"/>
          </a:xfrm>
        </p:spPr>
        <p:txBody>
          <a:bodyPr vert="horz" lIns="91440" tIns="45720" rIns="91440" bIns="45720" rtlCol="0" anchor="t">
            <a:normAutofit/>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Availability in Remote Areas: One of the primary benefits of Starlink is its ability to provide internet access to remote and underserved areas where traditional broadband services are not available. With a network of satellites in low-Earth orbit, Starlink can deliver internet access to users in even the most remote locations. </a:t>
            </a:r>
            <a:endParaRPr lang="en-US" sz="2400" dirty="0">
              <a:latin typeface="Times New Roman"/>
              <a:ea typeface="+mn-lt"/>
              <a:cs typeface="+mn-lt"/>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Reliability: Starlink’s satellite network is designed to be highly resilient and redundant, with multiple satellites providing coverage for each geographic region. This helps to ensure reliable and consistent internet connectivity for subscribers, even in the event of a satellite failure. </a:t>
            </a:r>
            <a:endParaRPr lang="en-US" sz="2400" dirty="0">
              <a:latin typeface="Times New Roman"/>
              <a:cs typeface="Times New Roman"/>
            </a:endParaRPr>
          </a:p>
        </p:txBody>
      </p:sp>
    </p:spTree>
    <p:extLst>
      <p:ext uri="{BB962C8B-B14F-4D97-AF65-F5344CB8AC3E}">
        <p14:creationId xmlns="" xmlns:p14="http://schemas.microsoft.com/office/powerpoint/2010/main" val="4235181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3AA51F-99AC-2018-4670-C80736C13E33}"/>
              </a:ext>
            </a:extLst>
          </p:cNvPr>
          <p:cNvSpPr>
            <a:spLocks noGrp="1"/>
          </p:cNvSpPr>
          <p:nvPr>
            <p:ph idx="1"/>
          </p:nvPr>
        </p:nvSpPr>
        <p:spPr>
          <a:xfrm>
            <a:off x="729910" y="1153065"/>
            <a:ext cx="8595360" cy="4049412"/>
          </a:xfrm>
        </p:spPr>
        <p:txBody>
          <a:bodyPr vert="horz" lIns="91440" tIns="45720" rIns="91440" bIns="45720" rtlCol="0" anchor="t">
            <a:normAutofit/>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Flexibility: Starlink user terminals are compact and portable, which makes them easy to install and use in a wide range of locations. This allows subscribers to access the internet from virtually anywhere, whether they are at home, in a remote location, or on the move. </a:t>
            </a:r>
            <a:endParaRPr lang="en-US" sz="2400" dirty="0">
              <a:latin typeface="Times New Roman"/>
              <a:ea typeface="+mn-lt"/>
              <a:cs typeface="+mn-lt"/>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Affordability: Starlink’s low-Earth orbit satellites and innovative user terminal technology help to keep costs low, making it an affordable option for many users who are looking for high-speed, low-latency internet access. </a:t>
            </a:r>
            <a:endParaRPr lang="en-US" sz="2400" dirty="0">
              <a:latin typeface="Times New Roman"/>
              <a:cs typeface="Times New Roman"/>
            </a:endParaRPr>
          </a:p>
        </p:txBody>
      </p:sp>
    </p:spTree>
    <p:extLst>
      <p:ext uri="{BB962C8B-B14F-4D97-AF65-F5344CB8AC3E}">
        <p14:creationId xmlns="" xmlns:p14="http://schemas.microsoft.com/office/powerpoint/2010/main" val="3091287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C2FE3-D8BD-1CB6-B660-D53B97248F16}"/>
              </a:ext>
            </a:extLst>
          </p:cNvPr>
          <p:cNvSpPr>
            <a:spLocks noGrp="1"/>
          </p:cNvSpPr>
          <p:nvPr>
            <p:ph type="title"/>
          </p:nvPr>
        </p:nvSpPr>
        <p:spPr>
          <a:xfrm>
            <a:off x="1089344" y="106968"/>
            <a:ext cx="9692640" cy="1325562"/>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Competition and Challenges</a:t>
            </a:r>
            <a:endParaRPr lang="en-US"/>
          </a:p>
        </p:txBody>
      </p:sp>
      <p:sp>
        <p:nvSpPr>
          <p:cNvPr id="3" name="Content Placeholder 2">
            <a:extLst>
              <a:ext uri="{FF2B5EF4-FFF2-40B4-BE49-F238E27FC236}">
                <a16:creationId xmlns="" xmlns:a16="http://schemas.microsoft.com/office/drawing/2014/main" id="{069967F9-47ED-72FA-8654-65F86B87A3E8}"/>
              </a:ext>
            </a:extLst>
          </p:cNvPr>
          <p:cNvSpPr>
            <a:spLocks noGrp="1"/>
          </p:cNvSpPr>
          <p:nvPr>
            <p:ph idx="1"/>
          </p:nvPr>
        </p:nvSpPr>
        <p:spPr/>
        <p:txBody>
          <a:bodyPr vert="horz" lIns="91440" tIns="45720" rIns="91440" bIns="45720" rtlCol="0" anchor="t">
            <a:normAutofit/>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Starlink faces competition from several other companies and technologies that are working to provide satellite-based internet services. Some of the key competitors include: </a:t>
            </a:r>
            <a:endParaRPr lang="en-US" sz="2400" dirty="0">
              <a:ea typeface="+mn-lt"/>
              <a:cs typeface="+mn-lt"/>
            </a:endParaRPr>
          </a:p>
          <a:p>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OneWeb</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OneWeb</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is a global communications company that is developing a low Earth orbit satellite network to provide internet access to remote and underserved communities around the world.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Amazon Project Kuiper: Amazon is working on a low Earth orbit satellite constellation that will provide high-speed, low-latency broadband internet to people globally. </a:t>
            </a:r>
            <a:endParaRPr lang="en-US" sz="2400" dirty="0">
              <a:ea typeface="+mn-lt"/>
              <a:cs typeface="+mn-lt"/>
            </a:endParaRPr>
          </a:p>
          <a:p>
            <a:endParaRPr lang="en-US" sz="2400"/>
          </a:p>
        </p:txBody>
      </p:sp>
    </p:spTree>
    <p:extLst>
      <p:ext uri="{BB962C8B-B14F-4D97-AF65-F5344CB8AC3E}">
        <p14:creationId xmlns="" xmlns:p14="http://schemas.microsoft.com/office/powerpoint/2010/main" val="241231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9A00CE4-5CD8-DAB2-2CCA-5CCBA843C4CD}"/>
              </a:ext>
            </a:extLst>
          </p:cNvPr>
          <p:cNvSpPr>
            <a:spLocks noGrp="1"/>
          </p:cNvSpPr>
          <p:nvPr>
            <p:ph idx="1"/>
          </p:nvPr>
        </p:nvSpPr>
        <p:spPr>
          <a:xfrm>
            <a:off x="1118098" y="1138687"/>
            <a:ext cx="8595360" cy="4351337"/>
          </a:xfrm>
        </p:spPr>
        <p:txBody>
          <a:bodyPr vert="horz" lIns="91440" tIns="45720" rIns="91440" bIns="45720" rtlCol="0" anchor="t">
            <a:normAutofit/>
          </a:bodyPr>
          <a:lstStyle/>
          <a:p>
            <a:r>
              <a:rPr lang="en-US" sz="2400"/>
              <a:t>Telesat: Telesat is a leading global satellite operator that provides satellite-based communication and broadband services to customers around the world.</a:t>
            </a:r>
          </a:p>
          <a:p>
            <a:endParaRPr lang="en-US" sz="2400"/>
          </a:p>
        </p:txBody>
      </p:sp>
    </p:spTree>
    <p:extLst>
      <p:ext uri="{BB962C8B-B14F-4D97-AF65-F5344CB8AC3E}">
        <p14:creationId xmlns="" xmlns:p14="http://schemas.microsoft.com/office/powerpoint/2010/main" val="3394981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FEE2F-FC73-EC6B-5EE3-BA10DFC521AF}"/>
              </a:ext>
            </a:extLst>
          </p:cNvPr>
          <p:cNvSpPr>
            <a:spLocks noGrp="1"/>
          </p:cNvSpPr>
          <p:nvPr>
            <p:ph type="title"/>
          </p:nvPr>
        </p:nvSpPr>
        <p:spPr>
          <a:xfrm>
            <a:off x="1261872" y="6326"/>
            <a:ext cx="9692640" cy="1325562"/>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Conclusion</a:t>
            </a:r>
            <a:endParaRPr lang="en-US" dirty="0"/>
          </a:p>
        </p:txBody>
      </p:sp>
      <p:sp>
        <p:nvSpPr>
          <p:cNvPr id="3" name="Content Placeholder 2">
            <a:extLst>
              <a:ext uri="{FF2B5EF4-FFF2-40B4-BE49-F238E27FC236}">
                <a16:creationId xmlns="" xmlns:a16="http://schemas.microsoft.com/office/drawing/2014/main" id="{2CC7B33C-9CBE-8225-AD87-F071BAF9A3F9}"/>
              </a:ext>
            </a:extLst>
          </p:cNvPr>
          <p:cNvSpPr>
            <a:spLocks noGrp="1"/>
          </p:cNvSpPr>
          <p:nvPr>
            <p:ph idx="1"/>
          </p:nvPr>
        </p:nvSpPr>
        <p:spPr>
          <a:xfrm>
            <a:off x="1261872" y="1656272"/>
            <a:ext cx="9242341" cy="4825789"/>
          </a:xfrm>
        </p:spPr>
        <p:txBody>
          <a:bodyPr vert="horz" lIns="91440" tIns="45720" rIns="91440" bIns="45720" rtlCol="0" anchor="t">
            <a:no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In conclusion, Starlink is a satellite-based internet service provided by SpaceX that is currently in beta testing with plans to expand coverage around the world. </a:t>
            </a:r>
            <a:endParaRPr lang="en-US" sz="240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service faces competition from other companies and technologies, as well as technical and regulatory challenges, but has the potential to have a significant impact on internet access, communication, education, and commerce in remote and underserved areas. </a:t>
            </a:r>
            <a:endParaRPr lang="en-US" sz="240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Overall, I believe that the future of Starlink and satellite-based internet is promising and has the potential to have a positive impact on the world.</a:t>
            </a: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Starlink has more benefits than conventional satellite, cellular and cable internet ,that's why we should embrace this internet.</a:t>
            </a:r>
          </a:p>
          <a:p>
            <a:pPr marL="0"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en-US"/>
          </a:p>
        </p:txBody>
      </p:sp>
    </p:spTree>
    <p:extLst>
      <p:ext uri="{BB962C8B-B14F-4D97-AF65-F5344CB8AC3E}">
        <p14:creationId xmlns="" xmlns:p14="http://schemas.microsoft.com/office/powerpoint/2010/main" val="838274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a:xfrm>
            <a:off x="1261872" y="2152650"/>
            <a:ext cx="8595360" cy="4027487"/>
          </a:xfrm>
        </p:spPr>
        <p:txBody>
          <a:bodyPr/>
          <a:lstStyle/>
          <a:p>
            <a:r>
              <a:rPr lang="en-IN" sz="2400" dirty="0" smtClean="0">
                <a:hlinkClick r:id="rId2"/>
              </a:rPr>
              <a:t>https://www.starlink.com/technology</a:t>
            </a:r>
            <a:endParaRPr lang="en-IN" sz="2400" dirty="0" smtClean="0"/>
          </a:p>
          <a:p>
            <a:r>
              <a:rPr lang="en-IN" sz="2400" dirty="0" smtClean="0">
                <a:hlinkClick r:id="rId3"/>
              </a:rPr>
              <a:t>https://www.space.com/spacex-starlink-satellites.html</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sky, outdoor, sunset&#10;&#10;Description automatically generated">
            <a:extLst>
              <a:ext uri="{FF2B5EF4-FFF2-40B4-BE49-F238E27FC236}">
                <a16:creationId xmlns="" xmlns:a16="http://schemas.microsoft.com/office/drawing/2014/main" id="{1E2EE87A-ABC7-9CC9-3BFF-D8D2879A5A71}"/>
              </a:ext>
            </a:extLst>
          </p:cNvPr>
          <p:cNvPicPr>
            <a:picLocks noChangeAspect="1"/>
          </p:cNvPicPr>
          <p:nvPr/>
        </p:nvPicPr>
        <p:blipFill rotWithShape="1">
          <a:blip r:embed="rId2"/>
          <a:srcRect l="7787"/>
          <a:stretch/>
        </p:blipFill>
        <p:spPr>
          <a:xfrm>
            <a:off x="20" y="10"/>
            <a:ext cx="11292820" cy="6857990"/>
          </a:xfrm>
          <a:prstGeom prst="rect">
            <a:avLst/>
          </a:prstGeom>
        </p:spPr>
      </p:pic>
      <p:sp>
        <p:nvSpPr>
          <p:cNvPr id="9" name="Rectangle 11">
            <a:extLst>
              <a:ext uri="{FF2B5EF4-FFF2-40B4-BE49-F238E27FC236}">
                <a16:creationId xmlns="" xmlns:a16="http://schemas.microsoft.com/office/drawing/2014/main" id="{9163A971-857A-4D4D-B458-BADAF926FF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559481" y="0"/>
            <a:ext cx="7737169" cy="68580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 xmlns:a16="http://schemas.microsoft.com/office/drawing/2014/main" id="{67347349-FF8D-1C05-AB0D-C8926CB0FD4A}"/>
              </a:ext>
            </a:extLst>
          </p:cNvPr>
          <p:cNvSpPr>
            <a:spLocks noGrp="1"/>
          </p:cNvSpPr>
          <p:nvPr>
            <p:ph type="title"/>
          </p:nvPr>
        </p:nvSpPr>
        <p:spPr>
          <a:xfrm>
            <a:off x="4050889" y="135720"/>
            <a:ext cx="6784259" cy="1181819"/>
          </a:xfrm>
        </p:spPr>
        <p:txBody>
          <a:bodyPr>
            <a:normAutofit/>
          </a:bodyPr>
          <a:lstStyle/>
          <a:p>
            <a:r>
              <a:rPr lang="en-US" b="1" cap="small">
                <a:effectLst>
                  <a:glow rad="38100">
                    <a:prstClr val="black">
                      <a:lumMod val="65000"/>
                      <a:lumOff val="35000"/>
                      <a:alpha val="40000"/>
                    </a:prstClr>
                  </a:glow>
                  <a:outerShdw blurRad="28575" dist="38100" dir="14040000" algn="tl" rotWithShape="0">
                    <a:srgbClr val="000000">
                      <a:alpha val="25000"/>
                    </a:srgbClr>
                  </a:outerShdw>
                </a:effectLst>
                <a:latin typeface="Times New Roman"/>
                <a:ea typeface="+mj-lt"/>
                <a:cs typeface="+mj-lt"/>
              </a:rPr>
              <a:t>CONTENTS</a:t>
            </a:r>
            <a:endParaRPr lang="en-US">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endParaRPr>
          </a:p>
        </p:txBody>
      </p:sp>
      <p:sp>
        <p:nvSpPr>
          <p:cNvPr id="3" name="Content Placeholder 2">
            <a:extLst>
              <a:ext uri="{FF2B5EF4-FFF2-40B4-BE49-F238E27FC236}">
                <a16:creationId xmlns="" xmlns:a16="http://schemas.microsoft.com/office/drawing/2014/main" id="{AFB64DFB-A286-5FBA-6FFD-6A768C69DFCB}"/>
              </a:ext>
            </a:extLst>
          </p:cNvPr>
          <p:cNvSpPr>
            <a:spLocks noGrp="1"/>
          </p:cNvSpPr>
          <p:nvPr>
            <p:ph idx="1"/>
          </p:nvPr>
        </p:nvSpPr>
        <p:spPr>
          <a:xfrm>
            <a:off x="4050889" y="1509876"/>
            <a:ext cx="6784259" cy="5081424"/>
          </a:xfrm>
        </p:spPr>
        <p:txBody>
          <a:bodyPr vert="horz" lIns="0" tIns="45720" rIns="0" bIns="45720" rtlCol="0" anchor="t">
            <a:noAutofit/>
          </a:bodyPr>
          <a:lstStyle/>
          <a:p>
            <a:pPr marL="0" indent="0">
              <a:buClr>
                <a:srgbClr val="6F6F74"/>
              </a:buClr>
              <a:buNone/>
            </a:pPr>
            <a:endParaRPr lang="en-US" b="1" dirty="0">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buClr>
                <a:schemeClr val="tx1"/>
              </a:buClr>
              <a:buFont typeface="Wingdings" pitchFamily="2" charset="2"/>
              <a:buChar char="Ø"/>
            </a:pP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What is Starlink ?</a:t>
            </a:r>
          </a:p>
          <a:p>
            <a:pPr marL="342900" indent="-342900">
              <a:buClr>
                <a:schemeClr val="tx1"/>
              </a:buClr>
              <a:buFont typeface="Wingdings" pitchFamily="2" charset="2"/>
              <a:buChar char="Ø"/>
            </a:pP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need for satellite based internet</a:t>
            </a:r>
            <a:endPar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endParaRPr>
          </a:p>
          <a:p>
            <a:pPr marL="342900" indent="-342900">
              <a:buClr>
                <a:schemeClr val="tx1"/>
              </a:buClr>
              <a:buFont typeface="Wingdings" pitchFamily="2" charset="2"/>
              <a:buChar char="Ø"/>
            </a:pPr>
            <a:r>
              <a:rPr lang="en-US" sz="2400" b="1" dirty="0">
                <a:latin typeface="Times New Roman"/>
                <a:cs typeface="Times New Roman"/>
              </a:rPr>
              <a:t>Current status and future plans</a:t>
            </a:r>
          </a:p>
          <a:p>
            <a:pPr marL="342900" indent="-342900">
              <a:buClr>
                <a:schemeClr val="tx1"/>
              </a:buClr>
              <a:buFont typeface="Wingdings" pitchFamily="2" charset="2"/>
              <a:buChar char="Ø"/>
            </a:pPr>
            <a:r>
              <a:rPr lang="en-US" sz="2400" b="1" dirty="0">
                <a:latin typeface="Times New Roman"/>
                <a:ea typeface="+mn-lt"/>
                <a:cs typeface="+mn-lt"/>
              </a:rPr>
              <a:t>Working of Starlink</a:t>
            </a:r>
          </a:p>
          <a:p>
            <a:pPr marL="342900" indent="-342900">
              <a:buClr>
                <a:schemeClr val="tx1"/>
              </a:buClr>
              <a:buFont typeface="Wingdings" pitchFamily="2" charset="2"/>
              <a:buChar char="Ø"/>
            </a:pP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Advantages</a:t>
            </a:r>
            <a:endPar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marL="342900" indent="-342900">
              <a:buClr>
                <a:schemeClr val="tx1"/>
              </a:buClr>
              <a:buFont typeface="Wingdings" pitchFamily="2" charset="2"/>
              <a:buChar char="Ø"/>
            </a:pP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Competition and Challenges</a:t>
            </a:r>
            <a:endPar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endParaRPr>
          </a:p>
          <a:p>
            <a:pPr marL="285750" indent="-285750">
              <a:buFont typeface="Wingdings" pitchFamily="2" charset="2"/>
              <a:buChar char="Ø"/>
            </a:pP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Conclusion</a:t>
            </a:r>
            <a:endPar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marL="285750" indent="-285750">
              <a:buFont typeface="Wingdings" pitchFamily="2" charset="2"/>
              <a:buChar char="Ø"/>
            </a:pP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rPr>
              <a:t>References</a:t>
            </a:r>
            <a:endPar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marL="457200" indent="-457200">
              <a:buClr>
                <a:srgbClr val="FFFFFF"/>
              </a:buClr>
              <a:buFont typeface="Wingdings" pitchFamily="34" charset="0"/>
              <a:buChar char="Ø"/>
            </a:pPr>
            <a:endParaRPr lang="en-US" b="1"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en-US" b="1"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 xmlns:p14="http://schemas.microsoft.com/office/powerpoint/2010/main" val="702314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8D8DBA-C53A-2F66-4BB8-A8AE035600E5}"/>
              </a:ext>
            </a:extLst>
          </p:cNvPr>
          <p:cNvSpPr>
            <a:spLocks noGrp="1"/>
          </p:cNvSpPr>
          <p:nvPr>
            <p:ph type="title"/>
          </p:nvPr>
        </p:nvSpPr>
        <p:spPr>
          <a:xfrm>
            <a:off x="4476750" y="-12035"/>
            <a:ext cx="6713559" cy="1450757"/>
          </a:xfrm>
        </p:spPr>
        <p:txBody>
          <a:bodyPr>
            <a:normAutofit/>
          </a:bodyPr>
          <a:lstStyle/>
          <a:p>
            <a:r>
              <a:rPr lang="en-US" sz="5400" dirty="0">
                <a:solidFill>
                  <a:srgbClr val="264263"/>
                </a:solidFill>
                <a:effectLst>
                  <a:glow rad="38100">
                    <a:prstClr val="black">
                      <a:lumMod val="65000"/>
                      <a:lumOff val="35000"/>
                      <a:alpha val="40000"/>
                    </a:prstClr>
                  </a:glow>
                  <a:outerShdw blurRad="28575" dist="38100" dir="14040000" algn="tl" rotWithShape="0">
                    <a:srgbClr val="000000">
                      <a:alpha val="25000"/>
                    </a:srgbClr>
                  </a:outerShdw>
                </a:effectLst>
              </a:rPr>
              <a:t>What is </a:t>
            </a:r>
            <a:r>
              <a:rPr lang="en-US" sz="5400" dirty="0" err="1">
                <a:solidFill>
                  <a:srgbClr val="264263"/>
                </a:solidFill>
                <a:effectLst>
                  <a:glow rad="38100">
                    <a:prstClr val="black">
                      <a:lumMod val="65000"/>
                      <a:lumOff val="35000"/>
                      <a:alpha val="40000"/>
                    </a:prstClr>
                  </a:glow>
                  <a:outerShdw blurRad="28575" dist="38100" dir="14040000" algn="tl" rotWithShape="0">
                    <a:srgbClr val="000000">
                      <a:alpha val="25000"/>
                    </a:srgbClr>
                  </a:outerShdw>
                </a:effectLst>
              </a:rPr>
              <a:t>Starlink</a:t>
            </a:r>
            <a:r>
              <a:rPr lang="en-US" sz="5400" dirty="0">
                <a:solidFill>
                  <a:srgbClr val="264263"/>
                </a:solidFill>
                <a:effectLst>
                  <a:glow rad="38100">
                    <a:prstClr val="black">
                      <a:lumMod val="65000"/>
                      <a:lumOff val="35000"/>
                      <a:alpha val="40000"/>
                    </a:prstClr>
                  </a:glow>
                  <a:outerShdw blurRad="28575" dist="38100" dir="14040000" algn="tl" rotWithShape="0">
                    <a:srgbClr val="000000">
                      <a:alpha val="25000"/>
                    </a:srgbClr>
                  </a:outerShdw>
                </a:effectLst>
              </a:rPr>
              <a:t> ?</a:t>
            </a:r>
            <a:endParaRPr lang="en-US" sz="5400" dirty="0">
              <a:solidFill>
                <a:srgbClr val="264263"/>
              </a:solidFill>
            </a:endParaRPr>
          </a:p>
        </p:txBody>
      </p:sp>
      <p:sp>
        <p:nvSpPr>
          <p:cNvPr id="3" name="Content Placeholder 2">
            <a:extLst>
              <a:ext uri="{FF2B5EF4-FFF2-40B4-BE49-F238E27FC236}">
                <a16:creationId xmlns="" xmlns:a16="http://schemas.microsoft.com/office/drawing/2014/main" id="{C3075AB3-B71D-4187-4EC7-2A41A4BFBF16}"/>
              </a:ext>
            </a:extLst>
          </p:cNvPr>
          <p:cNvSpPr>
            <a:spLocks noGrp="1"/>
          </p:cNvSpPr>
          <p:nvPr>
            <p:ph idx="1"/>
          </p:nvPr>
        </p:nvSpPr>
        <p:spPr>
          <a:xfrm>
            <a:off x="4572000" y="2184537"/>
            <a:ext cx="6316385" cy="4216519"/>
          </a:xfrm>
        </p:spPr>
        <p:txBody>
          <a:bodyPr vert="horz" lIns="91440" tIns="45720" rIns="91440" bIns="45720" rtlCol="0" anchor="t">
            <a:normAutofit/>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Starlink is a satellite-based internet service </a:t>
            </a:r>
            <a:r>
              <a:rPr lang="en-US" sz="2400" smtClean="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provider created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by SpaceX.</a:t>
            </a:r>
            <a:endParaRPr lang="en-US" sz="2400" dirty="0">
              <a:latin typeface="Times New Roman"/>
              <a:cs typeface="Times New Roman"/>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Space x is a private aerospace manufacturer and space transport services company founded by Elon Musk.</a:t>
            </a:r>
            <a:endParaRPr lang="en-US" sz="2400" dirty="0">
              <a:latin typeface="Times New Roman"/>
              <a:ea typeface="+mn-lt"/>
              <a:cs typeface="+mn-lt"/>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It is a unique satellite-based technology, Starlink has the potential to revolutionize the internet industry and bring fast and reliable internet access to people in even the most remote regions around the world.</a:t>
            </a:r>
          </a:p>
        </p:txBody>
      </p:sp>
      <p:pic>
        <p:nvPicPr>
          <p:cNvPr id="5" name="Picture 4" descr="Sphere of mesh and nodes">
            <a:extLst>
              <a:ext uri="{FF2B5EF4-FFF2-40B4-BE49-F238E27FC236}">
                <a16:creationId xmlns="" xmlns:a16="http://schemas.microsoft.com/office/drawing/2014/main" id="{8CCE1F0F-D618-31EB-C29F-5B00C7C6F032}"/>
              </a:ext>
            </a:extLst>
          </p:cNvPr>
          <p:cNvPicPr>
            <a:picLocks noChangeAspect="1"/>
          </p:cNvPicPr>
          <p:nvPr/>
        </p:nvPicPr>
        <p:blipFill rotWithShape="1">
          <a:blip r:embed="rId2"/>
          <a:srcRect l="40907" r="8282" b="-2"/>
          <a:stretch/>
        </p:blipFill>
        <p:spPr>
          <a:xfrm>
            <a:off x="20" y="-12128"/>
            <a:ext cx="4343380" cy="6870127"/>
          </a:xfrm>
          <a:prstGeom prst="rect">
            <a:avLst/>
          </a:prstGeom>
        </p:spPr>
      </p:pic>
    </p:spTree>
    <p:extLst>
      <p:ext uri="{BB962C8B-B14F-4D97-AF65-F5344CB8AC3E}">
        <p14:creationId xmlns="" xmlns:p14="http://schemas.microsoft.com/office/powerpoint/2010/main" val="72036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FF9E98-5B2E-7084-D053-CD95BEA7C0AE}"/>
              </a:ext>
            </a:extLst>
          </p:cNvPr>
          <p:cNvSpPr>
            <a:spLocks noGrp="1"/>
          </p:cNvSpPr>
          <p:nvPr>
            <p:ph type="title"/>
          </p:nvPr>
        </p:nvSpPr>
        <p:spPr>
          <a:xfrm>
            <a:off x="4914900" y="79011"/>
            <a:ext cx="6082743" cy="1369235"/>
          </a:xfrm>
        </p:spPr>
        <p:txBody>
          <a:bodyPr>
            <a:normAutofit/>
          </a:bodyPr>
          <a:lstStyle/>
          <a:p>
            <a:r>
              <a:rPr lang="en-US" dirty="0"/>
              <a:t>What is </a:t>
            </a:r>
            <a:r>
              <a:rPr lang="en-US" dirty="0" err="1"/>
              <a:t>Starlink</a:t>
            </a:r>
            <a:r>
              <a:rPr lang="en-US" dirty="0"/>
              <a:t> ?</a:t>
            </a:r>
          </a:p>
        </p:txBody>
      </p:sp>
      <p:pic>
        <p:nvPicPr>
          <p:cNvPr id="5" name="Picture 4" descr="A picture containing outdoor&#10;&#10;Description automatically generated">
            <a:extLst>
              <a:ext uri="{FF2B5EF4-FFF2-40B4-BE49-F238E27FC236}">
                <a16:creationId xmlns="" xmlns:a16="http://schemas.microsoft.com/office/drawing/2014/main" id="{1C6F4A43-9BAE-D6C5-CAF6-AE79E0372E76}"/>
              </a:ext>
            </a:extLst>
          </p:cNvPr>
          <p:cNvPicPr>
            <a:picLocks noChangeAspect="1"/>
          </p:cNvPicPr>
          <p:nvPr/>
        </p:nvPicPr>
        <p:blipFill rotWithShape="1">
          <a:blip r:embed="rId2"/>
          <a:srcRect l="31005" r="31005"/>
          <a:stretch/>
        </p:blipFill>
        <p:spPr>
          <a:xfrm>
            <a:off x="20" y="10"/>
            <a:ext cx="4642687" cy="6857990"/>
          </a:xfrm>
          <a:prstGeom prst="rect">
            <a:avLst/>
          </a:prstGeom>
        </p:spPr>
      </p:pic>
      <p:sp>
        <p:nvSpPr>
          <p:cNvPr id="3" name="Content Placeholder 2">
            <a:extLst>
              <a:ext uri="{FF2B5EF4-FFF2-40B4-BE49-F238E27FC236}">
                <a16:creationId xmlns="" xmlns:a16="http://schemas.microsoft.com/office/drawing/2014/main" id="{8EE28104-560D-A615-57D9-4C263B365A3D}"/>
              </a:ext>
            </a:extLst>
          </p:cNvPr>
          <p:cNvSpPr>
            <a:spLocks noGrp="1"/>
          </p:cNvSpPr>
          <p:nvPr>
            <p:ph idx="1"/>
          </p:nvPr>
        </p:nvSpPr>
        <p:spPr>
          <a:xfrm>
            <a:off x="4991100" y="1791418"/>
            <a:ext cx="6001365" cy="4723682"/>
          </a:xfrm>
        </p:spPr>
        <p:txBody>
          <a:bodyPr vert="horz" lIns="91440" tIns="45720" rIns="91440" bIns="45720" rtlCol="0" anchor="t">
            <a:noAutofit/>
          </a:bodyPr>
          <a:lstStyle/>
          <a:p>
            <a:r>
              <a:rPr lang="en-US" sz="2400" dirty="0">
                <a:latin typeface="Times New Roman"/>
                <a:ea typeface="+mn-lt"/>
                <a:cs typeface="Times New Roman"/>
              </a:rPr>
              <a:t>Instead of using a couple of large satellites, </a:t>
            </a:r>
            <a:r>
              <a:rPr lang="en-US" sz="2400" dirty="0" err="1">
                <a:latin typeface="Times New Roman"/>
                <a:ea typeface="+mn-lt"/>
                <a:cs typeface="Times New Roman"/>
              </a:rPr>
              <a:t>Starlink</a:t>
            </a:r>
            <a:r>
              <a:rPr lang="en-US" sz="2400" dirty="0">
                <a:latin typeface="Times New Roman"/>
                <a:ea typeface="+mn-lt"/>
                <a:cs typeface="Times New Roman"/>
              </a:rPr>
              <a:t> uses thousands of small satellites.</a:t>
            </a:r>
            <a:endParaRPr lang="en-US" sz="2400" dirty="0">
              <a:latin typeface="Times New Roman"/>
              <a:ea typeface="+mn-lt"/>
              <a:cs typeface="+mn-lt"/>
            </a:endParaRPr>
          </a:p>
          <a:p>
            <a:r>
              <a:rPr lang="en-US" sz="2400" dirty="0">
                <a:latin typeface="Times New Roman"/>
                <a:ea typeface="+mn-lt"/>
                <a:cs typeface="+mn-lt"/>
              </a:rPr>
              <a:t>Each satellite in this weights are just 260kg</a:t>
            </a:r>
            <a:endParaRPr lang="en-US" sz="2400" dirty="0">
              <a:latin typeface="Times New Roman"/>
              <a:cs typeface="Times New Roman"/>
            </a:endParaRPr>
          </a:p>
          <a:p>
            <a:r>
              <a:rPr lang="en-US" sz="2400" dirty="0">
                <a:latin typeface="Times New Roman"/>
                <a:cs typeface="Times New Roman"/>
              </a:rPr>
              <a:t>Thousands of satellite will make up a network called </a:t>
            </a:r>
            <a:r>
              <a:rPr lang="en-US" sz="2400" dirty="0" err="1">
                <a:latin typeface="Times New Roman"/>
                <a:cs typeface="Times New Roman"/>
              </a:rPr>
              <a:t>Starlink</a:t>
            </a:r>
            <a:r>
              <a:rPr lang="en-US" sz="2400" dirty="0">
                <a:latin typeface="Times New Roman"/>
                <a:cs typeface="Times New Roman"/>
              </a:rPr>
              <a:t>.</a:t>
            </a:r>
          </a:p>
          <a:p>
            <a:r>
              <a:rPr lang="en-US" sz="2400" dirty="0">
                <a:latin typeface="Times New Roman"/>
                <a:cs typeface="Times New Roman"/>
              </a:rPr>
              <a:t>Space X will fix its satellite in LEO (lower earth orbit) to provide faster internet speed.</a:t>
            </a:r>
          </a:p>
          <a:p>
            <a:endParaRPr lang="en-US" sz="2400" dirty="0"/>
          </a:p>
        </p:txBody>
      </p:sp>
    </p:spTree>
    <p:extLst>
      <p:ext uri="{BB962C8B-B14F-4D97-AF65-F5344CB8AC3E}">
        <p14:creationId xmlns="" xmlns:p14="http://schemas.microsoft.com/office/powerpoint/2010/main" val="212489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 xmlns:a16="http://schemas.microsoft.com/office/drawing/2014/main" id="{60C2BF78-EE5B-49C7-ADD9-58CDBD13E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 xmlns:a16="http://schemas.microsoft.com/office/drawing/2014/main" id="{DFA29334-4F9B-DB1B-3465-BE6EB943EB4D}"/>
              </a:ext>
            </a:extLst>
          </p:cNvPr>
          <p:cNvSpPr>
            <a:spLocks noGrp="1"/>
          </p:cNvSpPr>
          <p:nvPr>
            <p:ph idx="1"/>
          </p:nvPr>
        </p:nvSpPr>
        <p:spPr>
          <a:xfrm>
            <a:off x="4791100" y="1200606"/>
            <a:ext cx="6429349" cy="4400093"/>
          </a:xfrm>
        </p:spPr>
        <p:txBody>
          <a:bodyPr vert="horz" lIns="91440" tIns="45720" rIns="91440" bIns="45720" rtlCol="0" anchor="t">
            <a:normAutofit/>
          </a:bodyPr>
          <a:lstStyle/>
          <a:p>
            <a:r>
              <a:rPr lang="en-US" sz="2400" dirty="0">
                <a:latin typeface="Times New Roman"/>
                <a:ea typeface="+mn-lt"/>
                <a:cs typeface="+mn-lt"/>
              </a:rPr>
              <a:t>Starlink is provide high-speed internet access to remote and underserved areas around the world.</a:t>
            </a:r>
          </a:p>
          <a:p>
            <a:r>
              <a:rPr lang="en-US" sz="2400" dirty="0">
                <a:latin typeface="Times New Roman"/>
                <a:ea typeface="+mn-lt"/>
                <a:cs typeface="+mn-lt"/>
              </a:rPr>
              <a:t>The service aims to deliver </a:t>
            </a:r>
            <a:r>
              <a:rPr lang="en-US" sz="2400" b="1" dirty="0">
                <a:latin typeface="Times New Roman"/>
                <a:ea typeface="+mn-lt"/>
                <a:cs typeface="+mn-lt"/>
              </a:rPr>
              <a:t>low-latency, high-speed internet</a:t>
            </a:r>
            <a:r>
              <a:rPr lang="en-US" sz="2400" dirty="0">
                <a:latin typeface="Times New Roman"/>
                <a:ea typeface="+mn-lt"/>
                <a:cs typeface="+mn-lt"/>
              </a:rPr>
              <a:t> connectivity that is comparable to or even better than traditional fiber optic-based internet services.</a:t>
            </a:r>
            <a:endParaRPr lang="en-US" sz="2400" dirty="0">
              <a:latin typeface="Times New Roman"/>
            </a:endParaRPr>
          </a:p>
          <a:p>
            <a:r>
              <a:rPr lang="en-US" sz="2400" dirty="0">
                <a:latin typeface="Times New Roman"/>
              </a:rPr>
              <a:t>They launched their first satellite in 23 may 2019</a:t>
            </a:r>
          </a:p>
          <a:p>
            <a:endParaRPr lang="en-US" sz="2400" dirty="0">
              <a:latin typeface="Times New Roman"/>
              <a:cs typeface="Times New Roman"/>
            </a:endParaRPr>
          </a:p>
          <a:p>
            <a:endParaRPr lang="en-US" dirty="0"/>
          </a:p>
        </p:txBody>
      </p:sp>
      <p:pic>
        <p:nvPicPr>
          <p:cNvPr id="12" name="Picture 4" descr="A picture containing text, satellite, night sky&#10;&#10;Description automatically generated">
            <a:extLst>
              <a:ext uri="{FF2B5EF4-FFF2-40B4-BE49-F238E27FC236}">
                <a16:creationId xmlns="" xmlns:a16="http://schemas.microsoft.com/office/drawing/2014/main" id="{C5652AC6-C789-D558-B400-FA41A8C66B8A}"/>
              </a:ext>
            </a:extLst>
          </p:cNvPr>
          <p:cNvPicPr>
            <a:picLocks noChangeAspect="1"/>
          </p:cNvPicPr>
          <p:nvPr/>
        </p:nvPicPr>
        <p:blipFill rotWithShape="1">
          <a:blip r:embed="rId2"/>
          <a:srcRect l="30917" r="30917"/>
          <a:stretch/>
        </p:blipFill>
        <p:spPr>
          <a:xfrm>
            <a:off x="4953" y="10"/>
            <a:ext cx="4653311" cy="6857990"/>
          </a:xfrm>
          <a:prstGeom prst="rect">
            <a:avLst/>
          </a:prstGeom>
        </p:spPr>
      </p:pic>
    </p:spTree>
    <p:extLst>
      <p:ext uri="{BB962C8B-B14F-4D97-AF65-F5344CB8AC3E}">
        <p14:creationId xmlns="" xmlns:p14="http://schemas.microsoft.com/office/powerpoint/2010/main" val="391018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6CBA3A-2777-7DE4-8034-556DC92145D6}"/>
              </a:ext>
            </a:extLst>
          </p:cNvPr>
          <p:cNvSpPr>
            <a:spLocks noGrp="1"/>
          </p:cNvSpPr>
          <p:nvPr>
            <p:ph type="title"/>
          </p:nvPr>
        </p:nvSpPr>
        <p:spPr>
          <a:xfrm>
            <a:off x="868244" y="163902"/>
            <a:ext cx="9905998" cy="1065451"/>
          </a:xfrm>
        </p:spPr>
        <p:txBody>
          <a:bodyPr>
            <a:normAutofit fontScale="90000"/>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Why we Need Satellite-Based Internet ?</a:t>
            </a:r>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 xmlns:a16="http://schemas.microsoft.com/office/drawing/2014/main" id="{0970B55A-2D0E-28BF-3C4B-E30A33F68093}"/>
              </a:ext>
            </a:extLst>
          </p:cNvPr>
          <p:cNvSpPr>
            <a:spLocks noGrp="1"/>
          </p:cNvSpPr>
          <p:nvPr>
            <p:ph idx="1"/>
          </p:nvPr>
        </p:nvSpPr>
        <p:spPr>
          <a:xfrm>
            <a:off x="868244" y="1948130"/>
            <a:ext cx="10107281" cy="4331898"/>
          </a:xfrm>
        </p:spPr>
        <p:txBody>
          <a:bodyPr vert="horz" lIns="91440" tIns="45720" rIns="91440" bIns="45720" rtlCol="0" anchor="t">
            <a:noAutofit/>
          </a:bodyPr>
          <a:lstStyle/>
          <a:p>
            <a:pPr>
              <a:buClr>
                <a:schemeClr val="tx1"/>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rapid growth of the internet and its widespread </a:t>
            </a:r>
            <a:r>
              <a:rPr lang="en-US" sz="2400" dirty="0" smtClean="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use of accessing the internet.</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n-US" dirty="0"/>
          </a:p>
          <a:p>
            <a:pPr>
              <a:buClr>
                <a:schemeClr val="tx1"/>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Still millions of people in rural areas and developing countries still lack </a:t>
            </a:r>
            <a:r>
              <a:rPr lang="en-US" sz="2400" dirty="0" smtClean="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of accessing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 the internet services. </a:t>
            </a:r>
            <a:endParaRPr lang="en-US" dirty="0"/>
          </a:p>
          <a:p>
            <a:pPr>
              <a:buClr>
                <a:schemeClr val="tx1"/>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This has resulted in a digital divide between those who have access to the internet and those who do not, affecting their ability to participate in the modern economy and society. </a:t>
            </a:r>
          </a:p>
          <a:p>
            <a:pPr>
              <a:buClr>
                <a:schemeClr val="tx1"/>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Traditional fiber optic-based internet services, which rely on laying fiber optic cables to connect homes and businesses to the internet, are not always feasible or cost-effective in remote and rural areas.</a:t>
            </a:r>
          </a:p>
          <a:p>
            <a:pPr marL="0" indent="0">
              <a:buClr>
                <a:srgbClr val="FFFFFF"/>
              </a:buClr>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 xmlns:p14="http://schemas.microsoft.com/office/powerpoint/2010/main" val="6465527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7A44B-078D-3F36-6F7E-8280B8E1D70F}"/>
              </a:ext>
            </a:extLst>
          </p:cNvPr>
          <p:cNvSpPr>
            <a:spLocks noGrp="1"/>
          </p:cNvSpPr>
          <p:nvPr>
            <p:ph type="title"/>
          </p:nvPr>
        </p:nvSpPr>
        <p:spPr>
          <a:xfrm>
            <a:off x="1229032" y="365760"/>
            <a:ext cx="9438968" cy="1082040"/>
          </a:xfrm>
        </p:spPr>
        <p:txBody>
          <a:bodyPr>
            <a:normAutofit/>
          </a:bodyPr>
          <a:lstStyle/>
          <a:p>
            <a:r>
              <a:rPr lang="en-US" sz="3200" dirty="0" smtClean="0">
                <a:effectLst>
                  <a:glow rad="38100">
                    <a:prstClr val="black">
                      <a:lumMod val="65000"/>
                      <a:lumOff val="35000"/>
                      <a:alpha val="40000"/>
                    </a:prstClr>
                  </a:glow>
                  <a:outerShdw blurRad="28575" dist="38100" dir="14040000" algn="tl" rotWithShape="0">
                    <a:srgbClr val="000000">
                      <a:alpha val="25000"/>
                    </a:srgbClr>
                  </a:outerShdw>
                </a:effectLst>
                <a:latin typeface="Times New Roman" pitchFamily="18" charset="0"/>
                <a:ea typeface="+mj-lt"/>
                <a:cs typeface="Times New Roman" pitchFamily="18" charset="0"/>
              </a:rPr>
              <a:t>Why we Need Satellite-Based Internet ?</a:t>
            </a:r>
            <a:endParaRPr lang="en-US" sz="3100"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pitchFamily="18" charset="0"/>
              <a:cs typeface="Times New Roman" pitchFamily="18" charset="0"/>
            </a:endParaRPr>
          </a:p>
        </p:txBody>
      </p:sp>
      <p:sp>
        <p:nvSpPr>
          <p:cNvPr id="9" name="Rectangle 8">
            <a:extLst>
              <a:ext uri="{FF2B5EF4-FFF2-40B4-BE49-F238E27FC236}">
                <a16:creationId xmlns="" xmlns:a16="http://schemas.microsoft.com/office/drawing/2014/main" id="{60C2BF78-EE5B-49C7-ADD9-58CDBD13E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 xmlns:a16="http://schemas.microsoft.com/office/drawing/2014/main" id="{60A07041-5144-3145-53E7-170A30FBBF75}"/>
              </a:ext>
            </a:extLst>
          </p:cNvPr>
          <p:cNvSpPr>
            <a:spLocks noGrp="1"/>
          </p:cNvSpPr>
          <p:nvPr>
            <p:ph idx="1"/>
          </p:nvPr>
        </p:nvSpPr>
        <p:spPr>
          <a:xfrm>
            <a:off x="1211139" y="2005739"/>
            <a:ext cx="9971211" cy="4174398"/>
          </a:xfrm>
        </p:spPr>
        <p:txBody>
          <a:bodyPr vert="horz" lIns="91440" tIns="45720" rIns="91440" bIns="45720" rtlCol="0" anchor="t">
            <a:norm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These areas often lack the infrastructure and population density to support the high costs of building and maintaining fiber optic networks.</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Satellite-based internet offers a solution to this problem by providing a way to deliver high-speed internet access to remote and underserved areas.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p>
        </p:txBody>
      </p:sp>
    </p:spTree>
    <p:extLst>
      <p:ext uri="{BB962C8B-B14F-4D97-AF65-F5344CB8AC3E}">
        <p14:creationId xmlns="" xmlns:p14="http://schemas.microsoft.com/office/powerpoint/2010/main" val="2479319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A digital globe">
            <a:extLst>
              <a:ext uri="{FF2B5EF4-FFF2-40B4-BE49-F238E27FC236}">
                <a16:creationId xmlns="" xmlns:a16="http://schemas.microsoft.com/office/drawing/2014/main" id="{24AFD284-BA15-CA2F-5182-760622B4A096}"/>
              </a:ext>
            </a:extLst>
          </p:cNvPr>
          <p:cNvPicPr>
            <a:picLocks noChangeAspect="1"/>
          </p:cNvPicPr>
          <p:nvPr/>
        </p:nvPicPr>
        <p:blipFill rotWithShape="1">
          <a:blip r:embed="rId2">
            <a:duotone>
              <a:schemeClr val="bg2">
                <a:shade val="45000"/>
                <a:satMod val="135000"/>
              </a:schemeClr>
              <a:prstClr val="white"/>
            </a:duotone>
            <a:alphaModFix amt="45000"/>
          </a:blip>
          <a:srcRect/>
          <a:stretch/>
        </p:blipFill>
        <p:spPr>
          <a:xfrm>
            <a:off x="0" y="0"/>
            <a:ext cx="12191980" cy="6857990"/>
          </a:xfrm>
          <a:prstGeom prst="rect">
            <a:avLst/>
          </a:prstGeom>
        </p:spPr>
      </p:pic>
      <p:sp>
        <p:nvSpPr>
          <p:cNvPr id="3" name="Content Placeholder 2">
            <a:extLst>
              <a:ext uri="{FF2B5EF4-FFF2-40B4-BE49-F238E27FC236}">
                <a16:creationId xmlns="" xmlns:a16="http://schemas.microsoft.com/office/drawing/2014/main" id="{56E2AF97-8965-5DA3-A381-BAB6EA524423}"/>
              </a:ext>
            </a:extLst>
          </p:cNvPr>
          <p:cNvSpPr>
            <a:spLocks noGrp="1"/>
          </p:cNvSpPr>
          <p:nvPr>
            <p:ph idx="1"/>
          </p:nvPr>
        </p:nvSpPr>
        <p:spPr>
          <a:xfrm>
            <a:off x="1161230" y="1397480"/>
            <a:ext cx="9602020" cy="5098570"/>
          </a:xfrm>
        </p:spPr>
        <p:txBody>
          <a:bodyPr vert="horz" lIns="91440" tIns="45720" rIns="91440" bIns="45720" rtlCol="0" anchor="t">
            <a:normAutofit/>
          </a:bodyPr>
          <a:lstStyle/>
          <a:p>
            <a:pPr marL="342900" indent="-342900" algn="just"/>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goal of Starlink is to create a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low latency</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 network in space that facilitates</a:t>
            </a:r>
            <a:r>
              <a:rPr lang="en-US" sz="2400" u="sng"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hlinkClick r:id="rId3"/>
              </a:rPr>
              <a:t>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on Earth.</a:t>
            </a:r>
            <a:endPar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Calibri" panose="020F0502020204030204"/>
            </a:endParaRPr>
          </a:p>
          <a:p>
            <a:pPr marL="342900" indent="-342900" algn="just"/>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challenge of creating a global network in outer space isn't a small one, especially because low latency is an important demand. SpaceX has proposed a constellation of almost 42,000 small-size satellites circling the globe in low orbit to meet this demand.</a:t>
            </a:r>
          </a:p>
          <a:p>
            <a:pPr marL="342900" indent="-342900" algn="just"/>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panose="020F0502020204030204"/>
              </a:rPr>
              <a:t>By using low-Earth orbit satellites, satellite-based internet services  can reach areas where terrestrial internet services are not available, and provide a way for people in these areas to access the internet.</a:t>
            </a:r>
            <a:endPar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342900" indent="-342900"/>
            <a:endParaRPr lang="en-US" dirty="0">
              <a:effectLst>
                <a:glow rad="38100">
                  <a:prstClr val="black">
                    <a:lumMod val="50000"/>
                    <a:lumOff val="50000"/>
                    <a:alpha val="20000"/>
                  </a:prstClr>
                </a:glow>
                <a:outerShdw blurRad="44450" dist="12700" dir="13860000" algn="tl" rotWithShape="0">
                  <a:srgbClr val="000000">
                    <a:alpha val="20000"/>
                  </a:srgbClr>
                </a:outerShdw>
              </a:effectLst>
              <a:cs typeface="Calibri" panose="020F0502020204030204"/>
            </a:endParaRPr>
          </a:p>
        </p:txBody>
      </p:sp>
      <p:sp>
        <p:nvSpPr>
          <p:cNvPr id="7" name="TextBox 6"/>
          <p:cNvSpPr txBox="1"/>
          <p:nvPr/>
        </p:nvSpPr>
        <p:spPr>
          <a:xfrm>
            <a:off x="1638300" y="228600"/>
            <a:ext cx="8458200" cy="1077218"/>
          </a:xfrm>
          <a:prstGeom prst="rect">
            <a:avLst/>
          </a:prstGeom>
          <a:noFill/>
        </p:spPr>
        <p:txBody>
          <a:bodyPr wrap="square" rtlCol="0">
            <a:spAutoFit/>
          </a:bodyPr>
          <a:lstStyle/>
          <a:p>
            <a:r>
              <a:rPr lang="en-US" sz="3200" dirty="0" smtClean="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Why we Need Satellite-Based Internet ?</a:t>
            </a:r>
          </a:p>
          <a:p>
            <a:endParaRPr lang="en-IN" sz="3200" dirty="0"/>
          </a:p>
        </p:txBody>
      </p:sp>
    </p:spTree>
    <p:extLst>
      <p:ext uri="{BB962C8B-B14F-4D97-AF65-F5344CB8AC3E}">
        <p14:creationId xmlns="" xmlns:p14="http://schemas.microsoft.com/office/powerpoint/2010/main" val="1101090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572</Words>
  <Application>Microsoft Office PowerPoint</Application>
  <PresentationFormat>Custom</PresentationFormat>
  <Paragraphs>96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View</vt:lpstr>
      <vt:lpstr>Slide 1</vt:lpstr>
      <vt:lpstr>Slide 2</vt:lpstr>
      <vt:lpstr>CONTENTS</vt:lpstr>
      <vt:lpstr>What is Starlink ?</vt:lpstr>
      <vt:lpstr>What is Starlink ?</vt:lpstr>
      <vt:lpstr>Slide 6</vt:lpstr>
      <vt:lpstr>Why we Need Satellite-Based Internet ?</vt:lpstr>
      <vt:lpstr>Why we Need Satellite-Based Internet ?</vt:lpstr>
      <vt:lpstr>Slide 9</vt:lpstr>
      <vt:lpstr>Current Status and Future Plans</vt:lpstr>
      <vt:lpstr>Current Status and Future Plans</vt:lpstr>
      <vt:lpstr>Slide 12</vt:lpstr>
      <vt:lpstr>Slide 13</vt:lpstr>
      <vt:lpstr>Working of Starlink</vt:lpstr>
      <vt:lpstr>Slide 15</vt:lpstr>
      <vt:lpstr>Slide 16</vt:lpstr>
      <vt:lpstr>Slide 17</vt:lpstr>
      <vt:lpstr>Slide 18</vt:lpstr>
      <vt:lpstr>Slide 19</vt:lpstr>
      <vt:lpstr>Slide 20</vt:lpstr>
      <vt:lpstr>Slide 21</vt:lpstr>
      <vt:lpstr>Slide 22</vt:lpstr>
      <vt:lpstr>Advantages of Starlink</vt:lpstr>
      <vt:lpstr>Slide 24</vt:lpstr>
      <vt:lpstr>Slide 25</vt:lpstr>
      <vt:lpstr>Competition and Challenges</vt:lpstr>
      <vt:lpstr>Slide 27</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suhail</cp:lastModifiedBy>
  <cp:revision>147</cp:revision>
  <dcterms:created xsi:type="dcterms:W3CDTF">2013-07-15T20:26:40Z</dcterms:created>
  <dcterms:modified xsi:type="dcterms:W3CDTF">2023-02-13T08:55:27Z</dcterms:modified>
</cp:coreProperties>
</file>