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300" r:id="rId19"/>
    <p:sldId id="299" r:id="rId20"/>
    <p:sldId id="301" r:id="rId21"/>
    <p:sldId id="261" r:id="rId22"/>
    <p:sldId id="262"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p:scale>
          <a:sx n="70" d="100"/>
          <a:sy n="70" d="100"/>
        </p:scale>
        <p:origin x="61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6CC8-3B6A-43E3-8B93-232E22CE3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04D6B-DD1D-4EDA-8821-41BBB3731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59213-F2D2-418A-8AB8-971A7E678728}"/>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34939ABC-F6A8-453A-8716-A0C678BA9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4D7A7-886E-49A2-876C-7C53ABE9D7A6}"/>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161563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FCAA-F5D7-4ECF-9F3B-3D95475DE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FA4021-176F-459B-B23C-4D960E3524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D6DF-C02F-4CE2-8E1D-CDAEA0DECCAB}"/>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74158F94-473D-497C-BA4E-C169B536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AAB67-855F-4D1A-9A98-20C444D9094B}"/>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410943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6379A-6571-4ECD-B73B-4FB3E1BB0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D07D4F-D441-4EEF-9CE1-CF88D636B6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7BF4A-DC6E-4D0A-8E2D-FD46C9F3CDCA}"/>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93FA6049-2DFF-490E-8296-E148C319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AB5D-8EA6-4B96-B4AE-D1FD0B161C5A}"/>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413336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BAB8-4B1B-4DE2-94E8-F2A0B4AFF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46A08-BA64-42B1-B669-78AB2E1E56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A129F-4734-4B74-B8AA-7E7FBAB03F25}"/>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56417529-A5EB-4377-8DC2-337842622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C19B6-7ECC-4856-AB05-22027AF1F2A6}"/>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316713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7A3D-489A-4E22-A924-824B0CB4E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F65F4-E99F-43D4-8993-58CAB62EE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20C79-43A7-4A01-B515-C111A9AB8ECB}"/>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CA9C7E03-FB6F-4919-BB6D-8642FED3B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9196D-8979-4F55-A84A-FF3630849F2F}"/>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66940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C5FA-0E59-4945-BDD8-474D06307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EBD74-D0E4-4FB3-8FDE-C68F049248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4CA81-35D7-4841-AFC8-A7595D6097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6D4C5-8C42-4CAF-99CB-D7E1BB7D8C6B}"/>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6" name="Footer Placeholder 5">
            <a:extLst>
              <a:ext uri="{FF2B5EF4-FFF2-40B4-BE49-F238E27FC236}">
                <a16:creationId xmlns:a16="http://schemas.microsoft.com/office/drawing/2014/main" id="{B9CFC782-74B4-45DE-8360-9A4438CC6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EA820-0675-4DBF-B632-1C8A45D40555}"/>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216959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C95B-DE3A-4BA0-81DE-68AF7A828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8ADFB7-E2ED-45A2-BA93-8E1AC6021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E11064-E7C3-4004-8F8C-B8D6199B2D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6FB89E-C890-4C32-BC94-5F4DE664A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507FA-7199-47D7-A7A8-A0EA328D6D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6A1D08-E6AB-4041-A321-7C36BC959E76}"/>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8" name="Footer Placeholder 7">
            <a:extLst>
              <a:ext uri="{FF2B5EF4-FFF2-40B4-BE49-F238E27FC236}">
                <a16:creationId xmlns:a16="http://schemas.microsoft.com/office/drawing/2014/main" id="{826A1320-A616-4B09-9AC7-197E23DEAB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A74D4-4145-42BB-99A2-F4EFFF362478}"/>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387300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A756-4287-4B41-ADE1-F36ADDED6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DE06F3-75F9-417E-B4DC-AEFDC2EC34EC}"/>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4" name="Footer Placeholder 3">
            <a:extLst>
              <a:ext uri="{FF2B5EF4-FFF2-40B4-BE49-F238E27FC236}">
                <a16:creationId xmlns:a16="http://schemas.microsoft.com/office/drawing/2014/main" id="{373A8DC5-D7A0-479F-9186-8D7E7C51C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D8587-CA55-4CC3-9D65-02F66400EDF1}"/>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253963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E6002-3B82-4930-BCAF-1FFC77AEFCD8}"/>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3" name="Footer Placeholder 2">
            <a:extLst>
              <a:ext uri="{FF2B5EF4-FFF2-40B4-BE49-F238E27FC236}">
                <a16:creationId xmlns:a16="http://schemas.microsoft.com/office/drawing/2014/main" id="{D7A5836D-8165-4A62-8327-C323118301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EB6CC-7038-4381-BDA6-1ADC4F923D42}"/>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361232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D0F4-0099-4F91-B398-D5F771EB8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AB08C-3984-47CB-8ADF-1CCB6B72C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32B8FF-1C27-4E56-BCD7-6926A75C6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1E7225-5E39-4C7B-BF6D-8EFF5E70B526}"/>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6" name="Footer Placeholder 5">
            <a:extLst>
              <a:ext uri="{FF2B5EF4-FFF2-40B4-BE49-F238E27FC236}">
                <a16:creationId xmlns:a16="http://schemas.microsoft.com/office/drawing/2014/main" id="{38D5D08E-7D91-49A3-8E1D-AED3723BE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C020-29B0-4D0C-B726-1D69C2E08ECE}"/>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221526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2E95-54BA-4F5B-B7B2-4BF514265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8113B-7718-43AC-B80B-4C2DECEC1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F2B4BC-C296-4351-8684-DC05F9FE2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81832E-1557-4321-8155-132EF29D7521}"/>
              </a:ext>
            </a:extLst>
          </p:cNvPr>
          <p:cNvSpPr>
            <a:spLocks noGrp="1"/>
          </p:cNvSpPr>
          <p:nvPr>
            <p:ph type="dt" sz="half" idx="10"/>
          </p:nvPr>
        </p:nvSpPr>
        <p:spPr/>
        <p:txBody>
          <a:bodyPr/>
          <a:lstStyle/>
          <a:p>
            <a:fld id="{20138C68-458D-4E62-A5A2-4A10417F0225}" type="datetimeFigureOut">
              <a:rPr lang="en-US" smtClean="0"/>
              <a:pPr/>
              <a:t>10/6/2018</a:t>
            </a:fld>
            <a:endParaRPr lang="en-US"/>
          </a:p>
        </p:txBody>
      </p:sp>
      <p:sp>
        <p:nvSpPr>
          <p:cNvPr id="6" name="Footer Placeholder 5">
            <a:extLst>
              <a:ext uri="{FF2B5EF4-FFF2-40B4-BE49-F238E27FC236}">
                <a16:creationId xmlns:a16="http://schemas.microsoft.com/office/drawing/2014/main" id="{C221F45F-9F59-429A-99F5-7289407FF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9E6D8-EDAF-4C19-9B3D-4DD102420E5C}"/>
              </a:ext>
            </a:extLst>
          </p:cNvPr>
          <p:cNvSpPr>
            <a:spLocks noGrp="1"/>
          </p:cNvSpPr>
          <p:nvPr>
            <p:ph type="sldNum" sz="quarter" idx="12"/>
          </p:nvPr>
        </p:nvSpPr>
        <p:spPr/>
        <p:txBody>
          <a:bodyPr/>
          <a:lstStyle/>
          <a:p>
            <a:fld id="{071398AD-7DF2-490F-A605-4AE4CD25B9A7}" type="slidenum">
              <a:rPr lang="en-US" smtClean="0"/>
              <a:pPr/>
              <a:t>‹#›</a:t>
            </a:fld>
            <a:endParaRPr lang="en-US"/>
          </a:p>
        </p:txBody>
      </p:sp>
    </p:spTree>
    <p:extLst>
      <p:ext uri="{BB962C8B-B14F-4D97-AF65-F5344CB8AC3E}">
        <p14:creationId xmlns:p14="http://schemas.microsoft.com/office/powerpoint/2010/main" val="166318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5FDAE-CF1A-4B79-8AB6-D82B9F330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49337-BEFC-4575-9844-60728724F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DE9AD-0563-4ED0-B9F7-B639B49A7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38C68-458D-4E62-A5A2-4A10417F0225}" type="datetimeFigureOut">
              <a:rPr lang="en-US" smtClean="0"/>
              <a:pPr/>
              <a:t>10/6/2018</a:t>
            </a:fld>
            <a:endParaRPr lang="en-US"/>
          </a:p>
        </p:txBody>
      </p:sp>
      <p:sp>
        <p:nvSpPr>
          <p:cNvPr id="5" name="Footer Placeholder 4">
            <a:extLst>
              <a:ext uri="{FF2B5EF4-FFF2-40B4-BE49-F238E27FC236}">
                <a16:creationId xmlns:a16="http://schemas.microsoft.com/office/drawing/2014/main" id="{42D9330C-4E61-4A02-8440-BC53AA138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7755A-2B0D-44AB-9A78-9FFC76416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398AD-7DF2-490F-A605-4AE4CD25B9A7}" type="slidenum">
              <a:rPr lang="en-US" smtClean="0"/>
              <a:pPr/>
              <a:t>‹#›</a:t>
            </a:fld>
            <a:endParaRPr lang="en-US"/>
          </a:p>
        </p:txBody>
      </p:sp>
    </p:spTree>
    <p:extLst>
      <p:ext uri="{BB962C8B-B14F-4D97-AF65-F5344CB8AC3E}">
        <p14:creationId xmlns:p14="http://schemas.microsoft.com/office/powerpoint/2010/main" val="5348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B3DA-B43F-4715-B6A2-BA75A0A05B33}"/>
              </a:ext>
            </a:extLst>
          </p:cNvPr>
          <p:cNvSpPr>
            <a:spLocks noGrp="1"/>
          </p:cNvSpPr>
          <p:nvPr>
            <p:ph type="ctrTitle"/>
          </p:nvPr>
        </p:nvSpPr>
        <p:spPr/>
        <p:txBody>
          <a:bodyPr>
            <a:normAutofit fontScale="90000"/>
          </a:bodyPr>
          <a:lstStyle/>
          <a:p>
            <a:r>
              <a:rPr lang="en-US" dirty="0"/>
              <a:t>UNDER  WATER ACOUSTIC SIGNAL DETECTION AND CLASSIFICATION</a:t>
            </a:r>
          </a:p>
        </p:txBody>
      </p:sp>
      <p:sp>
        <p:nvSpPr>
          <p:cNvPr id="3" name="Subtitle 2">
            <a:extLst>
              <a:ext uri="{FF2B5EF4-FFF2-40B4-BE49-F238E27FC236}">
                <a16:creationId xmlns:a16="http://schemas.microsoft.com/office/drawing/2014/main" id="{9B38CF22-3983-4D85-A88C-D7244DE35A7F}"/>
              </a:ext>
            </a:extLst>
          </p:cNvPr>
          <p:cNvSpPr>
            <a:spLocks noGrp="1"/>
          </p:cNvSpPr>
          <p:nvPr>
            <p:ph type="subTitle" idx="1"/>
          </p:nvPr>
        </p:nvSpPr>
        <p:spPr/>
        <p:txBody>
          <a:bodyPr/>
          <a:lstStyle/>
          <a:p>
            <a:pPr algn="r"/>
            <a:r>
              <a:rPr lang="en-US" dirty="0"/>
              <a:t>SUHAIL K</a:t>
            </a:r>
          </a:p>
          <a:p>
            <a:pPr algn="r"/>
            <a:r>
              <a:rPr lang="en-US" dirty="0"/>
              <a:t>M3 SP</a:t>
            </a:r>
          </a:p>
          <a:p>
            <a:pPr algn="r"/>
            <a:r>
              <a:rPr lang="en-US" dirty="0"/>
              <a:t>ROLL NO 16</a:t>
            </a:r>
          </a:p>
        </p:txBody>
      </p:sp>
    </p:spTree>
    <p:extLst>
      <p:ext uri="{BB962C8B-B14F-4D97-AF65-F5344CB8AC3E}">
        <p14:creationId xmlns:p14="http://schemas.microsoft.com/office/powerpoint/2010/main" val="318432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090C-0BC5-4226-8064-03399E4CE718}"/>
              </a:ext>
            </a:extLst>
          </p:cNvPr>
          <p:cNvSpPr>
            <a:spLocks noGrp="1"/>
          </p:cNvSpPr>
          <p:nvPr>
            <p:ph type="title"/>
          </p:nvPr>
        </p:nvSpPr>
        <p:spPr>
          <a:xfrm>
            <a:off x="838200" y="365125"/>
            <a:ext cx="10515600" cy="973345"/>
          </a:xfrm>
        </p:spPr>
        <p:txBody>
          <a:bodyPr/>
          <a:lstStyle/>
          <a:p>
            <a:pPr algn="ctr"/>
            <a:r>
              <a:rPr lang="en-IN" dirty="0"/>
              <a:t>A. Channel Model</a:t>
            </a:r>
          </a:p>
        </p:txBody>
      </p:sp>
      <p:sp>
        <p:nvSpPr>
          <p:cNvPr id="3" name="Content Placeholder 2">
            <a:extLst>
              <a:ext uri="{FF2B5EF4-FFF2-40B4-BE49-F238E27FC236}">
                <a16:creationId xmlns:a16="http://schemas.microsoft.com/office/drawing/2014/main" id="{81F6D35E-4636-417D-97F0-FE8213159362}"/>
              </a:ext>
            </a:extLst>
          </p:cNvPr>
          <p:cNvSpPr>
            <a:spLocks noGrp="1"/>
          </p:cNvSpPr>
          <p:nvPr>
            <p:ph idx="1"/>
          </p:nvPr>
        </p:nvSpPr>
        <p:spPr>
          <a:xfrm>
            <a:off x="838200" y="1338470"/>
            <a:ext cx="10515600" cy="4996069"/>
          </a:xfrm>
        </p:spPr>
        <p:txBody>
          <a:bodyPr/>
          <a:lstStyle/>
          <a:p>
            <a:r>
              <a:rPr lang="en-US" dirty="0"/>
              <a:t>The underwater acoustic (UWA) time-varying channel model is often defined as</a:t>
            </a:r>
          </a:p>
          <a:p>
            <a:endParaRPr lang="en-IN" dirty="0"/>
          </a:p>
          <a:p>
            <a:endParaRPr lang="en-US" dirty="0"/>
          </a:p>
          <a:p>
            <a:r>
              <a:rPr lang="en-US" dirty="0"/>
              <a:t>For the duration of an OFDM symbol, the time variation of the path delays can be reasonably approximated by a Doppler </a:t>
            </a:r>
            <a:r>
              <a:rPr lang="en-IN" dirty="0"/>
              <a:t>rate as,</a:t>
            </a:r>
          </a:p>
          <a:p>
            <a:endParaRPr lang="en-IN" dirty="0"/>
          </a:p>
          <a:p>
            <a:r>
              <a:rPr lang="en-IN" dirty="0"/>
              <a:t>path amplitudes are assumed constant Ap(t) ≈ A</a:t>
            </a:r>
          </a:p>
          <a:p>
            <a:endParaRPr lang="en-IN" dirty="0"/>
          </a:p>
        </p:txBody>
      </p:sp>
      <p:pic>
        <p:nvPicPr>
          <p:cNvPr id="5" name="Picture 4">
            <a:extLst>
              <a:ext uri="{FF2B5EF4-FFF2-40B4-BE49-F238E27FC236}">
                <a16:creationId xmlns:a16="http://schemas.microsoft.com/office/drawing/2014/main" id="{EB578088-66E6-4BD2-81CC-2766352E9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727" y="2199861"/>
            <a:ext cx="3927238" cy="863498"/>
          </a:xfrm>
          <a:prstGeom prst="rect">
            <a:avLst/>
          </a:prstGeom>
        </p:spPr>
      </p:pic>
      <p:pic>
        <p:nvPicPr>
          <p:cNvPr id="7" name="Picture 6">
            <a:extLst>
              <a:ext uri="{FF2B5EF4-FFF2-40B4-BE49-F238E27FC236}">
                <a16:creationId xmlns:a16="http://schemas.microsoft.com/office/drawing/2014/main" id="{AB239650-BBA4-442D-B3C1-F046A4D3C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939" y="4081946"/>
            <a:ext cx="3626122" cy="666996"/>
          </a:xfrm>
          <a:prstGeom prst="rect">
            <a:avLst/>
          </a:prstGeom>
        </p:spPr>
      </p:pic>
      <p:pic>
        <p:nvPicPr>
          <p:cNvPr id="9" name="Picture 8">
            <a:extLst>
              <a:ext uri="{FF2B5EF4-FFF2-40B4-BE49-F238E27FC236}">
                <a16:creationId xmlns:a16="http://schemas.microsoft.com/office/drawing/2014/main" id="{9EBF7F1A-FECA-4827-92F7-42E1EAAD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328" y="5217845"/>
            <a:ext cx="3486637" cy="863498"/>
          </a:xfrm>
          <a:prstGeom prst="rect">
            <a:avLst/>
          </a:prstGeom>
        </p:spPr>
      </p:pic>
    </p:spTree>
    <p:extLst>
      <p:ext uri="{BB962C8B-B14F-4D97-AF65-F5344CB8AC3E}">
        <p14:creationId xmlns:p14="http://schemas.microsoft.com/office/powerpoint/2010/main" val="9456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1F53-310E-4B69-90CF-E985E1977938}"/>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7EF53F5-C478-4141-A8BB-34B5BD498D5F}"/>
              </a:ext>
            </a:extLst>
          </p:cNvPr>
          <p:cNvSpPr>
            <a:spLocks noGrp="1"/>
          </p:cNvSpPr>
          <p:nvPr>
            <p:ph idx="1"/>
          </p:nvPr>
        </p:nvSpPr>
        <p:spPr>
          <a:xfrm>
            <a:off x="838199" y="1086679"/>
            <a:ext cx="10515600" cy="5116789"/>
          </a:xfrm>
        </p:spPr>
        <p:txBody>
          <a:bodyPr/>
          <a:lstStyle/>
          <a:p>
            <a:r>
              <a:rPr lang="en-US" dirty="0"/>
              <a:t>we specifically keep the path dependent Doppler rates a</a:t>
            </a:r>
            <a:r>
              <a:rPr lang="en-US" sz="2000" dirty="0"/>
              <a:t>p</a:t>
            </a:r>
            <a:r>
              <a:rPr lang="en-US" dirty="0"/>
              <a:t>. The received passband signal is then</a:t>
            </a:r>
          </a:p>
          <a:p>
            <a:endParaRPr lang="en-US" dirty="0"/>
          </a:p>
          <a:p>
            <a:endParaRPr lang="en-US" dirty="0"/>
          </a:p>
          <a:p>
            <a:endParaRPr lang="en-US" dirty="0"/>
          </a:p>
          <a:p>
            <a:endParaRPr lang="en-US" dirty="0"/>
          </a:p>
          <a:p>
            <a:r>
              <a:rPr lang="en-US" dirty="0"/>
              <a:t>where ˜n(t) is additive noise.</a:t>
            </a:r>
          </a:p>
          <a:p>
            <a:endParaRPr lang="en-IN" dirty="0"/>
          </a:p>
        </p:txBody>
      </p:sp>
      <p:pic>
        <p:nvPicPr>
          <p:cNvPr id="5" name="Picture 4">
            <a:extLst>
              <a:ext uri="{FF2B5EF4-FFF2-40B4-BE49-F238E27FC236}">
                <a16:creationId xmlns:a16="http://schemas.microsoft.com/office/drawing/2014/main" id="{A19BAB40-4966-4031-8AAB-D2C7B16D5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650" y="2343618"/>
            <a:ext cx="3743847" cy="1301455"/>
          </a:xfrm>
          <a:prstGeom prst="rect">
            <a:avLst/>
          </a:prstGeom>
        </p:spPr>
      </p:pic>
    </p:spTree>
    <p:extLst>
      <p:ext uri="{BB962C8B-B14F-4D97-AF65-F5344CB8AC3E}">
        <p14:creationId xmlns:p14="http://schemas.microsoft.com/office/powerpoint/2010/main" val="28724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E4AF-603A-4879-8029-D533ABF2FE3C}"/>
              </a:ext>
            </a:extLst>
          </p:cNvPr>
          <p:cNvSpPr>
            <a:spLocks noGrp="1"/>
          </p:cNvSpPr>
          <p:nvPr>
            <p:ph type="title"/>
          </p:nvPr>
        </p:nvSpPr>
        <p:spPr/>
        <p:txBody>
          <a:bodyPr/>
          <a:lstStyle/>
          <a:p>
            <a:pPr algn="ctr"/>
            <a:r>
              <a:rPr lang="en-IN" dirty="0"/>
              <a:t>B. Receiver Processing</a:t>
            </a:r>
          </a:p>
        </p:txBody>
      </p:sp>
      <p:sp>
        <p:nvSpPr>
          <p:cNvPr id="3" name="Content Placeholder 2">
            <a:extLst>
              <a:ext uri="{FF2B5EF4-FFF2-40B4-BE49-F238E27FC236}">
                <a16:creationId xmlns:a16="http://schemas.microsoft.com/office/drawing/2014/main" id="{D7D8001B-C61E-4E04-BD6C-3B4D0D0C8486}"/>
              </a:ext>
            </a:extLst>
          </p:cNvPr>
          <p:cNvSpPr>
            <a:spLocks noGrp="1"/>
          </p:cNvSpPr>
          <p:nvPr>
            <p:ph idx="1"/>
          </p:nvPr>
        </p:nvSpPr>
        <p:spPr/>
        <p:txBody>
          <a:bodyPr/>
          <a:lstStyle/>
          <a:p>
            <a:r>
              <a:rPr lang="en-IN" dirty="0"/>
              <a:t>A two-step approach</a:t>
            </a:r>
          </a:p>
          <a:p>
            <a:pPr lvl="1"/>
            <a:r>
              <a:rPr lang="en-US" dirty="0"/>
              <a:t>1) The first step is to resample ˜y(t) in passband with a resampling factor ˆa that corresponds to a rough Doppler estimate, leading to ˜z(t), </a:t>
            </a:r>
          </a:p>
          <a:p>
            <a:pPr lvl="1"/>
            <a:r>
              <a:rPr lang="en-US" dirty="0"/>
              <a:t>2) The second step is to perform fine Doppler shift compensation on ˜z(t) to obtain ˜z(t)*</a:t>
            </a:r>
            <a:r>
              <a:rPr lang="en-US" sz="2000" dirty="0"/>
              <a:t>e^</a:t>
            </a:r>
            <a:r>
              <a:rPr lang="en-US" dirty="0"/>
              <a:t>−j2π</a:t>
            </a:r>
            <a:r>
              <a:rPr lang="en-US" dirty="0" err="1"/>
              <a:t>ǫt</a:t>
            </a:r>
            <a:r>
              <a:rPr lang="en-US" dirty="0"/>
              <a:t>, where ǫ is the estimated residual mean Doppler shift.</a:t>
            </a:r>
            <a:endParaRPr lang="en-IN" dirty="0"/>
          </a:p>
          <a:p>
            <a:r>
              <a:rPr lang="en-US" dirty="0"/>
              <a:t>The resampling can be written as</a:t>
            </a:r>
          </a:p>
          <a:p>
            <a:endParaRPr lang="en-IN" dirty="0"/>
          </a:p>
          <a:p>
            <a:endParaRPr lang="en-IN" dirty="0"/>
          </a:p>
          <a:p>
            <a:pPr marL="457200" lvl="1" indent="0">
              <a:buNone/>
            </a:pPr>
            <a:endParaRPr lang="en-US" dirty="0"/>
          </a:p>
        </p:txBody>
      </p:sp>
      <p:pic>
        <p:nvPicPr>
          <p:cNvPr id="5" name="Picture 4">
            <a:extLst>
              <a:ext uri="{FF2B5EF4-FFF2-40B4-BE49-F238E27FC236}">
                <a16:creationId xmlns:a16="http://schemas.microsoft.com/office/drawing/2014/main" id="{EB84262A-6610-4CBF-80BA-AD0115017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603" y="4361944"/>
            <a:ext cx="4343170" cy="1469013"/>
          </a:xfrm>
          <a:prstGeom prst="rect">
            <a:avLst/>
          </a:prstGeom>
        </p:spPr>
      </p:pic>
    </p:spTree>
    <p:extLst>
      <p:ext uri="{BB962C8B-B14F-4D97-AF65-F5344CB8AC3E}">
        <p14:creationId xmlns:p14="http://schemas.microsoft.com/office/powerpoint/2010/main" val="222624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E4AF-603A-4879-8029-D533ABF2FE3C}"/>
              </a:ext>
            </a:extLst>
          </p:cNvPr>
          <p:cNvSpPr>
            <a:spLocks noGrp="1"/>
          </p:cNvSpPr>
          <p:nvPr>
            <p:ph type="title"/>
          </p:nvPr>
        </p:nvSpPr>
        <p:spPr/>
        <p:txBody>
          <a:bodyPr/>
          <a:lstStyle/>
          <a:p>
            <a:pPr algn="ctr"/>
            <a:r>
              <a:rPr lang="en-IN" dirty="0"/>
              <a:t>B. Receiver Processing(contd..)</a:t>
            </a:r>
          </a:p>
        </p:txBody>
      </p:sp>
      <p:sp>
        <p:nvSpPr>
          <p:cNvPr id="3" name="Content Placeholder 2">
            <a:extLst>
              <a:ext uri="{FF2B5EF4-FFF2-40B4-BE49-F238E27FC236}">
                <a16:creationId xmlns:a16="http://schemas.microsoft.com/office/drawing/2014/main" id="{D7D8001B-C61E-4E04-BD6C-3B4D0D0C8486}"/>
              </a:ext>
            </a:extLst>
          </p:cNvPr>
          <p:cNvSpPr>
            <a:spLocks noGrp="1"/>
          </p:cNvSpPr>
          <p:nvPr>
            <p:ph idx="1"/>
          </p:nvPr>
        </p:nvSpPr>
        <p:spPr/>
        <p:txBody>
          <a:bodyPr/>
          <a:lstStyle/>
          <a:p>
            <a:r>
              <a:rPr lang="en-US" dirty="0"/>
              <a:t>We define the new residual Doppler rates </a:t>
            </a:r>
            <a:r>
              <a:rPr lang="en-IN" dirty="0"/>
              <a:t>and scaled delays</a:t>
            </a:r>
          </a:p>
          <a:p>
            <a:endParaRPr lang="en-IN" dirty="0"/>
          </a:p>
          <a:p>
            <a:endParaRPr lang="en-IN" dirty="0"/>
          </a:p>
          <a:p>
            <a:endParaRPr lang="en-IN" dirty="0"/>
          </a:p>
          <a:p>
            <a:endParaRPr lang="en-IN" dirty="0"/>
          </a:p>
          <a:p>
            <a:r>
              <a:rPr lang="en-US" dirty="0"/>
              <a:t>Comparing (7) with (9), the received waveform after resampling is equivalent to one that passed through a channel with Doppler rates b</a:t>
            </a:r>
            <a:r>
              <a:rPr lang="en-US" sz="2000" dirty="0"/>
              <a:t>p</a:t>
            </a:r>
            <a:endParaRPr lang="en-IN" sz="2000" dirty="0"/>
          </a:p>
          <a:p>
            <a:pPr marL="457200" lvl="1" indent="0">
              <a:buNone/>
            </a:pPr>
            <a:endParaRPr lang="en-US" dirty="0"/>
          </a:p>
        </p:txBody>
      </p:sp>
      <p:pic>
        <p:nvPicPr>
          <p:cNvPr id="6" name="Picture 5">
            <a:extLst>
              <a:ext uri="{FF2B5EF4-FFF2-40B4-BE49-F238E27FC236}">
                <a16:creationId xmlns:a16="http://schemas.microsoft.com/office/drawing/2014/main" id="{70B06D8F-B0A5-4EEE-90A4-9BCC00CC3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323" y="2644157"/>
            <a:ext cx="4905209" cy="1278485"/>
          </a:xfrm>
          <a:prstGeom prst="rect">
            <a:avLst/>
          </a:prstGeom>
        </p:spPr>
      </p:pic>
    </p:spTree>
    <p:extLst>
      <p:ext uri="{BB962C8B-B14F-4D97-AF65-F5344CB8AC3E}">
        <p14:creationId xmlns:p14="http://schemas.microsoft.com/office/powerpoint/2010/main" val="216147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E4AF-603A-4879-8029-D533ABF2FE3C}"/>
              </a:ext>
            </a:extLst>
          </p:cNvPr>
          <p:cNvSpPr>
            <a:spLocks noGrp="1"/>
          </p:cNvSpPr>
          <p:nvPr>
            <p:ph type="title"/>
          </p:nvPr>
        </p:nvSpPr>
        <p:spPr>
          <a:xfrm>
            <a:off x="838200" y="365125"/>
            <a:ext cx="10515600" cy="695049"/>
          </a:xfrm>
        </p:spPr>
        <p:txBody>
          <a:bodyPr/>
          <a:lstStyle/>
          <a:p>
            <a:pPr algn="ctr"/>
            <a:r>
              <a:rPr lang="en-IN" dirty="0"/>
              <a:t>B. Receiver Processing(contd..)</a:t>
            </a:r>
          </a:p>
        </p:txBody>
      </p:sp>
      <p:sp>
        <p:nvSpPr>
          <p:cNvPr id="3" name="Content Placeholder 2">
            <a:extLst>
              <a:ext uri="{FF2B5EF4-FFF2-40B4-BE49-F238E27FC236}">
                <a16:creationId xmlns:a16="http://schemas.microsoft.com/office/drawing/2014/main" id="{D7D8001B-C61E-4E04-BD6C-3B4D0D0C8486}"/>
              </a:ext>
            </a:extLst>
          </p:cNvPr>
          <p:cNvSpPr>
            <a:spLocks noGrp="1"/>
          </p:cNvSpPr>
          <p:nvPr>
            <p:ph idx="1"/>
          </p:nvPr>
        </p:nvSpPr>
        <p:spPr>
          <a:xfrm>
            <a:off x="838200" y="1060174"/>
            <a:ext cx="10515600" cy="5432701"/>
          </a:xfrm>
        </p:spPr>
        <p:txBody>
          <a:bodyPr/>
          <a:lstStyle/>
          <a:p>
            <a:r>
              <a:rPr lang="en-US" dirty="0"/>
              <a:t>Performing ZP-OFDM demodulation, the output </a:t>
            </a:r>
            <a:r>
              <a:rPr lang="en-US" dirty="0" err="1"/>
              <a:t>zm</a:t>
            </a:r>
            <a:r>
              <a:rPr lang="en-US" dirty="0"/>
              <a:t> on the </a:t>
            </a:r>
            <a:r>
              <a:rPr lang="en-IN" dirty="0" err="1"/>
              <a:t>mth</a:t>
            </a:r>
            <a:r>
              <a:rPr lang="en-IN" dirty="0"/>
              <a:t> subchannel is</a:t>
            </a:r>
          </a:p>
          <a:p>
            <a:endParaRPr lang="en-IN" dirty="0"/>
          </a:p>
          <a:p>
            <a:endParaRPr lang="en-IN" dirty="0"/>
          </a:p>
          <a:p>
            <a:endParaRPr lang="en-IN" dirty="0"/>
          </a:p>
          <a:p>
            <a:endParaRPr lang="en-IN" dirty="0"/>
          </a:p>
          <a:p>
            <a:endParaRPr lang="en-US" dirty="0"/>
          </a:p>
          <a:p>
            <a:r>
              <a:rPr lang="en-US" dirty="0"/>
              <a:t>where </a:t>
            </a:r>
            <a:r>
              <a:rPr lang="en-US" dirty="0" err="1"/>
              <a:t>vm</a:t>
            </a:r>
            <a:r>
              <a:rPr lang="en-US" dirty="0"/>
              <a:t> is the additive noise and</a:t>
            </a:r>
          </a:p>
          <a:p>
            <a:endParaRPr lang="en-IN" dirty="0"/>
          </a:p>
        </p:txBody>
      </p:sp>
      <p:pic>
        <p:nvPicPr>
          <p:cNvPr id="5" name="Picture 4">
            <a:extLst>
              <a:ext uri="{FF2B5EF4-FFF2-40B4-BE49-F238E27FC236}">
                <a16:creationId xmlns:a16="http://schemas.microsoft.com/office/drawing/2014/main" id="{C6120F70-DAC9-4ACC-8ED7-039685584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179" y="2407494"/>
            <a:ext cx="3705742" cy="590632"/>
          </a:xfrm>
          <a:prstGeom prst="rect">
            <a:avLst/>
          </a:prstGeom>
        </p:spPr>
      </p:pic>
      <p:pic>
        <p:nvPicPr>
          <p:cNvPr id="8" name="Picture 7">
            <a:extLst>
              <a:ext uri="{FF2B5EF4-FFF2-40B4-BE49-F238E27FC236}">
                <a16:creationId xmlns:a16="http://schemas.microsoft.com/office/drawing/2014/main" id="{9E4337C8-44AB-43E5-B66A-367230CF4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020" y="3378806"/>
            <a:ext cx="4182059" cy="628738"/>
          </a:xfrm>
          <a:prstGeom prst="rect">
            <a:avLst/>
          </a:prstGeom>
        </p:spPr>
      </p:pic>
      <p:pic>
        <p:nvPicPr>
          <p:cNvPr id="10" name="Picture 9">
            <a:extLst>
              <a:ext uri="{FF2B5EF4-FFF2-40B4-BE49-F238E27FC236}">
                <a16:creationId xmlns:a16="http://schemas.microsoft.com/office/drawing/2014/main" id="{AE43CA70-9443-4B35-A5A5-E07D7CE06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374" y="5024976"/>
            <a:ext cx="3591426" cy="1181265"/>
          </a:xfrm>
          <a:prstGeom prst="rect">
            <a:avLst/>
          </a:prstGeom>
        </p:spPr>
      </p:pic>
    </p:spTree>
    <p:extLst>
      <p:ext uri="{BB962C8B-B14F-4D97-AF65-F5344CB8AC3E}">
        <p14:creationId xmlns:p14="http://schemas.microsoft.com/office/powerpoint/2010/main" val="193446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E4AF-603A-4879-8029-D533ABF2FE3C}"/>
              </a:ext>
            </a:extLst>
          </p:cNvPr>
          <p:cNvSpPr>
            <a:spLocks noGrp="1"/>
          </p:cNvSpPr>
          <p:nvPr>
            <p:ph type="title"/>
          </p:nvPr>
        </p:nvSpPr>
        <p:spPr>
          <a:xfrm>
            <a:off x="838200" y="365125"/>
            <a:ext cx="10515600" cy="695049"/>
          </a:xfrm>
        </p:spPr>
        <p:txBody>
          <a:bodyPr/>
          <a:lstStyle/>
          <a:p>
            <a:pPr algn="ctr"/>
            <a:r>
              <a:rPr lang="en-IN" dirty="0"/>
              <a:t>B. Receiver Processing(contd..)</a:t>
            </a:r>
          </a:p>
        </p:txBody>
      </p:sp>
      <p:sp>
        <p:nvSpPr>
          <p:cNvPr id="3" name="Content Placeholder 2">
            <a:extLst>
              <a:ext uri="{FF2B5EF4-FFF2-40B4-BE49-F238E27FC236}">
                <a16:creationId xmlns:a16="http://schemas.microsoft.com/office/drawing/2014/main" id="{D7D8001B-C61E-4E04-BD6C-3B4D0D0C8486}"/>
              </a:ext>
            </a:extLst>
          </p:cNvPr>
          <p:cNvSpPr>
            <a:spLocks noGrp="1"/>
          </p:cNvSpPr>
          <p:nvPr>
            <p:ph idx="1"/>
          </p:nvPr>
        </p:nvSpPr>
        <p:spPr>
          <a:xfrm>
            <a:off x="838200" y="1060174"/>
            <a:ext cx="10515600" cy="5432701"/>
          </a:xfrm>
        </p:spPr>
        <p:txBody>
          <a:bodyPr/>
          <a:lstStyle/>
          <a:p>
            <a:r>
              <a:rPr lang="en-US" dirty="0"/>
              <a:t>Defining a stacked received vector z, data vector s, and noise vector v across all subcarriers, then</a:t>
            </a:r>
          </a:p>
          <a:p>
            <a:endParaRPr lang="en-US" dirty="0"/>
          </a:p>
          <a:p>
            <a:pPr marL="0" indent="0">
              <a:buNone/>
            </a:pPr>
            <a:endParaRPr lang="en-IN" dirty="0"/>
          </a:p>
          <a:p>
            <a:r>
              <a:rPr lang="en-IN" dirty="0"/>
              <a:t>channel mixing-matrix H has entries</a:t>
            </a:r>
            <a:r>
              <a:rPr lang="en-US" dirty="0"/>
              <a:t> </a:t>
            </a:r>
          </a:p>
          <a:p>
            <a:endParaRPr lang="en-IN" dirty="0"/>
          </a:p>
          <a:p>
            <a:pPr marL="0" indent="0">
              <a:buNone/>
            </a:pPr>
            <a:endParaRPr lang="en-IN" dirty="0"/>
          </a:p>
          <a:p>
            <a:endParaRPr lang="en-IN" dirty="0"/>
          </a:p>
        </p:txBody>
      </p:sp>
      <p:pic>
        <p:nvPicPr>
          <p:cNvPr id="6" name="Picture 5">
            <a:extLst>
              <a:ext uri="{FF2B5EF4-FFF2-40B4-BE49-F238E27FC236}">
                <a16:creationId xmlns:a16="http://schemas.microsoft.com/office/drawing/2014/main" id="{123F9EF5-3228-49E2-A573-39B3FF123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959" y="2014087"/>
            <a:ext cx="3038899" cy="689356"/>
          </a:xfrm>
          <a:prstGeom prst="rect">
            <a:avLst/>
          </a:prstGeom>
        </p:spPr>
      </p:pic>
      <p:pic>
        <p:nvPicPr>
          <p:cNvPr id="9" name="Picture 8">
            <a:extLst>
              <a:ext uri="{FF2B5EF4-FFF2-40B4-BE49-F238E27FC236}">
                <a16:creationId xmlns:a16="http://schemas.microsoft.com/office/drawing/2014/main" id="{0912E6C1-045B-4243-8326-7410EAB2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958" y="3429000"/>
            <a:ext cx="3581900" cy="743054"/>
          </a:xfrm>
          <a:prstGeom prst="rect">
            <a:avLst/>
          </a:prstGeom>
        </p:spPr>
      </p:pic>
      <p:pic>
        <p:nvPicPr>
          <p:cNvPr id="12" name="Picture 11">
            <a:extLst>
              <a:ext uri="{FF2B5EF4-FFF2-40B4-BE49-F238E27FC236}">
                <a16:creationId xmlns:a16="http://schemas.microsoft.com/office/drawing/2014/main" id="{A01F06BD-19B8-4889-87ED-EA23B14A6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250" y="4549900"/>
            <a:ext cx="3219899" cy="695422"/>
          </a:xfrm>
          <a:prstGeom prst="rect">
            <a:avLst/>
          </a:prstGeom>
        </p:spPr>
      </p:pic>
    </p:spTree>
    <p:extLst>
      <p:ext uri="{BB962C8B-B14F-4D97-AF65-F5344CB8AC3E}">
        <p14:creationId xmlns:p14="http://schemas.microsoft.com/office/powerpoint/2010/main" val="313670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F0-04CA-4BD1-B6A6-5EF97749EB6E}"/>
              </a:ext>
            </a:extLst>
          </p:cNvPr>
          <p:cNvSpPr>
            <a:spLocks noGrp="1"/>
          </p:cNvSpPr>
          <p:nvPr>
            <p:ph type="title"/>
          </p:nvPr>
        </p:nvSpPr>
        <p:spPr/>
        <p:txBody>
          <a:bodyPr/>
          <a:lstStyle/>
          <a:p>
            <a:pPr algn="ctr"/>
            <a:r>
              <a:rPr lang="en-IN" dirty="0"/>
              <a:t>SUBSPACE METHODS</a:t>
            </a:r>
          </a:p>
        </p:txBody>
      </p:sp>
      <p:sp>
        <p:nvSpPr>
          <p:cNvPr id="3" name="Content Placeholder 2">
            <a:extLst>
              <a:ext uri="{FF2B5EF4-FFF2-40B4-BE49-F238E27FC236}">
                <a16:creationId xmlns:a16="http://schemas.microsoft.com/office/drawing/2014/main" id="{B29546E2-0AD5-4474-883E-1EDF1009985E}"/>
              </a:ext>
            </a:extLst>
          </p:cNvPr>
          <p:cNvSpPr>
            <a:spLocks noGrp="1"/>
          </p:cNvSpPr>
          <p:nvPr>
            <p:ph idx="1"/>
          </p:nvPr>
        </p:nvSpPr>
        <p:spPr/>
        <p:txBody>
          <a:bodyPr>
            <a:normAutofit/>
          </a:bodyPr>
          <a:lstStyle/>
          <a:p>
            <a:r>
              <a:rPr lang="en-US" dirty="0"/>
              <a:t>Collecting the diagonal entries of H into a vector ˜h, we </a:t>
            </a:r>
            <a:r>
              <a:rPr lang="en-IN" dirty="0"/>
              <a:t>obtain</a:t>
            </a:r>
          </a:p>
          <a:p>
            <a:endParaRPr lang="en-IN" dirty="0"/>
          </a:p>
          <a:p>
            <a:endParaRPr lang="en-IN" dirty="0"/>
          </a:p>
          <a:p>
            <a:r>
              <a:rPr lang="en-IN" dirty="0"/>
              <a:t>where w(</a:t>
            </a:r>
            <a:r>
              <a:rPr lang="el-GR" dirty="0"/>
              <a:t>τ</a:t>
            </a:r>
            <a:r>
              <a:rPr lang="en-US" sz="2000" dirty="0"/>
              <a:t>p’</a:t>
            </a:r>
            <a:r>
              <a:rPr lang="en-US" dirty="0"/>
              <a:t>) has the </a:t>
            </a:r>
            <a:r>
              <a:rPr lang="en-US" dirty="0" err="1"/>
              <a:t>mth</a:t>
            </a:r>
            <a:r>
              <a:rPr lang="en-US" dirty="0"/>
              <a:t> entry e^(−j2πm/</a:t>
            </a:r>
            <a:r>
              <a:rPr lang="en-IN" dirty="0"/>
              <a:t>T *</a:t>
            </a:r>
            <a:r>
              <a:rPr lang="el-GR" dirty="0"/>
              <a:t>τ</a:t>
            </a:r>
            <a:r>
              <a:rPr lang="en-US" sz="2000" dirty="0"/>
              <a:t>p’</a:t>
            </a:r>
            <a:r>
              <a:rPr lang="en-US" dirty="0"/>
              <a:t>) </a:t>
            </a:r>
          </a:p>
          <a:p>
            <a:r>
              <a:rPr lang="en-IN" dirty="0"/>
              <a:t>The formulation </a:t>
            </a:r>
            <a:r>
              <a:rPr lang="en-US" dirty="0"/>
              <a:t>in (21) is thus equivalent to a direction finding problem in the array processing literature; each arrival from a certain direction has a steering vector in a similar form to w(τ′ </a:t>
            </a:r>
            <a:r>
              <a:rPr lang="en-IN" dirty="0"/>
              <a:t>p). </a:t>
            </a:r>
          </a:p>
          <a:p>
            <a:r>
              <a:rPr lang="en-US" dirty="0"/>
              <a:t>Hence, subspace methods from array processing can be applied to identify the distinct path arrivals.</a:t>
            </a:r>
            <a:endParaRPr lang="en-IN" dirty="0"/>
          </a:p>
        </p:txBody>
      </p:sp>
      <p:pic>
        <p:nvPicPr>
          <p:cNvPr id="5" name="Picture 4">
            <a:extLst>
              <a:ext uri="{FF2B5EF4-FFF2-40B4-BE49-F238E27FC236}">
                <a16:creationId xmlns:a16="http://schemas.microsoft.com/office/drawing/2014/main" id="{A8F1B028-A416-4972-8398-A9A534AD4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70" y="2497155"/>
            <a:ext cx="2972215" cy="724001"/>
          </a:xfrm>
          <a:prstGeom prst="rect">
            <a:avLst/>
          </a:prstGeom>
        </p:spPr>
      </p:pic>
    </p:spTree>
    <p:extLst>
      <p:ext uri="{BB962C8B-B14F-4D97-AF65-F5344CB8AC3E}">
        <p14:creationId xmlns:p14="http://schemas.microsoft.com/office/powerpoint/2010/main" val="250735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F0-04CA-4BD1-B6A6-5EF97749EB6E}"/>
              </a:ext>
            </a:extLst>
          </p:cNvPr>
          <p:cNvSpPr>
            <a:spLocks noGrp="1"/>
          </p:cNvSpPr>
          <p:nvPr>
            <p:ph type="title"/>
          </p:nvPr>
        </p:nvSpPr>
        <p:spPr>
          <a:xfrm>
            <a:off x="838200" y="365126"/>
            <a:ext cx="10515600" cy="1052858"/>
          </a:xfrm>
        </p:spPr>
        <p:txBody>
          <a:bodyPr/>
          <a:lstStyle/>
          <a:p>
            <a:pPr algn="ctr"/>
            <a:r>
              <a:rPr lang="en-IN" dirty="0"/>
              <a:t>SUBSPACE METHODS(contd..)</a:t>
            </a:r>
          </a:p>
        </p:txBody>
      </p:sp>
      <p:sp>
        <p:nvSpPr>
          <p:cNvPr id="3" name="Content Placeholder 2">
            <a:extLst>
              <a:ext uri="{FF2B5EF4-FFF2-40B4-BE49-F238E27FC236}">
                <a16:creationId xmlns:a16="http://schemas.microsoft.com/office/drawing/2014/main" id="{B29546E2-0AD5-4474-883E-1EDF1009985E}"/>
              </a:ext>
            </a:extLst>
          </p:cNvPr>
          <p:cNvSpPr>
            <a:spLocks noGrp="1"/>
          </p:cNvSpPr>
          <p:nvPr>
            <p:ph idx="1"/>
          </p:nvPr>
        </p:nvSpPr>
        <p:spPr>
          <a:xfrm>
            <a:off x="838200" y="1417984"/>
            <a:ext cx="10515600" cy="4956312"/>
          </a:xfrm>
        </p:spPr>
        <p:txBody>
          <a:bodyPr>
            <a:normAutofit/>
          </a:bodyPr>
          <a:lstStyle/>
          <a:p>
            <a:r>
              <a:rPr lang="en-IN" dirty="0"/>
              <a:t>From the </a:t>
            </a:r>
            <a:r>
              <a:rPr lang="en-US" dirty="0"/>
              <a:t>collected measurements, one needs to estimate the covariance </a:t>
            </a:r>
            <a:r>
              <a:rPr lang="en-IN" dirty="0"/>
              <a:t>matrix</a:t>
            </a:r>
          </a:p>
          <a:p>
            <a:endParaRPr lang="en-IN" dirty="0"/>
          </a:p>
          <a:p>
            <a:endParaRPr lang="en-IN" dirty="0"/>
          </a:p>
          <a:p>
            <a:r>
              <a:rPr lang="en-US" dirty="0"/>
              <a:t>In our work, we assume a block-by-block receiver . Hence, we need to estimate the covariance matrix based on one OFDM symbol only</a:t>
            </a:r>
          </a:p>
          <a:p>
            <a:r>
              <a:rPr lang="en-IN" u="sng" dirty="0"/>
              <a:t>Root-MUSIC: </a:t>
            </a:r>
            <a:r>
              <a:rPr lang="en-IN" dirty="0"/>
              <a:t>after </a:t>
            </a:r>
            <a:r>
              <a:rPr lang="en-US" dirty="0"/>
              <a:t>matrix decomposition of the covariance matrix, we choose all eigenvectors corresponding to eigenvalues less than twice the </a:t>
            </a:r>
            <a:r>
              <a:rPr lang="en-IN" dirty="0"/>
              <a:t>noise variance to compose the noise space.</a:t>
            </a:r>
          </a:p>
          <a:p>
            <a:r>
              <a:rPr lang="en-IN" dirty="0"/>
              <a:t>Once the {</a:t>
            </a:r>
            <a:r>
              <a:rPr lang="el-GR" dirty="0"/>
              <a:t>τ′</a:t>
            </a:r>
            <a:r>
              <a:rPr lang="en-US" dirty="0"/>
              <a:t>p} are estimated, the channel response on the data subcarriers are estimated by using the LS</a:t>
            </a:r>
            <a:endParaRPr lang="en-IN" u="sng" dirty="0"/>
          </a:p>
        </p:txBody>
      </p:sp>
      <p:pic>
        <p:nvPicPr>
          <p:cNvPr id="6" name="Picture 5">
            <a:extLst>
              <a:ext uri="{FF2B5EF4-FFF2-40B4-BE49-F238E27FC236}">
                <a16:creationId xmlns:a16="http://schemas.microsoft.com/office/drawing/2014/main" id="{A29913B1-DFCA-4C32-B17D-0253A7FD3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408" y="2470842"/>
            <a:ext cx="4153480" cy="695422"/>
          </a:xfrm>
          <a:prstGeom prst="rect">
            <a:avLst/>
          </a:prstGeom>
        </p:spPr>
      </p:pic>
    </p:spTree>
    <p:extLst>
      <p:ext uri="{BB962C8B-B14F-4D97-AF65-F5344CB8AC3E}">
        <p14:creationId xmlns:p14="http://schemas.microsoft.com/office/powerpoint/2010/main" val="120875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F0-04CA-4BD1-B6A6-5EF97749EB6E}"/>
              </a:ext>
            </a:extLst>
          </p:cNvPr>
          <p:cNvSpPr>
            <a:spLocks noGrp="1"/>
          </p:cNvSpPr>
          <p:nvPr>
            <p:ph type="title"/>
          </p:nvPr>
        </p:nvSpPr>
        <p:spPr>
          <a:xfrm>
            <a:off x="838200" y="365126"/>
            <a:ext cx="10515600" cy="1052858"/>
          </a:xfrm>
        </p:spPr>
        <p:txBody>
          <a:bodyPr/>
          <a:lstStyle/>
          <a:p>
            <a:pPr algn="ctr"/>
            <a:r>
              <a:rPr lang="en-IN" dirty="0"/>
              <a:t>SUBSPACE METHODS(contd..)</a:t>
            </a:r>
          </a:p>
        </p:txBody>
      </p:sp>
      <p:sp>
        <p:nvSpPr>
          <p:cNvPr id="3" name="Content Placeholder 2">
            <a:extLst>
              <a:ext uri="{FF2B5EF4-FFF2-40B4-BE49-F238E27FC236}">
                <a16:creationId xmlns:a16="http://schemas.microsoft.com/office/drawing/2014/main" id="{B29546E2-0AD5-4474-883E-1EDF1009985E}"/>
              </a:ext>
            </a:extLst>
          </p:cNvPr>
          <p:cNvSpPr>
            <a:spLocks noGrp="1"/>
          </p:cNvSpPr>
          <p:nvPr>
            <p:ph idx="1"/>
          </p:nvPr>
        </p:nvSpPr>
        <p:spPr>
          <a:xfrm>
            <a:off x="838200" y="1417984"/>
            <a:ext cx="10515600" cy="4956312"/>
          </a:xfrm>
        </p:spPr>
        <p:txBody>
          <a:bodyPr>
            <a:normAutofit/>
          </a:bodyPr>
          <a:lstStyle/>
          <a:p>
            <a:pPr marL="0" indent="0">
              <a:buNone/>
            </a:pPr>
            <a:r>
              <a:rPr lang="en-IN" i="1" u="sng" dirty="0"/>
              <a:t>ESPRIT</a:t>
            </a:r>
          </a:p>
          <a:p>
            <a:r>
              <a:rPr lang="en-US" dirty="0"/>
              <a:t>we choose all eigenvectors corresponding to eigenvalues larger or equal to twice the noise variance. To improve robustness against model mismatch (especially caused by Doppler), we solve for the unknown delay parameters </a:t>
            </a:r>
            <a:r>
              <a:rPr lang="el-GR" dirty="0"/>
              <a:t>τ′</a:t>
            </a:r>
            <a:r>
              <a:rPr lang="en-US" dirty="0"/>
              <a:t>p using a total-least-squares (TLS) formulation</a:t>
            </a:r>
            <a:endParaRPr lang="en-IN" u="sng" dirty="0"/>
          </a:p>
        </p:txBody>
      </p:sp>
    </p:spTree>
    <p:extLst>
      <p:ext uri="{BB962C8B-B14F-4D97-AF65-F5344CB8AC3E}">
        <p14:creationId xmlns:p14="http://schemas.microsoft.com/office/powerpoint/2010/main" val="314951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E63F-1A1D-4D72-BBC9-28C6921521FA}"/>
              </a:ext>
            </a:extLst>
          </p:cNvPr>
          <p:cNvSpPr>
            <a:spLocks noGrp="1"/>
          </p:cNvSpPr>
          <p:nvPr>
            <p:ph type="title"/>
          </p:nvPr>
        </p:nvSpPr>
        <p:spPr/>
        <p:txBody>
          <a:bodyPr/>
          <a:lstStyle/>
          <a:p>
            <a:pPr algn="ctr"/>
            <a:r>
              <a:rPr lang="en-IN" dirty="0"/>
              <a:t>COMPRESSED SENSING</a:t>
            </a:r>
          </a:p>
        </p:txBody>
      </p:sp>
      <p:sp>
        <p:nvSpPr>
          <p:cNvPr id="3" name="Content Placeholder 2">
            <a:extLst>
              <a:ext uri="{FF2B5EF4-FFF2-40B4-BE49-F238E27FC236}">
                <a16:creationId xmlns:a16="http://schemas.microsoft.com/office/drawing/2014/main" id="{D4AA3ADD-745C-45EF-8572-907C92B7549F}"/>
              </a:ext>
            </a:extLst>
          </p:cNvPr>
          <p:cNvSpPr>
            <a:spLocks noGrp="1"/>
          </p:cNvSpPr>
          <p:nvPr>
            <p:ph idx="1"/>
          </p:nvPr>
        </p:nvSpPr>
        <p:spPr/>
        <p:txBody>
          <a:bodyPr>
            <a:normAutofit/>
          </a:bodyPr>
          <a:lstStyle/>
          <a:p>
            <a:r>
              <a:rPr lang="en-US" dirty="0"/>
              <a:t>H has K^2 entries, it is defined by Np triples </a:t>
            </a:r>
            <a:r>
              <a:rPr lang="en-IN" dirty="0"/>
              <a:t>of (</a:t>
            </a:r>
            <a:r>
              <a:rPr lang="el-GR" dirty="0"/>
              <a:t>ξ</a:t>
            </a:r>
            <a:r>
              <a:rPr lang="en-IN" dirty="0"/>
              <a:t>p, bp, </a:t>
            </a:r>
            <a:r>
              <a:rPr lang="el-GR" dirty="0"/>
              <a:t>τ</a:t>
            </a:r>
            <a:r>
              <a:rPr lang="en-IN" sz="2000" dirty="0"/>
              <a:t>p</a:t>
            </a:r>
            <a:r>
              <a:rPr lang="en-IN" dirty="0"/>
              <a:t>’).</a:t>
            </a:r>
          </a:p>
          <a:p>
            <a:r>
              <a:rPr lang="en-US" dirty="0"/>
              <a:t>To facilitate implementation, we rewrite z as</a:t>
            </a:r>
          </a:p>
          <a:p>
            <a:endParaRPr lang="en-US" dirty="0"/>
          </a:p>
          <a:p>
            <a:endParaRPr lang="en-US" dirty="0"/>
          </a:p>
          <a:p>
            <a:endParaRPr lang="en-IN" dirty="0"/>
          </a:p>
          <a:p>
            <a:r>
              <a:rPr lang="en-IN" dirty="0"/>
              <a:t>If the parameters (bp, </a:t>
            </a:r>
            <a:r>
              <a:rPr lang="el-GR" dirty="0"/>
              <a:t>τ</a:t>
            </a:r>
            <a:r>
              <a:rPr lang="en-IN" dirty="0"/>
              <a:t>p’)  </a:t>
            </a:r>
            <a:r>
              <a:rPr lang="en-US" dirty="0"/>
              <a:t>were available, we could construct the </a:t>
            </a:r>
          </a:p>
          <a:p>
            <a:pPr marL="0" indent="0">
              <a:buNone/>
            </a:pPr>
            <a:r>
              <a:rPr lang="en-US" dirty="0"/>
              <a:t>(K × Np)-matrix in (26) and solve for the </a:t>
            </a:r>
            <a:r>
              <a:rPr lang="en-US" dirty="0" err="1"/>
              <a:t>ξp</a:t>
            </a:r>
            <a:r>
              <a:rPr lang="en-US" dirty="0"/>
              <a:t> using the </a:t>
            </a:r>
            <a:r>
              <a:rPr lang="en-IN" dirty="0"/>
              <a:t>least-squares solution.</a:t>
            </a:r>
            <a:endParaRPr lang="en-US" dirty="0"/>
          </a:p>
          <a:p>
            <a:endParaRPr lang="en-IN" dirty="0"/>
          </a:p>
          <a:p>
            <a:endParaRPr lang="en-IN" dirty="0"/>
          </a:p>
        </p:txBody>
      </p:sp>
      <p:pic>
        <p:nvPicPr>
          <p:cNvPr id="5" name="Picture 4">
            <a:extLst>
              <a:ext uri="{FF2B5EF4-FFF2-40B4-BE49-F238E27FC236}">
                <a16:creationId xmlns:a16="http://schemas.microsoft.com/office/drawing/2014/main" id="{696F853D-92E7-4BB5-9049-33D414AE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997" y="2976499"/>
            <a:ext cx="3982006" cy="905001"/>
          </a:xfrm>
          <a:prstGeom prst="rect">
            <a:avLst/>
          </a:prstGeom>
        </p:spPr>
      </p:pic>
    </p:spTree>
    <p:extLst>
      <p:ext uri="{BB962C8B-B14F-4D97-AF65-F5344CB8AC3E}">
        <p14:creationId xmlns:p14="http://schemas.microsoft.com/office/powerpoint/2010/main" val="8473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F023-DD75-44C0-B20A-6ED8A72EFC7D}"/>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7E0AC44C-EF51-4026-B8D5-86E1198DB82C}"/>
              </a:ext>
            </a:extLst>
          </p:cNvPr>
          <p:cNvSpPr>
            <a:spLocks noGrp="1"/>
          </p:cNvSpPr>
          <p:nvPr>
            <p:ph idx="1"/>
          </p:nvPr>
        </p:nvSpPr>
        <p:spPr>
          <a:xfrm>
            <a:off x="838200" y="1825625"/>
            <a:ext cx="10399643" cy="4351338"/>
          </a:xfrm>
        </p:spPr>
        <p:txBody>
          <a:bodyPr>
            <a:normAutofit fontScale="92500" lnSpcReduction="20000"/>
          </a:bodyPr>
          <a:lstStyle/>
          <a:p>
            <a:r>
              <a:rPr lang="en-US" sz="3200" dirty="0"/>
              <a:t>Oceans are the largest ecosystem </a:t>
            </a:r>
          </a:p>
          <a:p>
            <a:r>
              <a:rPr lang="en-US" sz="3200" dirty="0"/>
              <a:t>Millions of  variety of species</a:t>
            </a:r>
          </a:p>
          <a:p>
            <a:r>
              <a:rPr lang="en-US" sz="3200" dirty="0"/>
              <a:t>The scientists study the ecosystem by listening ,</a:t>
            </a:r>
            <a:r>
              <a:rPr lang="en-US" sz="3200" dirty="0" err="1"/>
              <a:t>ie</a:t>
            </a:r>
            <a:r>
              <a:rPr lang="en-US" sz="3200" dirty="0"/>
              <a:t>; from sound waves</a:t>
            </a:r>
          </a:p>
          <a:p>
            <a:r>
              <a:rPr lang="en-US" sz="3200" dirty="0"/>
              <a:t> Acoustics is the branch of physics that deals with the study of all mechanical waves such as vibrations ,sound etc</a:t>
            </a:r>
          </a:p>
          <a:p>
            <a:r>
              <a:rPr lang="en-US" sz="3200" dirty="0"/>
              <a:t>Underwater acoustics is the scientific study of natural and man-made sounds underwater. </a:t>
            </a:r>
          </a:p>
          <a:p>
            <a:r>
              <a:rPr lang="en-US" sz="3200" dirty="0"/>
              <a:t>Applications include sonar to locate submarines, underwater communication by whales, climate change monitoring by measuring sea temperatures acoustically etc</a:t>
            </a:r>
            <a:endParaRPr lang="en-US" sz="3200" u="sng" dirty="0"/>
          </a:p>
        </p:txBody>
      </p:sp>
    </p:spTree>
    <p:extLst>
      <p:ext uri="{BB962C8B-B14F-4D97-AF65-F5344CB8AC3E}">
        <p14:creationId xmlns:p14="http://schemas.microsoft.com/office/powerpoint/2010/main" val="118547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6DDA-B864-46C9-8A2C-0A4AF5F11F57}"/>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EA95AAE-1879-4479-A905-2E2F198808D1}"/>
              </a:ext>
            </a:extLst>
          </p:cNvPr>
          <p:cNvSpPr>
            <a:spLocks noGrp="1"/>
          </p:cNvSpPr>
          <p:nvPr>
            <p:ph idx="1"/>
          </p:nvPr>
        </p:nvSpPr>
        <p:spPr/>
        <p:txBody>
          <a:bodyPr/>
          <a:lstStyle/>
          <a:p>
            <a:r>
              <a:rPr lang="en-US" dirty="0"/>
              <a:t>In comparison to the LS receiver we found that the subspace methods show significant performance increase on channels that are sparse</a:t>
            </a:r>
          </a:p>
          <a:p>
            <a:r>
              <a:rPr lang="en-US" dirty="0"/>
              <a:t>But perform worse if most received energy comes from diffuse multipath</a:t>
            </a:r>
          </a:p>
          <a:p>
            <a:r>
              <a:rPr lang="en-IN"/>
              <a:t>Compressed </a:t>
            </a:r>
            <a:r>
              <a:rPr lang="en-US"/>
              <a:t>sensing algorithms </a:t>
            </a:r>
            <a:r>
              <a:rPr lang="en-US" dirty="0"/>
              <a:t>do not </a:t>
            </a:r>
            <a:r>
              <a:rPr lang="en-US"/>
              <a:t>suffer this </a:t>
            </a:r>
            <a:r>
              <a:rPr lang="en-IN" dirty="0"/>
              <a:t>drawback.</a:t>
            </a:r>
          </a:p>
        </p:txBody>
      </p:sp>
    </p:spTree>
    <p:extLst>
      <p:ext uri="{BB962C8B-B14F-4D97-AF65-F5344CB8AC3E}">
        <p14:creationId xmlns:p14="http://schemas.microsoft.com/office/powerpoint/2010/main" val="84577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Description of underwater acoustic target detection and classification</a:t>
            </a:r>
          </a:p>
        </p:txBody>
      </p:sp>
      <p:sp>
        <p:nvSpPr>
          <p:cNvPr id="3" name="Content Placeholder 2"/>
          <p:cNvSpPr>
            <a:spLocks noGrp="1"/>
          </p:cNvSpPr>
          <p:nvPr>
            <p:ph idx="1"/>
          </p:nvPr>
        </p:nvSpPr>
        <p:spPr>
          <a:xfrm>
            <a:off x="851263" y="1734185"/>
            <a:ext cx="10515600" cy="4351338"/>
          </a:xfrm>
        </p:spPr>
        <p:txBody>
          <a:bodyPr>
            <a:normAutofit/>
          </a:bodyPr>
          <a:lstStyle/>
          <a:p>
            <a:pPr marL="514350" indent="-514350">
              <a:buFont typeface="+mj-lt"/>
              <a:buAutoNum type="arabicPeriod"/>
            </a:pPr>
            <a:r>
              <a:rPr lang="en-US" dirty="0"/>
              <a:t>Classification of Underwater Acoustic Signals Using Multi-Classifiers </a:t>
            </a:r>
          </a:p>
          <a:p>
            <a:pPr marL="514350" indent="-514350">
              <a:buFont typeface="+mj-lt"/>
              <a:buAutoNum type="arabicPeriod"/>
            </a:pPr>
            <a:r>
              <a:rPr lang="en-US" dirty="0"/>
              <a:t>Performance Evaluation of Linear and Multi-linear Subspace Learning Techniques for Object Classification Based on Underwater Acoustics </a:t>
            </a:r>
          </a:p>
          <a:p>
            <a:pPr marL="514350" indent="-514350">
              <a:buFont typeface="+mj-lt"/>
              <a:buAutoNum type="arabicPeriod"/>
            </a:pPr>
            <a:r>
              <a:rPr lang="en-US" dirty="0"/>
              <a:t>Classification of Underwater Objects Based on Probabilistic Neural Network </a:t>
            </a:r>
          </a:p>
          <a:p>
            <a:pPr marL="514350" indent="-514350">
              <a:buFont typeface="+mj-lt"/>
              <a:buAutoNum type="arabicPeriod"/>
            </a:pPr>
            <a:r>
              <a:rPr lang="en-US" dirty="0"/>
              <a:t>Distributed Data Classification in Underwater Acoustic Sensors based on Local Time-Frequency Coherence </a:t>
            </a:r>
            <a:r>
              <a:rPr lang="en-US"/>
              <a:t>Analysis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857250" indent="-857250" algn="ctr"/>
            <a:br>
              <a:rPr lang="en-IN" dirty="0"/>
            </a:br>
            <a:r>
              <a:rPr lang="en-IN" b="1" u="sng" dirty="0"/>
              <a:t>1.</a:t>
            </a:r>
            <a:r>
              <a:rPr lang="en-US" b="1" u="sng" dirty="0"/>
              <a:t> Classification of Underwater Acoustic Signals Using Multi-Classifiers </a:t>
            </a:r>
            <a:br>
              <a:rPr lang="en-US" dirty="0"/>
            </a:br>
            <a:endParaRPr lang="en-US" dirty="0"/>
          </a:p>
        </p:txBody>
      </p:sp>
      <p:sp>
        <p:nvSpPr>
          <p:cNvPr id="3" name="Content Placeholder 2"/>
          <p:cNvSpPr>
            <a:spLocks noGrp="1"/>
          </p:cNvSpPr>
          <p:nvPr>
            <p:ph idx="1"/>
          </p:nvPr>
        </p:nvSpPr>
        <p:spPr/>
        <p:txBody>
          <a:bodyPr/>
          <a:lstStyle/>
          <a:p>
            <a:pPr marL="571500" indent="-571500">
              <a:buNone/>
            </a:pPr>
            <a:r>
              <a:rPr lang="en-IN" u="sng" dirty="0"/>
              <a:t>Problem statement</a:t>
            </a:r>
            <a:r>
              <a:rPr lang="en-IN" dirty="0"/>
              <a:t>:</a:t>
            </a:r>
          </a:p>
          <a:p>
            <a:pPr marL="571500" indent="-571500"/>
            <a:r>
              <a:rPr lang="en-US" sz="2400" dirty="0"/>
              <a:t>Due to increased anthropogenic noise, the classification of Underwater acoustic signals cannot produce efficient results by deploying </a:t>
            </a:r>
            <a:r>
              <a:rPr lang="en-US" sz="2400" dirty="0" err="1"/>
              <a:t>denoising</a:t>
            </a:r>
            <a:r>
              <a:rPr lang="en-US" sz="2400" dirty="0"/>
              <a:t> mechanisms mainly because of the pink noise, additive white Gaussian noise (AWGN) </a:t>
            </a:r>
          </a:p>
          <a:p>
            <a:pPr marL="571500" indent="-571500"/>
            <a:r>
              <a:rPr lang="en-US" sz="2400" dirty="0"/>
              <a:t>The most effective method for underwater acoustic signal classification is through feature extraction technique.</a:t>
            </a:r>
          </a:p>
          <a:p>
            <a:pPr marL="571500" indent="-571500"/>
            <a:r>
              <a:rPr lang="en-US" sz="2400" dirty="0"/>
              <a:t>The primary goal behind this research is that a single classification approach is not enough to classify signals with much accuracy.</a:t>
            </a:r>
          </a:p>
          <a:p>
            <a:pPr marL="571500" indent="-571500"/>
            <a:r>
              <a:rPr lang="en-US" sz="2400" dirty="0"/>
              <a:t>Each type of signature has distinct characteristics and should therefore be classified through a robust classifier.</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Proposed work</a:t>
            </a:r>
            <a:endParaRPr lang="en-US" dirty="0"/>
          </a:p>
        </p:txBody>
      </p:sp>
      <p:sp>
        <p:nvSpPr>
          <p:cNvPr id="3" name="Content Placeholder 2"/>
          <p:cNvSpPr>
            <a:spLocks noGrp="1"/>
          </p:cNvSpPr>
          <p:nvPr>
            <p:ph idx="1"/>
          </p:nvPr>
        </p:nvSpPr>
        <p:spPr>
          <a:xfrm>
            <a:off x="746760" y="1384663"/>
            <a:ext cx="10515600" cy="5314814"/>
          </a:xfrm>
        </p:spPr>
        <p:txBody>
          <a:bodyPr/>
          <a:lstStyle/>
          <a:p>
            <a:pPr>
              <a:buNone/>
            </a:pPr>
            <a:endParaRPr lang="en-IN" u="sng" dirty="0"/>
          </a:p>
          <a:p>
            <a:pPr>
              <a:buNone/>
            </a:pPr>
            <a:r>
              <a:rPr lang="en-US" sz="2600" dirty="0"/>
              <a:t>The proposed scheme is to deploy multiple classifiers.  Following steps explain the proposed model.</a:t>
            </a:r>
            <a:endParaRPr lang="en-IN" sz="2600" dirty="0"/>
          </a:p>
          <a:p>
            <a:pPr marL="514350" indent="-514350">
              <a:buFont typeface="+mj-lt"/>
              <a:buAutoNum type="arabicParenR"/>
            </a:pPr>
            <a:r>
              <a:rPr lang="en-US" sz="2600" dirty="0"/>
              <a:t>Identification of Classification &amp; Accumulation of Data repository. </a:t>
            </a:r>
            <a:endParaRPr lang="en-US" sz="2400" dirty="0"/>
          </a:p>
          <a:p>
            <a:pPr marL="971550" lvl="1" indent="-514350"/>
            <a:r>
              <a:rPr lang="en-US" dirty="0"/>
              <a:t>These includes the mammal noise and shipping noise. Sound files falling </a:t>
            </a:r>
            <a:r>
              <a:rPr lang="en-US" dirty="0" err="1"/>
              <a:t>inthe</a:t>
            </a:r>
            <a:r>
              <a:rPr lang="en-US" dirty="0"/>
              <a:t> identified categories are accumulated from online repositories and existing resources</a:t>
            </a:r>
            <a:endParaRPr lang="en-IN" sz="2400" dirty="0"/>
          </a:p>
          <a:p>
            <a:pPr marL="514350" indent="-514350">
              <a:buFont typeface="+mj-lt"/>
              <a:buAutoNum type="arabicParenR"/>
            </a:pPr>
            <a:r>
              <a:rPr lang="en-US" sz="2600" dirty="0" err="1"/>
              <a:t>Vectorization</a:t>
            </a:r>
            <a:r>
              <a:rPr lang="en-US" sz="2600" dirty="0"/>
              <a:t> of Categorized sounds </a:t>
            </a:r>
          </a:p>
          <a:p>
            <a:pPr marL="514350" indent="-514350">
              <a:buFont typeface="+mj-lt"/>
              <a:buAutoNum type="arabicParenR"/>
            </a:pPr>
            <a:r>
              <a:rPr lang="en-US" sz="2600" dirty="0"/>
              <a:t>Development and Testing of Classification Algorithms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Implementation</a:t>
            </a:r>
            <a:endParaRPr lang="en-US" u="sng" dirty="0"/>
          </a:p>
        </p:txBody>
      </p:sp>
      <p:sp>
        <p:nvSpPr>
          <p:cNvPr id="3" name="Content Placeholder 2"/>
          <p:cNvSpPr>
            <a:spLocks noGrp="1"/>
          </p:cNvSpPr>
          <p:nvPr>
            <p:ph idx="1"/>
          </p:nvPr>
        </p:nvSpPr>
        <p:spPr/>
        <p:txBody>
          <a:bodyPr/>
          <a:lstStyle/>
          <a:p>
            <a:pPr marL="514350" indent="-514350">
              <a:buFont typeface="+mj-lt"/>
              <a:buAutoNum type="alphaUcPeriod"/>
            </a:pPr>
            <a:r>
              <a:rPr lang="en-IN" dirty="0" err="1"/>
              <a:t>Preprocessing</a:t>
            </a:r>
            <a:r>
              <a:rPr lang="en-IN" dirty="0"/>
              <a:t> of signals</a:t>
            </a:r>
          </a:p>
          <a:p>
            <a:pPr marL="971550" lvl="1" indent="-514350">
              <a:buNone/>
            </a:pPr>
            <a:r>
              <a:rPr lang="en-US" dirty="0"/>
              <a:t>	The sounds which are in very small amount and recorded, 50% as training and other 50% is fed to noise generator </a:t>
            </a:r>
            <a:endParaRPr lang="en-IN" dirty="0"/>
          </a:p>
          <a:p>
            <a:pPr marL="514350" indent="-514350">
              <a:buFont typeface="+mj-lt"/>
              <a:buAutoNum type="alphaUcPeriod"/>
            </a:pPr>
            <a:r>
              <a:rPr lang="en-IN" dirty="0"/>
              <a:t>Feature Extraction</a:t>
            </a:r>
          </a:p>
          <a:p>
            <a:pPr marL="971550" lvl="1" indent="-514350">
              <a:buFont typeface="+mj-lt"/>
              <a:buAutoNum type="arabicPeriod"/>
            </a:pPr>
            <a:r>
              <a:rPr lang="en-IN" dirty="0"/>
              <a:t>Time domain features: Short Time Energy ,Root mean square, Zero Crossing, Gradient Index and Unit Lag .</a:t>
            </a:r>
          </a:p>
          <a:p>
            <a:pPr marL="971550" lvl="1" indent="-514350">
              <a:buFont typeface="+mj-lt"/>
              <a:buAutoNum type="arabicPeriod"/>
            </a:pPr>
            <a:r>
              <a:rPr lang="en-IN" dirty="0"/>
              <a:t>Frequency Domain Features: Spectral Flatness and Spectral Roll off </a:t>
            </a:r>
          </a:p>
          <a:p>
            <a:pPr marL="971550" lvl="1" indent="-514350">
              <a:buFont typeface="+mj-lt"/>
              <a:buAutoNum type="arabicPeriod"/>
            </a:pPr>
            <a:r>
              <a:rPr lang="en-IN" dirty="0"/>
              <a:t>Perceptual features: Mel Frequency </a:t>
            </a:r>
            <a:r>
              <a:rPr lang="en-IN" dirty="0" err="1"/>
              <a:t>Cepstral</a:t>
            </a:r>
            <a:r>
              <a:rPr lang="en-IN" dirty="0"/>
              <a:t> coefficient(MFCC).</a:t>
            </a:r>
          </a:p>
          <a:p>
            <a:pPr marL="971550" lvl="1" indent="-514350">
              <a:buNone/>
            </a:pPr>
            <a:endParaRPr lang="en-IN" dirty="0"/>
          </a:p>
          <a:p>
            <a:pPr marL="514350" indent="-514350">
              <a:buFont typeface="+mj-lt"/>
              <a:buAutoNum type="alphaUcPeriod"/>
            </a:pPr>
            <a:endParaRPr lang="en-IN" dirty="0"/>
          </a:p>
          <a:p>
            <a:pPr marL="514350" indent="-514350">
              <a:buFont typeface="+mj-lt"/>
              <a:buAutoNum type="alphaUcPeriod"/>
            </a:pPr>
            <a:endParaRPr lang="en-IN" dirty="0"/>
          </a:p>
          <a:p>
            <a:pPr marL="514350" indent="-514350">
              <a:buFont typeface="+mj-lt"/>
              <a:buAutoNum type="alphaUcPeriod"/>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IN" dirty="0"/>
              <a:t>Block diagram of proposed system</a:t>
            </a: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2128827" y="1698171"/>
            <a:ext cx="6923733" cy="39208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Experiments And Results</a:t>
            </a:r>
            <a:endParaRPr lang="en-US" u="sng" dirty="0"/>
          </a:p>
        </p:txBody>
      </p:sp>
      <p:sp>
        <p:nvSpPr>
          <p:cNvPr id="3" name="Content Placeholder 2"/>
          <p:cNvSpPr>
            <a:spLocks noGrp="1"/>
          </p:cNvSpPr>
          <p:nvPr>
            <p:ph idx="1"/>
          </p:nvPr>
        </p:nvSpPr>
        <p:spPr/>
        <p:txBody>
          <a:bodyPr>
            <a:normAutofit lnSpcReduction="10000"/>
          </a:bodyPr>
          <a:lstStyle/>
          <a:p>
            <a:pPr marL="514350" indent="-514350">
              <a:buNone/>
            </a:pPr>
            <a:r>
              <a:rPr lang="en-US" u="sng" dirty="0"/>
              <a:t>Dataset </a:t>
            </a:r>
          </a:p>
          <a:p>
            <a:r>
              <a:rPr lang="en-US" dirty="0"/>
              <a:t>Data contains 29 machines and 24 fishes’ sounds</a:t>
            </a:r>
          </a:p>
          <a:p>
            <a:r>
              <a:rPr lang="en-US" dirty="0"/>
              <a:t>50% as training and 50% as testing</a:t>
            </a:r>
          </a:p>
          <a:p>
            <a:pPr>
              <a:buNone/>
            </a:pPr>
            <a:r>
              <a:rPr lang="en-IN" u="sng" dirty="0"/>
              <a:t>Experiments </a:t>
            </a:r>
          </a:p>
          <a:p>
            <a:r>
              <a:rPr lang="en-US" dirty="0"/>
              <a:t>To classify that the test sound is either from fish or machine dataset, we extracted features of the test sounds and fed them to each classifier.</a:t>
            </a:r>
          </a:p>
          <a:p>
            <a:r>
              <a:rPr lang="en-US" dirty="0"/>
              <a:t>After getting the best classifier that separates fish sound or machine sound, we further classified them based on the feature set to determine the type of machine or fish. </a:t>
            </a:r>
          </a:p>
          <a:p>
            <a:endParaRPr lang="en-IN" dirty="0"/>
          </a:p>
          <a:p>
            <a:endParaRPr lang="en-US"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273686"/>
            <a:ext cx="10515600" cy="444772"/>
          </a:xfrm>
        </p:spPr>
        <p:txBody>
          <a:bodyPr>
            <a:normAutofit fontScale="90000"/>
          </a:bodyPr>
          <a:lstStyle/>
          <a:p>
            <a:endParaRPr lang="en-US" dirty="0"/>
          </a:p>
        </p:txBody>
      </p:sp>
      <p:sp>
        <p:nvSpPr>
          <p:cNvPr id="3" name="Content Placeholder 2"/>
          <p:cNvSpPr>
            <a:spLocks noGrp="1"/>
          </p:cNvSpPr>
          <p:nvPr>
            <p:ph idx="1"/>
          </p:nvPr>
        </p:nvSpPr>
        <p:spPr>
          <a:xfrm>
            <a:off x="681446" y="924287"/>
            <a:ext cx="10657114" cy="5280569"/>
          </a:xfrm>
        </p:spPr>
        <p:txBody>
          <a:bodyPr/>
          <a:lstStyle/>
          <a:p>
            <a:r>
              <a:rPr lang="en-US" dirty="0"/>
              <a:t>There are total 2^8=256 possible combinations of features</a:t>
            </a:r>
          </a:p>
          <a:p>
            <a:r>
              <a:rPr lang="en-US" dirty="0"/>
              <a:t>For example, if we take root mean square and short time energy then it is one possible combination and if we take root mean square and zero crossing rate then this will be another possible combination.</a:t>
            </a:r>
          </a:p>
          <a:p>
            <a:r>
              <a:rPr lang="en-US" dirty="0"/>
              <a:t>We firstly found each possible combination of feature and gave them separately to five different classifiers. </a:t>
            </a:r>
          </a:p>
          <a:p>
            <a:r>
              <a:rPr lang="en-US" dirty="0"/>
              <a:t>Thus, our working is based on five experiments where in each experiment, the parameters of noise remained the same.</a:t>
            </a:r>
          </a:p>
          <a:p>
            <a:pPr lvl="1">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t>Results </a:t>
            </a:r>
            <a:endParaRPr lang="en-US" sz="2800" b="1" u="sng" dirty="0"/>
          </a:p>
        </p:txBody>
      </p:sp>
      <p:sp>
        <p:nvSpPr>
          <p:cNvPr id="3" name="Content Placeholder 2"/>
          <p:cNvSpPr>
            <a:spLocks noGrp="1"/>
          </p:cNvSpPr>
          <p:nvPr>
            <p:ph idx="1"/>
          </p:nvPr>
        </p:nvSpPr>
        <p:spPr/>
        <p:txBody>
          <a:bodyPr/>
          <a:lstStyle/>
          <a:p>
            <a:pPr marL="514350" indent="-514350">
              <a:buNone/>
            </a:pPr>
            <a:r>
              <a:rPr lang="en-US" u="sng" dirty="0"/>
              <a:t>K nearest </a:t>
            </a:r>
            <a:r>
              <a:rPr lang="en-US" u="sng" dirty="0" err="1"/>
              <a:t>neighbour</a:t>
            </a:r>
            <a:endParaRPr lang="en-US" u="sng" dirty="0"/>
          </a:p>
          <a:p>
            <a:pPr marL="514350" indent="-514350">
              <a:buNone/>
            </a:pPr>
            <a:endParaRPr lang="en-IN" dirty="0"/>
          </a:p>
          <a:p>
            <a:pPr marL="514350" indent="-514350">
              <a:buNone/>
            </a:pPr>
            <a:endParaRPr lang="en-IN" dirty="0"/>
          </a:p>
          <a:p>
            <a:pPr marL="514350" indent="-514350">
              <a:buNone/>
            </a:pPr>
            <a:endParaRPr lang="en-IN" dirty="0"/>
          </a:p>
          <a:p>
            <a:pPr marL="514350" indent="-514350">
              <a:buNone/>
            </a:pPr>
            <a:endParaRPr lang="en-IN" dirty="0"/>
          </a:p>
          <a:p>
            <a:pPr marL="514350" indent="-514350">
              <a:buNone/>
            </a:pPr>
            <a:endParaRPr lang="en-IN" dirty="0"/>
          </a:p>
          <a:p>
            <a:pPr marL="514350" indent="-514350">
              <a:buNone/>
            </a:pPr>
            <a:endParaRPr lang="en-US" dirty="0"/>
          </a:p>
          <a:p>
            <a:pPr marL="514350" indent="-514350">
              <a:buNone/>
            </a:pPr>
            <a:r>
              <a:rPr lang="en-US" dirty="0"/>
              <a:t>frequency domain features are efficient for classification of fishes</a:t>
            </a:r>
            <a:endParaRPr lang="en-IN" dirty="0"/>
          </a:p>
        </p:txBody>
      </p:sp>
      <p:pic>
        <p:nvPicPr>
          <p:cNvPr id="4" name="Picture 3" descr="Capture1.PNG"/>
          <p:cNvPicPr>
            <a:picLocks noChangeAspect="1"/>
          </p:cNvPicPr>
          <p:nvPr/>
        </p:nvPicPr>
        <p:blipFill>
          <a:blip r:embed="rId2"/>
          <a:stretch>
            <a:fillRect/>
          </a:stretch>
        </p:blipFill>
        <p:spPr>
          <a:xfrm>
            <a:off x="3631474" y="2590683"/>
            <a:ext cx="4140926" cy="247770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endParaRPr lang="en-US" dirty="0"/>
          </a:p>
        </p:txBody>
      </p:sp>
      <p:sp>
        <p:nvSpPr>
          <p:cNvPr id="3" name="Content Placeholder 2"/>
          <p:cNvSpPr>
            <a:spLocks noGrp="1"/>
          </p:cNvSpPr>
          <p:nvPr>
            <p:ph idx="1"/>
          </p:nvPr>
        </p:nvSpPr>
        <p:spPr>
          <a:xfrm>
            <a:off x="838200" y="1149531"/>
            <a:ext cx="10515600" cy="5027432"/>
          </a:xfrm>
        </p:spPr>
        <p:txBody>
          <a:bodyPr/>
          <a:lstStyle/>
          <a:p>
            <a:pPr marL="514350" indent="-514350">
              <a:buNone/>
            </a:pPr>
            <a:r>
              <a:rPr lang="en-US" u="sng" dirty="0"/>
              <a:t>Support Vector Machines</a:t>
            </a:r>
          </a:p>
          <a:p>
            <a:endParaRPr lang="en-IN" u="sng" dirty="0"/>
          </a:p>
          <a:p>
            <a:endParaRPr lang="en-IN" u="sng" dirty="0"/>
          </a:p>
          <a:p>
            <a:endParaRPr lang="en-IN" u="sng" dirty="0"/>
          </a:p>
          <a:p>
            <a:pPr>
              <a:buNone/>
            </a:pPr>
            <a:endParaRPr lang="en-IN" u="sng" dirty="0"/>
          </a:p>
          <a:p>
            <a:endParaRPr lang="en-IN" u="sng" dirty="0"/>
          </a:p>
          <a:p>
            <a:endParaRPr lang="en-IN" u="sng" dirty="0"/>
          </a:p>
          <a:p>
            <a:r>
              <a:rPr lang="en-US" dirty="0"/>
              <a:t>It gives 82.5% accuracy for fish dataset and 68.32% for machine dataset.</a:t>
            </a:r>
            <a:endParaRPr lang="en-IN" dirty="0"/>
          </a:p>
        </p:txBody>
      </p:sp>
      <p:pic>
        <p:nvPicPr>
          <p:cNvPr id="4" name="Picture 3" descr="Capture2.PNG"/>
          <p:cNvPicPr>
            <a:picLocks noChangeAspect="1"/>
          </p:cNvPicPr>
          <p:nvPr/>
        </p:nvPicPr>
        <p:blipFill>
          <a:blip r:embed="rId2"/>
          <a:stretch>
            <a:fillRect/>
          </a:stretch>
        </p:blipFill>
        <p:spPr>
          <a:xfrm>
            <a:off x="3396343" y="1854927"/>
            <a:ext cx="4389120" cy="25743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0B4F-36D4-462C-A395-B71DF53EA3F4}"/>
              </a:ext>
            </a:extLst>
          </p:cNvPr>
          <p:cNvSpPr>
            <a:spLocks noGrp="1"/>
          </p:cNvSpPr>
          <p:nvPr>
            <p:ph type="title"/>
          </p:nvPr>
        </p:nvSpPr>
        <p:spPr/>
        <p:txBody>
          <a:bodyPr/>
          <a:lstStyle/>
          <a:p>
            <a:pPr algn="ctr"/>
            <a:r>
              <a:rPr lang="en-US" dirty="0"/>
              <a:t>Acoustic signals- Characteristics and Properties</a:t>
            </a:r>
          </a:p>
        </p:txBody>
      </p:sp>
      <p:sp>
        <p:nvSpPr>
          <p:cNvPr id="3" name="Content Placeholder 2">
            <a:extLst>
              <a:ext uri="{FF2B5EF4-FFF2-40B4-BE49-F238E27FC236}">
                <a16:creationId xmlns:a16="http://schemas.microsoft.com/office/drawing/2014/main" id="{E34F9AE0-42B4-4193-B1F4-8FBE310385E4}"/>
              </a:ext>
            </a:extLst>
          </p:cNvPr>
          <p:cNvSpPr>
            <a:spLocks noGrp="1"/>
          </p:cNvSpPr>
          <p:nvPr>
            <p:ph idx="1"/>
          </p:nvPr>
        </p:nvSpPr>
        <p:spPr/>
        <p:txBody>
          <a:bodyPr/>
          <a:lstStyle/>
          <a:p>
            <a:pPr>
              <a:buNone/>
            </a:pPr>
            <a:r>
              <a:rPr lang="en-IN" dirty="0"/>
              <a:t>The four basic properties of sound waves are</a:t>
            </a:r>
          </a:p>
          <a:p>
            <a:pPr marL="514350" indent="-514350">
              <a:buFont typeface="+mj-lt"/>
              <a:buAutoNum type="arabicPeriod"/>
            </a:pPr>
            <a:r>
              <a:rPr lang="en-IN" u="sng" dirty="0"/>
              <a:t>Pitch</a:t>
            </a:r>
            <a:r>
              <a:rPr lang="en-IN" dirty="0"/>
              <a:t> : </a:t>
            </a:r>
            <a:r>
              <a:rPr lang="en-US" dirty="0"/>
              <a:t>The relative highness or lowness we hear in sound measurable by vibrations per second.</a:t>
            </a:r>
          </a:p>
          <a:p>
            <a:pPr marL="514350" indent="-514350">
              <a:buFont typeface="+mj-lt"/>
              <a:buAutoNum type="arabicPeriod"/>
            </a:pPr>
            <a:r>
              <a:rPr lang="en-US" u="sng" dirty="0"/>
              <a:t>Dynamics</a:t>
            </a:r>
            <a:r>
              <a:rPr lang="en-US" dirty="0"/>
              <a:t> : degrees of loudness or softness in music.</a:t>
            </a:r>
          </a:p>
          <a:p>
            <a:pPr marL="514350" indent="-514350">
              <a:buFont typeface="+mj-lt"/>
              <a:buAutoNum type="arabicPeriod"/>
            </a:pPr>
            <a:r>
              <a:rPr lang="en-US" u="sng" dirty="0"/>
              <a:t>Timbre</a:t>
            </a:r>
            <a:r>
              <a:rPr lang="en-US" dirty="0"/>
              <a:t>: The quality of a tone that distinguishes it from other tones of the same pitch</a:t>
            </a:r>
          </a:p>
          <a:p>
            <a:pPr marL="514350" indent="-514350">
              <a:buFont typeface="+mj-lt"/>
              <a:buAutoNum type="arabicPeriod"/>
            </a:pPr>
            <a:r>
              <a:rPr lang="en-US" u="sng" dirty="0"/>
              <a:t>Duration</a:t>
            </a:r>
            <a:r>
              <a:rPr lang="en-US" dirty="0"/>
              <a:t> :The length of time in which vibration is maintained without interruption</a:t>
            </a:r>
          </a:p>
          <a:p>
            <a:pPr marL="514350" indent="-514350">
              <a:buFont typeface="+mj-lt"/>
              <a:buAutoNum type="arabicPeriod"/>
            </a:pPr>
            <a:endParaRPr lang="en-US" dirty="0"/>
          </a:p>
          <a:p>
            <a:pPr marL="514350" indent="-51435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774560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endParaRPr lang="en-US" dirty="0"/>
          </a:p>
        </p:txBody>
      </p:sp>
      <p:sp>
        <p:nvSpPr>
          <p:cNvPr id="3" name="Content Placeholder 2"/>
          <p:cNvSpPr>
            <a:spLocks noGrp="1"/>
          </p:cNvSpPr>
          <p:nvPr>
            <p:ph idx="1"/>
          </p:nvPr>
        </p:nvSpPr>
        <p:spPr>
          <a:xfrm>
            <a:off x="838200" y="1031966"/>
            <a:ext cx="10515600" cy="5144997"/>
          </a:xfrm>
        </p:spPr>
        <p:txBody>
          <a:bodyPr/>
          <a:lstStyle/>
          <a:p>
            <a:pPr>
              <a:buNone/>
            </a:pPr>
            <a:r>
              <a:rPr lang="en-US" u="sng" dirty="0"/>
              <a:t>Naïve Bayesian approach</a:t>
            </a:r>
          </a:p>
          <a:p>
            <a:endParaRPr lang="en-IN" u="sng" dirty="0"/>
          </a:p>
          <a:p>
            <a:pPr>
              <a:buNone/>
            </a:pPr>
            <a:endParaRPr lang="en-IN" u="sng" dirty="0"/>
          </a:p>
          <a:p>
            <a:endParaRPr lang="en-IN" u="sng" dirty="0"/>
          </a:p>
          <a:p>
            <a:endParaRPr lang="en-IN" u="sng" dirty="0"/>
          </a:p>
          <a:p>
            <a:r>
              <a:rPr lang="en-US" dirty="0"/>
              <a:t>does not work well for machines data</a:t>
            </a:r>
            <a:r>
              <a:rPr lang="en-US" u="sng" dirty="0"/>
              <a:t>.</a:t>
            </a:r>
            <a:endParaRPr lang="en-IN" u="sng" dirty="0"/>
          </a:p>
          <a:p>
            <a:r>
              <a:rPr lang="en-US" u="sng" dirty="0"/>
              <a:t>Artificial neural networks</a:t>
            </a:r>
          </a:p>
        </p:txBody>
      </p:sp>
      <p:pic>
        <p:nvPicPr>
          <p:cNvPr id="6" name="Picture 5" descr="Capture3.PNG"/>
          <p:cNvPicPr>
            <a:picLocks noChangeAspect="1"/>
          </p:cNvPicPr>
          <p:nvPr/>
        </p:nvPicPr>
        <p:blipFill>
          <a:blip r:embed="rId2"/>
          <a:stretch>
            <a:fillRect/>
          </a:stretch>
        </p:blipFill>
        <p:spPr>
          <a:xfrm>
            <a:off x="4679460" y="1737360"/>
            <a:ext cx="3119066" cy="1776549"/>
          </a:xfrm>
          <a:prstGeom prst="rect">
            <a:avLst/>
          </a:prstGeom>
        </p:spPr>
      </p:pic>
      <p:pic>
        <p:nvPicPr>
          <p:cNvPr id="7" name="Picture 6" descr="4.PNG"/>
          <p:cNvPicPr>
            <a:picLocks noChangeAspect="1"/>
          </p:cNvPicPr>
          <p:nvPr/>
        </p:nvPicPr>
        <p:blipFill>
          <a:blip r:embed="rId3"/>
          <a:stretch>
            <a:fillRect/>
          </a:stretch>
        </p:blipFill>
        <p:spPr>
          <a:xfrm>
            <a:off x="4025090" y="4472738"/>
            <a:ext cx="4126133" cy="15884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fontScale="90000"/>
          </a:bodyPr>
          <a:lstStyle/>
          <a:p>
            <a:endParaRPr lang="en-US" dirty="0"/>
          </a:p>
        </p:txBody>
      </p:sp>
      <p:sp>
        <p:nvSpPr>
          <p:cNvPr id="3" name="Content Placeholder 2"/>
          <p:cNvSpPr>
            <a:spLocks noGrp="1"/>
          </p:cNvSpPr>
          <p:nvPr>
            <p:ph idx="1"/>
          </p:nvPr>
        </p:nvSpPr>
        <p:spPr>
          <a:xfrm>
            <a:off x="838200" y="1162594"/>
            <a:ext cx="10515600" cy="5014369"/>
          </a:xfrm>
        </p:spPr>
        <p:txBody>
          <a:bodyPr/>
          <a:lstStyle/>
          <a:p>
            <a:r>
              <a:rPr lang="en-US" u="sng" dirty="0"/>
              <a:t>Hidden Markov models</a:t>
            </a:r>
          </a:p>
          <a:p>
            <a:endParaRPr lang="en-US" u="sng" dirty="0"/>
          </a:p>
        </p:txBody>
      </p:sp>
      <p:pic>
        <p:nvPicPr>
          <p:cNvPr id="4" name="Picture 3" descr="5.PNG"/>
          <p:cNvPicPr>
            <a:picLocks noChangeAspect="1"/>
          </p:cNvPicPr>
          <p:nvPr/>
        </p:nvPicPr>
        <p:blipFill>
          <a:blip r:embed="rId2"/>
          <a:stretch>
            <a:fillRect/>
          </a:stretch>
        </p:blipFill>
        <p:spPr>
          <a:xfrm>
            <a:off x="3788229" y="2037806"/>
            <a:ext cx="3608115" cy="24166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672681"/>
          </a:xfrm>
        </p:spPr>
        <p:txBody>
          <a:bodyPr>
            <a:normAutofit fontScale="90000"/>
          </a:bodyPr>
          <a:lstStyle/>
          <a:p>
            <a:pPr algn="ctr"/>
            <a:r>
              <a:rPr lang="en-US" b="1" u="sng" dirty="0"/>
              <a:t>2.Performance Evaluation of Linear and Multi-linear Subspace Learning Techniques for Object Classification Based on Underwater Acoustics</a:t>
            </a:r>
          </a:p>
        </p:txBody>
      </p:sp>
      <p:sp>
        <p:nvSpPr>
          <p:cNvPr id="3" name="Content Placeholder 2"/>
          <p:cNvSpPr>
            <a:spLocks noGrp="1"/>
          </p:cNvSpPr>
          <p:nvPr>
            <p:ph idx="1"/>
          </p:nvPr>
        </p:nvSpPr>
        <p:spPr>
          <a:xfrm>
            <a:off x="838200" y="2416629"/>
            <a:ext cx="10515600" cy="3760334"/>
          </a:xfrm>
        </p:spPr>
        <p:txBody>
          <a:bodyPr/>
          <a:lstStyle/>
          <a:p>
            <a:r>
              <a:rPr lang="en-US" dirty="0"/>
              <a:t>In this work, performance of two different class of learning approaches i.e. linear and multi-linear subspace learning, have been evaluated</a:t>
            </a:r>
          </a:p>
          <a:p>
            <a:r>
              <a:rPr lang="en-IN" dirty="0"/>
              <a:t>Two linear subspace learning techniques, namely, principal component analysis (PCA) and linear </a:t>
            </a:r>
            <a:r>
              <a:rPr lang="en-IN" dirty="0" err="1"/>
              <a:t>discriminant</a:t>
            </a:r>
            <a:r>
              <a:rPr lang="en-IN" dirty="0"/>
              <a:t> analysis (LDA) along with one multi-linear subspace learning (MSL) technique, namely, multi-linear principal component analysis (MPCA) have been used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t>
            </a:r>
            <a:endParaRPr lang="en-US" dirty="0"/>
          </a:p>
        </p:txBody>
      </p:sp>
      <p:sp>
        <p:nvSpPr>
          <p:cNvPr id="3" name="Content Placeholder 2"/>
          <p:cNvSpPr>
            <a:spLocks noGrp="1"/>
          </p:cNvSpPr>
          <p:nvPr>
            <p:ph idx="1"/>
          </p:nvPr>
        </p:nvSpPr>
        <p:spPr/>
        <p:txBody>
          <a:bodyPr/>
          <a:lstStyle/>
          <a:p>
            <a:r>
              <a:rPr lang="en-US" dirty="0"/>
              <a:t>In  this work, LOFAR + Sub-space learning approaches have been used for feature learning </a:t>
            </a:r>
          </a:p>
          <a:p>
            <a:r>
              <a:rPr lang="en-US" dirty="0"/>
              <a:t>RVLR-NN &amp; CNN approaches have been used for </a:t>
            </a:r>
            <a:r>
              <a:rPr lang="en-US" dirty="0" err="1"/>
              <a:t>cIassification</a:t>
            </a:r>
            <a:endParaRPr lang="en-US" dirty="0"/>
          </a:p>
          <a:p>
            <a:pPr>
              <a:buNone/>
            </a:pPr>
            <a:r>
              <a:rPr lang="en-US" u="sng" dirty="0"/>
              <a:t>Low Frequency Analysis and Ranging (LOFAR)</a:t>
            </a:r>
          </a:p>
          <a:p>
            <a:r>
              <a:rPr lang="en-US" dirty="0"/>
              <a:t>Broadband  signal analysis technique and furnishes machinery characteristics of the objects </a:t>
            </a:r>
            <a:r>
              <a:rPr lang="en-US" dirty="0" err="1"/>
              <a:t>i.e</a:t>
            </a:r>
            <a:r>
              <a:rPr lang="en-US" dirty="0"/>
              <a:t> ships and vessels</a:t>
            </a:r>
          </a:p>
          <a:p>
            <a:pPr>
              <a:buNone/>
            </a:pPr>
            <a:endParaRPr lang="en-US" dirty="0"/>
          </a:p>
        </p:txBody>
      </p:sp>
      <p:pic>
        <p:nvPicPr>
          <p:cNvPr id="4" name="Picture 3" descr="6.PNG"/>
          <p:cNvPicPr>
            <a:picLocks noChangeAspect="1"/>
          </p:cNvPicPr>
          <p:nvPr/>
        </p:nvPicPr>
        <p:blipFill>
          <a:blip r:embed="rId2"/>
          <a:stretch>
            <a:fillRect/>
          </a:stretch>
        </p:blipFill>
        <p:spPr>
          <a:xfrm>
            <a:off x="2455817" y="4842608"/>
            <a:ext cx="5277394" cy="10095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458"/>
          </a:xfrm>
        </p:spPr>
        <p:txBody>
          <a:bodyPr>
            <a:normAutofit fontScale="90000"/>
          </a:bodyPr>
          <a:lstStyle/>
          <a:p>
            <a:endParaRPr lang="en-US" dirty="0"/>
          </a:p>
        </p:txBody>
      </p:sp>
      <p:sp>
        <p:nvSpPr>
          <p:cNvPr id="3" name="Content Placeholder 2"/>
          <p:cNvSpPr>
            <a:spLocks noGrp="1"/>
          </p:cNvSpPr>
          <p:nvPr>
            <p:ph idx="1"/>
          </p:nvPr>
        </p:nvSpPr>
        <p:spPr>
          <a:xfrm>
            <a:off x="838200" y="1005840"/>
            <a:ext cx="10515600" cy="5171123"/>
          </a:xfrm>
        </p:spPr>
        <p:txBody>
          <a:bodyPr/>
          <a:lstStyle/>
          <a:p>
            <a:r>
              <a:rPr lang="en-US" dirty="0"/>
              <a:t>Two-Pass Split Window (TPSW): Two-pass split window [14] has been applied for spectrum smoothing against background noise</a:t>
            </a:r>
          </a:p>
          <a:p>
            <a:pPr>
              <a:buNone/>
            </a:pPr>
            <a:r>
              <a:rPr lang="en-US" u="sng" dirty="0"/>
              <a:t>Subspace Learning Techniques</a:t>
            </a:r>
          </a:p>
          <a:p>
            <a:pPr>
              <a:buNone/>
            </a:pPr>
            <a:r>
              <a:rPr lang="en-US" u="sng" dirty="0"/>
              <a:t>Principal Component Analysis (PCA</a:t>
            </a:r>
            <a:r>
              <a:rPr lang="en-US" dirty="0"/>
              <a:t>): It is a statistical data analysis technique  also known as an un-supervised classifier and known for increasing the variance amongst the data elements of the input set.</a:t>
            </a:r>
          </a:p>
          <a:p>
            <a:pPr>
              <a:buNone/>
            </a:pPr>
            <a:r>
              <a:rPr lang="en-US" u="sng" dirty="0"/>
              <a:t>Linear </a:t>
            </a:r>
            <a:r>
              <a:rPr lang="en-US" u="sng" dirty="0" err="1"/>
              <a:t>Discriminant</a:t>
            </a:r>
            <a:r>
              <a:rPr lang="en-US" u="sng" dirty="0"/>
              <a:t> Analysis (LDA) </a:t>
            </a:r>
            <a:r>
              <a:rPr lang="en-US" dirty="0"/>
              <a:t>:Minimizing the variance between data elements belonging to same class</a:t>
            </a:r>
          </a:p>
          <a:p>
            <a:pPr>
              <a:buNone/>
            </a:pPr>
            <a:r>
              <a:rPr lang="en-US" dirty="0"/>
              <a:t> </a:t>
            </a:r>
            <a:r>
              <a:rPr lang="en-US" u="sng" dirty="0"/>
              <a:t>Multi-linear Principal Component Analysis (MPCA</a:t>
            </a:r>
            <a:r>
              <a:rPr lang="en-US" dirty="0"/>
              <a:t>):It is a multi-linear subspace (MSL) learning approach, used for feature learning and dimensionality reduction of the tensor objects </a:t>
            </a:r>
          </a:p>
          <a:p>
            <a:pPr>
              <a:buNone/>
            </a:pPr>
            <a:endParaRPr lang="en-US" dirty="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endParaRPr lang="en-US" dirty="0"/>
          </a:p>
        </p:txBody>
      </p:sp>
      <p:sp>
        <p:nvSpPr>
          <p:cNvPr id="3" name="Content Placeholder 2"/>
          <p:cNvSpPr>
            <a:spLocks noGrp="1"/>
          </p:cNvSpPr>
          <p:nvPr>
            <p:ph idx="1"/>
          </p:nvPr>
        </p:nvSpPr>
        <p:spPr>
          <a:xfrm>
            <a:off x="746760" y="1541417"/>
            <a:ext cx="10515600" cy="4583295"/>
          </a:xfrm>
        </p:spPr>
        <p:txBody>
          <a:bodyPr/>
          <a:lstStyle/>
          <a:p>
            <a:pPr>
              <a:buNone/>
            </a:pPr>
            <a:r>
              <a:rPr lang="en-IN" u="sng" dirty="0"/>
              <a:t>Classifier </a:t>
            </a:r>
          </a:p>
          <a:p>
            <a:pPr>
              <a:buNone/>
            </a:pPr>
            <a:r>
              <a:rPr lang="en-US" dirty="0"/>
              <a:t>	For automated classification of underwater objects, two </a:t>
            </a:r>
            <a:r>
              <a:rPr lang="en-US" dirty="0" err="1"/>
              <a:t>cIassifiers</a:t>
            </a:r>
            <a:r>
              <a:rPr lang="en-US" dirty="0"/>
              <a:t> have been used in this study</a:t>
            </a:r>
          </a:p>
          <a:p>
            <a:pPr marL="1028700" lvl="1" indent="-571500">
              <a:buFont typeface="+mj-lt"/>
              <a:buAutoNum type="romanLcPeriod"/>
            </a:pPr>
            <a:r>
              <a:rPr lang="en-US" dirty="0"/>
              <a:t>Robust Variable Learning Rate Feed-forward Neural Network(RVLR-NN)</a:t>
            </a:r>
          </a:p>
          <a:p>
            <a:pPr marL="1028700" lvl="1" indent="-571500">
              <a:buFont typeface="+mj-lt"/>
              <a:buAutoNum type="romanLcPeriod"/>
            </a:pPr>
            <a:r>
              <a:rPr lang="en-US" dirty="0" err="1"/>
              <a:t>Convolutional</a:t>
            </a:r>
            <a:r>
              <a:rPr lang="en-US" dirty="0"/>
              <a:t> Neural Network (CNN):</a:t>
            </a:r>
          </a:p>
          <a:p>
            <a:pPr marL="1028700" lvl="1" indent="-571500">
              <a:buNone/>
            </a:pPr>
            <a:endParaRPr lang="en-US" u="sn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a:t>Conclusions</a:t>
            </a:r>
            <a:endParaRPr lang="en-US" dirty="0"/>
          </a:p>
        </p:txBody>
      </p:sp>
      <p:sp>
        <p:nvSpPr>
          <p:cNvPr id="3" name="Content Placeholder 2"/>
          <p:cNvSpPr>
            <a:spLocks noGrp="1"/>
          </p:cNvSpPr>
          <p:nvPr>
            <p:ph idx="1"/>
          </p:nvPr>
        </p:nvSpPr>
        <p:spPr/>
        <p:txBody>
          <a:bodyPr/>
          <a:lstStyle/>
          <a:p>
            <a:r>
              <a:rPr lang="en-US" dirty="0"/>
              <a:t>Time-Frequency metric contains more information about the characteristics of the source and are more robust as compared to be dealing with only spectral estimates (ID) of the signal. </a:t>
            </a:r>
          </a:p>
          <a:p>
            <a:r>
              <a:rPr lang="en-US" dirty="0"/>
              <a:t> Source characteristics are sparsely populated in the spectrum, so it is better to use some transformation with spectral estimates of the source. It may well also reduce the size of the feature vector, which will eventually result in a less complex classification process.</a:t>
            </a:r>
          </a:p>
          <a:p>
            <a:r>
              <a:rPr lang="en-US" dirty="0" err="1"/>
              <a:t>Convolutional</a:t>
            </a:r>
            <a:r>
              <a:rPr lang="en-US" dirty="0"/>
              <a:t> neural network (CNN) has performed exceptionally well  compared to RVLR-NN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a:t>
            </a:r>
            <a:r>
              <a:rPr lang="en-US" u="sng" dirty="0"/>
              <a:t>Classification of Underwater Objects Based on Probabilistic Neural Network </a:t>
            </a:r>
          </a:p>
        </p:txBody>
      </p:sp>
      <p:sp>
        <p:nvSpPr>
          <p:cNvPr id="3" name="Content Placeholder 2"/>
          <p:cNvSpPr>
            <a:spLocks noGrp="1"/>
          </p:cNvSpPr>
          <p:nvPr>
            <p:ph idx="1"/>
          </p:nvPr>
        </p:nvSpPr>
        <p:spPr/>
        <p:txBody>
          <a:bodyPr/>
          <a:lstStyle/>
          <a:p>
            <a:r>
              <a:rPr lang="en-US" dirty="0"/>
              <a:t>The objects can be classified by analyzing the echo signal structure</a:t>
            </a:r>
          </a:p>
          <a:p>
            <a:r>
              <a:rPr lang="en-US" dirty="0"/>
              <a:t> In this paper, a procedure is proposed, in which analyzing the echo signal is the first step of the classification, and features are extracted through the analyzing, then the features are arranged to a vector</a:t>
            </a:r>
          </a:p>
          <a:p>
            <a:pPr>
              <a:buNone/>
            </a:pPr>
            <a:r>
              <a:rPr lang="en-US" u="sng" dirty="0"/>
              <a:t>Feature extraction </a:t>
            </a:r>
          </a:p>
          <a:p>
            <a:pPr>
              <a:buNone/>
            </a:pPr>
            <a:r>
              <a:rPr lang="en-US" dirty="0"/>
              <a:t>The features are extracted just as follows</a:t>
            </a:r>
            <a:endParaRPr lang="en-US" u="sng" dirty="0"/>
          </a:p>
          <a:p>
            <a:r>
              <a:rPr lang="en-US" dirty="0"/>
              <a:t>Coefficients of time-domain AR model</a:t>
            </a:r>
          </a:p>
          <a:p>
            <a:r>
              <a:rPr lang="en-US" dirty="0"/>
              <a:t> Power spectrum features </a:t>
            </a:r>
          </a:p>
          <a:p>
            <a:r>
              <a:rPr lang="en-US" dirty="0"/>
              <a:t>WVD features</a:t>
            </a:r>
          </a:p>
          <a:p>
            <a:endParaRPr lang="en-US" u="sng" dirty="0"/>
          </a:p>
          <a:p>
            <a:endParaRPr lang="en-US" u="sng"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9263"/>
            <a:ext cx="10515600" cy="653778"/>
          </a:xfrm>
        </p:spPr>
        <p:txBody>
          <a:bodyPr>
            <a:normAutofit/>
          </a:bodyPr>
          <a:lstStyle/>
          <a:p>
            <a:r>
              <a:rPr lang="en-IN" sz="2800" dirty="0">
                <a:latin typeface="+mn-lt"/>
              </a:rPr>
              <a:t>PNN CLASSIFIER</a:t>
            </a:r>
            <a:endParaRPr lang="en-US" sz="2800" dirty="0">
              <a:latin typeface="+mn-lt"/>
            </a:endParaRPr>
          </a:p>
        </p:txBody>
      </p:sp>
      <p:pic>
        <p:nvPicPr>
          <p:cNvPr id="4" name="Content Placeholder 3" descr="8.PNG"/>
          <p:cNvPicPr>
            <a:picLocks noGrp="1" noChangeAspect="1"/>
          </p:cNvPicPr>
          <p:nvPr>
            <p:ph idx="1"/>
          </p:nvPr>
        </p:nvPicPr>
        <p:blipFill>
          <a:blip r:embed="rId2"/>
          <a:stretch>
            <a:fillRect/>
          </a:stretch>
        </p:blipFill>
        <p:spPr>
          <a:xfrm>
            <a:off x="2965268" y="2083170"/>
            <a:ext cx="5264331" cy="3285663"/>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u="sng" dirty="0">
                <a:latin typeface="+mn-lt"/>
              </a:rPr>
              <a:t>Experiments</a:t>
            </a:r>
            <a:endParaRPr lang="en-US" sz="3000" u="sng" dirty="0">
              <a:latin typeface="+mn-lt"/>
            </a:endParaRPr>
          </a:p>
        </p:txBody>
      </p:sp>
      <p:sp>
        <p:nvSpPr>
          <p:cNvPr id="3" name="Content Placeholder 2"/>
          <p:cNvSpPr>
            <a:spLocks noGrp="1"/>
          </p:cNvSpPr>
          <p:nvPr>
            <p:ph idx="1"/>
          </p:nvPr>
        </p:nvSpPr>
        <p:spPr/>
        <p:txBody>
          <a:bodyPr/>
          <a:lstStyle/>
          <a:p>
            <a:r>
              <a:rPr lang="en-US" dirty="0"/>
              <a:t>To evaluate the performance of the PNN classifier, two classifiers are used as comparison, a SVM with a 4-degree polynomial kernel and a Gaussian classifier </a:t>
            </a:r>
          </a:p>
          <a:p>
            <a:r>
              <a:rPr lang="en-US" dirty="0"/>
              <a:t>The samples were divided into two classes, class A is man-made gas tank and class B stones with equivalent size. </a:t>
            </a:r>
          </a:p>
          <a:p>
            <a:r>
              <a:rPr lang="en-US" dirty="0"/>
              <a:t>The training set consists of 31 A class files and 34 B class files (one file is just one sample). </a:t>
            </a:r>
          </a:p>
          <a:p>
            <a:r>
              <a:rPr lang="en-US" dirty="0"/>
              <a:t>The testing set consists of 60 A class files and 60 B class files, and they are selected equally from the lake trial and the sea trial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Under Water Acoustics</a:t>
            </a:r>
            <a:endParaRPr lang="en-US" dirty="0"/>
          </a:p>
        </p:txBody>
      </p:sp>
      <p:sp>
        <p:nvSpPr>
          <p:cNvPr id="3" name="Content Placeholder 2"/>
          <p:cNvSpPr>
            <a:spLocks noGrp="1"/>
          </p:cNvSpPr>
          <p:nvPr>
            <p:ph idx="1"/>
          </p:nvPr>
        </p:nvSpPr>
        <p:spPr/>
        <p:txBody>
          <a:bodyPr/>
          <a:lstStyle/>
          <a:p>
            <a:r>
              <a:rPr lang="en-US" dirty="0"/>
              <a:t>Sound in water is measured using a hydrophone.</a:t>
            </a:r>
          </a:p>
          <a:p>
            <a:r>
              <a:rPr lang="en-US" dirty="0"/>
              <a:t>A hydrophone measures pressure fluctuations, and these are usually converted to sound pressure level (SPL), which is a logarithmic measure of the mean square acoustic pressure.</a:t>
            </a:r>
          </a:p>
          <a:p>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3"/>
            <a:ext cx="10515600" cy="1032601"/>
          </a:xfrm>
        </p:spPr>
        <p:txBody>
          <a:bodyPr>
            <a:normAutofit/>
          </a:bodyPr>
          <a:lstStyle/>
          <a:p>
            <a:r>
              <a:rPr lang="en-IN" sz="3000" u="sng" dirty="0">
                <a:latin typeface="+mn-lt"/>
              </a:rPr>
              <a:t>Results</a:t>
            </a:r>
            <a:endParaRPr lang="en-US" sz="3000" u="sng" dirty="0">
              <a:latin typeface="+mn-lt"/>
            </a:endParaRPr>
          </a:p>
        </p:txBody>
      </p:sp>
      <p:sp>
        <p:nvSpPr>
          <p:cNvPr id="3" name="Content Placeholder 2"/>
          <p:cNvSpPr>
            <a:spLocks noGrp="1"/>
          </p:cNvSpPr>
          <p:nvPr>
            <p:ph idx="1"/>
          </p:nvPr>
        </p:nvSpPr>
        <p:spPr/>
        <p:txBody>
          <a:bodyPr/>
          <a:lstStyle/>
          <a:p>
            <a:r>
              <a:rPr lang="en-US" dirty="0"/>
              <a:t>These experiments may be not so sufficient to compare the classifiers, but it shows the proposed approach is effective. </a:t>
            </a:r>
          </a:p>
        </p:txBody>
      </p:sp>
      <p:pic>
        <p:nvPicPr>
          <p:cNvPr id="6" name="Picture 5" descr="9.PNG"/>
          <p:cNvPicPr>
            <a:picLocks noChangeAspect="1"/>
          </p:cNvPicPr>
          <p:nvPr/>
        </p:nvPicPr>
        <p:blipFill>
          <a:blip r:embed="rId2"/>
          <a:stretch>
            <a:fillRect/>
          </a:stretch>
        </p:blipFill>
        <p:spPr>
          <a:xfrm>
            <a:off x="3004457" y="2939144"/>
            <a:ext cx="5434148" cy="325265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73684"/>
            <a:ext cx="10515600" cy="1476740"/>
          </a:xfrm>
        </p:spPr>
        <p:txBody>
          <a:bodyPr>
            <a:normAutofit fontScale="90000"/>
          </a:bodyPr>
          <a:lstStyle/>
          <a:p>
            <a:r>
              <a:rPr lang="en-US" b="1" u="sng" dirty="0"/>
              <a:t>Distributed Data Classification in Underwater Acoustic Sensors based on Local Time-Frequency Coherence Analysis </a:t>
            </a:r>
          </a:p>
        </p:txBody>
      </p:sp>
      <p:sp>
        <p:nvSpPr>
          <p:cNvPr id="3" name="Content Placeholder 2"/>
          <p:cNvSpPr>
            <a:spLocks noGrp="1"/>
          </p:cNvSpPr>
          <p:nvPr>
            <p:ph idx="1"/>
          </p:nvPr>
        </p:nvSpPr>
        <p:spPr>
          <a:xfrm>
            <a:off x="864326" y="2021568"/>
            <a:ext cx="10515600" cy="4351338"/>
          </a:xfrm>
        </p:spPr>
        <p:txBody>
          <a:bodyPr>
            <a:normAutofit lnSpcReduction="10000"/>
          </a:bodyPr>
          <a:lstStyle/>
          <a:p>
            <a:r>
              <a:rPr lang="en-US" dirty="0"/>
              <a:t>This paper introduces a stochastic approach that considers the distributed classification problem for a network of underwater acoustic sensors</a:t>
            </a:r>
          </a:p>
          <a:p>
            <a:r>
              <a:rPr lang="en-US" dirty="0"/>
              <a:t>The proposed classifier applies the third order polynomial regression to the instantaneous frequency extracted from time-frequency representation of different classes of signals and represent the polynomial’s coefficients in a </a:t>
            </a:r>
            <a:r>
              <a:rPr lang="en-US" dirty="0" err="1"/>
              <a:t>threedimensional</a:t>
            </a:r>
            <a:r>
              <a:rPr lang="en-US" dirty="0"/>
              <a:t> representation space</a:t>
            </a:r>
          </a:p>
          <a:p>
            <a:r>
              <a:rPr lang="en-US" dirty="0"/>
              <a:t>The time-frequency-phase algorithm assumes that the signal is scanned locally with windows of N samples. For each window W, we firstly look for the local Linear Frequency Modulation (LFM) that approximate the best the local time frequency </a:t>
            </a:r>
            <a:r>
              <a:rPr lang="en-US" dirty="0" err="1"/>
              <a:t>behaviour</a:t>
            </a:r>
            <a:r>
              <a:rPr lang="en-US"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endParaRPr lang="en-US" dirty="0"/>
          </a:p>
        </p:txBody>
      </p:sp>
      <p:sp>
        <p:nvSpPr>
          <p:cNvPr id="3" name="Content Placeholder 2"/>
          <p:cNvSpPr>
            <a:spLocks noGrp="1"/>
          </p:cNvSpPr>
          <p:nvPr>
            <p:ph idx="1"/>
          </p:nvPr>
        </p:nvSpPr>
        <p:spPr>
          <a:xfrm>
            <a:off x="838200" y="1149531"/>
            <a:ext cx="10515600" cy="5027432"/>
          </a:xfrm>
        </p:spPr>
        <p:txBody>
          <a:bodyPr/>
          <a:lstStyle/>
          <a:p>
            <a:r>
              <a:rPr lang="en-US" dirty="0"/>
              <a:t>The research study is concerned with the detection and description of the following marine acoustical sources, </a:t>
            </a:r>
          </a:p>
          <a:p>
            <a:pPr lvl="1"/>
            <a:r>
              <a:rPr lang="en-US" dirty="0"/>
              <a:t>Mono-Chromatic Signals</a:t>
            </a:r>
          </a:p>
          <a:p>
            <a:pPr lvl="1"/>
            <a:r>
              <a:rPr lang="en-US" dirty="0"/>
              <a:t>Linear frequency modulated signals.</a:t>
            </a:r>
          </a:p>
          <a:p>
            <a:pPr lvl="1"/>
            <a:r>
              <a:rPr lang="en-US" dirty="0"/>
              <a:t>Second order frequency modulations </a:t>
            </a:r>
          </a:p>
          <a:p>
            <a:pPr lvl="1"/>
            <a:r>
              <a:rPr lang="en-US" dirty="0"/>
              <a:t>Third  order frequency modulations </a:t>
            </a:r>
          </a:p>
          <a:p>
            <a:pPr lvl="2"/>
            <a:endParaRPr lang="en-US" dirty="0"/>
          </a:p>
          <a:p>
            <a:r>
              <a:rPr lang="en-IN" dirty="0"/>
              <a:t>The principle consisting of processing of a large amount of data and representing them in a 3D vector space by using the first three coefficient of the regression polynomial defined by</a:t>
            </a:r>
          </a:p>
          <a:p>
            <a:pPr>
              <a:buNone/>
            </a:pPr>
            <a:endParaRPr lang="en-IN" dirty="0"/>
          </a:p>
          <a:p>
            <a:pPr lvl="1">
              <a:buNone/>
            </a:pPr>
            <a:endParaRPr lang="en-US" dirty="0"/>
          </a:p>
        </p:txBody>
      </p:sp>
      <p:pic>
        <p:nvPicPr>
          <p:cNvPr id="4" name="Picture 3" descr="10.PNG"/>
          <p:cNvPicPr>
            <a:picLocks noChangeAspect="1"/>
          </p:cNvPicPr>
          <p:nvPr/>
        </p:nvPicPr>
        <p:blipFill>
          <a:blip r:embed="rId2"/>
          <a:stretch>
            <a:fillRect/>
          </a:stretch>
        </p:blipFill>
        <p:spPr>
          <a:xfrm>
            <a:off x="3696790" y="5391534"/>
            <a:ext cx="4100824" cy="10092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Data sets used </a:t>
            </a:r>
            <a:endParaRPr lang="en-US" dirty="0">
              <a:latin typeface="+mn-lt"/>
            </a:endParaRPr>
          </a:p>
        </p:txBody>
      </p:sp>
      <p:sp>
        <p:nvSpPr>
          <p:cNvPr id="3" name="Content Placeholder 2"/>
          <p:cNvSpPr>
            <a:spLocks noGrp="1"/>
          </p:cNvSpPr>
          <p:nvPr>
            <p:ph idx="1"/>
          </p:nvPr>
        </p:nvSpPr>
        <p:spPr/>
        <p:txBody>
          <a:bodyPr/>
          <a:lstStyle/>
          <a:p>
            <a:r>
              <a:rPr lang="en-IN" dirty="0"/>
              <a:t>DOSITS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CC2D-FF98-44E4-8463-98954DE4C960}"/>
              </a:ext>
            </a:extLst>
          </p:cNvPr>
          <p:cNvSpPr>
            <a:spLocks noGrp="1"/>
          </p:cNvSpPr>
          <p:nvPr>
            <p:ph type="title"/>
          </p:nvPr>
        </p:nvSpPr>
        <p:spPr/>
        <p:txBody>
          <a:bodyPr/>
          <a:lstStyle/>
          <a:p>
            <a:pPr algn="ctr"/>
            <a:r>
              <a:rPr lang="en-IN" dirty="0"/>
              <a:t>Under Water Acoustic channel Estimation</a:t>
            </a:r>
          </a:p>
        </p:txBody>
      </p:sp>
      <p:sp>
        <p:nvSpPr>
          <p:cNvPr id="3" name="Content Placeholder 2">
            <a:extLst>
              <a:ext uri="{FF2B5EF4-FFF2-40B4-BE49-F238E27FC236}">
                <a16:creationId xmlns:a16="http://schemas.microsoft.com/office/drawing/2014/main" id="{916BD3BE-1FC4-4799-8B17-280A59F23ACF}"/>
              </a:ext>
            </a:extLst>
          </p:cNvPr>
          <p:cNvSpPr>
            <a:spLocks noGrp="1"/>
          </p:cNvSpPr>
          <p:nvPr>
            <p:ph idx="1"/>
          </p:nvPr>
        </p:nvSpPr>
        <p:spPr/>
        <p:txBody>
          <a:bodyPr>
            <a:normAutofit/>
          </a:bodyPr>
          <a:lstStyle/>
          <a:p>
            <a:r>
              <a:rPr lang="en-US" dirty="0"/>
              <a:t>Underwater acoustic (UWA) channels have large delay spread and significant Doppler effects , and hence fall into the category of doubly (time- and frequency-) spread channels.</a:t>
            </a:r>
          </a:p>
          <a:p>
            <a:r>
              <a:rPr lang="en-US" dirty="0"/>
              <a:t>One approach is to use a basis expansion model (BEM) to approximate the time-varying UWA channels, so that the number of unknowns in channel estimation can be reduced.</a:t>
            </a:r>
          </a:p>
          <a:p>
            <a:r>
              <a:rPr lang="en-US" dirty="0"/>
              <a:t>The other approach is to directly exploit the fact that UWA channels are naturally sparse, meaning that most channel energy is concentrated on a few delay and/or </a:t>
            </a:r>
            <a:r>
              <a:rPr lang="en-IN" dirty="0"/>
              <a:t>Doppler values</a:t>
            </a:r>
            <a:endParaRPr lang="en-IN" b="1" dirty="0"/>
          </a:p>
        </p:txBody>
      </p:sp>
    </p:spTree>
    <p:extLst>
      <p:ext uri="{BB962C8B-B14F-4D97-AF65-F5344CB8AC3E}">
        <p14:creationId xmlns:p14="http://schemas.microsoft.com/office/powerpoint/2010/main" val="62929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1396-B11F-4494-ACE7-0BD3EEE2B9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78A563-579A-473B-8DEE-74DD72F43236}"/>
              </a:ext>
            </a:extLst>
          </p:cNvPr>
          <p:cNvSpPr>
            <a:spLocks noGrp="1"/>
          </p:cNvSpPr>
          <p:nvPr>
            <p:ph idx="1"/>
          </p:nvPr>
        </p:nvSpPr>
        <p:spPr/>
        <p:txBody>
          <a:bodyPr/>
          <a:lstStyle/>
          <a:p>
            <a:r>
              <a:rPr lang="en-US" dirty="0"/>
              <a:t>The </a:t>
            </a:r>
            <a:r>
              <a:rPr lang="en-US" u="sng" dirty="0"/>
              <a:t>basis expansion model (BEM</a:t>
            </a:r>
            <a:r>
              <a:rPr lang="en-US" dirty="0"/>
              <a:t>) can fit the channel with dynamic changes by several basis functions, which is a valid tool for fast time-varying (TV) channel estimation.</a:t>
            </a:r>
          </a:p>
          <a:p>
            <a:r>
              <a:rPr lang="en-US" dirty="0"/>
              <a:t>In other words, the fast TV channel is represented as the sum of several basis functions multiplied by the corresponding coefficients</a:t>
            </a:r>
            <a:endParaRPr lang="en-IN" dirty="0"/>
          </a:p>
        </p:txBody>
      </p:sp>
    </p:spTree>
    <p:extLst>
      <p:ext uri="{BB962C8B-B14F-4D97-AF65-F5344CB8AC3E}">
        <p14:creationId xmlns:p14="http://schemas.microsoft.com/office/powerpoint/2010/main" val="383139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9E0-1EB1-467D-86EA-5483D12B015D}"/>
              </a:ext>
            </a:extLst>
          </p:cNvPr>
          <p:cNvSpPr>
            <a:spLocks noGrp="1"/>
          </p:cNvSpPr>
          <p:nvPr>
            <p:ph type="title"/>
          </p:nvPr>
        </p:nvSpPr>
        <p:spPr/>
        <p:txBody>
          <a:bodyPr>
            <a:noAutofit/>
          </a:bodyPr>
          <a:lstStyle/>
          <a:p>
            <a:r>
              <a:rPr lang="en-IN" sz="3200" b="1" dirty="0"/>
              <a:t>Sparse Channel Estimation for Multicarrier Underwater Acoustic Communication: From </a:t>
            </a:r>
            <a:r>
              <a:rPr lang="en-US" sz="3200" b="1" dirty="0"/>
              <a:t>Subspace Methods to Compressed Sensing</a:t>
            </a:r>
            <a:endParaRPr lang="en-IN" sz="3200" b="1" dirty="0"/>
          </a:p>
        </p:txBody>
      </p:sp>
      <p:sp>
        <p:nvSpPr>
          <p:cNvPr id="3" name="Content Placeholder 2">
            <a:extLst>
              <a:ext uri="{FF2B5EF4-FFF2-40B4-BE49-F238E27FC236}">
                <a16:creationId xmlns:a16="http://schemas.microsoft.com/office/drawing/2014/main" id="{1FC0A7FC-D6C1-4662-B91E-913CDEBD27E5}"/>
              </a:ext>
            </a:extLst>
          </p:cNvPr>
          <p:cNvSpPr>
            <a:spLocks noGrp="1"/>
          </p:cNvSpPr>
          <p:nvPr>
            <p:ph idx="1"/>
          </p:nvPr>
        </p:nvSpPr>
        <p:spPr/>
        <p:txBody>
          <a:bodyPr>
            <a:normAutofit/>
          </a:bodyPr>
          <a:lstStyle/>
          <a:p>
            <a:r>
              <a:rPr lang="en-US" sz="2600" dirty="0"/>
              <a:t>In this paper, we present various channel estimators that exploit the channel sparsity in a multicarrier underwater </a:t>
            </a:r>
            <a:r>
              <a:rPr lang="en-IN" sz="2600" dirty="0"/>
              <a:t>acoustic system.</a:t>
            </a:r>
          </a:p>
          <a:p>
            <a:r>
              <a:rPr lang="en-IN" sz="2600" dirty="0"/>
              <a:t>Includes </a:t>
            </a:r>
          </a:p>
          <a:p>
            <a:pPr lvl="1"/>
            <a:r>
              <a:rPr lang="en-US" dirty="0"/>
              <a:t>subspace algorithms :root-MUSIC and ESPRIT</a:t>
            </a:r>
          </a:p>
          <a:p>
            <a:pPr lvl="1"/>
            <a:r>
              <a:rPr lang="en-US" dirty="0"/>
              <a:t>compressed sensing algorithms : Orthogonal Matching Pursuit (OMP) and Basis Pursuit (BP).</a:t>
            </a:r>
          </a:p>
          <a:p>
            <a:r>
              <a:rPr lang="en-IN" sz="2400" dirty="0"/>
              <a:t>Numerical </a:t>
            </a:r>
            <a:r>
              <a:rPr lang="en-US" sz="2400" dirty="0"/>
              <a:t>simulation and experimental data of an OFDM block-by-block receiver are used to evaluate the proposed algorithms in comparison to the conventional least-squares (LS) channel estimator</a:t>
            </a:r>
          </a:p>
          <a:p>
            <a:pPr marL="457200" lvl="1" indent="0">
              <a:buNone/>
            </a:pPr>
            <a:endParaRPr lang="en-US" dirty="0"/>
          </a:p>
        </p:txBody>
      </p:sp>
    </p:spTree>
    <p:extLst>
      <p:ext uri="{BB962C8B-B14F-4D97-AF65-F5344CB8AC3E}">
        <p14:creationId xmlns:p14="http://schemas.microsoft.com/office/powerpoint/2010/main" val="18974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C459-9580-40E9-B1F8-76FB7E7B3703}"/>
              </a:ext>
            </a:extLst>
          </p:cNvPr>
          <p:cNvSpPr>
            <a:spLocks noGrp="1"/>
          </p:cNvSpPr>
          <p:nvPr>
            <p:ph type="title"/>
          </p:nvPr>
        </p:nvSpPr>
        <p:spPr/>
        <p:txBody>
          <a:bodyPr/>
          <a:lstStyle/>
          <a:p>
            <a:pPr algn="ctr"/>
            <a:r>
              <a:rPr lang="en-IN" dirty="0"/>
              <a:t>SYSTEM MODEL</a:t>
            </a:r>
          </a:p>
        </p:txBody>
      </p:sp>
      <p:sp>
        <p:nvSpPr>
          <p:cNvPr id="3" name="Content Placeholder 2">
            <a:extLst>
              <a:ext uri="{FF2B5EF4-FFF2-40B4-BE49-F238E27FC236}">
                <a16:creationId xmlns:a16="http://schemas.microsoft.com/office/drawing/2014/main" id="{EA02888B-130B-4059-A5C7-5865B753934C}"/>
              </a:ext>
            </a:extLst>
          </p:cNvPr>
          <p:cNvSpPr>
            <a:spLocks noGrp="1"/>
          </p:cNvSpPr>
          <p:nvPr>
            <p:ph idx="1"/>
          </p:nvPr>
        </p:nvSpPr>
        <p:spPr/>
        <p:txBody>
          <a:bodyPr/>
          <a:lstStyle/>
          <a:p>
            <a:r>
              <a:rPr lang="en-IN" dirty="0"/>
              <a:t>We consider zero-padded (ZP) OFDM system </a:t>
            </a:r>
          </a:p>
          <a:p>
            <a:r>
              <a:rPr lang="en-IN" dirty="0"/>
              <a:t>OFDM block duration : </a:t>
            </a:r>
            <a:r>
              <a:rPr lang="en-IN" b="1" dirty="0"/>
              <a:t>T ′ = T +</a:t>
            </a:r>
            <a:r>
              <a:rPr lang="en-IN" b="1" dirty="0" err="1"/>
              <a:t>Tg</a:t>
            </a:r>
            <a:endParaRPr lang="en-IN" b="1" dirty="0"/>
          </a:p>
          <a:p>
            <a:r>
              <a:rPr lang="en-IN" dirty="0"/>
              <a:t>Subcarrier spacing =</a:t>
            </a:r>
            <a:r>
              <a:rPr lang="en-IN" b="1" dirty="0"/>
              <a:t>1/T</a:t>
            </a:r>
          </a:p>
          <a:p>
            <a:r>
              <a:rPr lang="en-US" dirty="0"/>
              <a:t>The kth subcarrier is at frequency;</a:t>
            </a:r>
            <a:r>
              <a:rPr lang="en-IN" b="1" dirty="0" err="1"/>
              <a:t>fk</a:t>
            </a:r>
            <a:r>
              <a:rPr lang="en-IN" b="1" dirty="0"/>
              <a:t> = fc + k/T</a:t>
            </a:r>
            <a:r>
              <a:rPr lang="en-IN" dirty="0"/>
              <a:t>,   -(1)</a:t>
            </a:r>
          </a:p>
          <a:p>
            <a:pPr marL="0" indent="0">
              <a:buNone/>
            </a:pPr>
            <a:r>
              <a:rPr lang="en-IN" dirty="0"/>
              <a:t>   where k = −K/2, . . . ,K/2 − 1,</a:t>
            </a:r>
          </a:p>
          <a:p>
            <a:pPr marL="0" indent="0">
              <a:buNone/>
            </a:pPr>
            <a:r>
              <a:rPr lang="en-IN" dirty="0"/>
              <a:t>               T : OFDM </a:t>
            </a:r>
            <a:r>
              <a:rPr lang="en-US" dirty="0"/>
              <a:t>symbol duration </a:t>
            </a:r>
          </a:p>
          <a:p>
            <a:pPr marL="0" indent="0">
              <a:buNone/>
            </a:pPr>
            <a:r>
              <a:rPr lang="en-US" dirty="0"/>
              <a:t>	    </a:t>
            </a:r>
            <a:r>
              <a:rPr lang="en-US" dirty="0" err="1"/>
              <a:t>Tg</a:t>
            </a:r>
            <a:r>
              <a:rPr lang="en-US" dirty="0"/>
              <a:t> : guard interval for the ZP</a:t>
            </a:r>
          </a:p>
          <a:p>
            <a:pPr marL="0" indent="0">
              <a:buNone/>
            </a:pPr>
            <a:r>
              <a:rPr lang="en-US" dirty="0"/>
              <a:t>	    </a:t>
            </a:r>
            <a:r>
              <a:rPr lang="de-DE" dirty="0"/>
              <a:t>bandwidth is B = K/T</a:t>
            </a:r>
            <a:endParaRPr lang="en-IN" dirty="0"/>
          </a:p>
          <a:p>
            <a:pPr marL="0" indent="0">
              <a:buNone/>
            </a:pPr>
            <a:endParaRPr lang="en-IN" b="1" dirty="0"/>
          </a:p>
        </p:txBody>
      </p:sp>
    </p:spTree>
    <p:extLst>
      <p:ext uri="{BB962C8B-B14F-4D97-AF65-F5344CB8AC3E}">
        <p14:creationId xmlns:p14="http://schemas.microsoft.com/office/powerpoint/2010/main" val="195289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984A-769F-48FA-AACE-265B87F73176}"/>
              </a:ext>
            </a:extLst>
          </p:cNvPr>
          <p:cNvSpPr>
            <a:spLocks noGrp="1"/>
          </p:cNvSpPr>
          <p:nvPr>
            <p:ph type="title"/>
          </p:nvPr>
        </p:nvSpPr>
        <p:spPr>
          <a:xfrm>
            <a:off x="838200" y="365126"/>
            <a:ext cx="10515600" cy="2629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C2D9EA2-A190-4D6D-B443-9D262464C2E0}"/>
              </a:ext>
            </a:extLst>
          </p:cNvPr>
          <p:cNvSpPr>
            <a:spLocks noGrp="1"/>
          </p:cNvSpPr>
          <p:nvPr>
            <p:ph idx="1"/>
          </p:nvPr>
        </p:nvSpPr>
        <p:spPr>
          <a:xfrm>
            <a:off x="838200" y="628030"/>
            <a:ext cx="10515600" cy="5864844"/>
          </a:xfrm>
        </p:spPr>
        <p:txBody>
          <a:bodyPr/>
          <a:lstStyle/>
          <a:p>
            <a:r>
              <a:rPr lang="en-IN" dirty="0"/>
              <a:t>Let s[k] denote </a:t>
            </a:r>
            <a:r>
              <a:rPr lang="en-US" dirty="0"/>
              <a:t>the information symbol to be transmitted on the kth subcarrier.</a:t>
            </a:r>
          </a:p>
          <a:p>
            <a:r>
              <a:rPr lang="en-US" dirty="0"/>
              <a:t>The non-overlapping sets of data subcarriers SD, pilot subcarriers SP, and null subcarriers SN satisfy SD ∪ SP ∪ </a:t>
            </a:r>
            <a:r>
              <a:rPr lang="en-IN" dirty="0"/>
              <a:t>SN = {−K/2, . . . ,K/2−1}</a:t>
            </a:r>
          </a:p>
          <a:p>
            <a:r>
              <a:rPr lang="en-US" dirty="0"/>
              <a:t>The transmitted signal is given by</a:t>
            </a:r>
          </a:p>
          <a:p>
            <a:endParaRPr lang="en-US" dirty="0"/>
          </a:p>
          <a:p>
            <a:pPr marL="0" indent="0">
              <a:buNone/>
            </a:pPr>
            <a:r>
              <a:rPr lang="en-US" dirty="0"/>
              <a:t>								(2)</a:t>
            </a:r>
          </a:p>
          <a:p>
            <a:pPr marL="0" indent="0">
              <a:buNone/>
            </a:pPr>
            <a:endParaRPr lang="en-US" dirty="0"/>
          </a:p>
          <a:p>
            <a:pPr marL="0" indent="0">
              <a:buNone/>
            </a:pPr>
            <a:endParaRPr lang="en-US" dirty="0"/>
          </a:p>
          <a:p>
            <a:pPr marL="0" indent="0">
              <a:buNone/>
            </a:pPr>
            <a:r>
              <a:rPr lang="en-US" dirty="0"/>
              <a:t>Where q(t) is the ZP operation					</a:t>
            </a:r>
          </a:p>
          <a:p>
            <a:pPr marL="0" indent="0">
              <a:buNone/>
            </a:pPr>
            <a:r>
              <a:rPr lang="en-US" dirty="0"/>
              <a:t>									 (3)</a:t>
            </a:r>
            <a:endParaRPr lang="en-IN" dirty="0"/>
          </a:p>
        </p:txBody>
      </p:sp>
      <p:pic>
        <p:nvPicPr>
          <p:cNvPr id="12" name="Picture 11">
            <a:extLst>
              <a:ext uri="{FF2B5EF4-FFF2-40B4-BE49-F238E27FC236}">
                <a16:creationId xmlns:a16="http://schemas.microsoft.com/office/drawing/2014/main" id="{3F882CFB-0BE4-4F66-A6BE-FEBC632FFF18}"/>
              </a:ext>
            </a:extLst>
          </p:cNvPr>
          <p:cNvPicPr>
            <a:picLocks noChangeAspect="1"/>
          </p:cNvPicPr>
          <p:nvPr/>
        </p:nvPicPr>
        <p:blipFill>
          <a:blip r:embed="rId2"/>
          <a:stretch>
            <a:fillRect/>
          </a:stretch>
        </p:blipFill>
        <p:spPr>
          <a:xfrm>
            <a:off x="1907506" y="3198313"/>
            <a:ext cx="6389162" cy="1133954"/>
          </a:xfrm>
          <a:prstGeom prst="rect">
            <a:avLst/>
          </a:prstGeom>
        </p:spPr>
      </p:pic>
      <p:pic>
        <p:nvPicPr>
          <p:cNvPr id="13" name="Picture 12">
            <a:extLst>
              <a:ext uri="{FF2B5EF4-FFF2-40B4-BE49-F238E27FC236}">
                <a16:creationId xmlns:a16="http://schemas.microsoft.com/office/drawing/2014/main" id="{40A265B5-BC14-4784-B636-D9E69518FD05}"/>
              </a:ext>
            </a:extLst>
          </p:cNvPr>
          <p:cNvPicPr>
            <a:picLocks noChangeAspect="1"/>
          </p:cNvPicPr>
          <p:nvPr/>
        </p:nvPicPr>
        <p:blipFill>
          <a:blip r:embed="rId3"/>
          <a:stretch>
            <a:fillRect/>
          </a:stretch>
        </p:blipFill>
        <p:spPr>
          <a:xfrm>
            <a:off x="6096000" y="5266247"/>
            <a:ext cx="1896020" cy="804742"/>
          </a:xfrm>
          <a:prstGeom prst="rect">
            <a:avLst/>
          </a:prstGeom>
        </p:spPr>
      </p:pic>
    </p:spTree>
    <p:extLst>
      <p:ext uri="{BB962C8B-B14F-4D97-AF65-F5344CB8AC3E}">
        <p14:creationId xmlns:p14="http://schemas.microsoft.com/office/powerpoint/2010/main" val="2854368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2237</Words>
  <Application>Microsoft Office PowerPoint</Application>
  <PresentationFormat>Widescreen</PresentationFormat>
  <Paragraphs>234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UNDER  WATER ACOUSTIC SIGNAL DETECTION AND CLASSIFICATION</vt:lpstr>
      <vt:lpstr>Introduction</vt:lpstr>
      <vt:lpstr>Acoustic signals- Characteristics and Properties</vt:lpstr>
      <vt:lpstr>Under Water Acoustics</vt:lpstr>
      <vt:lpstr>Under Water Acoustic channel Estimation</vt:lpstr>
      <vt:lpstr>PowerPoint Presentation</vt:lpstr>
      <vt:lpstr>Sparse Channel Estimation for Multicarrier Underwater Acoustic Communication: From Subspace Methods to Compressed Sensing</vt:lpstr>
      <vt:lpstr>SYSTEM MODEL</vt:lpstr>
      <vt:lpstr>PowerPoint Presentation</vt:lpstr>
      <vt:lpstr>A. Channel Model</vt:lpstr>
      <vt:lpstr>PowerPoint Presentation</vt:lpstr>
      <vt:lpstr>B. Receiver Processing</vt:lpstr>
      <vt:lpstr>B. Receiver Processing(contd..)</vt:lpstr>
      <vt:lpstr>B. Receiver Processing(contd..)</vt:lpstr>
      <vt:lpstr>B. Receiver Processing(contd..)</vt:lpstr>
      <vt:lpstr>SUBSPACE METHODS</vt:lpstr>
      <vt:lpstr>SUBSPACE METHODS(contd..)</vt:lpstr>
      <vt:lpstr>SUBSPACE METHODS(contd..)</vt:lpstr>
      <vt:lpstr>COMPRESSED SENSING</vt:lpstr>
      <vt:lpstr>CONCLUSION</vt:lpstr>
      <vt:lpstr>Description of underwater acoustic target detection and classification</vt:lpstr>
      <vt:lpstr> 1. Classification of Underwater Acoustic Signals Using Multi-Classifiers  </vt:lpstr>
      <vt:lpstr>Proposed work</vt:lpstr>
      <vt:lpstr>Implementation</vt:lpstr>
      <vt:lpstr>Block diagram of proposed system</vt:lpstr>
      <vt:lpstr>Experiments And Results</vt:lpstr>
      <vt:lpstr>PowerPoint Presentation</vt:lpstr>
      <vt:lpstr>Results </vt:lpstr>
      <vt:lpstr>PowerPoint Presentation</vt:lpstr>
      <vt:lpstr>PowerPoint Presentation</vt:lpstr>
      <vt:lpstr>PowerPoint Presentation</vt:lpstr>
      <vt:lpstr>2.Performance Evaluation of Linear and Multi-linear Subspace Learning Techniques for Object Classification Based on Underwater Acoustics</vt:lpstr>
      <vt:lpstr>Methodology </vt:lpstr>
      <vt:lpstr>PowerPoint Presentation</vt:lpstr>
      <vt:lpstr>PowerPoint Presentation</vt:lpstr>
      <vt:lpstr>Conclusions</vt:lpstr>
      <vt:lpstr>3.Classification of Underwater Objects Based on Probabilistic Neural Network </vt:lpstr>
      <vt:lpstr>PNN CLASSIFIER</vt:lpstr>
      <vt:lpstr>Experiments</vt:lpstr>
      <vt:lpstr>Results</vt:lpstr>
      <vt:lpstr>Distributed Data Classification in Underwater Acoustic Sensors based on Local Time-Frequency Coherence Analysis </vt:lpstr>
      <vt:lpstr>PowerPoint Presentation</vt:lpstr>
      <vt:lpstr>Data sets used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WATER ACOUSTIC SIGNAL DETECTION AND CLASSIFICATION</dc:title>
  <dc:creator>Suhail k</dc:creator>
  <cp:lastModifiedBy>Suhail k</cp:lastModifiedBy>
  <cp:revision>32</cp:revision>
  <dcterms:created xsi:type="dcterms:W3CDTF">2018-09-04T17:55:13Z</dcterms:created>
  <dcterms:modified xsi:type="dcterms:W3CDTF">2018-10-06T09:38:59Z</dcterms:modified>
</cp:coreProperties>
</file>