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 id="2147483719" r:id="rId3"/>
  </p:sldMasterIdLst>
  <p:notesMasterIdLst>
    <p:notesMasterId r:id="rId32"/>
  </p:notesMasterIdLst>
  <p:sldIdLst>
    <p:sldId id="360" r:id="rId4"/>
    <p:sldId id="347" r:id="rId5"/>
    <p:sldId id="365" r:id="rId6"/>
    <p:sldId id="367" r:id="rId7"/>
    <p:sldId id="369" r:id="rId8"/>
    <p:sldId id="368" r:id="rId9"/>
    <p:sldId id="379" r:id="rId10"/>
    <p:sldId id="374" r:id="rId11"/>
    <p:sldId id="377" r:id="rId12"/>
    <p:sldId id="378" r:id="rId13"/>
    <p:sldId id="384" r:id="rId14"/>
    <p:sldId id="383" r:id="rId15"/>
    <p:sldId id="382" r:id="rId16"/>
    <p:sldId id="381" r:id="rId17"/>
    <p:sldId id="380" r:id="rId18"/>
    <p:sldId id="376" r:id="rId19"/>
    <p:sldId id="385" r:id="rId20"/>
    <p:sldId id="375" r:id="rId21"/>
    <p:sldId id="386" r:id="rId22"/>
    <p:sldId id="393" r:id="rId23"/>
    <p:sldId id="392" r:id="rId24"/>
    <p:sldId id="391" r:id="rId25"/>
    <p:sldId id="390" r:id="rId26"/>
    <p:sldId id="389" r:id="rId27"/>
    <p:sldId id="388" r:id="rId28"/>
    <p:sldId id="387" r:id="rId29"/>
    <p:sldId id="372" r:id="rId30"/>
    <p:sldId id="34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5400"/>
    <a:srgbClr val="1243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guide orient="horz" pos="2387"/>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7/16/2023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dirty="0"/>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9A5893F2-A884-4E0F-A9DE-65AB9DBEC9F9}"/>
              </a:ext>
            </a:extLst>
          </p:cNvPr>
          <p:cNvSpPr>
            <a:spLocks noGrp="1"/>
          </p:cNvSpPr>
          <p:nvPr>
            <p:ph type="pic" idx="18" hasCustomPrompt="1"/>
          </p:nvPr>
        </p:nvSpPr>
        <p:spPr>
          <a:xfrm>
            <a:off x="3439889" y="1"/>
            <a:ext cx="2520000" cy="47251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D3E3E594-245D-49BF-A849-93434AD94294}"/>
              </a:ext>
            </a:extLst>
          </p:cNvPr>
          <p:cNvSpPr>
            <a:spLocks noGrp="1"/>
          </p:cNvSpPr>
          <p:nvPr>
            <p:ph type="pic" idx="19" hasCustomPrompt="1"/>
          </p:nvPr>
        </p:nvSpPr>
        <p:spPr>
          <a:xfrm>
            <a:off x="6235774" y="692696"/>
            <a:ext cx="2520000" cy="616530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87E22463-5978-48DC-BCAC-3E2F51E45250}"/>
              </a:ext>
            </a:extLst>
          </p:cNvPr>
          <p:cNvSpPr/>
          <p:nvPr userDrawn="1"/>
        </p:nvSpPr>
        <p:spPr>
          <a:xfrm>
            <a:off x="0" y="863125"/>
            <a:ext cx="6546079" cy="513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a16="http://schemas.microsoft.com/office/drawing/2014/main" id="{7FC461A0-970C-4DEF-9409-12FF5610A666}"/>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3727ADF3-242D-4FD7-A02C-43B21E3CAC42}"/>
              </a:ext>
            </a:extLst>
          </p:cNvPr>
          <p:cNvSpPr>
            <a:spLocks noGrp="1"/>
          </p:cNvSpPr>
          <p:nvPr>
            <p:ph type="pic" sz="quarter" idx="10" hasCustomPrompt="1"/>
          </p:nvPr>
        </p:nvSpPr>
        <p:spPr>
          <a:xfrm>
            <a:off x="5658418" y="2"/>
            <a:ext cx="6533583" cy="6857999"/>
          </a:xfrm>
          <a:custGeom>
            <a:avLst/>
            <a:gdLst>
              <a:gd name="connsiteX0" fmla="*/ 2592666 w 6533583"/>
              <a:gd name="connsiteY0" fmla="*/ 0 h 6857999"/>
              <a:gd name="connsiteX1" fmla="*/ 6533583 w 6533583"/>
              <a:gd name="connsiteY1" fmla="*/ 0 h 6857999"/>
              <a:gd name="connsiteX2" fmla="*/ 6533583 w 6533583"/>
              <a:gd name="connsiteY2" fmla="*/ 1085634 h 6857999"/>
              <a:gd name="connsiteX3" fmla="*/ 4351340 w 6533583"/>
              <a:gd name="connsiteY3" fmla="*/ 6857999 h 6857999"/>
              <a:gd name="connsiteX4" fmla="*/ 0 w 6533583"/>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583" h="6857999">
                <a:moveTo>
                  <a:pt x="2592666" y="0"/>
                </a:moveTo>
                <a:lnTo>
                  <a:pt x="6533583" y="0"/>
                </a:lnTo>
                <a:lnTo>
                  <a:pt x="6533583" y="1085634"/>
                </a:lnTo>
                <a:lnTo>
                  <a:pt x="4351340"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3251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748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BDD2E4-167A-46D5-9477-9744C0A4040D}" type="datetimeFigureOut">
              <a:rPr lang="en-IN" smtClean="0"/>
              <a:t>16-07-2023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688A45-FDFE-4C78-A324-8DDCB783712F}" type="slidenum">
              <a:rPr lang="en-IN" smtClean="0"/>
              <a:t>‹#›</a:t>
            </a:fld>
            <a:endParaRPr lang="en-IN" dirty="0"/>
          </a:p>
        </p:txBody>
      </p:sp>
    </p:spTree>
    <p:extLst>
      <p:ext uri="{BB962C8B-B14F-4D97-AF65-F5344CB8AC3E}">
        <p14:creationId xmlns:p14="http://schemas.microsoft.com/office/powerpoint/2010/main" val="39751959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DD2E4-167A-46D5-9477-9744C0A4040D}" type="datetimeFigureOut">
              <a:rPr lang="en-IN" smtClean="0"/>
              <a:t>16-07-2023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688A45-FDFE-4C78-A324-8DDCB783712F}" type="slidenum">
              <a:rPr lang="en-IN" smtClean="0"/>
              <a:t>‹#›</a:t>
            </a:fld>
            <a:endParaRPr lang="en-IN" dirty="0"/>
          </a:p>
        </p:txBody>
      </p:sp>
    </p:spTree>
    <p:extLst>
      <p:ext uri="{BB962C8B-B14F-4D97-AF65-F5344CB8AC3E}">
        <p14:creationId xmlns:p14="http://schemas.microsoft.com/office/powerpoint/2010/main" val="1664456332"/>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DD2E4-167A-46D5-9477-9744C0A4040D}" type="datetimeFigureOut">
              <a:rPr lang="en-IN" smtClean="0"/>
              <a:t>16-07-2023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688A45-FDFE-4C78-A324-8DDCB783712F}" type="slidenum">
              <a:rPr lang="en-IN" smtClean="0"/>
              <a:t>‹#›</a:t>
            </a:fld>
            <a:endParaRPr lang="en-IN" dirty="0"/>
          </a:p>
        </p:txBody>
      </p:sp>
    </p:spTree>
    <p:extLst>
      <p:ext uri="{BB962C8B-B14F-4D97-AF65-F5344CB8AC3E}">
        <p14:creationId xmlns:p14="http://schemas.microsoft.com/office/powerpoint/2010/main" val="372281370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BDD2E4-167A-46D5-9477-9744C0A4040D}" type="datetimeFigureOut">
              <a:rPr lang="en-IN" smtClean="0"/>
              <a:t>16-07-2023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688A45-FDFE-4C78-A324-8DDCB783712F}" type="slidenum">
              <a:rPr lang="en-IN" smtClean="0"/>
              <a:t>‹#›</a:t>
            </a:fld>
            <a:endParaRPr lang="en-IN" dirty="0"/>
          </a:p>
        </p:txBody>
      </p:sp>
    </p:spTree>
    <p:extLst>
      <p:ext uri="{BB962C8B-B14F-4D97-AF65-F5344CB8AC3E}">
        <p14:creationId xmlns:p14="http://schemas.microsoft.com/office/powerpoint/2010/main" val="1331798295"/>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BDD2E4-167A-46D5-9477-9744C0A4040D}" type="datetimeFigureOut">
              <a:rPr lang="en-IN" smtClean="0"/>
              <a:t>16-07-2023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688A45-FDFE-4C78-A324-8DDCB783712F}" type="slidenum">
              <a:rPr lang="en-IN" smtClean="0"/>
              <a:t>‹#›</a:t>
            </a:fld>
            <a:endParaRPr lang="en-IN" dirty="0"/>
          </a:p>
        </p:txBody>
      </p:sp>
    </p:spTree>
    <p:extLst>
      <p:ext uri="{BB962C8B-B14F-4D97-AF65-F5344CB8AC3E}">
        <p14:creationId xmlns:p14="http://schemas.microsoft.com/office/powerpoint/2010/main" val="447010564"/>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BDD2E4-167A-46D5-9477-9744C0A4040D}" type="datetimeFigureOut">
              <a:rPr lang="en-IN" smtClean="0"/>
              <a:t>16-07-2023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688A45-FDFE-4C78-A324-8DDCB783712F}" type="slidenum">
              <a:rPr lang="en-IN" smtClean="0"/>
              <a:t>‹#›</a:t>
            </a:fld>
            <a:endParaRPr lang="en-IN" dirty="0"/>
          </a:p>
        </p:txBody>
      </p:sp>
    </p:spTree>
    <p:extLst>
      <p:ext uri="{BB962C8B-B14F-4D97-AF65-F5344CB8AC3E}">
        <p14:creationId xmlns:p14="http://schemas.microsoft.com/office/powerpoint/2010/main" val="3941961982"/>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DD2E4-167A-46D5-9477-9744C0A4040D}" type="datetimeFigureOut">
              <a:rPr lang="en-IN" smtClean="0"/>
              <a:t>16-07-2023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D688A45-FDFE-4C78-A324-8DDCB783712F}" type="slidenum">
              <a:rPr lang="en-IN" smtClean="0"/>
              <a:t>‹#›</a:t>
            </a:fld>
            <a:endParaRPr lang="en-IN" dirty="0"/>
          </a:p>
        </p:txBody>
      </p:sp>
    </p:spTree>
    <p:extLst>
      <p:ext uri="{BB962C8B-B14F-4D97-AF65-F5344CB8AC3E}">
        <p14:creationId xmlns:p14="http://schemas.microsoft.com/office/powerpoint/2010/main" val="206959978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BDD2E4-167A-46D5-9477-9744C0A4040D}" type="datetimeFigureOut">
              <a:rPr lang="en-IN" smtClean="0"/>
              <a:t>16-07-2023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688A45-FDFE-4C78-A324-8DDCB783712F}" type="slidenum">
              <a:rPr lang="en-IN" smtClean="0"/>
              <a:t>‹#›</a:t>
            </a:fld>
            <a:endParaRPr lang="en-IN" dirty="0"/>
          </a:p>
        </p:txBody>
      </p:sp>
    </p:spTree>
    <p:extLst>
      <p:ext uri="{BB962C8B-B14F-4D97-AF65-F5344CB8AC3E}">
        <p14:creationId xmlns:p14="http://schemas.microsoft.com/office/powerpoint/2010/main" val="240180885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BDD2E4-167A-46D5-9477-9744C0A4040D}" type="datetimeFigureOut">
              <a:rPr lang="en-IN" smtClean="0"/>
              <a:t>16-07-2023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688A45-FDFE-4C78-A324-8DDCB783712F}" type="slidenum">
              <a:rPr lang="en-IN" smtClean="0"/>
              <a:t>‹#›</a:t>
            </a:fld>
            <a:endParaRPr lang="en-IN" dirty="0"/>
          </a:p>
        </p:txBody>
      </p:sp>
    </p:spTree>
    <p:extLst>
      <p:ext uri="{BB962C8B-B14F-4D97-AF65-F5344CB8AC3E}">
        <p14:creationId xmlns:p14="http://schemas.microsoft.com/office/powerpoint/2010/main" val="305502802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DD2E4-167A-46D5-9477-9744C0A4040D}" type="datetimeFigureOut">
              <a:rPr lang="en-IN" smtClean="0"/>
              <a:t>16-07-2023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688A45-FDFE-4C78-A324-8DDCB783712F}" type="slidenum">
              <a:rPr lang="en-IN" smtClean="0"/>
              <a:t>‹#›</a:t>
            </a:fld>
            <a:endParaRPr lang="en-IN" dirty="0"/>
          </a:p>
        </p:txBody>
      </p:sp>
    </p:spTree>
    <p:extLst>
      <p:ext uri="{BB962C8B-B14F-4D97-AF65-F5344CB8AC3E}">
        <p14:creationId xmlns:p14="http://schemas.microsoft.com/office/powerpoint/2010/main" val="530409899"/>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DD2E4-167A-46D5-9477-9744C0A4040D}" type="datetimeFigureOut">
              <a:rPr lang="en-IN" smtClean="0"/>
              <a:t>16-07-2023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688A45-FDFE-4C78-A324-8DDCB783712F}" type="slidenum">
              <a:rPr lang="en-IN" smtClean="0"/>
              <a:t>‹#›</a:t>
            </a:fld>
            <a:endParaRPr lang="en-IN" dirty="0"/>
          </a:p>
        </p:txBody>
      </p:sp>
    </p:spTree>
    <p:extLst>
      <p:ext uri="{BB962C8B-B14F-4D97-AF65-F5344CB8AC3E}">
        <p14:creationId xmlns:p14="http://schemas.microsoft.com/office/powerpoint/2010/main" val="261178065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8021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64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D1B43571-EB74-4DFB-9BB9-B977D516C2FA}"/>
              </a:ext>
            </a:extLst>
          </p:cNvPr>
          <p:cNvSpPr>
            <a:spLocks noGrp="1"/>
          </p:cNvSpPr>
          <p:nvPr>
            <p:ph type="pic" idx="14" hasCustomPrompt="1"/>
          </p:nvPr>
        </p:nvSpPr>
        <p:spPr>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BDB5FB7B-6C25-4DDB-8392-8EB212AF513F}"/>
              </a:ext>
            </a:extLst>
          </p:cNvPr>
          <p:cNvSpPr>
            <a:spLocks noGrp="1"/>
          </p:cNvSpPr>
          <p:nvPr>
            <p:ph type="pic" idx="15" hasCustomPrompt="1"/>
          </p:nvPr>
        </p:nvSpPr>
        <p:spPr>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42C50E7C-EB32-4D95-B8F1-8BE10A073106}"/>
              </a:ext>
            </a:extLst>
          </p:cNvPr>
          <p:cNvSpPr>
            <a:spLocks noGrp="1"/>
          </p:cNvSpPr>
          <p:nvPr>
            <p:ph type="pic" idx="16" hasCustomPrompt="1"/>
          </p:nvPr>
        </p:nvSpPr>
        <p:spPr>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DDBFA302-365D-4257-9D0E-2277073B145D}"/>
              </a:ext>
            </a:extLst>
          </p:cNvPr>
          <p:cNvSpPr>
            <a:spLocks noGrp="1"/>
          </p:cNvSpPr>
          <p:nvPr>
            <p:ph type="pic" idx="18" hasCustomPrompt="1"/>
          </p:nvPr>
        </p:nvSpPr>
        <p:spPr>
          <a:xfrm>
            <a:off x="0" y="0"/>
            <a:ext cx="609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FAA807E4-56C6-402E-848D-BB4C3322FB60}"/>
              </a:ext>
            </a:extLst>
          </p:cNvPr>
          <p:cNvSpPr>
            <a:spLocks noGrp="1"/>
          </p:cNvSpPr>
          <p:nvPr>
            <p:ph type="pic" sz="quarter" idx="10" hasCustomPrompt="1"/>
          </p:nvPr>
        </p:nvSpPr>
        <p:spPr>
          <a:xfrm>
            <a:off x="731520" y="2345890"/>
            <a:ext cx="6992983" cy="2376264"/>
          </a:xfrm>
          <a:prstGeom prst="rect">
            <a:avLst/>
          </a:prstGeom>
          <a:solidFill>
            <a:schemeClr val="bg1">
              <a:lumMod val="95000"/>
            </a:schemeClr>
          </a:solidFill>
          <a:ln w="25400">
            <a:noFill/>
          </a:ln>
          <a:effectLst/>
        </p:spPr>
        <p:txBody>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 name="직사각형 2">
            <a:extLst>
              <a:ext uri="{FF2B5EF4-FFF2-40B4-BE49-F238E27FC236}">
                <a16:creationId xmlns:a16="http://schemas.microsoft.com/office/drawing/2014/main" id="{DA0F4677-9B15-4116-A37F-EA517F96B608}"/>
              </a:ext>
            </a:extLst>
          </p:cNvPr>
          <p:cNvSpPr/>
          <p:nvPr userDrawn="1"/>
        </p:nvSpPr>
        <p:spPr>
          <a:xfrm>
            <a:off x="7724503" y="2345890"/>
            <a:ext cx="3735976" cy="2376000"/>
          </a:xfrm>
          <a:prstGeom prst="rect">
            <a:avLst/>
          </a:prstGeom>
          <a:solidFill>
            <a:schemeClr val="accent1">
              <a:alpha val="89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solidFill>
                <a:schemeClr val="tx1">
                  <a:lumMod val="75000"/>
                  <a:lumOff val="25000"/>
                </a:schemeClr>
              </a:solidFill>
            </a:endParaRPr>
          </a:p>
        </p:txBody>
      </p:sp>
      <p:sp>
        <p:nvSpPr>
          <p:cNvPr id="4" name="Text Placeholder 9">
            <a:extLst>
              <a:ext uri="{FF2B5EF4-FFF2-40B4-BE49-F238E27FC236}">
                <a16:creationId xmlns:a16="http://schemas.microsoft.com/office/drawing/2014/main" id="{57B23F21-9999-4814-9DE0-1C1D035FAF35}"/>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4" name="Rectangle 68">
            <a:extLst>
              <a:ext uri="{FF2B5EF4-FFF2-40B4-BE49-F238E27FC236}">
                <a16:creationId xmlns:a16="http://schemas.microsoft.com/office/drawing/2014/main" id="{A9D41CEA-9BD6-4D8A-9BBE-A419E3F8944A}"/>
              </a:ext>
            </a:extLst>
          </p:cNvPr>
          <p:cNvSpPr/>
          <p:nvPr userDrawn="1"/>
        </p:nvSpPr>
        <p:spPr>
          <a:xfrm>
            <a:off x="6096000" y="837246"/>
            <a:ext cx="6096000" cy="2591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61">
            <a:extLst>
              <a:ext uri="{FF2B5EF4-FFF2-40B4-BE49-F238E27FC236}">
                <a16:creationId xmlns:a16="http://schemas.microsoft.com/office/drawing/2014/main" id="{C55784C2-A625-4992-85BC-279ED49F5E54}"/>
              </a:ext>
            </a:extLst>
          </p:cNvPr>
          <p:cNvGrpSpPr/>
          <p:nvPr userDrawn="1"/>
        </p:nvGrpSpPr>
        <p:grpSpPr>
          <a:xfrm>
            <a:off x="1058291" y="3689597"/>
            <a:ext cx="2892793" cy="3168403"/>
            <a:chOff x="1058291" y="3689597"/>
            <a:chExt cx="2892793" cy="3168403"/>
          </a:xfrm>
        </p:grpSpPr>
        <p:sp>
          <p:nvSpPr>
            <p:cNvPr id="6" name="Freeform: Shape 53">
              <a:extLst>
                <a:ext uri="{FF2B5EF4-FFF2-40B4-BE49-F238E27FC236}">
                  <a16:creationId xmlns:a16="http://schemas.microsoft.com/office/drawing/2014/main" id="{13077F57-5725-450D-B772-BCD9A94C02A3}"/>
                </a:ext>
              </a:extLst>
            </p:cNvPr>
            <p:cNvSpPr/>
            <p:nvPr userDrawn="1"/>
          </p:nvSpPr>
          <p:spPr>
            <a:xfrm>
              <a:off x="1062769" y="3689597"/>
              <a:ext cx="2885112" cy="3168403"/>
            </a:xfrm>
            <a:custGeom>
              <a:avLst/>
              <a:gdLst>
                <a:gd name="connsiteX0" fmla="*/ 380827 w 2885112"/>
                <a:gd name="connsiteY0" fmla="*/ 0 h 3168403"/>
                <a:gd name="connsiteX1" fmla="*/ 2504286 w 2885112"/>
                <a:gd name="connsiteY1" fmla="*/ 0 h 3168403"/>
                <a:gd name="connsiteX2" fmla="*/ 2885112 w 2885112"/>
                <a:gd name="connsiteY2" fmla="*/ 376422 h 3168403"/>
                <a:gd name="connsiteX3" fmla="*/ 2885112 w 2885112"/>
                <a:gd name="connsiteY3" fmla="*/ 3168403 h 3168403"/>
                <a:gd name="connsiteX4" fmla="*/ 0 w 2885112"/>
                <a:gd name="connsiteY4" fmla="*/ 3168403 h 3168403"/>
                <a:gd name="connsiteX5" fmla="*/ 0 w 2885112"/>
                <a:gd name="connsiteY5" fmla="*/ 376422 h 3168403"/>
                <a:gd name="connsiteX6" fmla="*/ 380827 w 2885112"/>
                <a:gd name="connsiteY6" fmla="*/ 0 h 316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112" h="3168403">
                  <a:moveTo>
                    <a:pt x="380827" y="0"/>
                  </a:moveTo>
                  <a:lnTo>
                    <a:pt x="2504286" y="0"/>
                  </a:lnTo>
                  <a:cubicBezTo>
                    <a:pt x="2714606" y="0"/>
                    <a:pt x="2885112" y="168534"/>
                    <a:pt x="2885112" y="376422"/>
                  </a:cubicBezTo>
                  <a:lnTo>
                    <a:pt x="2885112" y="3168403"/>
                  </a:lnTo>
                  <a:lnTo>
                    <a:pt x="0" y="3168403"/>
                  </a:lnTo>
                  <a:lnTo>
                    <a:pt x="0" y="376422"/>
                  </a:lnTo>
                  <a:cubicBezTo>
                    <a:pt x="57" y="168534"/>
                    <a:pt x="170506" y="0"/>
                    <a:pt x="380827" y="0"/>
                  </a:cubicBezTo>
                  <a:close/>
                </a:path>
              </a:pathLst>
            </a:custGeom>
            <a:solidFill>
              <a:srgbClr val="D0D4D8"/>
            </a:solidFill>
            <a:ln w="6728" cap="flat">
              <a:noFill/>
              <a:prstDash val="solid"/>
              <a:miter/>
            </a:ln>
          </p:spPr>
          <p:txBody>
            <a:bodyPr wrap="square" rtlCol="0" anchor="ctr">
              <a:noAutofit/>
            </a:bodyPr>
            <a:lstStyle/>
            <a:p>
              <a:endParaRPr lang="en-US" dirty="0"/>
            </a:p>
          </p:txBody>
        </p:sp>
        <p:sp>
          <p:nvSpPr>
            <p:cNvPr id="7" name="Freeform: Shape 54">
              <a:extLst>
                <a:ext uri="{FF2B5EF4-FFF2-40B4-BE49-F238E27FC236}">
                  <a16:creationId xmlns:a16="http://schemas.microsoft.com/office/drawing/2014/main" id="{0194C56D-0A74-4F25-BE44-939F18CA1333}"/>
                </a:ext>
              </a:extLst>
            </p:cNvPr>
            <p:cNvSpPr/>
            <p:nvPr userDrawn="1"/>
          </p:nvSpPr>
          <p:spPr>
            <a:xfrm>
              <a:off x="1101424" y="3719878"/>
              <a:ext cx="2807801" cy="3138121"/>
            </a:xfrm>
            <a:custGeom>
              <a:avLst/>
              <a:gdLst>
                <a:gd name="connsiteX0" fmla="*/ 379798 w 2807801"/>
                <a:gd name="connsiteY0" fmla="*/ 0 h 3138121"/>
                <a:gd name="connsiteX1" fmla="*/ 2428003 w 2807801"/>
                <a:gd name="connsiteY1" fmla="*/ 0 h 3138121"/>
                <a:gd name="connsiteX2" fmla="*/ 2807801 w 2807801"/>
                <a:gd name="connsiteY2" fmla="*/ 376422 h 3138121"/>
                <a:gd name="connsiteX3" fmla="*/ 2807801 w 2807801"/>
                <a:gd name="connsiteY3" fmla="*/ 3138121 h 3138121"/>
                <a:gd name="connsiteX4" fmla="*/ 0 w 2807801"/>
                <a:gd name="connsiteY4" fmla="*/ 3138121 h 3138121"/>
                <a:gd name="connsiteX5" fmla="*/ 0 w 2807801"/>
                <a:gd name="connsiteY5" fmla="*/ 376422 h 3138121"/>
                <a:gd name="connsiteX6" fmla="*/ 379798 w 2807801"/>
                <a:gd name="connsiteY6" fmla="*/ 0 h 313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801" h="3138121">
                  <a:moveTo>
                    <a:pt x="379798" y="0"/>
                  </a:moveTo>
                  <a:lnTo>
                    <a:pt x="2428003" y="0"/>
                  </a:lnTo>
                  <a:cubicBezTo>
                    <a:pt x="2637756" y="0"/>
                    <a:pt x="2807801" y="168533"/>
                    <a:pt x="2807801" y="376422"/>
                  </a:cubicBezTo>
                  <a:lnTo>
                    <a:pt x="2807801" y="3138121"/>
                  </a:lnTo>
                  <a:lnTo>
                    <a:pt x="0" y="3138121"/>
                  </a:lnTo>
                  <a:lnTo>
                    <a:pt x="0" y="376422"/>
                  </a:lnTo>
                  <a:cubicBezTo>
                    <a:pt x="0" y="168533"/>
                    <a:pt x="170045" y="0"/>
                    <a:pt x="379798" y="0"/>
                  </a:cubicBezTo>
                  <a:close/>
                </a:path>
              </a:pathLst>
            </a:custGeom>
            <a:solidFill>
              <a:srgbClr val="070808"/>
            </a:solidFill>
            <a:ln w="6728" cap="flat">
              <a:noFill/>
              <a:prstDash val="solid"/>
              <a:miter/>
            </a:ln>
          </p:spPr>
          <p:txBody>
            <a:bodyPr wrap="square" rtlCol="0" anchor="ctr">
              <a:noAutofit/>
            </a:bodyPr>
            <a:lstStyle/>
            <a:p>
              <a:endParaRPr lang="en-US" dirty="0"/>
            </a:p>
          </p:txBody>
        </p:sp>
        <p:sp>
          <p:nvSpPr>
            <p:cNvPr id="8" name="Graphic 2">
              <a:extLst>
                <a:ext uri="{FF2B5EF4-FFF2-40B4-BE49-F238E27FC236}">
                  <a16:creationId xmlns:a16="http://schemas.microsoft.com/office/drawing/2014/main" id="{4E3F047C-1D8A-462E-93CB-7E62D82ADD9E}"/>
                </a:ext>
              </a:extLst>
            </p:cNvPr>
            <p:cNvSpPr/>
            <p:nvPr/>
          </p:nvSpPr>
          <p:spPr>
            <a:xfrm>
              <a:off x="1058801" y="4510882"/>
              <a:ext cx="20187" cy="196716"/>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dirty="0"/>
            </a:p>
          </p:txBody>
        </p:sp>
        <p:sp>
          <p:nvSpPr>
            <p:cNvPr id="9" name="Graphic 2">
              <a:extLst>
                <a:ext uri="{FF2B5EF4-FFF2-40B4-BE49-F238E27FC236}">
                  <a16:creationId xmlns:a16="http://schemas.microsoft.com/office/drawing/2014/main" id="{68A1BEE2-731F-4E06-8AE6-9774771FDABE}"/>
                </a:ext>
              </a:extLst>
            </p:cNvPr>
            <p:cNvSpPr/>
            <p:nvPr/>
          </p:nvSpPr>
          <p:spPr>
            <a:xfrm>
              <a:off x="1058801" y="4932953"/>
              <a:ext cx="28182" cy="39235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dirty="0"/>
            </a:p>
          </p:txBody>
        </p:sp>
        <p:sp>
          <p:nvSpPr>
            <p:cNvPr id="10" name="Graphic 2">
              <a:extLst>
                <a:ext uri="{FF2B5EF4-FFF2-40B4-BE49-F238E27FC236}">
                  <a16:creationId xmlns:a16="http://schemas.microsoft.com/office/drawing/2014/main" id="{EDDCD7F6-B6F3-4503-B930-8229A9CB403F}"/>
                </a:ext>
              </a:extLst>
            </p:cNvPr>
            <p:cNvSpPr/>
            <p:nvPr/>
          </p:nvSpPr>
          <p:spPr>
            <a:xfrm>
              <a:off x="1058858" y="4961137"/>
              <a:ext cx="15935" cy="32856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dirty="0"/>
            </a:p>
          </p:txBody>
        </p:sp>
        <p:sp>
          <p:nvSpPr>
            <p:cNvPr id="11" name="Graphic 2">
              <a:extLst>
                <a:ext uri="{FF2B5EF4-FFF2-40B4-BE49-F238E27FC236}">
                  <a16:creationId xmlns:a16="http://schemas.microsoft.com/office/drawing/2014/main" id="{33F453F5-45C4-4CA9-BA46-64D6BC0CE6FD}"/>
                </a:ext>
              </a:extLst>
            </p:cNvPr>
            <p:cNvSpPr/>
            <p:nvPr/>
          </p:nvSpPr>
          <p:spPr>
            <a:xfrm>
              <a:off x="1058291" y="5456869"/>
              <a:ext cx="28182" cy="39235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dirty="0"/>
            </a:p>
          </p:txBody>
        </p:sp>
        <p:sp>
          <p:nvSpPr>
            <p:cNvPr id="12" name="Graphic 2">
              <a:extLst>
                <a:ext uri="{FF2B5EF4-FFF2-40B4-BE49-F238E27FC236}">
                  <a16:creationId xmlns:a16="http://schemas.microsoft.com/office/drawing/2014/main" id="{0FFB74C1-B1C0-43D3-8844-E198E8331C96}"/>
                </a:ext>
              </a:extLst>
            </p:cNvPr>
            <p:cNvSpPr/>
            <p:nvPr/>
          </p:nvSpPr>
          <p:spPr>
            <a:xfrm>
              <a:off x="1058291" y="5485053"/>
              <a:ext cx="15935" cy="32856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dirty="0"/>
            </a:p>
          </p:txBody>
        </p:sp>
        <p:sp>
          <p:nvSpPr>
            <p:cNvPr id="13" name="Graphic 2">
              <a:extLst>
                <a:ext uri="{FF2B5EF4-FFF2-40B4-BE49-F238E27FC236}">
                  <a16:creationId xmlns:a16="http://schemas.microsoft.com/office/drawing/2014/main" id="{561C812A-62A1-47A9-955D-CC8D5F1FFABF}"/>
                </a:ext>
              </a:extLst>
            </p:cNvPr>
            <p:cNvSpPr/>
            <p:nvPr/>
          </p:nvSpPr>
          <p:spPr>
            <a:xfrm>
              <a:off x="3922902" y="5064570"/>
              <a:ext cx="28182" cy="63500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dirty="0"/>
            </a:p>
          </p:txBody>
        </p:sp>
        <p:sp>
          <p:nvSpPr>
            <p:cNvPr id="14" name="Graphic 2">
              <a:extLst>
                <a:ext uri="{FF2B5EF4-FFF2-40B4-BE49-F238E27FC236}">
                  <a16:creationId xmlns:a16="http://schemas.microsoft.com/office/drawing/2014/main" id="{52A5E994-BDA9-46CA-8D64-0ED4FBE664E3}"/>
                </a:ext>
              </a:extLst>
            </p:cNvPr>
            <p:cNvSpPr/>
            <p:nvPr/>
          </p:nvSpPr>
          <p:spPr>
            <a:xfrm>
              <a:off x="3935149" y="5110218"/>
              <a:ext cx="15935" cy="531742"/>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dirty="0"/>
            </a:p>
          </p:txBody>
        </p:sp>
        <p:sp>
          <p:nvSpPr>
            <p:cNvPr id="15" name="Graphic 2">
              <a:extLst>
                <a:ext uri="{FF2B5EF4-FFF2-40B4-BE49-F238E27FC236}">
                  <a16:creationId xmlns:a16="http://schemas.microsoft.com/office/drawing/2014/main" id="{DC342C15-8643-4ADB-AF3A-E634DF95EA7D}"/>
                </a:ext>
              </a:extLst>
            </p:cNvPr>
            <p:cNvSpPr/>
            <p:nvPr/>
          </p:nvSpPr>
          <p:spPr>
            <a:xfrm>
              <a:off x="3928288" y="6392988"/>
              <a:ext cx="22796" cy="435170"/>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dirty="0"/>
            </a:p>
          </p:txBody>
        </p:sp>
        <p:sp>
          <p:nvSpPr>
            <p:cNvPr id="16" name="Graphic 2">
              <a:extLst>
                <a:ext uri="{FF2B5EF4-FFF2-40B4-BE49-F238E27FC236}">
                  <a16:creationId xmlns:a16="http://schemas.microsoft.com/office/drawing/2014/main" id="{6BFAA6ED-F1A4-49E9-9012-B56FDE93768E}"/>
                </a:ext>
              </a:extLst>
            </p:cNvPr>
            <p:cNvSpPr/>
            <p:nvPr/>
          </p:nvSpPr>
          <p:spPr>
            <a:xfrm>
              <a:off x="3938156" y="6424233"/>
              <a:ext cx="12928" cy="364399"/>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dirty="0"/>
            </a:p>
          </p:txBody>
        </p:sp>
        <p:sp>
          <p:nvSpPr>
            <p:cNvPr id="17" name="Oval 32">
              <a:extLst>
                <a:ext uri="{FF2B5EF4-FFF2-40B4-BE49-F238E27FC236}">
                  <a16:creationId xmlns:a16="http://schemas.microsoft.com/office/drawing/2014/main" id="{E9F64D36-24F5-4419-994A-1690ADF48287}"/>
                </a:ext>
              </a:extLst>
            </p:cNvPr>
            <p:cNvSpPr>
              <a:spLocks noChangeAspect="1"/>
            </p:cNvSpPr>
            <p:nvPr/>
          </p:nvSpPr>
          <p:spPr>
            <a:xfrm>
              <a:off x="2978879" y="3808481"/>
              <a:ext cx="134198" cy="13419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33">
              <a:extLst>
                <a:ext uri="{FF2B5EF4-FFF2-40B4-BE49-F238E27FC236}">
                  <a16:creationId xmlns:a16="http://schemas.microsoft.com/office/drawing/2014/main" id="{A45C3D91-9FBD-4568-865E-9ACDEC8236DA}"/>
                </a:ext>
              </a:extLst>
            </p:cNvPr>
            <p:cNvSpPr>
              <a:spLocks noChangeAspect="1"/>
            </p:cNvSpPr>
            <p:nvPr/>
          </p:nvSpPr>
          <p:spPr>
            <a:xfrm>
              <a:off x="2987267" y="3816868"/>
              <a:ext cx="117423" cy="117423"/>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9" name="Oval 34">
              <a:extLst>
                <a:ext uri="{FF2B5EF4-FFF2-40B4-BE49-F238E27FC236}">
                  <a16:creationId xmlns:a16="http://schemas.microsoft.com/office/drawing/2014/main" id="{7BF8D94C-8FB1-4928-A96F-404CFE1E0694}"/>
                </a:ext>
              </a:extLst>
            </p:cNvPr>
            <p:cNvSpPr/>
            <p:nvPr/>
          </p:nvSpPr>
          <p:spPr>
            <a:xfrm>
              <a:off x="3016958" y="3846560"/>
              <a:ext cx="58040" cy="58040"/>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20" name="Oval 35">
              <a:extLst>
                <a:ext uri="{FF2B5EF4-FFF2-40B4-BE49-F238E27FC236}">
                  <a16:creationId xmlns:a16="http://schemas.microsoft.com/office/drawing/2014/main" id="{559B0B8A-3610-44DE-9002-193CFBFDBFFB}"/>
                </a:ext>
              </a:extLst>
            </p:cNvPr>
            <p:cNvSpPr/>
            <p:nvPr/>
          </p:nvSpPr>
          <p:spPr>
            <a:xfrm>
              <a:off x="3030585" y="3860187"/>
              <a:ext cx="30788" cy="30788"/>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21" name="Graphic 2">
              <a:extLst>
                <a:ext uri="{FF2B5EF4-FFF2-40B4-BE49-F238E27FC236}">
                  <a16:creationId xmlns:a16="http://schemas.microsoft.com/office/drawing/2014/main" id="{D8D01082-2C6E-43A7-A82A-B29AF7C2C329}"/>
                </a:ext>
              </a:extLst>
            </p:cNvPr>
            <p:cNvSpPr/>
            <p:nvPr userDrawn="1"/>
          </p:nvSpPr>
          <p:spPr>
            <a:xfrm flipH="1">
              <a:off x="1060804" y="4534334"/>
              <a:ext cx="10717" cy="149811"/>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dirty="0"/>
            </a:p>
          </p:txBody>
        </p:sp>
      </p:grpSp>
      <p:grpSp>
        <p:nvGrpSpPr>
          <p:cNvPr id="22" name="Group 60">
            <a:extLst>
              <a:ext uri="{FF2B5EF4-FFF2-40B4-BE49-F238E27FC236}">
                <a16:creationId xmlns:a16="http://schemas.microsoft.com/office/drawing/2014/main" id="{3CB92BF0-1182-4A3F-B65E-7DDE5C646618}"/>
              </a:ext>
            </a:extLst>
          </p:cNvPr>
          <p:cNvGrpSpPr/>
          <p:nvPr userDrawn="1"/>
        </p:nvGrpSpPr>
        <p:grpSpPr>
          <a:xfrm>
            <a:off x="8332411" y="0"/>
            <a:ext cx="2885112" cy="2622090"/>
            <a:chOff x="833153" y="6858000"/>
            <a:chExt cx="2885112" cy="2622090"/>
          </a:xfrm>
        </p:grpSpPr>
        <p:sp>
          <p:nvSpPr>
            <p:cNvPr id="23" name="Freeform: Shape 57">
              <a:extLst>
                <a:ext uri="{FF2B5EF4-FFF2-40B4-BE49-F238E27FC236}">
                  <a16:creationId xmlns:a16="http://schemas.microsoft.com/office/drawing/2014/main" id="{F1F7CCD7-6766-4478-B7D5-6483CFE1BBB1}"/>
                </a:ext>
              </a:extLst>
            </p:cNvPr>
            <p:cNvSpPr/>
            <p:nvPr/>
          </p:nvSpPr>
          <p:spPr>
            <a:xfrm>
              <a:off x="833153" y="6858000"/>
              <a:ext cx="2885112" cy="2622090"/>
            </a:xfrm>
            <a:custGeom>
              <a:avLst/>
              <a:gdLst>
                <a:gd name="connsiteX0" fmla="*/ 0 w 2885112"/>
                <a:gd name="connsiteY0" fmla="*/ 0 h 2622090"/>
                <a:gd name="connsiteX1" fmla="*/ 2885112 w 2885112"/>
                <a:gd name="connsiteY1" fmla="*/ 0 h 2622090"/>
                <a:gd name="connsiteX2" fmla="*/ 2885112 w 2885112"/>
                <a:gd name="connsiteY2" fmla="*/ 2245726 h 2622090"/>
                <a:gd name="connsiteX3" fmla="*/ 2504286 w 2885112"/>
                <a:gd name="connsiteY3" fmla="*/ 2622090 h 2622090"/>
                <a:gd name="connsiteX4" fmla="*/ 380827 w 2885112"/>
                <a:gd name="connsiteY4" fmla="*/ 2622090 h 2622090"/>
                <a:gd name="connsiteX5" fmla="*/ 0 w 2885112"/>
                <a:gd name="connsiteY5" fmla="*/ 2245668 h 262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112" h="2622090">
                  <a:moveTo>
                    <a:pt x="0" y="0"/>
                  </a:moveTo>
                  <a:lnTo>
                    <a:pt x="2885112" y="0"/>
                  </a:lnTo>
                  <a:lnTo>
                    <a:pt x="2885112" y="2245726"/>
                  </a:lnTo>
                  <a:cubicBezTo>
                    <a:pt x="2885055" y="2453556"/>
                    <a:pt x="2714549" y="2622090"/>
                    <a:pt x="2504286" y="2622090"/>
                  </a:cubicBezTo>
                  <a:lnTo>
                    <a:pt x="380827" y="2622090"/>
                  </a:lnTo>
                  <a:cubicBezTo>
                    <a:pt x="170506" y="2622090"/>
                    <a:pt x="0" y="2453556"/>
                    <a:pt x="0" y="2245668"/>
                  </a:cubicBezTo>
                  <a:close/>
                </a:path>
              </a:pathLst>
            </a:custGeom>
            <a:solidFill>
              <a:srgbClr val="D0D4D8"/>
            </a:solidFill>
            <a:ln w="6728" cap="flat">
              <a:noFill/>
              <a:prstDash val="solid"/>
              <a:miter/>
            </a:ln>
          </p:spPr>
          <p:txBody>
            <a:bodyPr wrap="square" rtlCol="0" anchor="ctr">
              <a:noAutofit/>
            </a:bodyPr>
            <a:lstStyle/>
            <a:p>
              <a:endParaRPr lang="en-US" dirty="0"/>
            </a:p>
          </p:txBody>
        </p:sp>
        <p:sp>
          <p:nvSpPr>
            <p:cNvPr id="24" name="Freeform: Shape 58">
              <a:extLst>
                <a:ext uri="{FF2B5EF4-FFF2-40B4-BE49-F238E27FC236}">
                  <a16:creationId xmlns:a16="http://schemas.microsoft.com/office/drawing/2014/main" id="{93907175-EA85-49EF-9579-0F7B0E576DBF}"/>
                </a:ext>
              </a:extLst>
            </p:cNvPr>
            <p:cNvSpPr/>
            <p:nvPr/>
          </p:nvSpPr>
          <p:spPr>
            <a:xfrm>
              <a:off x="871808" y="6858000"/>
              <a:ext cx="2807801" cy="2591752"/>
            </a:xfrm>
            <a:custGeom>
              <a:avLst/>
              <a:gdLst>
                <a:gd name="connsiteX0" fmla="*/ 0 w 2807801"/>
                <a:gd name="connsiteY0" fmla="*/ 0 h 2591752"/>
                <a:gd name="connsiteX1" fmla="*/ 2807801 w 2807801"/>
                <a:gd name="connsiteY1" fmla="*/ 0 h 2591752"/>
                <a:gd name="connsiteX2" fmla="*/ 2807801 w 2807801"/>
                <a:gd name="connsiteY2" fmla="*/ 2215388 h 2591752"/>
                <a:gd name="connsiteX3" fmla="*/ 2428061 w 2807801"/>
                <a:gd name="connsiteY3" fmla="*/ 2591752 h 2591752"/>
                <a:gd name="connsiteX4" fmla="*/ 379798 w 2807801"/>
                <a:gd name="connsiteY4" fmla="*/ 2591752 h 2591752"/>
                <a:gd name="connsiteX5" fmla="*/ 0 w 2807801"/>
                <a:gd name="connsiteY5" fmla="*/ 2215332 h 259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7801" h="2591752">
                  <a:moveTo>
                    <a:pt x="0" y="0"/>
                  </a:moveTo>
                  <a:lnTo>
                    <a:pt x="2807801" y="0"/>
                  </a:lnTo>
                  <a:lnTo>
                    <a:pt x="2807801" y="2215388"/>
                  </a:lnTo>
                  <a:cubicBezTo>
                    <a:pt x="2807801" y="2423218"/>
                    <a:pt x="2637756" y="2591752"/>
                    <a:pt x="2428061" y="2591752"/>
                  </a:cubicBezTo>
                  <a:lnTo>
                    <a:pt x="379798" y="2591752"/>
                  </a:lnTo>
                  <a:cubicBezTo>
                    <a:pt x="170045" y="2591752"/>
                    <a:pt x="0" y="2423218"/>
                    <a:pt x="0" y="2215332"/>
                  </a:cubicBezTo>
                  <a:close/>
                </a:path>
              </a:pathLst>
            </a:custGeom>
            <a:solidFill>
              <a:srgbClr val="070808"/>
            </a:solidFill>
            <a:ln w="6728" cap="flat">
              <a:noFill/>
              <a:prstDash val="solid"/>
              <a:miter/>
            </a:ln>
          </p:spPr>
          <p:txBody>
            <a:bodyPr wrap="square" rtlCol="0" anchor="ctr">
              <a:noAutofit/>
            </a:bodyPr>
            <a:lstStyle/>
            <a:p>
              <a:endParaRPr lang="en-US" dirty="0"/>
            </a:p>
          </p:txBody>
        </p:sp>
      </p:grpSp>
      <p:sp>
        <p:nvSpPr>
          <p:cNvPr id="25" name="Freeform: Shape 66">
            <a:extLst>
              <a:ext uri="{FF2B5EF4-FFF2-40B4-BE49-F238E27FC236}">
                <a16:creationId xmlns:a16="http://schemas.microsoft.com/office/drawing/2014/main" id="{62A3DC99-B5AB-4925-B3A0-7440E18AC356}"/>
              </a:ext>
            </a:extLst>
          </p:cNvPr>
          <p:cNvSpPr>
            <a:spLocks noGrp="1"/>
          </p:cNvSpPr>
          <p:nvPr>
            <p:ph type="pic" sz="quarter" idx="15" hasCustomPrompt="1"/>
          </p:nvPr>
        </p:nvSpPr>
        <p:spPr>
          <a:xfrm>
            <a:off x="8438563" y="1"/>
            <a:ext cx="2672808" cy="2493421"/>
          </a:xfrm>
          <a:custGeom>
            <a:avLst/>
            <a:gdLst>
              <a:gd name="connsiteX0" fmla="*/ 0 w 2672808"/>
              <a:gd name="connsiteY0" fmla="*/ 0 h 2493421"/>
              <a:gd name="connsiteX1" fmla="*/ 2672808 w 2672808"/>
              <a:gd name="connsiteY1" fmla="*/ 0 h 2493421"/>
              <a:gd name="connsiteX2" fmla="*/ 2672808 w 2672808"/>
              <a:gd name="connsiteY2" fmla="*/ 2221227 h 2493421"/>
              <a:gd name="connsiteX3" fmla="*/ 2385313 w 2672808"/>
              <a:gd name="connsiteY3" fmla="*/ 2493421 h 2493421"/>
              <a:gd name="connsiteX4" fmla="*/ 287495 w 2672808"/>
              <a:gd name="connsiteY4" fmla="*/ 2493421 h 2493421"/>
              <a:gd name="connsiteX5" fmla="*/ 0 w 2672808"/>
              <a:gd name="connsiteY5" fmla="*/ 2221227 h 24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2808" h="2493421">
                <a:moveTo>
                  <a:pt x="0" y="0"/>
                </a:moveTo>
                <a:lnTo>
                  <a:pt x="2672808" y="0"/>
                </a:lnTo>
                <a:lnTo>
                  <a:pt x="2672808" y="2221227"/>
                </a:lnTo>
                <a:cubicBezTo>
                  <a:pt x="2672808" y="2371557"/>
                  <a:pt x="2544095" y="2493421"/>
                  <a:pt x="2385313" y="2493421"/>
                </a:cubicBezTo>
                <a:lnTo>
                  <a:pt x="287495" y="2493421"/>
                </a:lnTo>
                <a:cubicBezTo>
                  <a:pt x="128714" y="2493421"/>
                  <a:pt x="0" y="2371557"/>
                  <a:pt x="0" y="2221227"/>
                </a:cubicBez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6" name="Freeform: Shape 67">
            <a:extLst>
              <a:ext uri="{FF2B5EF4-FFF2-40B4-BE49-F238E27FC236}">
                <a16:creationId xmlns:a16="http://schemas.microsoft.com/office/drawing/2014/main" id="{9B856AEE-ADC7-4DEB-9041-B378F5649335}"/>
              </a:ext>
            </a:extLst>
          </p:cNvPr>
          <p:cNvSpPr>
            <a:spLocks noGrp="1"/>
          </p:cNvSpPr>
          <p:nvPr>
            <p:ph type="pic" sz="quarter" idx="14" hasCustomPrompt="1"/>
          </p:nvPr>
        </p:nvSpPr>
        <p:spPr>
          <a:xfrm>
            <a:off x="1168921" y="3818265"/>
            <a:ext cx="2672808" cy="3039735"/>
          </a:xfrm>
          <a:custGeom>
            <a:avLst/>
            <a:gdLst>
              <a:gd name="connsiteX0" fmla="*/ 287495 w 2672808"/>
              <a:gd name="connsiteY0" fmla="*/ 0 h 3039735"/>
              <a:gd name="connsiteX1" fmla="*/ 542049 w 2672808"/>
              <a:gd name="connsiteY1" fmla="*/ 0 h 3039735"/>
              <a:gd name="connsiteX2" fmla="*/ 566725 w 2672808"/>
              <a:gd name="connsiteY2" fmla="*/ 23363 h 3039735"/>
              <a:gd name="connsiteX3" fmla="*/ 757670 w 2672808"/>
              <a:gd name="connsiteY3" fmla="*/ 204146 h 3039735"/>
              <a:gd name="connsiteX4" fmla="*/ 1903160 w 2672808"/>
              <a:gd name="connsiteY4" fmla="*/ 204146 h 3039735"/>
              <a:gd name="connsiteX5" fmla="*/ 2094105 w 2672808"/>
              <a:gd name="connsiteY5" fmla="*/ 23363 h 3039735"/>
              <a:gd name="connsiteX6" fmla="*/ 2118781 w 2672808"/>
              <a:gd name="connsiteY6" fmla="*/ 0 h 3039735"/>
              <a:gd name="connsiteX7" fmla="*/ 2385313 w 2672808"/>
              <a:gd name="connsiteY7" fmla="*/ 0 h 3039735"/>
              <a:gd name="connsiteX8" fmla="*/ 2672808 w 2672808"/>
              <a:gd name="connsiteY8" fmla="*/ 272193 h 3039735"/>
              <a:gd name="connsiteX9" fmla="*/ 2672808 w 2672808"/>
              <a:gd name="connsiteY9" fmla="*/ 3039735 h 3039735"/>
              <a:gd name="connsiteX10" fmla="*/ 0 w 2672808"/>
              <a:gd name="connsiteY10" fmla="*/ 3039735 h 3039735"/>
              <a:gd name="connsiteX11" fmla="*/ 0 w 2672808"/>
              <a:gd name="connsiteY11" fmla="*/ 272193 h 3039735"/>
              <a:gd name="connsiteX12" fmla="*/ 287495 w 2672808"/>
              <a:gd name="connsiteY12" fmla="*/ 0 h 303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2808" h="3039735">
                <a:moveTo>
                  <a:pt x="287495" y="0"/>
                </a:moveTo>
                <a:lnTo>
                  <a:pt x="542049" y="0"/>
                </a:lnTo>
                <a:cubicBezTo>
                  <a:pt x="555645" y="0"/>
                  <a:pt x="566725" y="10435"/>
                  <a:pt x="566725" y="23363"/>
                </a:cubicBezTo>
                <a:cubicBezTo>
                  <a:pt x="566725" y="123224"/>
                  <a:pt x="652255" y="204146"/>
                  <a:pt x="757670" y="204146"/>
                </a:cubicBezTo>
                <a:lnTo>
                  <a:pt x="1903160" y="204146"/>
                </a:lnTo>
                <a:cubicBezTo>
                  <a:pt x="2008635" y="204146"/>
                  <a:pt x="2094105" y="123168"/>
                  <a:pt x="2094105" y="23363"/>
                </a:cubicBezTo>
                <a:cubicBezTo>
                  <a:pt x="2094105" y="10491"/>
                  <a:pt x="2105125" y="0"/>
                  <a:pt x="2118781" y="0"/>
                </a:cubicBezTo>
                <a:lnTo>
                  <a:pt x="2385313" y="0"/>
                </a:lnTo>
                <a:cubicBezTo>
                  <a:pt x="2544095" y="0"/>
                  <a:pt x="2672808" y="121864"/>
                  <a:pt x="2672808" y="272193"/>
                </a:cubicBezTo>
                <a:lnTo>
                  <a:pt x="2672808" y="3039735"/>
                </a:lnTo>
                <a:lnTo>
                  <a:pt x="0" y="3039735"/>
                </a:lnTo>
                <a:lnTo>
                  <a:pt x="0" y="272193"/>
                </a:lnTo>
                <a:cubicBezTo>
                  <a:pt x="0" y="121864"/>
                  <a:pt x="128714" y="0"/>
                  <a:pt x="287495" y="0"/>
                </a:cubicBez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0"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 id="214748373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3425063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C8B135A4-E404-492F-A148-A6DA3E196F2F}"/>
              </a:ext>
            </a:extLst>
          </p:cNvPr>
          <p:cNvSpPr txBox="1"/>
          <p:nvPr/>
        </p:nvSpPr>
        <p:spPr>
          <a:xfrm>
            <a:off x="989045" y="507136"/>
            <a:ext cx="9722498" cy="923330"/>
          </a:xfrm>
          <a:prstGeom prst="rect">
            <a:avLst/>
          </a:prstGeom>
          <a:noFill/>
        </p:spPr>
        <p:txBody>
          <a:bodyPr wrap="square" rtlCol="0" anchor="ctr">
            <a:spAutoFit/>
          </a:bodyPr>
          <a:lstStyle/>
          <a:p>
            <a:pPr algn="r"/>
            <a:r>
              <a:rPr lang="en-US" sz="5400" dirty="0">
                <a:solidFill>
                  <a:schemeClr val="accent4">
                    <a:lumMod val="75000"/>
                  </a:schemeClr>
                </a:solidFill>
                <a:latin typeface="Algerian" panose="04020705040A02060702" pitchFamily="82" charset="0"/>
              </a:rPr>
              <a:t>Financial Data Analysis</a:t>
            </a:r>
          </a:p>
        </p:txBody>
      </p:sp>
      <p:pic>
        <p:nvPicPr>
          <p:cNvPr id="2" name="Picture 1">
            <a:extLst>
              <a:ext uri="{FF2B5EF4-FFF2-40B4-BE49-F238E27FC236}">
                <a16:creationId xmlns:a16="http://schemas.microsoft.com/office/drawing/2014/main" id="{DC8D853F-A53E-D685-6E71-CE38C0DE7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sp>
        <p:nvSpPr>
          <p:cNvPr id="5" name="TextBox 4">
            <a:extLst>
              <a:ext uri="{FF2B5EF4-FFF2-40B4-BE49-F238E27FC236}">
                <a16:creationId xmlns:a16="http://schemas.microsoft.com/office/drawing/2014/main" id="{C9F582EA-B615-218F-8286-9AF73C87B4C6}"/>
              </a:ext>
            </a:extLst>
          </p:cNvPr>
          <p:cNvSpPr txBox="1"/>
          <p:nvPr/>
        </p:nvSpPr>
        <p:spPr>
          <a:xfrm>
            <a:off x="8341692" y="3429000"/>
            <a:ext cx="4061148" cy="2339102"/>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Presented By (Team 2)-</a:t>
            </a:r>
          </a:p>
          <a:p>
            <a:r>
              <a:rPr lang="en-US" sz="1800" b="1" dirty="0">
                <a:latin typeface="Times New Roman" panose="02020603050405020304" pitchFamily="18" charset="0"/>
                <a:cs typeface="Times New Roman" panose="02020603050405020304" pitchFamily="18" charset="0"/>
              </a:rPr>
              <a:t>	</a:t>
            </a:r>
          </a:p>
          <a:p>
            <a:r>
              <a:rPr lang="en-IN" b="1" i="0" dirty="0">
                <a:solidFill>
                  <a:schemeClr val="accent4">
                    <a:lumMod val="75000"/>
                  </a:schemeClr>
                </a:solidFill>
                <a:effectLst/>
                <a:latin typeface="Times New Roman" panose="02020603050405020304" pitchFamily="18" charset="0"/>
                <a:cs typeface="Times New Roman" panose="02020603050405020304" pitchFamily="18" charset="0"/>
              </a:rPr>
              <a:t>	Abaneendra nayak</a:t>
            </a:r>
            <a:endParaRPr lang="en-US" b="1" i="0" dirty="0">
              <a:solidFill>
                <a:schemeClr val="accent4">
                  <a:lumMod val="75000"/>
                </a:schemeClr>
              </a:solidFill>
              <a:effectLst/>
              <a:latin typeface="Times New Roman" panose="02020603050405020304" pitchFamily="18" charset="0"/>
              <a:cs typeface="Times New Roman" panose="02020603050405020304" pitchFamily="18" charset="0"/>
            </a:endParaRPr>
          </a:p>
          <a:p>
            <a:r>
              <a:rPr lang="en-US" sz="1800" b="1" dirty="0">
                <a:solidFill>
                  <a:schemeClr val="accent4">
                    <a:lumMod val="75000"/>
                  </a:schemeClr>
                </a:solidFill>
                <a:latin typeface="Times New Roman" panose="02020603050405020304" pitchFamily="18" charset="0"/>
                <a:cs typeface="Times New Roman" panose="02020603050405020304" pitchFamily="18" charset="0"/>
              </a:rPr>
              <a:t>	Nikita Karishma Kispotta</a:t>
            </a:r>
          </a:p>
          <a:p>
            <a:r>
              <a:rPr lang="en-IN" b="1" i="0" dirty="0">
                <a:solidFill>
                  <a:schemeClr val="accent4">
                    <a:lumMod val="75000"/>
                  </a:schemeClr>
                </a:solidFill>
                <a:effectLst/>
                <a:latin typeface="Times New Roman" panose="02020603050405020304" pitchFamily="18" charset="0"/>
                <a:cs typeface="Times New Roman" panose="02020603050405020304" pitchFamily="18" charset="0"/>
              </a:rPr>
              <a:t>	Harshal Gopal Badgujar</a:t>
            </a:r>
            <a:endParaRPr lang="en-US" sz="1800" b="1" dirty="0">
              <a:solidFill>
                <a:schemeClr val="accent4">
                  <a:lumMod val="75000"/>
                </a:schemeClr>
              </a:solidFill>
              <a:latin typeface="Times New Roman" panose="02020603050405020304" pitchFamily="18" charset="0"/>
              <a:cs typeface="Times New Roman" panose="02020603050405020304" pitchFamily="18" charset="0"/>
            </a:endParaRPr>
          </a:p>
          <a:p>
            <a:r>
              <a:rPr lang="en-IN" b="1" i="0" dirty="0">
                <a:solidFill>
                  <a:schemeClr val="accent4">
                    <a:lumMod val="75000"/>
                  </a:schemeClr>
                </a:solidFill>
                <a:effectLst/>
                <a:latin typeface="Times New Roman" panose="02020603050405020304" pitchFamily="18" charset="0"/>
                <a:cs typeface="Times New Roman" panose="02020603050405020304" pitchFamily="18" charset="0"/>
              </a:rPr>
              <a:t>	Lemkohli Sangtam</a:t>
            </a:r>
            <a:endParaRPr lang="en-US" sz="1800" b="1" dirty="0">
              <a:solidFill>
                <a:schemeClr val="accent4">
                  <a:lumMod val="75000"/>
                </a:schemeClr>
              </a:solidFill>
              <a:latin typeface="Times New Roman" panose="02020603050405020304" pitchFamily="18" charset="0"/>
              <a:cs typeface="Times New Roman" panose="02020603050405020304" pitchFamily="18" charset="0"/>
            </a:endParaRPr>
          </a:p>
          <a:p>
            <a:r>
              <a:rPr lang="en-US" sz="1800" b="1" dirty="0">
                <a:solidFill>
                  <a:schemeClr val="accent4">
                    <a:lumMod val="75000"/>
                  </a:schemeClr>
                </a:solidFill>
                <a:latin typeface="Times New Roman" panose="02020603050405020304" pitchFamily="18" charset="0"/>
                <a:cs typeface="Times New Roman" panose="02020603050405020304" pitchFamily="18" charset="0"/>
              </a:rPr>
              <a:t>	</a:t>
            </a:r>
            <a:r>
              <a:rPr lang="en-IN" b="1" i="0" dirty="0">
                <a:solidFill>
                  <a:schemeClr val="accent4">
                    <a:lumMod val="75000"/>
                  </a:schemeClr>
                </a:solidFill>
                <a:effectLst/>
                <a:latin typeface="Times New Roman" panose="02020603050405020304" pitchFamily="18" charset="0"/>
                <a:cs typeface="Times New Roman" panose="02020603050405020304" pitchFamily="18" charset="0"/>
              </a:rPr>
              <a:t>Sonal Soni</a:t>
            </a:r>
          </a:p>
          <a:p>
            <a:r>
              <a:rPr lang="en-IN" b="1" i="0" dirty="0">
                <a:solidFill>
                  <a:schemeClr val="accent4">
                    <a:lumMod val="75000"/>
                  </a:schemeClr>
                </a:solidFill>
                <a:effectLst/>
                <a:latin typeface="Times New Roman" panose="02020603050405020304" pitchFamily="18" charset="0"/>
                <a:cs typeface="Times New Roman" panose="02020603050405020304" pitchFamily="18" charset="0"/>
              </a:rPr>
              <a:t>	Mohammed Suhail T</a:t>
            </a:r>
            <a:r>
              <a:rPr lang="en-IN" b="1" dirty="0">
                <a:solidFill>
                  <a:schemeClr val="accent4">
                    <a:lumMod val="75000"/>
                  </a:schemeClr>
                </a:solidFill>
                <a:latin typeface="Times New Roman" panose="02020603050405020304" pitchFamily="18" charset="0"/>
                <a:cs typeface="Times New Roman" panose="02020603050405020304" pitchFamily="18" charset="0"/>
              </a:rPr>
              <a:t>c</a:t>
            </a:r>
            <a:endParaRPr lang="en-US" sz="1800" b="1"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73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F9EDDFBD-2336-F33B-4AA4-34D8761098F8}"/>
              </a:ext>
            </a:extLst>
          </p:cNvPr>
          <p:cNvSpPr txBox="1"/>
          <p:nvPr/>
        </p:nvSpPr>
        <p:spPr>
          <a:xfrm>
            <a:off x="886410" y="749245"/>
            <a:ext cx="8705459" cy="5576911"/>
          </a:xfrm>
          <a:prstGeom prst="rect">
            <a:avLst/>
          </a:prstGeom>
          <a:noFill/>
        </p:spPr>
        <p:txBody>
          <a:bodyPr wrap="square">
            <a:spAutoFit/>
          </a:bodyPr>
          <a:lstStyle/>
          <a:p>
            <a:pPr algn="l">
              <a:lnSpc>
                <a:spcPct val="120000"/>
              </a:lnSpc>
            </a:pPr>
            <a:r>
              <a:rPr lang="en-US" sz="2400" b="1" dirty="0">
                <a:solidFill>
                  <a:srgbClr val="2E5400"/>
                </a:solidFill>
                <a:latin typeface="Söhne"/>
              </a:rPr>
              <a:t>Insights:</a:t>
            </a:r>
          </a:p>
          <a:p>
            <a:pPr algn="l">
              <a:lnSpc>
                <a:spcPct val="120000"/>
              </a:lnSpc>
              <a:buFont typeface="+mj-lt"/>
              <a:buAutoNum type="arabicPeriod"/>
            </a:pPr>
            <a:r>
              <a:rPr lang="en-US" sz="1800" dirty="0">
                <a:solidFill>
                  <a:srgbClr val="374151"/>
                </a:solidFill>
                <a:latin typeface="Söhne"/>
              </a:rPr>
              <a:t>Verified loans show the highest sum of total payments, indicating a higher level of repayment activity.</a:t>
            </a:r>
          </a:p>
          <a:p>
            <a:pPr algn="l">
              <a:lnSpc>
                <a:spcPct val="120000"/>
              </a:lnSpc>
              <a:buFont typeface="+mj-lt"/>
              <a:buAutoNum type="arabicPeriod"/>
            </a:pPr>
            <a:r>
              <a:rPr lang="en-US" sz="1800" dirty="0">
                <a:solidFill>
                  <a:srgbClr val="374151"/>
                </a:solidFill>
                <a:latin typeface="Söhne"/>
              </a:rPr>
              <a:t>Not Verified loans closely follow, suggesting a similar level of payment engagement.</a:t>
            </a:r>
          </a:p>
          <a:p>
            <a:pPr algn="l">
              <a:lnSpc>
                <a:spcPct val="120000"/>
              </a:lnSpc>
              <a:buFont typeface="+mj-lt"/>
              <a:buAutoNum type="arabicPeriod"/>
            </a:pPr>
            <a:r>
              <a:rPr lang="en-US" sz="1800" dirty="0">
                <a:solidFill>
                  <a:srgbClr val="374151"/>
                </a:solidFill>
                <a:latin typeface="Söhne"/>
              </a:rPr>
              <a:t>Source Verified loans, although slightly lower in total payment amounts, still demonstrate a considerable level of repayment.</a:t>
            </a:r>
          </a:p>
          <a:p>
            <a:pPr algn="l">
              <a:lnSpc>
                <a:spcPct val="120000"/>
              </a:lnSpc>
            </a:pPr>
            <a:endParaRPr lang="en-US" sz="1800" dirty="0">
              <a:solidFill>
                <a:srgbClr val="374151"/>
              </a:solidFill>
              <a:latin typeface="Söhne"/>
            </a:endParaRPr>
          </a:p>
          <a:p>
            <a:pPr algn="l">
              <a:lnSpc>
                <a:spcPct val="120000"/>
              </a:lnSpc>
            </a:pPr>
            <a:r>
              <a:rPr lang="en-US" sz="2400" b="1" dirty="0">
                <a:solidFill>
                  <a:srgbClr val="2E5400"/>
                </a:solidFill>
                <a:latin typeface="Söhne"/>
              </a:rPr>
              <a:t>Possible Solutions:</a:t>
            </a:r>
          </a:p>
          <a:p>
            <a:pPr algn="l">
              <a:lnSpc>
                <a:spcPct val="120000"/>
              </a:lnSpc>
              <a:buFont typeface="+mj-lt"/>
              <a:buAutoNum type="arabicPeriod"/>
            </a:pPr>
            <a:r>
              <a:rPr lang="en-US" sz="1800" dirty="0">
                <a:solidFill>
                  <a:srgbClr val="374151"/>
                </a:solidFill>
                <a:latin typeface="Söhne"/>
              </a:rPr>
              <a:t>Strengthen the verification process for loans to ensure higher repayment activity.</a:t>
            </a:r>
          </a:p>
          <a:p>
            <a:pPr algn="l">
              <a:lnSpc>
                <a:spcPct val="120000"/>
              </a:lnSpc>
              <a:buFont typeface="+mj-lt"/>
              <a:buAutoNum type="arabicPeriod"/>
            </a:pPr>
            <a:r>
              <a:rPr lang="en-US" sz="1800" dirty="0">
                <a:solidFill>
                  <a:srgbClr val="374151"/>
                </a:solidFill>
                <a:latin typeface="Söhne"/>
              </a:rPr>
              <a:t>Implement measures to encourage payment engagement and timely payments for Not Verified loans.</a:t>
            </a:r>
          </a:p>
          <a:p>
            <a:pPr algn="l">
              <a:lnSpc>
                <a:spcPct val="120000"/>
              </a:lnSpc>
              <a:buFont typeface="+mj-lt"/>
              <a:buAutoNum type="arabicPeriod"/>
            </a:pPr>
            <a:r>
              <a:rPr lang="en-US" sz="1800" dirty="0">
                <a:solidFill>
                  <a:srgbClr val="374151"/>
                </a:solidFill>
                <a:latin typeface="Söhne"/>
              </a:rPr>
              <a:t>Enhance the verification process for Source Verified loans to further improve repayment levels.</a:t>
            </a:r>
          </a:p>
          <a:p>
            <a:pPr algn="l">
              <a:lnSpc>
                <a:spcPct val="120000"/>
              </a:lnSpc>
              <a:buFont typeface="+mj-lt"/>
              <a:buAutoNum type="arabicPeriod"/>
            </a:pPr>
            <a:r>
              <a:rPr lang="en-US" sz="1800" dirty="0">
                <a:solidFill>
                  <a:srgbClr val="374151"/>
                </a:solidFill>
                <a:latin typeface="Söhne"/>
              </a:rPr>
              <a:t>Provide education and resources to borrowers to promote responsible payment behavior across all verification statuses.</a:t>
            </a:r>
          </a:p>
          <a:p>
            <a:endParaRPr lang="en-IN" sz="1800" dirty="0">
              <a:solidFill>
                <a:srgbClr val="374151"/>
              </a:solidFill>
              <a:latin typeface="Söhne"/>
            </a:endParaRPr>
          </a:p>
        </p:txBody>
      </p:sp>
    </p:spTree>
    <p:extLst>
      <p:ext uri="{BB962C8B-B14F-4D97-AF65-F5344CB8AC3E}">
        <p14:creationId xmlns:p14="http://schemas.microsoft.com/office/powerpoint/2010/main" val="254321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sp>
        <p:nvSpPr>
          <p:cNvPr id="4" name="TextBox 3">
            <a:extLst>
              <a:ext uri="{FF2B5EF4-FFF2-40B4-BE49-F238E27FC236}">
                <a16:creationId xmlns:a16="http://schemas.microsoft.com/office/drawing/2014/main" id="{B3F2A951-C79C-08BB-8D55-DC477161A87F}"/>
              </a:ext>
            </a:extLst>
          </p:cNvPr>
          <p:cNvSpPr txBox="1"/>
          <p:nvPr/>
        </p:nvSpPr>
        <p:spPr>
          <a:xfrm>
            <a:off x="926607" y="494256"/>
            <a:ext cx="7778853" cy="584775"/>
          </a:xfrm>
          <a:prstGeom prst="rect">
            <a:avLst/>
          </a:prstGeom>
          <a:noFill/>
        </p:spPr>
        <p:txBody>
          <a:bodyPr wrap="square">
            <a:spAutoFit/>
          </a:bodyPr>
          <a:lstStyle/>
          <a:p>
            <a:pPr marR="0" lvl="0" algn="l" rtl="0">
              <a:spcBef>
                <a:spcPts val="0"/>
              </a:spcBef>
              <a:spcAft>
                <a:spcPts val="0"/>
              </a:spcAft>
              <a:buClr>
                <a:schemeClr val="dk1"/>
              </a:buClr>
              <a:buSzPts val="1800"/>
            </a:pPr>
            <a:r>
              <a:rPr lang="en-US" sz="3200" dirty="0">
                <a:solidFill>
                  <a:srgbClr val="2E5400"/>
                </a:solidFill>
                <a:latin typeface="Calibri Light" panose="020F0302020204030204" pitchFamily="34" charset="0"/>
                <a:ea typeface="Calibri Light" panose="020F0302020204030204" pitchFamily="34" charset="0"/>
                <a:cs typeface="Calibri Light" panose="020F0302020204030204" pitchFamily="34" charset="0"/>
                <a:sym typeface="Calibri"/>
              </a:rPr>
              <a:t>State wise and month wise loan status</a:t>
            </a:r>
            <a:endParaRPr lang="en-US" sz="2400" dirty="0">
              <a:solidFill>
                <a:srgbClr val="2E54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91BACE95-81AC-9065-7A55-EC4C6C3EB8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07" y="1155754"/>
            <a:ext cx="8292038" cy="5589507"/>
          </a:xfrm>
          <a:prstGeom prst="rect">
            <a:avLst/>
          </a:prstGeom>
        </p:spPr>
      </p:pic>
    </p:spTree>
    <p:extLst>
      <p:ext uri="{BB962C8B-B14F-4D97-AF65-F5344CB8AC3E}">
        <p14:creationId xmlns:p14="http://schemas.microsoft.com/office/powerpoint/2010/main" val="332945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F1557DD9-014D-95FC-5361-2EAF9803757D}"/>
              </a:ext>
            </a:extLst>
          </p:cNvPr>
          <p:cNvSpPr txBox="1"/>
          <p:nvPr/>
        </p:nvSpPr>
        <p:spPr>
          <a:xfrm>
            <a:off x="830427" y="999620"/>
            <a:ext cx="8593492" cy="4579715"/>
          </a:xfrm>
          <a:prstGeom prst="rect">
            <a:avLst/>
          </a:prstGeom>
          <a:noFill/>
        </p:spPr>
        <p:txBody>
          <a:bodyPr wrap="square">
            <a:spAutoFit/>
          </a:bodyPr>
          <a:lstStyle/>
          <a:p>
            <a:pPr algn="l">
              <a:lnSpc>
                <a:spcPct val="120000"/>
              </a:lnSpc>
            </a:pPr>
            <a:r>
              <a:rPr lang="en-US" sz="2400" b="1" i="0" dirty="0">
                <a:solidFill>
                  <a:srgbClr val="2E5400"/>
                </a:solidFill>
                <a:effectLst/>
                <a:latin typeface="Söhne"/>
              </a:rPr>
              <a:t>Insights</a:t>
            </a:r>
            <a:r>
              <a:rPr lang="en-US" sz="2400" b="1" i="0" dirty="0">
                <a:solidFill>
                  <a:srgbClr val="374151"/>
                </a:solidFill>
                <a:effectLst/>
                <a:latin typeface="Söhne"/>
              </a:rPr>
              <a:t>:</a:t>
            </a:r>
          </a:p>
          <a:p>
            <a:pPr algn="l">
              <a:lnSpc>
                <a:spcPct val="120000"/>
              </a:lnSpc>
              <a:buFont typeface="+mj-lt"/>
              <a:buAutoNum type="arabicPeriod"/>
            </a:pPr>
            <a:r>
              <a:rPr lang="en-US" b="0" i="0" dirty="0">
                <a:solidFill>
                  <a:srgbClr val="374151"/>
                </a:solidFill>
                <a:effectLst/>
                <a:latin typeface="Söhne"/>
              </a:rPr>
              <a:t>Fully paid status: Highest number of members (33k), indicating successful loan repayment.</a:t>
            </a:r>
          </a:p>
          <a:p>
            <a:pPr algn="l">
              <a:lnSpc>
                <a:spcPct val="120000"/>
              </a:lnSpc>
              <a:buFont typeface="+mj-lt"/>
              <a:buAutoNum type="arabicPeriod"/>
            </a:pPr>
            <a:r>
              <a:rPr lang="en-US" b="0" i="0" dirty="0">
                <a:solidFill>
                  <a:srgbClr val="374151"/>
                </a:solidFill>
                <a:effectLst/>
                <a:latin typeface="Söhne"/>
              </a:rPr>
              <a:t>Charged off status: 5k members, representing loans deemed uncollectible or in default.</a:t>
            </a:r>
          </a:p>
          <a:p>
            <a:pPr algn="l">
              <a:lnSpc>
                <a:spcPct val="120000"/>
              </a:lnSpc>
              <a:buFont typeface="+mj-lt"/>
              <a:buAutoNum type="arabicPeriod"/>
            </a:pPr>
            <a:r>
              <a:rPr lang="en-US" b="0" i="0" dirty="0">
                <a:solidFill>
                  <a:srgbClr val="374151"/>
                </a:solidFill>
                <a:effectLst/>
                <a:latin typeface="Söhne"/>
              </a:rPr>
              <a:t>Current status: 1.1k members, signifying active loans without delinquency issues.</a:t>
            </a:r>
          </a:p>
          <a:p>
            <a:pPr algn="l">
              <a:lnSpc>
                <a:spcPct val="120000"/>
              </a:lnSpc>
            </a:pPr>
            <a:endParaRPr lang="en-US" b="0" i="0" dirty="0">
              <a:solidFill>
                <a:srgbClr val="374151"/>
              </a:solidFill>
              <a:effectLst/>
              <a:latin typeface="Söhne"/>
            </a:endParaRPr>
          </a:p>
          <a:p>
            <a:pPr algn="l">
              <a:lnSpc>
                <a:spcPct val="120000"/>
              </a:lnSpc>
            </a:pPr>
            <a:r>
              <a:rPr lang="en-US" sz="2400" b="1" i="0" dirty="0">
                <a:solidFill>
                  <a:srgbClr val="2E5400"/>
                </a:solidFill>
                <a:effectLst/>
                <a:latin typeface="Söhne"/>
              </a:rPr>
              <a:t>Possible Solutions:</a:t>
            </a:r>
          </a:p>
          <a:p>
            <a:pPr algn="l">
              <a:lnSpc>
                <a:spcPct val="120000"/>
              </a:lnSpc>
              <a:buFont typeface="+mj-lt"/>
              <a:buAutoNum type="arabicPeriod"/>
            </a:pPr>
            <a:r>
              <a:rPr lang="en-US" b="0" i="0" dirty="0">
                <a:solidFill>
                  <a:srgbClr val="374151"/>
                </a:solidFill>
                <a:effectLst/>
                <a:latin typeface="Söhne"/>
              </a:rPr>
              <a:t>Learn from successful repayment patterns in fully paid loans for improved lending practices.</a:t>
            </a:r>
          </a:p>
          <a:p>
            <a:pPr algn="l">
              <a:lnSpc>
                <a:spcPct val="120000"/>
              </a:lnSpc>
              <a:buFont typeface="+mj-lt"/>
              <a:buAutoNum type="arabicPeriod"/>
            </a:pPr>
            <a:r>
              <a:rPr lang="en-US" b="0" i="0" dirty="0">
                <a:solidFill>
                  <a:srgbClr val="374151"/>
                </a:solidFill>
                <a:effectLst/>
                <a:latin typeface="Söhne"/>
              </a:rPr>
              <a:t>Strengthen credit assessment to minimize loans being charged off.</a:t>
            </a:r>
          </a:p>
          <a:p>
            <a:pPr algn="l">
              <a:lnSpc>
                <a:spcPct val="120000"/>
              </a:lnSpc>
              <a:buFont typeface="+mj-lt"/>
              <a:buAutoNum type="arabicPeriod"/>
            </a:pPr>
            <a:r>
              <a:rPr lang="en-US" b="0" i="0" dirty="0">
                <a:solidFill>
                  <a:srgbClr val="374151"/>
                </a:solidFill>
                <a:effectLst/>
                <a:latin typeface="Söhne"/>
              </a:rPr>
              <a:t>Provide personalized support to borrowers in current status for timely payments.</a:t>
            </a:r>
          </a:p>
          <a:p>
            <a:pPr algn="l">
              <a:lnSpc>
                <a:spcPct val="120000"/>
              </a:lnSpc>
              <a:buFont typeface="+mj-lt"/>
              <a:buAutoNum type="arabicPeriod"/>
            </a:pPr>
            <a:r>
              <a:rPr lang="en-US" b="0" i="0" dirty="0">
                <a:solidFill>
                  <a:srgbClr val="374151"/>
                </a:solidFill>
                <a:effectLst/>
                <a:latin typeface="Söhne"/>
              </a:rPr>
              <a:t>Enhance collection strategies to maximize recovery efforts for charged-off loans.</a:t>
            </a:r>
          </a:p>
          <a:p>
            <a:endParaRPr lang="en-IN" dirty="0"/>
          </a:p>
        </p:txBody>
      </p:sp>
    </p:spTree>
    <p:extLst>
      <p:ext uri="{BB962C8B-B14F-4D97-AF65-F5344CB8AC3E}">
        <p14:creationId xmlns:p14="http://schemas.microsoft.com/office/powerpoint/2010/main" val="650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sp>
        <p:nvSpPr>
          <p:cNvPr id="4" name="TextBox 3">
            <a:extLst>
              <a:ext uri="{FF2B5EF4-FFF2-40B4-BE49-F238E27FC236}">
                <a16:creationId xmlns:a16="http://schemas.microsoft.com/office/drawing/2014/main" id="{B3F2A951-C79C-08BB-8D55-DC477161A87F}"/>
              </a:ext>
            </a:extLst>
          </p:cNvPr>
          <p:cNvSpPr txBox="1"/>
          <p:nvPr/>
        </p:nvSpPr>
        <p:spPr>
          <a:xfrm>
            <a:off x="926607" y="494256"/>
            <a:ext cx="7834837" cy="584775"/>
          </a:xfrm>
          <a:prstGeom prst="rect">
            <a:avLst/>
          </a:prstGeom>
          <a:noFill/>
        </p:spPr>
        <p:txBody>
          <a:bodyPr wrap="square">
            <a:spAutoFit/>
          </a:bodyPr>
          <a:lstStyle/>
          <a:p>
            <a:pPr marR="0" lvl="0" algn="l" rtl="0">
              <a:spcBef>
                <a:spcPts val="0"/>
              </a:spcBef>
              <a:spcAft>
                <a:spcPts val="0"/>
              </a:spcAft>
              <a:buClr>
                <a:schemeClr val="dk1"/>
              </a:buClr>
              <a:buSzPts val="1800"/>
            </a:pPr>
            <a:r>
              <a:rPr lang="en-US" sz="3200" dirty="0">
                <a:solidFill>
                  <a:srgbClr val="2E5400"/>
                </a:solidFill>
                <a:latin typeface="Calibri"/>
                <a:ea typeface="Calibri"/>
                <a:cs typeface="Calibri"/>
                <a:sym typeface="Calibri"/>
              </a:rPr>
              <a:t>Home ownership Vs last payment date stats</a:t>
            </a:r>
            <a:endParaRPr lang="en-US" sz="2400" dirty="0">
              <a:solidFill>
                <a:srgbClr val="2E5400"/>
              </a:solidFill>
            </a:endParaRPr>
          </a:p>
        </p:txBody>
      </p:sp>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17BBF0D4-10CD-102A-4318-784E3BA9AB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931" y="1266590"/>
            <a:ext cx="8571937" cy="4912475"/>
          </a:xfrm>
          <a:prstGeom prst="rect">
            <a:avLst/>
          </a:prstGeom>
        </p:spPr>
      </p:pic>
    </p:spTree>
    <p:extLst>
      <p:ext uri="{BB962C8B-B14F-4D97-AF65-F5344CB8AC3E}">
        <p14:creationId xmlns:p14="http://schemas.microsoft.com/office/powerpoint/2010/main" val="21304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AB83E44D-8A49-B826-9BC7-D7B8EE522CA2}"/>
              </a:ext>
            </a:extLst>
          </p:cNvPr>
          <p:cNvSpPr txBox="1"/>
          <p:nvPr/>
        </p:nvSpPr>
        <p:spPr>
          <a:xfrm>
            <a:off x="671804" y="677276"/>
            <a:ext cx="8752113" cy="4912114"/>
          </a:xfrm>
          <a:prstGeom prst="rect">
            <a:avLst/>
          </a:prstGeom>
          <a:noFill/>
        </p:spPr>
        <p:txBody>
          <a:bodyPr wrap="square">
            <a:spAutoFit/>
          </a:bodyPr>
          <a:lstStyle/>
          <a:p>
            <a:pPr algn="l">
              <a:lnSpc>
                <a:spcPct val="120000"/>
              </a:lnSpc>
            </a:pPr>
            <a:r>
              <a:rPr lang="en-US" sz="2400" b="1" i="0" dirty="0">
                <a:solidFill>
                  <a:srgbClr val="2E5400"/>
                </a:solidFill>
                <a:effectLst/>
                <a:latin typeface="Söhne"/>
              </a:rPr>
              <a:t>Insights:</a:t>
            </a:r>
          </a:p>
          <a:p>
            <a:pPr algn="l">
              <a:lnSpc>
                <a:spcPct val="120000"/>
              </a:lnSpc>
              <a:buFont typeface="+mj-lt"/>
              <a:buAutoNum type="arabicPeriod"/>
            </a:pPr>
            <a:r>
              <a:rPr lang="en-US" b="0" i="0" dirty="0">
                <a:solidFill>
                  <a:srgbClr val="374151"/>
                </a:solidFill>
                <a:effectLst/>
                <a:latin typeface="Söhne"/>
              </a:rPr>
              <a:t>Majority (53%) of last payment amounts from individuals with a mortgage.</a:t>
            </a:r>
          </a:p>
          <a:p>
            <a:pPr algn="l">
              <a:lnSpc>
                <a:spcPct val="120000"/>
              </a:lnSpc>
              <a:buFont typeface="+mj-lt"/>
              <a:buAutoNum type="arabicPeriod"/>
            </a:pPr>
            <a:r>
              <a:rPr lang="en-US" b="0" i="0" dirty="0">
                <a:solidFill>
                  <a:srgbClr val="374151"/>
                </a:solidFill>
                <a:effectLst/>
                <a:latin typeface="Söhne"/>
              </a:rPr>
              <a:t>Renters contribute 39% of last payment amounts.</a:t>
            </a:r>
          </a:p>
          <a:p>
            <a:pPr algn="l">
              <a:lnSpc>
                <a:spcPct val="120000"/>
              </a:lnSpc>
              <a:buFont typeface="+mj-lt"/>
              <a:buAutoNum type="arabicPeriod"/>
            </a:pPr>
            <a:r>
              <a:rPr lang="en-US" b="0" i="0" dirty="0">
                <a:solidFill>
                  <a:srgbClr val="374151"/>
                </a:solidFill>
                <a:effectLst/>
                <a:latin typeface="Söhne"/>
              </a:rPr>
              <a:t>Homeowners with outright ownership represent 8% of last payment amounts.</a:t>
            </a:r>
          </a:p>
          <a:p>
            <a:pPr algn="l">
              <a:lnSpc>
                <a:spcPct val="120000"/>
              </a:lnSpc>
              <a:buFont typeface="+mj-lt"/>
              <a:buAutoNum type="arabicPeriod"/>
            </a:pPr>
            <a:r>
              <a:rPr lang="en-US" b="0" i="0" dirty="0">
                <a:solidFill>
                  <a:srgbClr val="374151"/>
                </a:solidFill>
                <a:effectLst/>
                <a:latin typeface="Söhne"/>
              </a:rPr>
              <a:t>"None" or "other" categories make up a negligible portion of last payments.</a:t>
            </a:r>
          </a:p>
          <a:p>
            <a:pPr algn="l">
              <a:lnSpc>
                <a:spcPct val="120000"/>
              </a:lnSpc>
            </a:pPr>
            <a:endParaRPr lang="en-US" b="0" i="0" dirty="0">
              <a:solidFill>
                <a:srgbClr val="374151"/>
              </a:solidFill>
              <a:effectLst/>
              <a:latin typeface="Söhne"/>
            </a:endParaRPr>
          </a:p>
          <a:p>
            <a:pPr algn="l">
              <a:lnSpc>
                <a:spcPct val="120000"/>
              </a:lnSpc>
            </a:pPr>
            <a:r>
              <a:rPr lang="en-US" sz="2400" b="1" i="0" dirty="0">
                <a:solidFill>
                  <a:srgbClr val="2E5400"/>
                </a:solidFill>
                <a:effectLst/>
                <a:latin typeface="Söhne"/>
              </a:rPr>
              <a:t>Possible Solutions:</a:t>
            </a:r>
          </a:p>
          <a:p>
            <a:pPr algn="l">
              <a:lnSpc>
                <a:spcPct val="120000"/>
              </a:lnSpc>
              <a:buFont typeface="+mj-lt"/>
              <a:buAutoNum type="arabicPeriod"/>
            </a:pPr>
            <a:r>
              <a:rPr lang="en-US" b="0" i="0" dirty="0">
                <a:solidFill>
                  <a:srgbClr val="374151"/>
                </a:solidFill>
                <a:effectLst/>
                <a:latin typeface="Söhne"/>
              </a:rPr>
              <a:t>Targeted mortgage products/services for timely payments and homeowner stability.</a:t>
            </a:r>
          </a:p>
          <a:p>
            <a:pPr algn="l">
              <a:lnSpc>
                <a:spcPct val="120000"/>
              </a:lnSpc>
              <a:buFont typeface="+mj-lt"/>
              <a:buAutoNum type="arabicPeriod"/>
            </a:pPr>
            <a:r>
              <a:rPr lang="en-US" b="0" i="0" dirty="0">
                <a:solidFill>
                  <a:srgbClr val="374151"/>
                </a:solidFill>
                <a:effectLst/>
                <a:latin typeface="Söhne"/>
              </a:rPr>
              <a:t>Promote affordable and accessible rental housing options for renters.</a:t>
            </a:r>
          </a:p>
          <a:p>
            <a:pPr algn="l">
              <a:lnSpc>
                <a:spcPct val="120000"/>
              </a:lnSpc>
              <a:buFont typeface="+mj-lt"/>
              <a:buAutoNum type="arabicPeriod"/>
            </a:pPr>
            <a:r>
              <a:rPr lang="en-US" b="0" i="0" dirty="0">
                <a:solidFill>
                  <a:srgbClr val="374151"/>
                </a:solidFill>
                <a:effectLst/>
                <a:latin typeface="Söhne"/>
              </a:rPr>
              <a:t>Support resources for managing financial responsibilities of homeowners with outright ownership.</a:t>
            </a:r>
          </a:p>
          <a:p>
            <a:pPr algn="l">
              <a:lnSpc>
                <a:spcPct val="120000"/>
              </a:lnSpc>
              <a:buFont typeface="+mj-lt"/>
              <a:buAutoNum type="arabicPeriod"/>
            </a:pPr>
            <a:r>
              <a:rPr lang="en-US" b="0" i="0" dirty="0">
                <a:solidFill>
                  <a:srgbClr val="374151"/>
                </a:solidFill>
                <a:effectLst/>
                <a:latin typeface="Söhne"/>
              </a:rPr>
              <a:t>Address challenges of individuals in "none" or "other" categories for increased homeownership and payment activity.</a:t>
            </a:r>
          </a:p>
          <a:p>
            <a:pPr marL="0" indent="0">
              <a:buNone/>
            </a:pPr>
            <a:endParaRPr lang="en-IN" dirty="0"/>
          </a:p>
        </p:txBody>
      </p:sp>
    </p:spTree>
    <p:extLst>
      <p:ext uri="{BB962C8B-B14F-4D97-AF65-F5344CB8AC3E}">
        <p14:creationId xmlns:p14="http://schemas.microsoft.com/office/powerpoint/2010/main" val="169080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sp>
        <p:nvSpPr>
          <p:cNvPr id="4" name="TextBox 3">
            <a:extLst>
              <a:ext uri="{FF2B5EF4-FFF2-40B4-BE49-F238E27FC236}">
                <a16:creationId xmlns:a16="http://schemas.microsoft.com/office/drawing/2014/main" id="{B3F2A951-C79C-08BB-8D55-DC477161A87F}"/>
              </a:ext>
            </a:extLst>
          </p:cNvPr>
          <p:cNvSpPr txBox="1"/>
          <p:nvPr/>
        </p:nvSpPr>
        <p:spPr>
          <a:xfrm>
            <a:off x="926608" y="494256"/>
            <a:ext cx="6097554" cy="523220"/>
          </a:xfrm>
          <a:prstGeom prst="rect">
            <a:avLst/>
          </a:prstGeom>
          <a:noFill/>
        </p:spPr>
        <p:txBody>
          <a:bodyPr wrap="square">
            <a:spAutoFit/>
          </a:bodyPr>
          <a:lstStyle/>
          <a:p>
            <a:pPr marR="0" lvl="0" algn="l" rtl="0">
              <a:spcBef>
                <a:spcPts val="0"/>
              </a:spcBef>
              <a:spcAft>
                <a:spcPts val="0"/>
              </a:spcAft>
              <a:buClr>
                <a:schemeClr val="dk1"/>
              </a:buClr>
              <a:buSzPts val="1800"/>
            </a:pPr>
            <a:r>
              <a:rPr lang="en-IN" sz="2800" dirty="0">
                <a:solidFill>
                  <a:srgbClr val="008000"/>
                </a:solidFill>
                <a:latin typeface="Calibri Light" panose="020F0302020204030204" pitchFamily="34" charset="0"/>
                <a:ea typeface="Calibri Light" panose="020F0302020204030204" pitchFamily="34" charset="0"/>
                <a:cs typeface="Calibri Light" panose="020F0302020204030204" pitchFamily="34" charset="0"/>
              </a:rPr>
              <a:t>Excel Dashboard</a:t>
            </a:r>
            <a:endParaRPr lang="en-US" sz="2800" dirty="0">
              <a:solidFill>
                <a:srgbClr val="2E5400"/>
              </a:solidFill>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25F8FF21-EC53-FEED-F59C-2947D8AB09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466" y="1040536"/>
            <a:ext cx="10941698" cy="5701470"/>
          </a:xfrm>
          <a:prstGeom prst="rect">
            <a:avLst/>
          </a:prstGeom>
        </p:spPr>
      </p:pic>
    </p:spTree>
    <p:extLst>
      <p:ext uri="{BB962C8B-B14F-4D97-AF65-F5344CB8AC3E}">
        <p14:creationId xmlns:p14="http://schemas.microsoft.com/office/powerpoint/2010/main" val="363842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sp>
        <p:nvSpPr>
          <p:cNvPr id="4" name="TextBox 3">
            <a:extLst>
              <a:ext uri="{FF2B5EF4-FFF2-40B4-BE49-F238E27FC236}">
                <a16:creationId xmlns:a16="http://schemas.microsoft.com/office/drawing/2014/main" id="{B3F2A951-C79C-08BB-8D55-DC477161A87F}"/>
              </a:ext>
            </a:extLst>
          </p:cNvPr>
          <p:cNvSpPr txBox="1"/>
          <p:nvPr/>
        </p:nvSpPr>
        <p:spPr>
          <a:xfrm>
            <a:off x="879955" y="299722"/>
            <a:ext cx="6097554" cy="523220"/>
          </a:xfrm>
          <a:prstGeom prst="rect">
            <a:avLst/>
          </a:prstGeom>
          <a:noFill/>
        </p:spPr>
        <p:txBody>
          <a:bodyPr wrap="square">
            <a:spAutoFit/>
          </a:bodyPr>
          <a:lstStyle/>
          <a:p>
            <a:r>
              <a:rPr lang="en-IN" sz="2800" dirty="0">
                <a:solidFill>
                  <a:srgbClr val="008000"/>
                </a:solidFill>
                <a:latin typeface="Calibri Light" panose="020F0302020204030204" pitchFamily="34" charset="0"/>
                <a:ea typeface="Calibri Light" panose="020F0302020204030204" pitchFamily="34" charset="0"/>
                <a:cs typeface="Calibri Light" panose="020F0302020204030204" pitchFamily="34" charset="0"/>
              </a:rPr>
              <a:t>Power BI Dashboard</a:t>
            </a:r>
            <a:endParaRPr lang="en-IN" sz="2800" dirty="0">
              <a:solidFill>
                <a:schemeClr val="accent2">
                  <a:lumMod val="50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8" name="Picture 7">
            <a:extLst>
              <a:ext uri="{FF2B5EF4-FFF2-40B4-BE49-F238E27FC236}">
                <a16:creationId xmlns:a16="http://schemas.microsoft.com/office/drawing/2014/main" id="{5FD13F0C-4257-3C70-51BD-6497DB2FD5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955" y="822942"/>
            <a:ext cx="10307449" cy="5893161"/>
          </a:xfrm>
          <a:prstGeom prst="rect">
            <a:avLst/>
          </a:prstGeom>
        </p:spPr>
      </p:pic>
      <p:sp>
        <p:nvSpPr>
          <p:cNvPr id="10" name="TextBox 9">
            <a:extLst>
              <a:ext uri="{FF2B5EF4-FFF2-40B4-BE49-F238E27FC236}">
                <a16:creationId xmlns:a16="http://schemas.microsoft.com/office/drawing/2014/main" id="{CF312A77-59F3-00CC-B9BF-A45F060A9FBD}"/>
              </a:ext>
            </a:extLst>
          </p:cNvPr>
          <p:cNvSpPr txBox="1"/>
          <p:nvPr/>
        </p:nvSpPr>
        <p:spPr>
          <a:xfrm>
            <a:off x="11187404" y="6488668"/>
            <a:ext cx="1014754" cy="369332"/>
          </a:xfrm>
          <a:prstGeom prst="rect">
            <a:avLst/>
          </a:prstGeom>
          <a:noFill/>
        </p:spPr>
        <p:txBody>
          <a:bodyPr wrap="square" rtlCol="0">
            <a:spAutoFit/>
          </a:bodyPr>
          <a:lstStyle/>
          <a:p>
            <a:r>
              <a:rPr lang="en-IN" dirty="0"/>
              <a:t>Contd..</a:t>
            </a:r>
          </a:p>
        </p:txBody>
      </p:sp>
    </p:spTree>
    <p:extLst>
      <p:ext uri="{BB962C8B-B14F-4D97-AF65-F5344CB8AC3E}">
        <p14:creationId xmlns:p14="http://schemas.microsoft.com/office/powerpoint/2010/main" val="642264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pic>
        <p:nvPicPr>
          <p:cNvPr id="5" name="Picture 4">
            <a:extLst>
              <a:ext uri="{FF2B5EF4-FFF2-40B4-BE49-F238E27FC236}">
                <a16:creationId xmlns:a16="http://schemas.microsoft.com/office/drawing/2014/main" id="{EC169A8F-952D-0084-446D-1A40C3EC4685}"/>
              </a:ext>
            </a:extLst>
          </p:cNvPr>
          <p:cNvPicPr>
            <a:picLocks noChangeAspect="1"/>
          </p:cNvPicPr>
          <p:nvPr/>
        </p:nvPicPr>
        <p:blipFill>
          <a:blip r:embed="rId4"/>
          <a:stretch>
            <a:fillRect/>
          </a:stretch>
        </p:blipFill>
        <p:spPr>
          <a:xfrm>
            <a:off x="1006978" y="730475"/>
            <a:ext cx="10154271" cy="5812549"/>
          </a:xfrm>
          <a:prstGeom prst="rect">
            <a:avLst/>
          </a:prstGeom>
        </p:spPr>
      </p:pic>
    </p:spTree>
    <p:extLst>
      <p:ext uri="{BB962C8B-B14F-4D97-AF65-F5344CB8AC3E}">
        <p14:creationId xmlns:p14="http://schemas.microsoft.com/office/powerpoint/2010/main" val="372393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sp>
        <p:nvSpPr>
          <p:cNvPr id="4" name="TextBox 3">
            <a:extLst>
              <a:ext uri="{FF2B5EF4-FFF2-40B4-BE49-F238E27FC236}">
                <a16:creationId xmlns:a16="http://schemas.microsoft.com/office/drawing/2014/main" id="{B3F2A951-C79C-08BB-8D55-DC477161A87F}"/>
              </a:ext>
            </a:extLst>
          </p:cNvPr>
          <p:cNvSpPr txBox="1"/>
          <p:nvPr/>
        </p:nvSpPr>
        <p:spPr>
          <a:xfrm>
            <a:off x="926608" y="494256"/>
            <a:ext cx="6097554" cy="523220"/>
          </a:xfrm>
          <a:prstGeom prst="rect">
            <a:avLst/>
          </a:prstGeom>
          <a:noFill/>
        </p:spPr>
        <p:txBody>
          <a:bodyPr wrap="square">
            <a:spAutoFit/>
          </a:bodyPr>
          <a:lstStyle/>
          <a:p>
            <a:r>
              <a:rPr lang="en-IN" sz="2800" dirty="0">
                <a:solidFill>
                  <a:srgbClr val="008000"/>
                </a:solidFill>
                <a:latin typeface="Calibri Light" panose="020F0302020204030204" pitchFamily="34" charset="0"/>
                <a:ea typeface="Calibri Light" panose="020F0302020204030204" pitchFamily="34" charset="0"/>
                <a:cs typeface="Calibri Light" panose="020F0302020204030204" pitchFamily="34" charset="0"/>
              </a:rPr>
              <a:t>Tableau Story</a:t>
            </a:r>
            <a:endParaRPr lang="en-IN" sz="2800" dirty="0">
              <a:solidFill>
                <a:schemeClr val="accent2">
                  <a:lumMod val="50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6632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0E18DD62-9103-FC9F-5A0C-5F50D2C4C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08" y="1259632"/>
            <a:ext cx="9831588" cy="5374973"/>
          </a:xfrm>
          <a:prstGeom prst="rect">
            <a:avLst/>
          </a:prstGeom>
        </p:spPr>
      </p:pic>
      <p:sp>
        <p:nvSpPr>
          <p:cNvPr id="6" name="TextBox 5">
            <a:extLst>
              <a:ext uri="{FF2B5EF4-FFF2-40B4-BE49-F238E27FC236}">
                <a16:creationId xmlns:a16="http://schemas.microsoft.com/office/drawing/2014/main" id="{DAD85B8D-F879-A55E-9B27-FD9AB0C6F468}"/>
              </a:ext>
            </a:extLst>
          </p:cNvPr>
          <p:cNvSpPr txBox="1"/>
          <p:nvPr/>
        </p:nvSpPr>
        <p:spPr>
          <a:xfrm>
            <a:off x="10967721" y="6359987"/>
            <a:ext cx="1014754" cy="369332"/>
          </a:xfrm>
          <a:prstGeom prst="rect">
            <a:avLst/>
          </a:prstGeom>
          <a:noFill/>
        </p:spPr>
        <p:txBody>
          <a:bodyPr wrap="square" rtlCol="0">
            <a:spAutoFit/>
          </a:bodyPr>
          <a:lstStyle/>
          <a:p>
            <a:r>
              <a:rPr lang="en-IN" dirty="0"/>
              <a:t>Contd..</a:t>
            </a:r>
          </a:p>
        </p:txBody>
      </p:sp>
    </p:spTree>
    <p:extLst>
      <p:ext uri="{BB962C8B-B14F-4D97-AF65-F5344CB8AC3E}">
        <p14:creationId xmlns:p14="http://schemas.microsoft.com/office/powerpoint/2010/main" val="248954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88539EDC-61C8-B48F-F432-31B53F5BC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784" y="648406"/>
            <a:ext cx="10046462" cy="5561187"/>
          </a:xfrm>
          <a:prstGeom prst="rect">
            <a:avLst/>
          </a:prstGeom>
        </p:spPr>
      </p:pic>
      <p:sp>
        <p:nvSpPr>
          <p:cNvPr id="6" name="TextBox 5">
            <a:extLst>
              <a:ext uri="{FF2B5EF4-FFF2-40B4-BE49-F238E27FC236}">
                <a16:creationId xmlns:a16="http://schemas.microsoft.com/office/drawing/2014/main" id="{4EB8B575-657E-1730-3237-3F18D6D36043}"/>
              </a:ext>
            </a:extLst>
          </p:cNvPr>
          <p:cNvSpPr txBox="1"/>
          <p:nvPr/>
        </p:nvSpPr>
        <p:spPr>
          <a:xfrm>
            <a:off x="10384557" y="6363743"/>
            <a:ext cx="1014754" cy="369332"/>
          </a:xfrm>
          <a:prstGeom prst="rect">
            <a:avLst/>
          </a:prstGeom>
          <a:noFill/>
        </p:spPr>
        <p:txBody>
          <a:bodyPr wrap="square" rtlCol="0">
            <a:spAutoFit/>
          </a:bodyPr>
          <a:lstStyle/>
          <a:p>
            <a:r>
              <a:rPr lang="en-IN" dirty="0"/>
              <a:t>Contd..</a:t>
            </a:r>
          </a:p>
        </p:txBody>
      </p:sp>
    </p:spTree>
    <p:extLst>
      <p:ext uri="{BB962C8B-B14F-4D97-AF65-F5344CB8AC3E}">
        <p14:creationId xmlns:p14="http://schemas.microsoft.com/office/powerpoint/2010/main" val="184201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0" y="67336"/>
            <a:ext cx="12192000" cy="923330"/>
          </a:xfrm>
          <a:prstGeom prst="rect">
            <a:avLst/>
          </a:prstGeom>
          <a:noFill/>
        </p:spPr>
        <p:txBody>
          <a:bodyPr wrap="square" rtlCol="0" anchor="ctr">
            <a:spAutoFit/>
          </a:bodyPr>
          <a:lstStyle/>
          <a:p>
            <a:pPr algn="ctr"/>
            <a:r>
              <a:rPr lang="en-US" altLang="ko-KR" sz="5400" dirty="0">
                <a:solidFill>
                  <a:schemeClr val="tx1">
                    <a:lumMod val="75000"/>
                    <a:lumOff val="25000"/>
                  </a:schemeClr>
                </a:solidFill>
                <a:cs typeface="Arial" pitchFamily="34" charset="0"/>
              </a:rPr>
              <a:t>Index</a:t>
            </a:r>
          </a:p>
        </p:txBody>
      </p:sp>
      <p:grpSp>
        <p:nvGrpSpPr>
          <p:cNvPr id="48" name="그룹 47">
            <a:extLst>
              <a:ext uri="{FF2B5EF4-FFF2-40B4-BE49-F238E27FC236}">
                <a16:creationId xmlns:a16="http://schemas.microsoft.com/office/drawing/2014/main" id="{7A4C5DF9-53AE-4EF7-BB9B-C05698BEC4A6}"/>
              </a:ext>
            </a:extLst>
          </p:cNvPr>
          <p:cNvGrpSpPr/>
          <p:nvPr/>
        </p:nvGrpSpPr>
        <p:grpSpPr>
          <a:xfrm>
            <a:off x="5385912" y="1841559"/>
            <a:ext cx="5977413" cy="4392413"/>
            <a:chOff x="5385912" y="1841559"/>
            <a:chExt cx="5977413" cy="4392413"/>
          </a:xfrm>
        </p:grpSpPr>
        <p:grpSp>
          <p:nvGrpSpPr>
            <p:cNvPr id="16" name="Group 16">
              <a:extLst>
                <a:ext uri="{FF2B5EF4-FFF2-40B4-BE49-F238E27FC236}">
                  <a16:creationId xmlns:a16="http://schemas.microsoft.com/office/drawing/2014/main" id="{DD799B58-E941-49A7-A0F3-149833BEC463}"/>
                </a:ext>
              </a:extLst>
            </p:cNvPr>
            <p:cNvGrpSpPr/>
            <p:nvPr/>
          </p:nvGrpSpPr>
          <p:grpSpPr>
            <a:xfrm>
              <a:off x="5385912" y="1841559"/>
              <a:ext cx="5977413" cy="740795"/>
              <a:chOff x="6214587" y="653215"/>
              <a:chExt cx="5977413" cy="740795"/>
            </a:xfrm>
          </p:grpSpPr>
          <p:sp>
            <p:nvSpPr>
              <p:cNvPr id="17" name="Freeform: Shape 17">
                <a:extLst>
                  <a:ext uri="{FF2B5EF4-FFF2-40B4-BE49-F238E27FC236}">
                    <a16:creationId xmlns:a16="http://schemas.microsoft.com/office/drawing/2014/main" id="{CF4392F0-A224-404C-A8AD-60FB8F09E208}"/>
                  </a:ext>
                </a:extLst>
              </p:cNvPr>
              <p:cNvSpPr/>
              <p:nvPr/>
            </p:nvSpPr>
            <p:spPr>
              <a:xfrm>
                <a:off x="6530226" y="660323"/>
                <a:ext cx="5661774" cy="730397"/>
              </a:xfrm>
              <a:custGeom>
                <a:avLst/>
                <a:gdLst>
                  <a:gd name="connsiteX0" fmla="*/ 0 w 5661774"/>
                  <a:gd name="connsiteY0" fmla="*/ 0 h 730397"/>
                  <a:gd name="connsiteX1" fmla="*/ 5661774 w 5661774"/>
                  <a:gd name="connsiteY1" fmla="*/ 0 h 730397"/>
                  <a:gd name="connsiteX2" fmla="*/ 5661774 w 5661774"/>
                  <a:gd name="connsiteY2" fmla="*/ 730397 h 730397"/>
                  <a:gd name="connsiteX3" fmla="*/ 0 w 5661774"/>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661774" h="730397">
                    <a:moveTo>
                      <a:pt x="0" y="0"/>
                    </a:moveTo>
                    <a:lnTo>
                      <a:pt x="5661774" y="0"/>
                    </a:lnTo>
                    <a:lnTo>
                      <a:pt x="5661774" y="730397"/>
                    </a:lnTo>
                    <a:lnTo>
                      <a:pt x="0" y="73039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18" name="Freeform: Shape 18">
                <a:extLst>
                  <a:ext uri="{FF2B5EF4-FFF2-40B4-BE49-F238E27FC236}">
                    <a16:creationId xmlns:a16="http://schemas.microsoft.com/office/drawing/2014/main" id="{F30772F1-0387-4E84-9558-29A5AB3D4650}"/>
                  </a:ext>
                </a:extLst>
              </p:cNvPr>
              <p:cNvSpPr/>
              <p:nvPr/>
            </p:nvSpPr>
            <p:spPr>
              <a:xfrm>
                <a:off x="6214587" y="653215"/>
                <a:ext cx="324100" cy="740795"/>
              </a:xfrm>
              <a:custGeom>
                <a:avLst/>
                <a:gdLst/>
                <a:ahLst/>
                <a:cxnLst/>
                <a:rect l="l" t="t" r="r" b="b"/>
                <a:pathLst>
                  <a:path w="215653" h="492919">
                    <a:moveTo>
                      <a:pt x="139304" y="0"/>
                    </a:moveTo>
                    <a:lnTo>
                      <a:pt x="215653" y="0"/>
                    </a:lnTo>
                    <a:lnTo>
                      <a:pt x="215653" y="492919"/>
                    </a:lnTo>
                    <a:lnTo>
                      <a:pt x="121556" y="492919"/>
                    </a:lnTo>
                    <a:lnTo>
                      <a:pt x="121556" y="138299"/>
                    </a:lnTo>
                    <a:cubicBezTo>
                      <a:pt x="87177" y="170446"/>
                      <a:pt x="46658" y="194221"/>
                      <a:pt x="0" y="209625"/>
                    </a:cubicBezTo>
                    <a:lnTo>
                      <a:pt x="0" y="124235"/>
                    </a:lnTo>
                    <a:cubicBezTo>
                      <a:pt x="24557" y="116198"/>
                      <a:pt x="51235" y="100962"/>
                      <a:pt x="80033" y="78526"/>
                    </a:cubicBezTo>
                    <a:cubicBezTo>
                      <a:pt x="108831" y="56090"/>
                      <a:pt x="128588" y="29915"/>
                      <a:pt x="139304" y="0"/>
                    </a:cubicBezTo>
                    <a:close/>
                  </a:path>
                </a:pathLst>
              </a:custGeom>
              <a:solidFill>
                <a:schemeClr val="accent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9">
              <a:extLst>
                <a:ext uri="{FF2B5EF4-FFF2-40B4-BE49-F238E27FC236}">
                  <a16:creationId xmlns:a16="http://schemas.microsoft.com/office/drawing/2014/main" id="{457A437A-F1AE-4E6C-8E3F-221F3FC26BEB}"/>
                </a:ext>
              </a:extLst>
            </p:cNvPr>
            <p:cNvGrpSpPr/>
            <p:nvPr/>
          </p:nvGrpSpPr>
          <p:grpSpPr>
            <a:xfrm>
              <a:off x="5385912" y="4267200"/>
              <a:ext cx="5977413" cy="753952"/>
              <a:chOff x="6214587" y="3078856"/>
              <a:chExt cx="5977413" cy="753952"/>
            </a:xfrm>
          </p:grpSpPr>
          <p:sp>
            <p:nvSpPr>
              <p:cNvPr id="20" name="Freeform: Shape 20">
                <a:extLst>
                  <a:ext uri="{FF2B5EF4-FFF2-40B4-BE49-F238E27FC236}">
                    <a16:creationId xmlns:a16="http://schemas.microsoft.com/office/drawing/2014/main" id="{BDE46CA6-46DD-4AC2-A4E5-7F170D7B60CF}"/>
                  </a:ext>
                </a:extLst>
              </p:cNvPr>
              <p:cNvSpPr/>
              <p:nvPr/>
            </p:nvSpPr>
            <p:spPr>
              <a:xfrm>
                <a:off x="6559023" y="3078856"/>
                <a:ext cx="5632977" cy="730397"/>
              </a:xfrm>
              <a:custGeom>
                <a:avLst/>
                <a:gdLst>
                  <a:gd name="connsiteX0" fmla="*/ 0 w 5632977"/>
                  <a:gd name="connsiteY0" fmla="*/ 0 h 730397"/>
                  <a:gd name="connsiteX1" fmla="*/ 5632977 w 5632977"/>
                  <a:gd name="connsiteY1" fmla="*/ 0 h 730397"/>
                  <a:gd name="connsiteX2" fmla="*/ 5632977 w 5632977"/>
                  <a:gd name="connsiteY2" fmla="*/ 730397 h 730397"/>
                  <a:gd name="connsiteX3" fmla="*/ 0 w 5632977"/>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632977" h="730397">
                    <a:moveTo>
                      <a:pt x="0" y="0"/>
                    </a:moveTo>
                    <a:lnTo>
                      <a:pt x="5632977" y="0"/>
                    </a:lnTo>
                    <a:lnTo>
                      <a:pt x="5632977" y="730397"/>
                    </a:lnTo>
                    <a:lnTo>
                      <a:pt x="0" y="730397"/>
                    </a:lnTo>
                    <a:close/>
                  </a:path>
                </a:pathLst>
              </a:cu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21" name="Freeform: Shape 21">
                <a:extLst>
                  <a:ext uri="{FF2B5EF4-FFF2-40B4-BE49-F238E27FC236}">
                    <a16:creationId xmlns:a16="http://schemas.microsoft.com/office/drawing/2014/main" id="{03192312-6701-4775-A5D9-47BFCC10A0F3}"/>
                  </a:ext>
                </a:extLst>
              </p:cNvPr>
              <p:cNvSpPr/>
              <p:nvPr/>
            </p:nvSpPr>
            <p:spPr>
              <a:xfrm>
                <a:off x="6214587" y="3079430"/>
                <a:ext cx="490174" cy="753378"/>
              </a:xfrm>
              <a:custGeom>
                <a:avLst/>
                <a:gdLst/>
                <a:ahLst/>
                <a:cxnLst/>
                <a:rect l="l" t="t" r="r" b="b"/>
                <a:pathLst>
                  <a:path w="326157" h="501291">
                    <a:moveTo>
                      <a:pt x="158391" y="0"/>
                    </a:moveTo>
                    <a:cubicBezTo>
                      <a:pt x="204602" y="0"/>
                      <a:pt x="241660" y="14734"/>
                      <a:pt x="269565" y="44202"/>
                    </a:cubicBezTo>
                    <a:cubicBezTo>
                      <a:pt x="292559" y="68312"/>
                      <a:pt x="304056" y="95548"/>
                      <a:pt x="304056" y="125909"/>
                    </a:cubicBezTo>
                    <a:cubicBezTo>
                      <a:pt x="304056" y="168995"/>
                      <a:pt x="280504" y="203374"/>
                      <a:pt x="233400" y="229047"/>
                    </a:cubicBezTo>
                    <a:cubicBezTo>
                      <a:pt x="261528" y="235074"/>
                      <a:pt x="284020" y="248581"/>
                      <a:pt x="300875" y="269565"/>
                    </a:cubicBezTo>
                    <a:cubicBezTo>
                      <a:pt x="317730" y="290550"/>
                      <a:pt x="326157" y="315888"/>
                      <a:pt x="326157" y="345579"/>
                    </a:cubicBezTo>
                    <a:cubicBezTo>
                      <a:pt x="326157" y="388665"/>
                      <a:pt x="310418" y="425388"/>
                      <a:pt x="278941" y="455749"/>
                    </a:cubicBezTo>
                    <a:cubicBezTo>
                      <a:pt x="247464" y="486110"/>
                      <a:pt x="208285" y="501291"/>
                      <a:pt x="161404" y="501291"/>
                    </a:cubicBezTo>
                    <a:cubicBezTo>
                      <a:pt x="116979" y="501291"/>
                      <a:pt x="80144" y="488510"/>
                      <a:pt x="50899" y="462949"/>
                    </a:cubicBezTo>
                    <a:cubicBezTo>
                      <a:pt x="21655" y="437388"/>
                      <a:pt x="4688" y="403957"/>
                      <a:pt x="0" y="362657"/>
                    </a:cubicBezTo>
                    <a:lnTo>
                      <a:pt x="91083" y="351607"/>
                    </a:lnTo>
                    <a:cubicBezTo>
                      <a:pt x="93985" y="374824"/>
                      <a:pt x="101799" y="392572"/>
                      <a:pt x="114523" y="404850"/>
                    </a:cubicBezTo>
                    <a:cubicBezTo>
                      <a:pt x="127248" y="417128"/>
                      <a:pt x="142652" y="423268"/>
                      <a:pt x="160735" y="423268"/>
                    </a:cubicBezTo>
                    <a:cubicBezTo>
                      <a:pt x="180157" y="423268"/>
                      <a:pt x="196509" y="415901"/>
                      <a:pt x="209792" y="401167"/>
                    </a:cubicBezTo>
                    <a:cubicBezTo>
                      <a:pt x="223075" y="386433"/>
                      <a:pt x="229716" y="366564"/>
                      <a:pt x="229716" y="341561"/>
                    </a:cubicBezTo>
                    <a:cubicBezTo>
                      <a:pt x="229716" y="317897"/>
                      <a:pt x="223354" y="299145"/>
                      <a:pt x="210629" y="285304"/>
                    </a:cubicBezTo>
                    <a:cubicBezTo>
                      <a:pt x="197904" y="271463"/>
                      <a:pt x="182389" y="264542"/>
                      <a:pt x="164083" y="264542"/>
                    </a:cubicBezTo>
                    <a:cubicBezTo>
                      <a:pt x="152028" y="264542"/>
                      <a:pt x="137629" y="266886"/>
                      <a:pt x="120886" y="271575"/>
                    </a:cubicBezTo>
                    <a:lnTo>
                      <a:pt x="131267" y="194891"/>
                    </a:lnTo>
                    <a:cubicBezTo>
                      <a:pt x="156716" y="195561"/>
                      <a:pt x="176138" y="190035"/>
                      <a:pt x="189533" y="178315"/>
                    </a:cubicBezTo>
                    <a:cubicBezTo>
                      <a:pt x="202927" y="166595"/>
                      <a:pt x="209625" y="151024"/>
                      <a:pt x="209625" y="131602"/>
                    </a:cubicBezTo>
                    <a:cubicBezTo>
                      <a:pt x="209625" y="115082"/>
                      <a:pt x="204713" y="101910"/>
                      <a:pt x="194891" y="92088"/>
                    </a:cubicBezTo>
                    <a:cubicBezTo>
                      <a:pt x="185068" y="82265"/>
                      <a:pt x="172008" y="77354"/>
                      <a:pt x="155712" y="77354"/>
                    </a:cubicBezTo>
                    <a:cubicBezTo>
                      <a:pt x="139638" y="77354"/>
                      <a:pt x="125909" y="82935"/>
                      <a:pt x="114523" y="94097"/>
                    </a:cubicBezTo>
                    <a:cubicBezTo>
                      <a:pt x="103138" y="105259"/>
                      <a:pt x="96217" y="121556"/>
                      <a:pt x="93762" y="142987"/>
                    </a:cubicBezTo>
                    <a:lnTo>
                      <a:pt x="7032" y="128253"/>
                    </a:lnTo>
                    <a:cubicBezTo>
                      <a:pt x="13060" y="98562"/>
                      <a:pt x="22157" y="74842"/>
                      <a:pt x="34324" y="57095"/>
                    </a:cubicBezTo>
                    <a:cubicBezTo>
                      <a:pt x="46490" y="39347"/>
                      <a:pt x="63457" y="25394"/>
                      <a:pt x="85223" y="15237"/>
                    </a:cubicBezTo>
                    <a:cubicBezTo>
                      <a:pt x="106989" y="5079"/>
                      <a:pt x="131378" y="0"/>
                      <a:pt x="158391" y="0"/>
                    </a:cubicBezTo>
                    <a:close/>
                  </a:path>
                </a:pathLst>
              </a:custGeom>
              <a:solidFill>
                <a:schemeClr val="accent4"/>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2">
              <a:extLst>
                <a:ext uri="{FF2B5EF4-FFF2-40B4-BE49-F238E27FC236}">
                  <a16:creationId xmlns:a16="http://schemas.microsoft.com/office/drawing/2014/main" id="{E569440F-4DEA-47DE-8EB1-5DAE3746CE87}"/>
                </a:ext>
              </a:extLst>
            </p:cNvPr>
            <p:cNvGrpSpPr/>
            <p:nvPr/>
          </p:nvGrpSpPr>
          <p:grpSpPr>
            <a:xfrm>
              <a:off x="5385912" y="5493177"/>
              <a:ext cx="5977413" cy="740795"/>
              <a:chOff x="6214587" y="4304833"/>
              <a:chExt cx="5977413" cy="740795"/>
            </a:xfrm>
          </p:grpSpPr>
          <p:sp>
            <p:nvSpPr>
              <p:cNvPr id="23" name="Freeform: Shape 23">
                <a:extLst>
                  <a:ext uri="{FF2B5EF4-FFF2-40B4-BE49-F238E27FC236}">
                    <a16:creationId xmlns:a16="http://schemas.microsoft.com/office/drawing/2014/main" id="{EA1B2D8F-BA13-4C23-9CAB-C9E78A78CA63}"/>
                  </a:ext>
                </a:extLst>
              </p:cNvPr>
              <p:cNvSpPr/>
              <p:nvPr/>
            </p:nvSpPr>
            <p:spPr>
              <a:xfrm>
                <a:off x="6610432" y="4314732"/>
                <a:ext cx="5581568" cy="730397"/>
              </a:xfrm>
              <a:custGeom>
                <a:avLst/>
                <a:gdLst>
                  <a:gd name="connsiteX0" fmla="*/ 0 w 5581568"/>
                  <a:gd name="connsiteY0" fmla="*/ 0 h 730397"/>
                  <a:gd name="connsiteX1" fmla="*/ 5581568 w 5581568"/>
                  <a:gd name="connsiteY1" fmla="*/ 0 h 730397"/>
                  <a:gd name="connsiteX2" fmla="*/ 5581568 w 5581568"/>
                  <a:gd name="connsiteY2" fmla="*/ 730397 h 730397"/>
                  <a:gd name="connsiteX3" fmla="*/ 0 w 5581568"/>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581568" h="730397">
                    <a:moveTo>
                      <a:pt x="0" y="0"/>
                    </a:moveTo>
                    <a:lnTo>
                      <a:pt x="5581568" y="0"/>
                    </a:lnTo>
                    <a:lnTo>
                      <a:pt x="5581568" y="730397"/>
                    </a:lnTo>
                    <a:lnTo>
                      <a:pt x="0" y="730397"/>
                    </a:lnTo>
                    <a:close/>
                  </a:path>
                </a:pathLst>
              </a:cu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24" name="Freeform: Shape 24">
                <a:extLst>
                  <a:ext uri="{FF2B5EF4-FFF2-40B4-BE49-F238E27FC236}">
                    <a16:creationId xmlns:a16="http://schemas.microsoft.com/office/drawing/2014/main" id="{34B3F718-B0F9-4A07-B543-C13947069E0A}"/>
                  </a:ext>
                </a:extLst>
              </p:cNvPr>
              <p:cNvSpPr/>
              <p:nvPr/>
            </p:nvSpPr>
            <p:spPr>
              <a:xfrm>
                <a:off x="6214587" y="4304833"/>
                <a:ext cx="530433" cy="740795"/>
              </a:xfrm>
              <a:custGeom>
                <a:avLst/>
                <a:gdLst/>
                <a:ahLst/>
                <a:cxnLst/>
                <a:rect l="l" t="t" r="r" b="b"/>
                <a:pathLst>
                  <a:path w="352946" h="492919">
                    <a:moveTo>
                      <a:pt x="200919" y="143657"/>
                    </a:moveTo>
                    <a:lnTo>
                      <a:pt x="88069" y="311423"/>
                    </a:lnTo>
                    <a:lnTo>
                      <a:pt x="200919" y="311423"/>
                    </a:lnTo>
                    <a:close/>
                    <a:moveTo>
                      <a:pt x="212974" y="0"/>
                    </a:moveTo>
                    <a:lnTo>
                      <a:pt x="292001" y="0"/>
                    </a:lnTo>
                    <a:lnTo>
                      <a:pt x="292001" y="311423"/>
                    </a:lnTo>
                    <a:lnTo>
                      <a:pt x="352946" y="311423"/>
                    </a:lnTo>
                    <a:lnTo>
                      <a:pt x="352946" y="394135"/>
                    </a:lnTo>
                    <a:lnTo>
                      <a:pt x="292001" y="394135"/>
                    </a:lnTo>
                    <a:lnTo>
                      <a:pt x="292001" y="492919"/>
                    </a:lnTo>
                    <a:lnTo>
                      <a:pt x="200919" y="492919"/>
                    </a:lnTo>
                    <a:lnTo>
                      <a:pt x="200919" y="394135"/>
                    </a:lnTo>
                    <a:lnTo>
                      <a:pt x="0" y="394135"/>
                    </a:lnTo>
                    <a:lnTo>
                      <a:pt x="0" y="311758"/>
                    </a:lnTo>
                    <a:close/>
                  </a:path>
                </a:pathLst>
              </a:custGeom>
              <a:solidFill>
                <a:schemeClr val="accent6"/>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8">
              <a:extLst>
                <a:ext uri="{FF2B5EF4-FFF2-40B4-BE49-F238E27FC236}">
                  <a16:creationId xmlns:a16="http://schemas.microsoft.com/office/drawing/2014/main" id="{9F7DB44C-5084-40DA-B82D-70CC45D82715}"/>
                </a:ext>
              </a:extLst>
            </p:cNvPr>
            <p:cNvGrpSpPr/>
            <p:nvPr/>
          </p:nvGrpSpPr>
          <p:grpSpPr>
            <a:xfrm>
              <a:off x="5385912" y="3054379"/>
              <a:ext cx="5977413" cy="740795"/>
              <a:chOff x="6214587" y="1866035"/>
              <a:chExt cx="5977413" cy="740795"/>
            </a:xfrm>
          </p:grpSpPr>
          <p:sp>
            <p:nvSpPr>
              <p:cNvPr id="29" name="Freeform: Shape 29">
                <a:extLst>
                  <a:ext uri="{FF2B5EF4-FFF2-40B4-BE49-F238E27FC236}">
                    <a16:creationId xmlns:a16="http://schemas.microsoft.com/office/drawing/2014/main" id="{C1F31884-819D-4422-9EEA-E1D744490E28}"/>
                  </a:ext>
                </a:extLst>
              </p:cNvPr>
              <p:cNvSpPr/>
              <p:nvPr/>
            </p:nvSpPr>
            <p:spPr>
              <a:xfrm>
                <a:off x="6261428" y="1874074"/>
                <a:ext cx="5930572" cy="730397"/>
              </a:xfrm>
              <a:custGeom>
                <a:avLst/>
                <a:gdLst>
                  <a:gd name="connsiteX0" fmla="*/ 249384 w 5930572"/>
                  <a:gd name="connsiteY0" fmla="*/ 0 h 730397"/>
                  <a:gd name="connsiteX1" fmla="*/ 5930572 w 5930572"/>
                  <a:gd name="connsiteY1" fmla="*/ 0 h 730397"/>
                  <a:gd name="connsiteX2" fmla="*/ 5930572 w 5930572"/>
                  <a:gd name="connsiteY2" fmla="*/ 730397 h 730397"/>
                  <a:gd name="connsiteX3" fmla="*/ 498766 w 5930572"/>
                  <a:gd name="connsiteY3" fmla="*/ 730397 h 730397"/>
                  <a:gd name="connsiteX4" fmla="*/ 249384 w 5930572"/>
                  <a:gd name="connsiteY4" fmla="*/ 730397 h 730397"/>
                  <a:gd name="connsiteX5" fmla="*/ 0 w 5930572"/>
                  <a:gd name="connsiteY5" fmla="*/ 730397 h 730397"/>
                  <a:gd name="connsiteX6" fmla="*/ 340135 w 5930572"/>
                  <a:gd name="connsiteY6" fmla="*/ 355036 h 730397"/>
                  <a:gd name="connsiteX7" fmla="*/ 249384 w 5930572"/>
                  <a:gd name="connsiteY7" fmla="*/ 0 h 73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30572" h="730397">
                    <a:moveTo>
                      <a:pt x="249384" y="0"/>
                    </a:moveTo>
                    <a:lnTo>
                      <a:pt x="5930572" y="0"/>
                    </a:lnTo>
                    <a:lnTo>
                      <a:pt x="5930572" y="730397"/>
                    </a:lnTo>
                    <a:lnTo>
                      <a:pt x="498766" y="730397"/>
                    </a:lnTo>
                    <a:lnTo>
                      <a:pt x="249384" y="730397"/>
                    </a:lnTo>
                    <a:lnTo>
                      <a:pt x="0" y="730397"/>
                    </a:lnTo>
                    <a:cubicBezTo>
                      <a:pt x="113379" y="605277"/>
                      <a:pt x="97113" y="441264"/>
                      <a:pt x="340135" y="355036"/>
                    </a:cubicBezTo>
                    <a:cubicBezTo>
                      <a:pt x="573496" y="129735"/>
                      <a:pt x="249384" y="108622"/>
                      <a:pt x="249384"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sp>
            <p:nvSpPr>
              <p:cNvPr id="30" name="Freeform: Shape 30">
                <a:extLst>
                  <a:ext uri="{FF2B5EF4-FFF2-40B4-BE49-F238E27FC236}">
                    <a16:creationId xmlns:a16="http://schemas.microsoft.com/office/drawing/2014/main" id="{DD4BD124-57AD-41C4-8DF9-AFC38157A80F}"/>
                  </a:ext>
                </a:extLst>
              </p:cNvPr>
              <p:cNvSpPr/>
              <p:nvPr/>
            </p:nvSpPr>
            <p:spPr>
              <a:xfrm>
                <a:off x="6214587" y="1866035"/>
                <a:ext cx="495708" cy="740795"/>
              </a:xfrm>
              <a:custGeom>
                <a:avLst/>
                <a:gdLst/>
                <a:ahLst/>
                <a:cxnLst/>
                <a:rect l="l" t="t" r="r" b="b"/>
                <a:pathLst>
                  <a:path w="329840" h="492919">
                    <a:moveTo>
                      <a:pt x="174129" y="0"/>
                    </a:moveTo>
                    <a:cubicBezTo>
                      <a:pt x="222572" y="0"/>
                      <a:pt x="260635" y="13060"/>
                      <a:pt x="288317" y="39179"/>
                    </a:cubicBezTo>
                    <a:cubicBezTo>
                      <a:pt x="315999" y="65299"/>
                      <a:pt x="329840" y="97780"/>
                      <a:pt x="329840" y="136625"/>
                    </a:cubicBezTo>
                    <a:cubicBezTo>
                      <a:pt x="329840" y="158726"/>
                      <a:pt x="325878" y="179766"/>
                      <a:pt x="317952" y="199746"/>
                    </a:cubicBezTo>
                    <a:cubicBezTo>
                      <a:pt x="310027" y="219727"/>
                      <a:pt x="297470" y="240655"/>
                      <a:pt x="280280" y="262533"/>
                    </a:cubicBezTo>
                    <a:cubicBezTo>
                      <a:pt x="268895" y="277044"/>
                      <a:pt x="248357" y="297917"/>
                      <a:pt x="218665" y="325153"/>
                    </a:cubicBezTo>
                    <a:cubicBezTo>
                      <a:pt x="188974" y="352388"/>
                      <a:pt x="170166" y="370471"/>
                      <a:pt x="162241" y="379401"/>
                    </a:cubicBezTo>
                    <a:cubicBezTo>
                      <a:pt x="154316" y="388330"/>
                      <a:pt x="147898" y="397037"/>
                      <a:pt x="142986" y="405520"/>
                    </a:cubicBezTo>
                    <a:lnTo>
                      <a:pt x="329840" y="405520"/>
                    </a:lnTo>
                    <a:lnTo>
                      <a:pt x="329840" y="492919"/>
                    </a:lnTo>
                    <a:lnTo>
                      <a:pt x="0" y="492919"/>
                    </a:lnTo>
                    <a:cubicBezTo>
                      <a:pt x="3572" y="459879"/>
                      <a:pt x="14287" y="428570"/>
                      <a:pt x="32147" y="398990"/>
                    </a:cubicBezTo>
                    <a:cubicBezTo>
                      <a:pt x="50006" y="369410"/>
                      <a:pt x="85278" y="330176"/>
                      <a:pt x="137963" y="281286"/>
                    </a:cubicBezTo>
                    <a:cubicBezTo>
                      <a:pt x="180379" y="241772"/>
                      <a:pt x="206387" y="214983"/>
                      <a:pt x="215987" y="200918"/>
                    </a:cubicBezTo>
                    <a:cubicBezTo>
                      <a:pt x="228935" y="181496"/>
                      <a:pt x="235409" y="162297"/>
                      <a:pt x="235409" y="143322"/>
                    </a:cubicBezTo>
                    <a:cubicBezTo>
                      <a:pt x="235409" y="122337"/>
                      <a:pt x="229772" y="106208"/>
                      <a:pt x="218498" y="94934"/>
                    </a:cubicBezTo>
                    <a:cubicBezTo>
                      <a:pt x="207224" y="83660"/>
                      <a:pt x="191653" y="78024"/>
                      <a:pt x="171785" y="78024"/>
                    </a:cubicBezTo>
                    <a:cubicBezTo>
                      <a:pt x="152139" y="78024"/>
                      <a:pt x="136512" y="83939"/>
                      <a:pt x="124904" y="95771"/>
                    </a:cubicBezTo>
                    <a:cubicBezTo>
                      <a:pt x="113295" y="107603"/>
                      <a:pt x="106598" y="127248"/>
                      <a:pt x="104812" y="154707"/>
                    </a:cubicBezTo>
                    <a:lnTo>
                      <a:pt x="11050" y="145331"/>
                    </a:lnTo>
                    <a:cubicBezTo>
                      <a:pt x="16631" y="93539"/>
                      <a:pt x="34156" y="56369"/>
                      <a:pt x="63624" y="33822"/>
                    </a:cubicBezTo>
                    <a:cubicBezTo>
                      <a:pt x="93092" y="11274"/>
                      <a:pt x="129927" y="0"/>
                      <a:pt x="174129" y="0"/>
                    </a:cubicBezTo>
                    <a:close/>
                  </a:path>
                </a:pathLst>
              </a:custGeom>
              <a:solidFill>
                <a:schemeClr val="accent2"/>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416499CE-4FDA-4010-B717-48D278BA43BC}"/>
                </a:ext>
              </a:extLst>
            </p:cNvPr>
            <p:cNvSpPr txBox="1"/>
            <p:nvPr/>
          </p:nvSpPr>
          <p:spPr>
            <a:xfrm>
              <a:off x="6082801" y="1924193"/>
              <a:ext cx="4880760" cy="338554"/>
            </a:xfrm>
            <a:prstGeom prst="rect">
              <a:avLst/>
            </a:prstGeom>
            <a:noFill/>
          </p:spPr>
          <p:txBody>
            <a:bodyPr wrap="square" rtlCol="0">
              <a:spAutoFit/>
            </a:bodyPr>
            <a:lstStyle/>
            <a:p>
              <a:r>
                <a:rPr lang="en-US" altLang="ko-KR" sz="1600" dirty="0">
                  <a:solidFill>
                    <a:schemeClr val="bg1"/>
                  </a:solidFill>
                  <a:ea typeface="FZShuTi" pitchFamily="2" charset="-122"/>
                  <a:cs typeface="Arial" pitchFamily="34" charset="0"/>
                </a:rPr>
                <a:t>5 KPI’s Screenshot, Insights, Possible Solutions </a:t>
              </a:r>
              <a:endParaRPr lang="ko-KR" altLang="en-US" sz="1600" dirty="0">
                <a:solidFill>
                  <a:schemeClr val="bg1"/>
                </a:solidFill>
                <a:cs typeface="Arial" pitchFamily="34" charset="0"/>
              </a:endParaRPr>
            </a:p>
          </p:txBody>
        </p:sp>
        <p:sp>
          <p:nvSpPr>
            <p:cNvPr id="36" name="TextBox 35">
              <a:extLst>
                <a:ext uri="{FF2B5EF4-FFF2-40B4-BE49-F238E27FC236}">
                  <a16:creationId xmlns:a16="http://schemas.microsoft.com/office/drawing/2014/main" id="{E2E3E79A-B90F-4289-AF40-2C46FFD4F0F1}"/>
                </a:ext>
              </a:extLst>
            </p:cNvPr>
            <p:cNvSpPr txBox="1"/>
            <p:nvPr/>
          </p:nvSpPr>
          <p:spPr>
            <a:xfrm>
              <a:off x="6082801" y="3138659"/>
              <a:ext cx="4880760" cy="338554"/>
            </a:xfrm>
            <a:prstGeom prst="rect">
              <a:avLst/>
            </a:prstGeom>
            <a:noFill/>
          </p:spPr>
          <p:txBody>
            <a:bodyPr wrap="square" rtlCol="0">
              <a:spAutoFit/>
            </a:bodyPr>
            <a:lstStyle/>
            <a:p>
              <a:r>
                <a:rPr lang="en-US" altLang="ko-KR" sz="1600" dirty="0">
                  <a:solidFill>
                    <a:schemeClr val="bg1"/>
                  </a:solidFill>
                  <a:ea typeface="FZShuTi" pitchFamily="2" charset="-122"/>
                  <a:cs typeface="Arial" pitchFamily="34" charset="0"/>
                </a:rPr>
                <a:t>Dashboard Screenshots, Conclusion</a:t>
              </a:r>
              <a:endParaRPr lang="ko-KR" altLang="en-US" sz="1600" dirty="0">
                <a:solidFill>
                  <a:schemeClr val="bg1"/>
                </a:solidFill>
                <a:cs typeface="Arial" pitchFamily="34" charset="0"/>
              </a:endParaRPr>
            </a:p>
          </p:txBody>
        </p:sp>
        <p:sp>
          <p:nvSpPr>
            <p:cNvPr id="39" name="TextBox 38">
              <a:extLst>
                <a:ext uri="{FF2B5EF4-FFF2-40B4-BE49-F238E27FC236}">
                  <a16:creationId xmlns:a16="http://schemas.microsoft.com/office/drawing/2014/main" id="{E219F6DD-D586-46EE-82BB-6EF4544C7E78}"/>
                </a:ext>
              </a:extLst>
            </p:cNvPr>
            <p:cNvSpPr txBox="1"/>
            <p:nvPr/>
          </p:nvSpPr>
          <p:spPr>
            <a:xfrm>
              <a:off x="6082801" y="4353125"/>
              <a:ext cx="4880760" cy="338554"/>
            </a:xfrm>
            <a:prstGeom prst="rect">
              <a:avLst/>
            </a:prstGeom>
            <a:noFill/>
          </p:spPr>
          <p:txBody>
            <a:bodyPr wrap="square" rtlCol="0">
              <a:spAutoFit/>
            </a:bodyPr>
            <a:lstStyle/>
            <a:p>
              <a:r>
                <a:rPr lang="en-US" altLang="ko-KR" sz="1600" dirty="0">
                  <a:solidFill>
                    <a:schemeClr val="bg1"/>
                  </a:solidFill>
                  <a:ea typeface="FZShuTi" pitchFamily="2" charset="-122"/>
                  <a:cs typeface="Arial" pitchFamily="34" charset="0"/>
                </a:rPr>
                <a:t>Challenges Faced</a:t>
              </a:r>
              <a:endParaRPr lang="ko-KR" altLang="en-US" sz="1600" dirty="0">
                <a:solidFill>
                  <a:schemeClr val="bg1"/>
                </a:solidFill>
                <a:cs typeface="Arial" pitchFamily="34" charset="0"/>
              </a:endParaRPr>
            </a:p>
          </p:txBody>
        </p:sp>
        <p:sp>
          <p:nvSpPr>
            <p:cNvPr id="42" name="TextBox 41">
              <a:extLst>
                <a:ext uri="{FF2B5EF4-FFF2-40B4-BE49-F238E27FC236}">
                  <a16:creationId xmlns:a16="http://schemas.microsoft.com/office/drawing/2014/main" id="{9C909A7B-7B31-4889-925F-670687E1CCBC}"/>
                </a:ext>
              </a:extLst>
            </p:cNvPr>
            <p:cNvSpPr txBox="1"/>
            <p:nvPr/>
          </p:nvSpPr>
          <p:spPr>
            <a:xfrm>
              <a:off x="6082801" y="5567591"/>
              <a:ext cx="4880760" cy="338554"/>
            </a:xfrm>
            <a:prstGeom prst="rect">
              <a:avLst/>
            </a:prstGeom>
            <a:noFill/>
          </p:spPr>
          <p:txBody>
            <a:bodyPr wrap="square" rtlCol="0">
              <a:spAutoFit/>
            </a:bodyPr>
            <a:lstStyle/>
            <a:p>
              <a:r>
                <a:rPr lang="en-US" altLang="ko-KR" sz="1600" dirty="0">
                  <a:solidFill>
                    <a:schemeClr val="bg1"/>
                  </a:solidFill>
                  <a:ea typeface="FZShuTi" pitchFamily="2" charset="-122"/>
                  <a:cs typeface="Arial" pitchFamily="34" charset="0"/>
                </a:rPr>
                <a:t>Learnings</a:t>
              </a:r>
              <a:endParaRPr lang="ko-KR" altLang="en-US" sz="1600" dirty="0">
                <a:solidFill>
                  <a:schemeClr val="bg1"/>
                </a:solidFill>
                <a:cs typeface="Arial" pitchFamily="34" charset="0"/>
              </a:endParaRPr>
            </a:p>
          </p:txBody>
        </p:sp>
      </p:grpSp>
      <p:pic>
        <p:nvPicPr>
          <p:cNvPr id="2" name="Picture 1">
            <a:extLst>
              <a:ext uri="{FF2B5EF4-FFF2-40B4-BE49-F238E27FC236}">
                <a16:creationId xmlns:a16="http://schemas.microsoft.com/office/drawing/2014/main" id="{64D4B123-F578-CC8E-EA9B-CD3E598CE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spTree>
    <p:extLst>
      <p:ext uri="{BB962C8B-B14F-4D97-AF65-F5344CB8AC3E}">
        <p14:creationId xmlns:p14="http://schemas.microsoft.com/office/powerpoint/2010/main" val="314882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pic>
        <p:nvPicPr>
          <p:cNvPr id="4" name="Picture 3">
            <a:extLst>
              <a:ext uri="{FF2B5EF4-FFF2-40B4-BE49-F238E27FC236}">
                <a16:creationId xmlns:a16="http://schemas.microsoft.com/office/drawing/2014/main" id="{839092AD-F88B-821F-3F01-70182FBA0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802" y="755780"/>
            <a:ext cx="9627881" cy="5346440"/>
          </a:xfrm>
          <a:prstGeom prst="rect">
            <a:avLst/>
          </a:prstGeom>
        </p:spPr>
      </p:pic>
      <p:sp>
        <p:nvSpPr>
          <p:cNvPr id="5" name="TextBox 4">
            <a:extLst>
              <a:ext uri="{FF2B5EF4-FFF2-40B4-BE49-F238E27FC236}">
                <a16:creationId xmlns:a16="http://schemas.microsoft.com/office/drawing/2014/main" id="{941A0711-CBC5-46DB-F194-907530BF9F45}"/>
              </a:ext>
            </a:extLst>
          </p:cNvPr>
          <p:cNvSpPr txBox="1"/>
          <p:nvPr/>
        </p:nvSpPr>
        <p:spPr>
          <a:xfrm>
            <a:off x="10300582" y="6345992"/>
            <a:ext cx="1014754" cy="369332"/>
          </a:xfrm>
          <a:prstGeom prst="rect">
            <a:avLst/>
          </a:prstGeom>
          <a:noFill/>
        </p:spPr>
        <p:txBody>
          <a:bodyPr wrap="square" rtlCol="0">
            <a:spAutoFit/>
          </a:bodyPr>
          <a:lstStyle/>
          <a:p>
            <a:r>
              <a:rPr lang="en-IN" dirty="0"/>
              <a:t>Contd..</a:t>
            </a:r>
          </a:p>
        </p:txBody>
      </p:sp>
    </p:spTree>
    <p:extLst>
      <p:ext uri="{BB962C8B-B14F-4D97-AF65-F5344CB8AC3E}">
        <p14:creationId xmlns:p14="http://schemas.microsoft.com/office/powerpoint/2010/main" val="3449849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12C8B273-A4D6-FDE8-03D2-4E0C130D23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87" y="551401"/>
            <a:ext cx="10541712" cy="5699214"/>
          </a:xfrm>
          <a:prstGeom prst="rect">
            <a:avLst/>
          </a:prstGeom>
        </p:spPr>
      </p:pic>
      <p:sp>
        <p:nvSpPr>
          <p:cNvPr id="10" name="TextBox 9">
            <a:extLst>
              <a:ext uri="{FF2B5EF4-FFF2-40B4-BE49-F238E27FC236}">
                <a16:creationId xmlns:a16="http://schemas.microsoft.com/office/drawing/2014/main" id="{958CA942-AD9A-F696-F245-C75365311C55}"/>
              </a:ext>
            </a:extLst>
          </p:cNvPr>
          <p:cNvSpPr txBox="1"/>
          <p:nvPr/>
        </p:nvSpPr>
        <p:spPr>
          <a:xfrm>
            <a:off x="10300582" y="6345992"/>
            <a:ext cx="1014754" cy="369332"/>
          </a:xfrm>
          <a:prstGeom prst="rect">
            <a:avLst/>
          </a:prstGeom>
          <a:noFill/>
        </p:spPr>
        <p:txBody>
          <a:bodyPr wrap="square" rtlCol="0">
            <a:spAutoFit/>
          </a:bodyPr>
          <a:lstStyle/>
          <a:p>
            <a:r>
              <a:rPr lang="en-IN" dirty="0"/>
              <a:t>Contd..</a:t>
            </a:r>
          </a:p>
        </p:txBody>
      </p:sp>
    </p:spTree>
    <p:extLst>
      <p:ext uri="{BB962C8B-B14F-4D97-AF65-F5344CB8AC3E}">
        <p14:creationId xmlns:p14="http://schemas.microsoft.com/office/powerpoint/2010/main" val="3833964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pic>
        <p:nvPicPr>
          <p:cNvPr id="4" name="Picture 3">
            <a:extLst>
              <a:ext uri="{FF2B5EF4-FFF2-40B4-BE49-F238E27FC236}">
                <a16:creationId xmlns:a16="http://schemas.microsoft.com/office/drawing/2014/main" id="{5C894388-F12C-7C58-4EF3-C35D2DBDF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87" y="722776"/>
            <a:ext cx="10487609" cy="5468432"/>
          </a:xfrm>
          <a:prstGeom prst="rect">
            <a:avLst/>
          </a:prstGeom>
        </p:spPr>
      </p:pic>
      <p:sp>
        <p:nvSpPr>
          <p:cNvPr id="5" name="TextBox 4">
            <a:extLst>
              <a:ext uri="{FF2B5EF4-FFF2-40B4-BE49-F238E27FC236}">
                <a16:creationId xmlns:a16="http://schemas.microsoft.com/office/drawing/2014/main" id="{22453957-D42C-2AE9-A1AF-03D1B948B4B8}"/>
              </a:ext>
            </a:extLst>
          </p:cNvPr>
          <p:cNvSpPr txBox="1"/>
          <p:nvPr/>
        </p:nvSpPr>
        <p:spPr>
          <a:xfrm>
            <a:off x="10300582" y="6345992"/>
            <a:ext cx="1014754" cy="369332"/>
          </a:xfrm>
          <a:prstGeom prst="rect">
            <a:avLst/>
          </a:prstGeom>
          <a:noFill/>
        </p:spPr>
        <p:txBody>
          <a:bodyPr wrap="square" rtlCol="0">
            <a:spAutoFit/>
          </a:bodyPr>
          <a:lstStyle/>
          <a:p>
            <a:r>
              <a:rPr lang="en-IN" dirty="0"/>
              <a:t>Contd..</a:t>
            </a:r>
          </a:p>
        </p:txBody>
      </p:sp>
    </p:spTree>
    <p:extLst>
      <p:ext uri="{BB962C8B-B14F-4D97-AF65-F5344CB8AC3E}">
        <p14:creationId xmlns:p14="http://schemas.microsoft.com/office/powerpoint/2010/main" val="2858873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pic>
        <p:nvPicPr>
          <p:cNvPr id="4" name="Picture 3">
            <a:extLst>
              <a:ext uri="{FF2B5EF4-FFF2-40B4-BE49-F238E27FC236}">
                <a16:creationId xmlns:a16="http://schemas.microsoft.com/office/drawing/2014/main" id="{EDD154D0-A870-37B3-151E-B412194983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167" y="695207"/>
            <a:ext cx="10608906" cy="5467586"/>
          </a:xfrm>
          <a:prstGeom prst="rect">
            <a:avLst/>
          </a:prstGeom>
        </p:spPr>
      </p:pic>
      <p:sp>
        <p:nvSpPr>
          <p:cNvPr id="5" name="TextBox 4">
            <a:extLst>
              <a:ext uri="{FF2B5EF4-FFF2-40B4-BE49-F238E27FC236}">
                <a16:creationId xmlns:a16="http://schemas.microsoft.com/office/drawing/2014/main" id="{CEF96B06-063B-B46B-5FB5-7B354DBED1E7}"/>
              </a:ext>
            </a:extLst>
          </p:cNvPr>
          <p:cNvSpPr txBox="1"/>
          <p:nvPr/>
        </p:nvSpPr>
        <p:spPr>
          <a:xfrm>
            <a:off x="10300582" y="6345992"/>
            <a:ext cx="1014754" cy="369332"/>
          </a:xfrm>
          <a:prstGeom prst="rect">
            <a:avLst/>
          </a:prstGeom>
          <a:noFill/>
        </p:spPr>
        <p:txBody>
          <a:bodyPr wrap="square" rtlCol="0">
            <a:spAutoFit/>
          </a:bodyPr>
          <a:lstStyle/>
          <a:p>
            <a:r>
              <a:rPr lang="en-IN" dirty="0"/>
              <a:t>Contd..</a:t>
            </a:r>
          </a:p>
        </p:txBody>
      </p:sp>
    </p:spTree>
    <p:extLst>
      <p:ext uri="{BB962C8B-B14F-4D97-AF65-F5344CB8AC3E}">
        <p14:creationId xmlns:p14="http://schemas.microsoft.com/office/powerpoint/2010/main" val="3500080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pic>
        <p:nvPicPr>
          <p:cNvPr id="6" name="Picture 5">
            <a:extLst>
              <a:ext uri="{FF2B5EF4-FFF2-40B4-BE49-F238E27FC236}">
                <a16:creationId xmlns:a16="http://schemas.microsoft.com/office/drawing/2014/main" id="{0958D36A-84FD-3C07-A43E-AA84C02F58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88" y="955920"/>
            <a:ext cx="10832062" cy="5559935"/>
          </a:xfrm>
          <a:prstGeom prst="rect">
            <a:avLst/>
          </a:prstGeom>
        </p:spPr>
      </p:pic>
      <p:sp>
        <p:nvSpPr>
          <p:cNvPr id="8" name="TextBox 7">
            <a:extLst>
              <a:ext uri="{FF2B5EF4-FFF2-40B4-BE49-F238E27FC236}">
                <a16:creationId xmlns:a16="http://schemas.microsoft.com/office/drawing/2014/main" id="{A4C8807C-4329-71B4-7E91-455599A0B2A2}"/>
              </a:ext>
            </a:extLst>
          </p:cNvPr>
          <p:cNvSpPr txBox="1"/>
          <p:nvPr/>
        </p:nvSpPr>
        <p:spPr>
          <a:xfrm>
            <a:off x="632150" y="494256"/>
            <a:ext cx="6097554" cy="461665"/>
          </a:xfrm>
          <a:prstGeom prst="rect">
            <a:avLst/>
          </a:prstGeom>
          <a:noFill/>
        </p:spPr>
        <p:txBody>
          <a:bodyPr wrap="square">
            <a:spAutoFit/>
          </a:bodyPr>
          <a:lstStyle/>
          <a:p>
            <a:r>
              <a:rPr lang="en-IN" sz="2400" dirty="0">
                <a:solidFill>
                  <a:srgbClr val="008000"/>
                </a:solidFill>
                <a:latin typeface="Calibri Light" panose="020F0302020204030204" pitchFamily="34" charset="0"/>
                <a:ea typeface="Calibri Light" panose="020F0302020204030204" pitchFamily="34" charset="0"/>
                <a:cs typeface="Calibri Light" panose="020F0302020204030204" pitchFamily="34" charset="0"/>
              </a:rPr>
              <a:t>Tableau Story</a:t>
            </a:r>
            <a:endParaRPr lang="en-IN" sz="2400" dirty="0">
              <a:solidFill>
                <a:schemeClr val="accent2">
                  <a:lumMod val="50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701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F8725055-927A-9A2A-2359-36B3E1C1D36A}"/>
              </a:ext>
            </a:extLst>
          </p:cNvPr>
          <p:cNvSpPr txBox="1"/>
          <p:nvPr/>
        </p:nvSpPr>
        <p:spPr>
          <a:xfrm>
            <a:off x="590939" y="1166326"/>
            <a:ext cx="10217020" cy="535531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rPr>
              <a:t>In </a:t>
            </a:r>
            <a:r>
              <a:rPr lang="en-US" sz="1800" dirty="0" err="1">
                <a:solidFill>
                  <a:srgbClr val="000000"/>
                </a:solidFill>
                <a:effectLst/>
                <a:latin typeface="Calibri" panose="020F0502020204030204" pitchFamily="34" charset="0"/>
              </a:rPr>
              <a:t>Kpi</a:t>
            </a:r>
            <a:r>
              <a:rPr lang="en-US" sz="1800" dirty="0">
                <a:solidFill>
                  <a:srgbClr val="000000"/>
                </a:solidFill>
                <a:effectLst/>
                <a:latin typeface="Calibri" panose="020F0502020204030204" pitchFamily="34" charset="0"/>
              </a:rPr>
              <a:t> 1, the total loan amount experienced a staggering increase from 2007 to 2011, indicating a significant upward trend.</a:t>
            </a:r>
            <a:endParaRPr lang="en-US" dirty="0">
              <a:effectLst/>
            </a:endParaRP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rPr>
              <a:t>In </a:t>
            </a:r>
            <a:r>
              <a:rPr lang="en-US" sz="1800" dirty="0" err="1">
                <a:solidFill>
                  <a:srgbClr val="000000"/>
                </a:solidFill>
                <a:effectLst/>
                <a:latin typeface="Calibri" panose="020F0502020204030204" pitchFamily="34" charset="0"/>
              </a:rPr>
              <a:t>Kpi</a:t>
            </a:r>
            <a:r>
              <a:rPr lang="en-US" sz="1800" dirty="0">
                <a:solidFill>
                  <a:srgbClr val="000000"/>
                </a:solidFill>
                <a:effectLst/>
                <a:latin typeface="Calibri" panose="020F0502020204030204" pitchFamily="34" charset="0"/>
              </a:rPr>
              <a:t> 2, Grade B loans have the highest total revolving balance of 120 million, followed closely by A grade loans at 115 million. C grade loans rank third with a revolving balance of 110 million, while D grade loans have a lower balance of 74 million. The lowest revolving balance is observed in G grade loans.</a:t>
            </a:r>
            <a:endParaRPr lang="en-US" dirty="0">
              <a:effectLst/>
            </a:endParaRP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rPr>
              <a:t>In </a:t>
            </a:r>
            <a:r>
              <a:rPr lang="en-US" sz="1800" dirty="0" err="1">
                <a:solidFill>
                  <a:srgbClr val="000000"/>
                </a:solidFill>
                <a:effectLst/>
                <a:latin typeface="Calibri" panose="020F0502020204030204" pitchFamily="34" charset="0"/>
              </a:rPr>
              <a:t>Kpi</a:t>
            </a:r>
            <a:r>
              <a:rPr lang="en-US" sz="1800" dirty="0">
                <a:solidFill>
                  <a:srgbClr val="000000"/>
                </a:solidFill>
                <a:effectLst/>
                <a:latin typeface="Calibri" panose="020F0502020204030204" pitchFamily="34" charset="0"/>
              </a:rPr>
              <a:t> 3, verified loans demonstrate the highest sum of total payments, indicating a higher level of repayment activity. Not Verified loans closely follow, suggesting a similar level of payment engagement. Source Verified loans, although slightly lower in total payment amounts, still show a considerable level of repayment.</a:t>
            </a:r>
            <a:endParaRPr lang="en-US" dirty="0">
              <a:effectLst/>
            </a:endParaRP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rPr>
              <a:t>In </a:t>
            </a:r>
            <a:r>
              <a:rPr lang="en-US" sz="1800" dirty="0" err="1">
                <a:solidFill>
                  <a:srgbClr val="000000"/>
                </a:solidFill>
                <a:effectLst/>
                <a:latin typeface="Calibri" panose="020F0502020204030204" pitchFamily="34" charset="0"/>
              </a:rPr>
              <a:t>Kpi</a:t>
            </a:r>
            <a:r>
              <a:rPr lang="en-US" sz="1800" dirty="0">
                <a:solidFill>
                  <a:srgbClr val="000000"/>
                </a:solidFill>
                <a:effectLst/>
                <a:latin typeface="Calibri" panose="020F0502020204030204" pitchFamily="34" charset="0"/>
              </a:rPr>
              <a:t> 4, Fully Paid loans had the highest count of </a:t>
            </a:r>
            <a:r>
              <a:rPr lang="en-US" sz="1800" dirty="0" err="1">
                <a:solidFill>
                  <a:srgbClr val="000000"/>
                </a:solidFill>
                <a:effectLst/>
                <a:latin typeface="Calibri" panose="020F0502020204030204" pitchFamily="34" charset="0"/>
              </a:rPr>
              <a:t>loan_status</a:t>
            </a:r>
            <a:r>
              <a:rPr lang="en-US" sz="1800" dirty="0">
                <a:solidFill>
                  <a:srgbClr val="000000"/>
                </a:solidFill>
                <a:effectLst/>
                <a:latin typeface="Calibri" panose="020F0502020204030204" pitchFamily="34" charset="0"/>
              </a:rPr>
              <a:t>, reaching 32,950, indicating a significantly higher number compared to the lowest count of </a:t>
            </a:r>
            <a:r>
              <a:rPr lang="en-US" sz="1800" dirty="0" err="1">
                <a:solidFill>
                  <a:srgbClr val="000000"/>
                </a:solidFill>
                <a:effectLst/>
                <a:latin typeface="Calibri" panose="020F0502020204030204" pitchFamily="34" charset="0"/>
              </a:rPr>
              <a:t>loan_status</a:t>
            </a:r>
            <a:r>
              <a:rPr lang="en-US" sz="1800" dirty="0">
                <a:solidFill>
                  <a:srgbClr val="000000"/>
                </a:solidFill>
                <a:effectLst/>
                <a:latin typeface="Calibri" panose="020F0502020204030204" pitchFamily="34" charset="0"/>
              </a:rPr>
              <a:t> observed in Current loans at 1,140.</a:t>
            </a:r>
            <a:endParaRPr lang="en-US" dirty="0">
              <a:effectLst/>
            </a:endParaRP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rPr>
              <a:t>In </a:t>
            </a:r>
            <a:r>
              <a:rPr lang="en-US" sz="1800" dirty="0" err="1">
                <a:solidFill>
                  <a:srgbClr val="000000"/>
                </a:solidFill>
                <a:effectLst/>
                <a:latin typeface="Calibri" panose="020F0502020204030204" pitchFamily="34" charset="0"/>
              </a:rPr>
              <a:t>Kpi</a:t>
            </a:r>
            <a:r>
              <a:rPr lang="en-US" sz="1800" dirty="0">
                <a:solidFill>
                  <a:srgbClr val="000000"/>
                </a:solidFill>
                <a:effectLst/>
                <a:latin typeface="Calibri" panose="020F0502020204030204" pitchFamily="34" charset="0"/>
              </a:rPr>
              <a:t> 5, the majority, accounting for 53% of the sum of </a:t>
            </a:r>
            <a:r>
              <a:rPr lang="en-US" sz="1800" dirty="0" err="1">
                <a:solidFill>
                  <a:srgbClr val="000000"/>
                </a:solidFill>
                <a:effectLst/>
                <a:latin typeface="Calibri" panose="020F0502020204030204" pitchFamily="34" charset="0"/>
              </a:rPr>
              <a:t>last_pymnt_amnt</a:t>
            </a:r>
            <a:r>
              <a:rPr lang="en-US" sz="1800" dirty="0">
                <a:solidFill>
                  <a:srgbClr val="000000"/>
                </a:solidFill>
                <a:effectLst/>
                <a:latin typeface="Calibri" panose="020F0502020204030204" pitchFamily="34" charset="0"/>
              </a:rPr>
              <a:t>, belongs to individuals with a mortgage. Renters make up the second largest group, contributing 39% of the last payment amounts. Homeowners with outright ownership represent 8% of the last payment amounts. On the other hand, individuals categorized as "none" or "other" make up a negligible portion of the last payments</a:t>
            </a:r>
            <a:endParaRPr lang="en-US" dirty="0">
              <a:effectLst/>
            </a:endParaRP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rPr>
              <a:t>Highest no. of loan applicants has provided the </a:t>
            </a:r>
            <a:r>
              <a:rPr lang="en-US" sz="1800" dirty="0" err="1">
                <a:solidFill>
                  <a:srgbClr val="000000"/>
                </a:solidFill>
                <a:effectLst/>
                <a:latin typeface="Calibri" panose="020F0502020204030204" pitchFamily="34" charset="0"/>
              </a:rPr>
              <a:t>home_ownership</a:t>
            </a:r>
            <a:r>
              <a:rPr lang="en-US" sz="1800" dirty="0">
                <a:solidFill>
                  <a:srgbClr val="000000"/>
                </a:solidFill>
                <a:effectLst/>
                <a:latin typeface="Calibri" panose="020F0502020204030204" pitchFamily="34" charset="0"/>
              </a:rPr>
              <a:t> status as rent and are clearing the loan regularly when compared to others.</a:t>
            </a:r>
            <a:endParaRPr lang="en-US" dirty="0">
              <a:effectLst/>
            </a:endParaRP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rPr>
              <a:t>Best loan re-payments are done by the customers with good grade.</a:t>
            </a:r>
            <a:endParaRPr lang="en-US" dirty="0">
              <a:effectLst/>
            </a:endParaRP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rPr>
              <a:t>Financial firms are earning very high profit with every delinquency.</a:t>
            </a:r>
            <a:endParaRPr lang="en-IN" dirty="0"/>
          </a:p>
        </p:txBody>
      </p:sp>
      <p:sp>
        <p:nvSpPr>
          <p:cNvPr id="5" name="TextBox 4">
            <a:extLst>
              <a:ext uri="{FF2B5EF4-FFF2-40B4-BE49-F238E27FC236}">
                <a16:creationId xmlns:a16="http://schemas.microsoft.com/office/drawing/2014/main" id="{8CB7EB05-F944-7F5F-2C08-2DBF9765CF76}"/>
              </a:ext>
            </a:extLst>
          </p:cNvPr>
          <p:cNvSpPr txBox="1"/>
          <p:nvPr/>
        </p:nvSpPr>
        <p:spPr>
          <a:xfrm>
            <a:off x="590939" y="494256"/>
            <a:ext cx="6102220" cy="523220"/>
          </a:xfrm>
          <a:prstGeom prst="rect">
            <a:avLst/>
          </a:prstGeom>
          <a:noFill/>
        </p:spPr>
        <p:txBody>
          <a:bodyPr wrap="square">
            <a:spAutoFit/>
          </a:bodyPr>
          <a:lstStyle/>
          <a:p>
            <a:r>
              <a:rPr lang="en-IN" sz="2800" dirty="0">
                <a:solidFill>
                  <a:srgbClr val="008000"/>
                </a:solidFill>
              </a:rPr>
              <a:t>Conclusions</a:t>
            </a:r>
            <a:endParaRPr lang="en-IN" sz="2800" dirty="0"/>
          </a:p>
        </p:txBody>
      </p:sp>
    </p:spTree>
    <p:extLst>
      <p:ext uri="{BB962C8B-B14F-4D97-AF65-F5344CB8AC3E}">
        <p14:creationId xmlns:p14="http://schemas.microsoft.com/office/powerpoint/2010/main" val="3592258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0E0DC0FC-9E9C-0865-9344-743D8D6AA3CE}"/>
              </a:ext>
            </a:extLst>
          </p:cNvPr>
          <p:cNvSpPr txBox="1"/>
          <p:nvPr/>
        </p:nvSpPr>
        <p:spPr>
          <a:xfrm>
            <a:off x="737118" y="715739"/>
            <a:ext cx="6102220" cy="532903"/>
          </a:xfrm>
          <a:prstGeom prst="rect">
            <a:avLst/>
          </a:prstGeom>
          <a:noFill/>
        </p:spPr>
        <p:txBody>
          <a:bodyPr wrap="square">
            <a:spAutoFit/>
          </a:bodyPr>
          <a:lstStyle/>
          <a:p>
            <a:pPr marL="457200" marR="0" indent="-228600">
              <a:lnSpc>
                <a:spcPct val="107000"/>
              </a:lnSpc>
              <a:spcBef>
                <a:spcPts val="0"/>
              </a:spcBef>
              <a:spcAft>
                <a:spcPts val="800"/>
              </a:spcAft>
              <a:tabLst>
                <a:tab pos="457200" algn="l"/>
              </a:tabLst>
            </a:pPr>
            <a:r>
              <a:rPr lang="en-IN" sz="2800" dirty="0">
                <a:solidFill>
                  <a:schemeClr val="accent2">
                    <a:lumMod val="50000"/>
                  </a:schemeClr>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IN" sz="2800" b="1" dirty="0">
                <a:solidFill>
                  <a:schemeClr val="accent2">
                    <a:lumMod val="50000"/>
                  </a:schemeClr>
                </a:solidFill>
                <a:effectLst/>
                <a:latin typeface="Calibri Light" panose="020F0302020204030204" pitchFamily="34" charset="0"/>
                <a:ea typeface="Calibri Light" panose="020F0302020204030204" pitchFamily="34" charset="0"/>
                <a:cs typeface="Calibri Light" panose="020F0302020204030204" pitchFamily="34" charset="0"/>
              </a:rPr>
              <a:t>Challenges faced during data analysis:</a:t>
            </a:r>
            <a:endParaRPr lang="en-IN" sz="2800" dirty="0">
              <a:solidFill>
                <a:schemeClr val="accent2">
                  <a:lumMod val="50000"/>
                </a:schemeClr>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F4EE26AA-D8D4-BC1A-D6D2-DF4E09D5E654}"/>
              </a:ext>
            </a:extLst>
          </p:cNvPr>
          <p:cNvSpPr txBox="1"/>
          <p:nvPr/>
        </p:nvSpPr>
        <p:spPr>
          <a:xfrm>
            <a:off x="914399" y="1502229"/>
            <a:ext cx="9647853" cy="4418389"/>
          </a:xfrm>
          <a:prstGeom prst="rect">
            <a:avLst/>
          </a:prstGeom>
          <a:noFill/>
        </p:spPr>
        <p:txBody>
          <a:bodyPr wrap="square">
            <a:spAutoFit/>
          </a:bodyPr>
          <a:lstStyle/>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Unfamiliarity with banking data abbreviations, requiring additional time for understanding and research.</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Time-consuming process to comprehend the complex dataset.</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Difficulty in merging files within Excel, hindering data consolidation.</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Lack of year information in the </a:t>
            </a:r>
            <a:r>
              <a:rPr lang="en-IN" sz="2000" dirty="0" err="1">
                <a:effectLst/>
                <a:latin typeface="Calibri" panose="020F0502020204030204" pitchFamily="34" charset="0"/>
                <a:ea typeface="Times New Roman" panose="02020603050405020304" pitchFamily="18" charset="0"/>
                <a:cs typeface="Times New Roman" panose="02020603050405020304" pitchFamily="18" charset="0"/>
              </a:rPr>
              <a:t>issue_date</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field, necessitating data manipulation for accurate analysis.</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Encountering errors while importing combined data into SQL for further analysis.</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Needing to create views in SQL before successfully importing data into </a:t>
            </a:r>
            <a:r>
              <a:rPr lang="en-IN" sz="2000" dirty="0" err="1">
                <a:effectLst/>
                <a:latin typeface="Calibri" panose="020F0502020204030204" pitchFamily="34" charset="0"/>
                <a:ea typeface="Times New Roman" panose="02020603050405020304" pitchFamily="18" charset="0"/>
                <a:cs typeface="Times New Roman" panose="02020603050405020304" pitchFamily="18" charset="0"/>
              </a:rPr>
              <a:t>PowerBI</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Opting to import the file directly from MySQL to </a:t>
            </a:r>
            <a:r>
              <a:rPr lang="en-IN" sz="2000" dirty="0" err="1">
                <a:effectLst/>
                <a:latin typeface="Calibri" panose="020F0502020204030204" pitchFamily="34" charset="0"/>
                <a:ea typeface="Times New Roman" panose="02020603050405020304" pitchFamily="18" charset="0"/>
                <a:cs typeface="Times New Roman" panose="02020603050405020304" pitchFamily="18" charset="0"/>
              </a:rPr>
              <a:t>PowerBI</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due to technical limitations.</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Discovering and utilizing advanced visualization settings in </a:t>
            </a:r>
            <a:r>
              <a:rPr lang="en-IN" sz="2000" dirty="0" err="1">
                <a:effectLst/>
                <a:latin typeface="Calibri" panose="020F0502020204030204" pitchFamily="34" charset="0"/>
                <a:ea typeface="Times New Roman" panose="02020603050405020304" pitchFamily="18" charset="0"/>
                <a:cs typeface="Times New Roman" panose="02020603050405020304" pitchFamily="18" charset="0"/>
              </a:rPr>
              <a:t>PowerBI</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to enhance insights and create impactful visual representations.</a:t>
            </a:r>
          </a:p>
        </p:txBody>
      </p:sp>
    </p:spTree>
    <p:extLst>
      <p:ext uri="{BB962C8B-B14F-4D97-AF65-F5344CB8AC3E}">
        <p14:creationId xmlns:p14="http://schemas.microsoft.com/office/powerpoint/2010/main" val="1402560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sp>
        <p:nvSpPr>
          <p:cNvPr id="4" name="TextBox 3">
            <a:extLst>
              <a:ext uri="{FF2B5EF4-FFF2-40B4-BE49-F238E27FC236}">
                <a16:creationId xmlns:a16="http://schemas.microsoft.com/office/drawing/2014/main" id="{B3F2A951-C79C-08BB-8D55-DC477161A87F}"/>
              </a:ext>
            </a:extLst>
          </p:cNvPr>
          <p:cNvSpPr txBox="1"/>
          <p:nvPr/>
        </p:nvSpPr>
        <p:spPr>
          <a:xfrm>
            <a:off x="926608" y="494256"/>
            <a:ext cx="8376012" cy="505972"/>
          </a:xfrm>
          <a:prstGeom prst="rect">
            <a:avLst/>
          </a:prstGeom>
          <a:noFill/>
        </p:spPr>
        <p:txBody>
          <a:bodyPr wrap="square">
            <a:spAutoFit/>
          </a:bodyPr>
          <a:lstStyle/>
          <a:p>
            <a:pPr marL="0" marR="0">
              <a:lnSpc>
                <a:spcPct val="120000"/>
              </a:lnSpc>
              <a:spcBef>
                <a:spcPts val="0"/>
              </a:spcBef>
              <a:spcAft>
                <a:spcPts val="1000"/>
              </a:spcAft>
            </a:pPr>
            <a:r>
              <a:rPr lang="en-IN" sz="2400" b="1" dirty="0">
                <a:solidFill>
                  <a:schemeClr val="accent2">
                    <a:lumMod val="50000"/>
                  </a:schemeClr>
                </a:solidFill>
                <a:effectLst/>
                <a:latin typeface="Calibri Light" panose="020F0302020204030204" pitchFamily="34" charset="0"/>
                <a:ea typeface="Calibri Light" panose="020F0302020204030204" pitchFamily="34" charset="0"/>
                <a:cs typeface="Calibri Light" panose="020F0302020204030204" pitchFamily="34" charset="0"/>
              </a:rPr>
              <a:t>Lessons from </a:t>
            </a:r>
            <a:r>
              <a:rPr lang="en-IN" sz="2400" b="1" dirty="0" err="1">
                <a:solidFill>
                  <a:schemeClr val="accent2">
                    <a:lumMod val="50000"/>
                  </a:schemeClr>
                </a:solidFill>
                <a:effectLst/>
                <a:latin typeface="Calibri Light" panose="020F0302020204030204" pitchFamily="34" charset="0"/>
                <a:ea typeface="Calibri Light" panose="020F0302020204030204" pitchFamily="34" charset="0"/>
                <a:cs typeface="Calibri Light" panose="020F0302020204030204" pitchFamily="34" charset="0"/>
              </a:rPr>
              <a:t>analyzing</a:t>
            </a:r>
            <a:r>
              <a:rPr lang="en-IN" sz="2400" b="1" dirty="0">
                <a:solidFill>
                  <a:schemeClr val="accent2">
                    <a:lumMod val="50000"/>
                  </a:schemeClr>
                </a:solidFill>
                <a:effectLst/>
                <a:latin typeface="Calibri Light" panose="020F0302020204030204" pitchFamily="34" charset="0"/>
                <a:ea typeface="Calibri Light" panose="020F0302020204030204" pitchFamily="34" charset="0"/>
                <a:cs typeface="Calibri Light" panose="020F0302020204030204" pitchFamily="34" charset="0"/>
              </a:rPr>
              <a:t> bank financial data: overcoming challenges</a:t>
            </a:r>
            <a:endParaRPr lang="en-IN" sz="2400" dirty="0">
              <a:solidFill>
                <a:schemeClr val="accent2">
                  <a:lumMod val="50000"/>
                </a:schemeClr>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82FE7BB4-E76C-FA38-EF23-5FDEBC9F9C24}"/>
              </a:ext>
            </a:extLst>
          </p:cNvPr>
          <p:cNvSpPr txBox="1"/>
          <p:nvPr/>
        </p:nvSpPr>
        <p:spPr>
          <a:xfrm>
            <a:off x="1005374" y="1306485"/>
            <a:ext cx="9510226" cy="4418389"/>
          </a:xfrm>
          <a:prstGeom prst="rect">
            <a:avLst/>
          </a:prstGeom>
          <a:noFill/>
        </p:spPr>
        <p:txBody>
          <a:bodyPr wrap="square">
            <a:spAutoFit/>
          </a:bodyPr>
          <a:lstStyle/>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Learn and understand the abbreviations used in banking data to avoid confusion during analysis.</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Take time to study and grasp the complexity of the dataset for accurate insights.</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Improve Excel skills to easily combine and merge multiple files.</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Ensure data has complete and consistent information, including proper date formats.</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Troubleshoot and fix import errors when using SQL for data analysis.</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Utilize SQL views to simplify data importing into visualization tools like </a:t>
            </a:r>
            <a:r>
              <a:rPr lang="en-IN" sz="2000" dirty="0" err="1">
                <a:effectLst/>
                <a:latin typeface="Calibri" panose="020F0502020204030204" pitchFamily="34" charset="0"/>
                <a:ea typeface="Times New Roman" panose="02020603050405020304" pitchFamily="18" charset="0"/>
                <a:cs typeface="Times New Roman" panose="02020603050405020304" pitchFamily="18" charset="0"/>
              </a:rPr>
              <a:t>PowerBI</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Import data directly from the database if there are compatibility issues between MySQL and </a:t>
            </a:r>
            <a:r>
              <a:rPr lang="en-IN" sz="2000" dirty="0" err="1">
                <a:effectLst/>
                <a:latin typeface="Calibri" panose="020F0502020204030204" pitchFamily="34" charset="0"/>
                <a:ea typeface="Times New Roman" panose="02020603050405020304" pitchFamily="18" charset="0"/>
                <a:cs typeface="Times New Roman" panose="02020603050405020304" pitchFamily="18" charset="0"/>
              </a:rPr>
              <a:t>PowerBI</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Explore and experiment with visualization settings in </a:t>
            </a:r>
            <a:r>
              <a:rPr lang="en-IN" sz="2000" dirty="0" err="1">
                <a:effectLst/>
                <a:latin typeface="Calibri" panose="020F0502020204030204" pitchFamily="34" charset="0"/>
                <a:ea typeface="Times New Roman" panose="02020603050405020304" pitchFamily="18" charset="0"/>
                <a:cs typeface="Times New Roman" panose="02020603050405020304" pitchFamily="18" charset="0"/>
              </a:rPr>
              <a:t>PowerBI</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to create impactful and easy-to-understand visual representation</a:t>
            </a:r>
            <a:r>
              <a:rPr lang="en-IN" sz="2000" dirty="0">
                <a:solidFill>
                  <a:schemeClr val="bg1">
                    <a:lumMod val="65000"/>
                  </a:schemeClr>
                </a:solidFill>
                <a:effectLst/>
                <a:latin typeface="Calibri "/>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2874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F82B5E68-B867-49B7-954C-B16CDE565418}"/>
              </a:ext>
            </a:extLst>
          </p:cNvPr>
          <p:cNvSpPr/>
          <p:nvPr/>
        </p:nvSpPr>
        <p:spPr>
          <a:xfrm>
            <a:off x="0" y="4733925"/>
            <a:ext cx="12191853" cy="1800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C5A44FA2-6F5E-4346-A17E-AE03B623BBCB}"/>
              </a:ext>
            </a:extLst>
          </p:cNvPr>
          <p:cNvSpPr/>
          <p:nvPr/>
        </p:nvSpPr>
        <p:spPr>
          <a:xfrm>
            <a:off x="0" y="4823925"/>
            <a:ext cx="12191853" cy="1620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31140085-551B-4543-9263-F520713C85BD}"/>
              </a:ext>
            </a:extLst>
          </p:cNvPr>
          <p:cNvSpPr/>
          <p:nvPr/>
        </p:nvSpPr>
        <p:spPr>
          <a:xfrm>
            <a:off x="0" y="4913925"/>
            <a:ext cx="12191853" cy="1440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719D07AB-9188-4D32-A0A5-C1D5B61381B6}"/>
              </a:ext>
            </a:extLst>
          </p:cNvPr>
          <p:cNvSpPr/>
          <p:nvPr/>
        </p:nvSpPr>
        <p:spPr>
          <a:xfrm>
            <a:off x="0" y="4913925"/>
            <a:ext cx="12191853" cy="1440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TextBox 11">
            <a:extLst>
              <a:ext uri="{FF2B5EF4-FFF2-40B4-BE49-F238E27FC236}">
                <a16:creationId xmlns:a16="http://schemas.microsoft.com/office/drawing/2014/main" id="{67628A33-9F6B-4002-A187-4C8902051B80}"/>
              </a:ext>
            </a:extLst>
          </p:cNvPr>
          <p:cNvSpPr txBox="1"/>
          <p:nvPr/>
        </p:nvSpPr>
        <p:spPr>
          <a:xfrm>
            <a:off x="1" y="4945903"/>
            <a:ext cx="12191999" cy="1015663"/>
          </a:xfrm>
          <a:prstGeom prst="rect">
            <a:avLst/>
          </a:prstGeom>
          <a:noFill/>
        </p:spPr>
        <p:txBody>
          <a:bodyPr wrap="square" rtlCol="0" anchor="ctr">
            <a:spAutoFit/>
          </a:bodyPr>
          <a:lstStyle/>
          <a:p>
            <a:pPr algn="ctr"/>
            <a:r>
              <a:rPr lang="en-US" altLang="ko-KR" sz="6000" dirty="0">
                <a:solidFill>
                  <a:schemeClr val="tx1">
                    <a:lumMod val="75000"/>
                    <a:lumOff val="25000"/>
                  </a:schemeClr>
                </a:solidFill>
                <a:cs typeface="Arial" pitchFamily="34" charset="0"/>
              </a:rPr>
              <a:t>THANK YOU</a:t>
            </a:r>
            <a:endParaRPr lang="ko-KR" altLang="en-US" sz="6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sp>
        <p:nvSpPr>
          <p:cNvPr id="4" name="TextBox 3">
            <a:extLst>
              <a:ext uri="{FF2B5EF4-FFF2-40B4-BE49-F238E27FC236}">
                <a16:creationId xmlns:a16="http://schemas.microsoft.com/office/drawing/2014/main" id="{B3F2A951-C79C-08BB-8D55-DC477161A87F}"/>
              </a:ext>
            </a:extLst>
          </p:cNvPr>
          <p:cNvSpPr txBox="1"/>
          <p:nvPr/>
        </p:nvSpPr>
        <p:spPr>
          <a:xfrm>
            <a:off x="935939" y="721710"/>
            <a:ext cx="6097554" cy="584775"/>
          </a:xfrm>
          <a:prstGeom prst="rect">
            <a:avLst/>
          </a:prstGeom>
          <a:noFill/>
        </p:spPr>
        <p:txBody>
          <a:bodyPr wrap="square">
            <a:spAutoFit/>
          </a:bodyPr>
          <a:lstStyle/>
          <a:p>
            <a:r>
              <a:rPr lang="en-IN" sz="3200" dirty="0">
                <a:solidFill>
                  <a:schemeClr val="accent2">
                    <a:lumMod val="50000"/>
                  </a:schemeClr>
                </a:solidFill>
                <a:latin typeface="Calibri Light" panose="020F0302020204030204" pitchFamily="34" charset="0"/>
                <a:ea typeface="Calibri Light" panose="020F0302020204030204" pitchFamily="34" charset="0"/>
                <a:cs typeface="Calibri Light" panose="020F0302020204030204" pitchFamily="34" charset="0"/>
              </a:rPr>
              <a:t>Business Objective</a:t>
            </a:r>
          </a:p>
        </p:txBody>
      </p:sp>
      <p:sp>
        <p:nvSpPr>
          <p:cNvPr id="7" name="TextBox 6">
            <a:extLst>
              <a:ext uri="{FF2B5EF4-FFF2-40B4-BE49-F238E27FC236}">
                <a16:creationId xmlns:a16="http://schemas.microsoft.com/office/drawing/2014/main" id="{82FE7BB4-E76C-FA38-EF23-5FDEBC9F9C24}"/>
              </a:ext>
            </a:extLst>
          </p:cNvPr>
          <p:cNvSpPr txBox="1"/>
          <p:nvPr/>
        </p:nvSpPr>
        <p:spPr>
          <a:xfrm>
            <a:off x="1014704" y="1637425"/>
            <a:ext cx="9351606" cy="1200329"/>
          </a:xfrm>
          <a:prstGeom prst="rect">
            <a:avLst/>
          </a:prstGeom>
          <a:noFill/>
        </p:spPr>
        <p:txBody>
          <a:bodyPr wrap="square">
            <a:spAutoFit/>
          </a:bodyPr>
          <a:lstStyle/>
          <a:p>
            <a:pPr marL="0" indent="0">
              <a:buNone/>
            </a:pPr>
            <a:r>
              <a:rPr lang="en-IN" sz="2400" dirty="0">
                <a:latin typeface="Calibri "/>
              </a:rPr>
              <a:t>The dataset is about Bank Loan of Customers, we have to prepare the Dashboard and story for the total analysis. </a:t>
            </a:r>
          </a:p>
          <a:p>
            <a:pPr marL="0" indent="0">
              <a:buNone/>
            </a:pPr>
            <a:r>
              <a:rPr lang="en-IN" sz="2400" dirty="0">
                <a:latin typeface="Calibri "/>
              </a:rPr>
              <a:t>	</a:t>
            </a:r>
            <a:endParaRPr lang="en-IN" sz="2400" dirty="0">
              <a:solidFill>
                <a:schemeClr val="bg1">
                  <a:lumMod val="65000"/>
                </a:schemeClr>
              </a:solidFill>
              <a:latin typeface="Calibri "/>
            </a:endParaRPr>
          </a:p>
        </p:txBody>
      </p:sp>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85549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sp>
        <p:nvSpPr>
          <p:cNvPr id="4" name="TextBox 3">
            <a:extLst>
              <a:ext uri="{FF2B5EF4-FFF2-40B4-BE49-F238E27FC236}">
                <a16:creationId xmlns:a16="http://schemas.microsoft.com/office/drawing/2014/main" id="{B3F2A951-C79C-08BB-8D55-DC477161A87F}"/>
              </a:ext>
            </a:extLst>
          </p:cNvPr>
          <p:cNvSpPr txBox="1"/>
          <p:nvPr/>
        </p:nvSpPr>
        <p:spPr>
          <a:xfrm>
            <a:off x="963931" y="735269"/>
            <a:ext cx="6097554" cy="584775"/>
          </a:xfrm>
          <a:prstGeom prst="rect">
            <a:avLst/>
          </a:prstGeom>
          <a:noFill/>
        </p:spPr>
        <p:txBody>
          <a:bodyPr wrap="square">
            <a:spAutoFit/>
          </a:bodyPr>
          <a:lstStyle/>
          <a:p>
            <a:r>
              <a:rPr lang="en-IN" sz="3200" dirty="0">
                <a:solidFill>
                  <a:schemeClr val="accent2">
                    <a:lumMod val="50000"/>
                  </a:schemeClr>
                </a:solidFill>
                <a:latin typeface="Calibri Light" panose="020F0302020204030204" pitchFamily="34" charset="0"/>
                <a:ea typeface="Calibri Light" panose="020F0302020204030204" pitchFamily="34" charset="0"/>
                <a:cs typeface="Calibri Light" panose="020F0302020204030204" pitchFamily="34" charset="0"/>
              </a:rPr>
              <a:t>Data Understanding and Cleaning</a:t>
            </a:r>
          </a:p>
        </p:txBody>
      </p:sp>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23BBF8D8-A438-7E8F-5B28-79553A785960}"/>
              </a:ext>
            </a:extLst>
          </p:cNvPr>
          <p:cNvSpPr txBox="1"/>
          <p:nvPr/>
        </p:nvSpPr>
        <p:spPr>
          <a:xfrm>
            <a:off x="1063690" y="1625622"/>
            <a:ext cx="8360228" cy="3200876"/>
          </a:xfrm>
          <a:prstGeom prst="rect">
            <a:avLst/>
          </a:prstGeom>
          <a:noFill/>
        </p:spPr>
        <p:txBody>
          <a:bodyPr wrap="square" rtlCol="0">
            <a:spAutoFit/>
          </a:bodyPr>
          <a:lstStyle/>
          <a:p>
            <a:pPr marL="0" indent="0">
              <a:buNone/>
            </a:pPr>
            <a:r>
              <a:rPr lang="en-IN" sz="2800" dirty="0">
                <a:latin typeface="Calibri" panose="020F0502020204030204" pitchFamily="34" charset="0"/>
                <a:ea typeface="Calibri" panose="020F0502020204030204" pitchFamily="34" charset="0"/>
                <a:cs typeface="Calibri" panose="020F0502020204030204" pitchFamily="34" charset="0"/>
              </a:rPr>
              <a:t>The data was first understood and then the data cleaning was done which was then used to do the analysis and get the result was shown by using different visualisation tools –</a:t>
            </a:r>
          </a:p>
          <a:p>
            <a:pPr marL="800100" lvl="1" indent="-400050">
              <a:buClr>
                <a:srgbClr val="008000"/>
              </a:buClr>
              <a:buFont typeface="+mj-lt"/>
              <a:buAutoNum type="arabicParenR"/>
            </a:pPr>
            <a:r>
              <a:rPr lang="en-IN" sz="1800" dirty="0">
                <a:latin typeface="Calibri" panose="020F0502020204030204" pitchFamily="34" charset="0"/>
                <a:ea typeface="Calibri" panose="020F0502020204030204" pitchFamily="34" charset="0"/>
                <a:cs typeface="Calibri" panose="020F0502020204030204" pitchFamily="34" charset="0"/>
              </a:rPr>
              <a:t>MS-Excel</a:t>
            </a:r>
          </a:p>
          <a:p>
            <a:pPr marL="800100" lvl="1" indent="-400050">
              <a:buClr>
                <a:srgbClr val="008000"/>
              </a:buClr>
              <a:buFont typeface="+mj-lt"/>
              <a:buAutoNum type="arabicParenR"/>
            </a:pPr>
            <a:r>
              <a:rPr lang="en-IN" sz="1800" dirty="0">
                <a:latin typeface="Calibri" panose="020F0502020204030204" pitchFamily="34" charset="0"/>
                <a:ea typeface="Calibri" panose="020F0502020204030204" pitchFamily="34" charset="0"/>
                <a:cs typeface="Calibri" panose="020F0502020204030204" pitchFamily="34" charset="0"/>
              </a:rPr>
              <a:t>My SQL</a:t>
            </a:r>
          </a:p>
          <a:p>
            <a:pPr marL="800100" lvl="1" indent="-400050">
              <a:buClr>
                <a:srgbClr val="008000"/>
              </a:buClr>
              <a:buFont typeface="+mj-lt"/>
              <a:buAutoNum type="arabicParenR"/>
            </a:pPr>
            <a:r>
              <a:rPr lang="en-IN" sz="1800" dirty="0">
                <a:latin typeface="Calibri" panose="020F0502020204030204" pitchFamily="34" charset="0"/>
                <a:ea typeface="Calibri" panose="020F0502020204030204" pitchFamily="34" charset="0"/>
                <a:cs typeface="Calibri" panose="020F0502020204030204" pitchFamily="34" charset="0"/>
              </a:rPr>
              <a:t>PowerBi </a:t>
            </a:r>
          </a:p>
          <a:p>
            <a:pPr marL="800100" lvl="1" indent="-400050">
              <a:buClr>
                <a:srgbClr val="008000"/>
              </a:buClr>
              <a:buFont typeface="+mj-lt"/>
              <a:buAutoNum type="arabicParenR"/>
            </a:pPr>
            <a:r>
              <a:rPr lang="en-IN" sz="1800" dirty="0">
                <a:latin typeface="Calibri" panose="020F0502020204030204" pitchFamily="34" charset="0"/>
                <a:ea typeface="Calibri" panose="020F0502020204030204" pitchFamily="34" charset="0"/>
                <a:cs typeface="Calibri" panose="020F0502020204030204" pitchFamily="34" charset="0"/>
              </a:rPr>
              <a:t>Tableau </a:t>
            </a:r>
          </a:p>
          <a:p>
            <a:endParaRPr lang="en-IN" dirty="0"/>
          </a:p>
        </p:txBody>
      </p:sp>
    </p:spTree>
    <p:extLst>
      <p:ext uri="{BB962C8B-B14F-4D97-AF65-F5344CB8AC3E}">
        <p14:creationId xmlns:p14="http://schemas.microsoft.com/office/powerpoint/2010/main" val="150377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sp>
        <p:nvSpPr>
          <p:cNvPr id="4" name="TextBox 3">
            <a:extLst>
              <a:ext uri="{FF2B5EF4-FFF2-40B4-BE49-F238E27FC236}">
                <a16:creationId xmlns:a16="http://schemas.microsoft.com/office/drawing/2014/main" id="{B3F2A951-C79C-08BB-8D55-DC477161A87F}"/>
              </a:ext>
            </a:extLst>
          </p:cNvPr>
          <p:cNvSpPr txBox="1"/>
          <p:nvPr/>
        </p:nvSpPr>
        <p:spPr>
          <a:xfrm>
            <a:off x="982591" y="746182"/>
            <a:ext cx="6097554" cy="584775"/>
          </a:xfrm>
          <a:prstGeom prst="rect">
            <a:avLst/>
          </a:prstGeom>
          <a:noFill/>
        </p:spPr>
        <p:txBody>
          <a:bodyPr wrap="square">
            <a:spAutoFit/>
          </a:bodyPr>
          <a:lstStyle/>
          <a:p>
            <a:pPr marR="0" lvl="0" algn="l" rtl="0">
              <a:spcBef>
                <a:spcPts val="0"/>
              </a:spcBef>
              <a:spcAft>
                <a:spcPts val="0"/>
              </a:spcAft>
              <a:buClr>
                <a:schemeClr val="dk1"/>
              </a:buClr>
              <a:buSzPts val="1800"/>
            </a:pPr>
            <a:r>
              <a:rPr lang="en-US" sz="3200" dirty="0">
                <a:solidFill>
                  <a:schemeClr val="accent2">
                    <a:lumMod val="50000"/>
                  </a:schemeClr>
                </a:solidFill>
                <a:latin typeface="Calibri Light" panose="020F0302020204030204" pitchFamily="34" charset="0"/>
                <a:ea typeface="Calibri Light" panose="020F0302020204030204" pitchFamily="34" charset="0"/>
                <a:cs typeface="Calibri Light" panose="020F0302020204030204" pitchFamily="34" charset="0"/>
                <a:sym typeface="Calibri"/>
              </a:rPr>
              <a:t>Year wise loan amount Stats</a:t>
            </a:r>
            <a:endParaRPr lang="en-US" sz="3200" dirty="0">
              <a:solidFill>
                <a:schemeClr val="accent2">
                  <a:lumMod val="50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pic>
        <p:nvPicPr>
          <p:cNvPr id="15" name="Picture 14">
            <a:extLst>
              <a:ext uri="{FF2B5EF4-FFF2-40B4-BE49-F238E27FC236}">
                <a16:creationId xmlns:a16="http://schemas.microsoft.com/office/drawing/2014/main" id="{652E0AE9-A34F-B0AC-AE36-1CC4DDA37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897" y="1604296"/>
            <a:ext cx="8510972" cy="4525346"/>
          </a:xfrm>
          <a:prstGeom prst="rect">
            <a:avLst/>
          </a:prstGeom>
        </p:spPr>
      </p:pic>
    </p:spTree>
    <p:extLst>
      <p:ext uri="{BB962C8B-B14F-4D97-AF65-F5344CB8AC3E}">
        <p14:creationId xmlns:p14="http://schemas.microsoft.com/office/powerpoint/2010/main" val="408958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4AFA9EBC-E726-DC32-D08F-FEF081F3D8C9}"/>
              </a:ext>
            </a:extLst>
          </p:cNvPr>
          <p:cNvSpPr txBox="1"/>
          <p:nvPr/>
        </p:nvSpPr>
        <p:spPr>
          <a:xfrm>
            <a:off x="774441" y="1204067"/>
            <a:ext cx="8938726" cy="4838248"/>
          </a:xfrm>
          <a:prstGeom prst="rect">
            <a:avLst/>
          </a:prstGeom>
          <a:noFill/>
        </p:spPr>
        <p:txBody>
          <a:bodyPr wrap="square">
            <a:spAutoFit/>
          </a:bodyPr>
          <a:lstStyle/>
          <a:p>
            <a:pPr algn="l"/>
            <a:r>
              <a:rPr lang="en-US" sz="2400" b="1" i="0" dirty="0">
                <a:solidFill>
                  <a:srgbClr val="2E5400"/>
                </a:solidFill>
                <a:effectLst/>
                <a:latin typeface="Söhne"/>
              </a:rPr>
              <a:t>Insights:</a:t>
            </a:r>
          </a:p>
          <a:p>
            <a:pPr algn="l">
              <a:lnSpc>
                <a:spcPct val="120000"/>
              </a:lnSpc>
              <a:buFont typeface="+mj-lt"/>
              <a:buAutoNum type="arabicPeriod"/>
            </a:pPr>
            <a:r>
              <a:rPr lang="en-US" b="0" i="0" dirty="0">
                <a:solidFill>
                  <a:srgbClr val="374151"/>
                </a:solidFill>
                <a:effectLst/>
                <a:latin typeface="Söhne"/>
              </a:rPr>
              <a:t>High loan demand during 2007-2011 indicates economic growth and increased borrower confidence.</a:t>
            </a:r>
          </a:p>
          <a:p>
            <a:pPr algn="l">
              <a:lnSpc>
                <a:spcPct val="120000"/>
              </a:lnSpc>
              <a:buFont typeface="+mj-lt"/>
              <a:buAutoNum type="arabicPeriod"/>
            </a:pPr>
            <a:r>
              <a:rPr lang="en-US" b="0" i="0" dirty="0">
                <a:solidFill>
                  <a:srgbClr val="374151"/>
                </a:solidFill>
                <a:effectLst/>
                <a:latin typeface="Söhne"/>
              </a:rPr>
              <a:t>Lenient lending practices may have contributed to the significant loan amount increase.</a:t>
            </a:r>
          </a:p>
          <a:p>
            <a:pPr algn="l">
              <a:lnSpc>
                <a:spcPct val="120000"/>
              </a:lnSpc>
              <a:buFont typeface="+mj-lt"/>
              <a:buAutoNum type="arabicPeriod"/>
            </a:pPr>
            <a:r>
              <a:rPr lang="en-US" b="0" i="0" dirty="0">
                <a:solidFill>
                  <a:srgbClr val="374151"/>
                </a:solidFill>
                <a:effectLst/>
                <a:latin typeface="Söhne"/>
              </a:rPr>
              <a:t>Analyzing loan portfolio composition reveals potential concentration risks and diversification opportunities.</a:t>
            </a:r>
          </a:p>
          <a:p>
            <a:pPr algn="l">
              <a:lnSpc>
                <a:spcPct val="120000"/>
              </a:lnSpc>
              <a:buFont typeface="+mj-lt"/>
              <a:buAutoNum type="arabicPeriod"/>
            </a:pPr>
            <a:r>
              <a:rPr lang="en-US" b="0" i="0" dirty="0">
                <a:solidFill>
                  <a:srgbClr val="374151"/>
                </a:solidFill>
                <a:effectLst/>
                <a:latin typeface="Söhne"/>
              </a:rPr>
              <a:t>Monitoring loan quality is crucial to mitigate risks and ensure long-term stability.</a:t>
            </a:r>
          </a:p>
          <a:p>
            <a:pPr algn="l">
              <a:lnSpc>
                <a:spcPct val="120000"/>
              </a:lnSpc>
            </a:pPr>
            <a:endParaRPr lang="en-US" b="0" i="0" dirty="0">
              <a:solidFill>
                <a:srgbClr val="374151"/>
              </a:solidFill>
              <a:effectLst/>
              <a:latin typeface="Söhne"/>
            </a:endParaRPr>
          </a:p>
          <a:p>
            <a:pPr algn="l">
              <a:lnSpc>
                <a:spcPct val="120000"/>
              </a:lnSpc>
            </a:pPr>
            <a:r>
              <a:rPr lang="en-US" sz="2400" b="1" i="0" dirty="0">
                <a:solidFill>
                  <a:srgbClr val="2E5400"/>
                </a:solidFill>
                <a:effectLst/>
                <a:latin typeface="Söhne"/>
              </a:rPr>
              <a:t>Possible</a:t>
            </a:r>
            <a:r>
              <a:rPr lang="en-US" sz="2400" b="1" i="0" dirty="0">
                <a:solidFill>
                  <a:srgbClr val="374151"/>
                </a:solidFill>
                <a:effectLst/>
                <a:latin typeface="Söhne"/>
              </a:rPr>
              <a:t> </a:t>
            </a:r>
            <a:r>
              <a:rPr lang="en-US" sz="2400" b="1" i="0" dirty="0">
                <a:solidFill>
                  <a:srgbClr val="2E5400"/>
                </a:solidFill>
                <a:effectLst/>
                <a:latin typeface="Söhne"/>
              </a:rPr>
              <a:t>Solutions</a:t>
            </a:r>
            <a:r>
              <a:rPr lang="en-US" sz="2400" b="1" i="0" dirty="0">
                <a:solidFill>
                  <a:srgbClr val="374151"/>
                </a:solidFill>
                <a:effectLst/>
                <a:latin typeface="Söhne"/>
              </a:rPr>
              <a:t>:</a:t>
            </a:r>
          </a:p>
          <a:p>
            <a:pPr algn="l">
              <a:lnSpc>
                <a:spcPct val="120000"/>
              </a:lnSpc>
              <a:buFont typeface="+mj-lt"/>
              <a:buAutoNum type="arabicPeriod"/>
            </a:pPr>
            <a:r>
              <a:rPr lang="en-US" b="0" i="0" dirty="0">
                <a:solidFill>
                  <a:srgbClr val="374151"/>
                </a:solidFill>
                <a:effectLst/>
                <a:latin typeface="Söhne"/>
              </a:rPr>
              <a:t>Strengthen lending standards and risk assessment processes.</a:t>
            </a:r>
          </a:p>
          <a:p>
            <a:pPr algn="l">
              <a:lnSpc>
                <a:spcPct val="120000"/>
              </a:lnSpc>
              <a:buFont typeface="+mj-lt"/>
              <a:buAutoNum type="arabicPeriod"/>
            </a:pPr>
            <a:r>
              <a:rPr lang="en-US" b="0" i="0" dirty="0">
                <a:solidFill>
                  <a:srgbClr val="374151"/>
                </a:solidFill>
                <a:effectLst/>
                <a:latin typeface="Söhne"/>
              </a:rPr>
              <a:t>Diversify loan portfolio across sectors/types for risk mitigation.</a:t>
            </a:r>
          </a:p>
          <a:p>
            <a:pPr algn="l">
              <a:lnSpc>
                <a:spcPct val="120000"/>
              </a:lnSpc>
              <a:buFont typeface="+mj-lt"/>
              <a:buAutoNum type="arabicPeriod"/>
            </a:pPr>
            <a:r>
              <a:rPr lang="en-US" b="0" i="0" dirty="0">
                <a:solidFill>
                  <a:srgbClr val="374151"/>
                </a:solidFill>
                <a:effectLst/>
                <a:latin typeface="Söhne"/>
              </a:rPr>
              <a:t>Enhance credit risk management through improved monitoring and early warning systems.</a:t>
            </a:r>
          </a:p>
          <a:p>
            <a:pPr algn="l">
              <a:lnSpc>
                <a:spcPct val="120000"/>
              </a:lnSpc>
              <a:buFont typeface="+mj-lt"/>
              <a:buAutoNum type="arabicPeriod"/>
            </a:pPr>
            <a:r>
              <a:rPr lang="en-US" b="0" i="0" dirty="0">
                <a:solidFill>
                  <a:srgbClr val="374151"/>
                </a:solidFill>
                <a:effectLst/>
                <a:latin typeface="Söhne"/>
              </a:rPr>
              <a:t>Utilize data analytics and modeling for better loan demand forecasting and risk assessment.</a:t>
            </a:r>
          </a:p>
          <a:p>
            <a:endParaRPr lang="en-IN" dirty="0"/>
          </a:p>
        </p:txBody>
      </p:sp>
    </p:spTree>
    <p:extLst>
      <p:ext uri="{BB962C8B-B14F-4D97-AF65-F5344CB8AC3E}">
        <p14:creationId xmlns:p14="http://schemas.microsoft.com/office/powerpoint/2010/main" val="404462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sp>
        <p:nvSpPr>
          <p:cNvPr id="4" name="TextBox 3">
            <a:extLst>
              <a:ext uri="{FF2B5EF4-FFF2-40B4-BE49-F238E27FC236}">
                <a16:creationId xmlns:a16="http://schemas.microsoft.com/office/drawing/2014/main" id="{B3F2A951-C79C-08BB-8D55-DC477161A87F}"/>
              </a:ext>
            </a:extLst>
          </p:cNvPr>
          <p:cNvSpPr txBox="1"/>
          <p:nvPr/>
        </p:nvSpPr>
        <p:spPr>
          <a:xfrm>
            <a:off x="926608" y="494256"/>
            <a:ext cx="6097554" cy="584775"/>
          </a:xfrm>
          <a:prstGeom prst="rect">
            <a:avLst/>
          </a:prstGeom>
          <a:noFill/>
        </p:spPr>
        <p:txBody>
          <a:bodyPr wrap="square">
            <a:spAutoFit/>
          </a:bodyPr>
          <a:lstStyle/>
          <a:p>
            <a:pPr marR="0" lvl="0" algn="l" rtl="0">
              <a:spcBef>
                <a:spcPts val="0"/>
              </a:spcBef>
              <a:spcAft>
                <a:spcPts val="0"/>
              </a:spcAft>
              <a:buClr>
                <a:schemeClr val="dk1"/>
              </a:buClr>
              <a:buSzPts val="1800"/>
            </a:pPr>
            <a:r>
              <a:rPr lang="en-US" sz="3200" dirty="0">
                <a:solidFill>
                  <a:srgbClr val="2E5400"/>
                </a:solidFill>
                <a:latin typeface="Calibri Light" panose="020F0302020204030204" pitchFamily="34" charset="0"/>
                <a:ea typeface="Calibri Light" panose="020F0302020204030204" pitchFamily="34" charset="0"/>
                <a:cs typeface="Calibri Light" panose="020F0302020204030204" pitchFamily="34" charset="0"/>
                <a:sym typeface="Calibri"/>
              </a:rPr>
              <a:t>Grade and sub grade wise revol_bal</a:t>
            </a:r>
            <a:endParaRPr lang="en-US" sz="2400" dirty="0">
              <a:solidFill>
                <a:srgbClr val="2E54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pic>
        <p:nvPicPr>
          <p:cNvPr id="10" name="Picture 9">
            <a:extLst>
              <a:ext uri="{FF2B5EF4-FFF2-40B4-BE49-F238E27FC236}">
                <a16:creationId xmlns:a16="http://schemas.microsoft.com/office/drawing/2014/main" id="{F91209DF-8799-9877-DFE3-745570566956}"/>
              </a:ext>
            </a:extLst>
          </p:cNvPr>
          <p:cNvPicPr>
            <a:picLocks noChangeAspect="1"/>
          </p:cNvPicPr>
          <p:nvPr/>
        </p:nvPicPr>
        <p:blipFill>
          <a:blip r:embed="rId4"/>
          <a:stretch>
            <a:fillRect/>
          </a:stretch>
        </p:blipFill>
        <p:spPr>
          <a:xfrm>
            <a:off x="1024475" y="1202151"/>
            <a:ext cx="8567394" cy="4863255"/>
          </a:xfrm>
          <a:prstGeom prst="rect">
            <a:avLst/>
          </a:prstGeom>
        </p:spPr>
      </p:pic>
    </p:spTree>
    <p:extLst>
      <p:ext uri="{BB962C8B-B14F-4D97-AF65-F5344CB8AC3E}">
        <p14:creationId xmlns:p14="http://schemas.microsoft.com/office/powerpoint/2010/main" val="73215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E1712D14-6035-8465-3CA1-4BF30E9E19EC}"/>
              </a:ext>
            </a:extLst>
          </p:cNvPr>
          <p:cNvSpPr txBox="1"/>
          <p:nvPr/>
        </p:nvSpPr>
        <p:spPr>
          <a:xfrm>
            <a:off x="1082350" y="899076"/>
            <a:ext cx="8658809" cy="5392245"/>
          </a:xfrm>
          <a:prstGeom prst="rect">
            <a:avLst/>
          </a:prstGeom>
          <a:noFill/>
        </p:spPr>
        <p:txBody>
          <a:bodyPr wrap="square">
            <a:spAutoFit/>
          </a:bodyPr>
          <a:lstStyle/>
          <a:p>
            <a:pPr algn="l">
              <a:lnSpc>
                <a:spcPct val="120000"/>
              </a:lnSpc>
            </a:pPr>
            <a:r>
              <a:rPr lang="en-US" sz="2400" b="1" i="0" dirty="0">
                <a:solidFill>
                  <a:srgbClr val="2E5400"/>
                </a:solidFill>
                <a:effectLst/>
                <a:latin typeface="Söhne"/>
              </a:rPr>
              <a:t>Insights:</a:t>
            </a:r>
          </a:p>
          <a:p>
            <a:pPr algn="l">
              <a:lnSpc>
                <a:spcPct val="120000"/>
              </a:lnSpc>
              <a:buFont typeface="+mj-lt"/>
              <a:buAutoNum type="arabicPeriod"/>
            </a:pPr>
            <a:r>
              <a:rPr lang="en-US" b="0" i="0" dirty="0">
                <a:solidFill>
                  <a:srgbClr val="374151"/>
                </a:solidFill>
                <a:effectLst/>
                <a:latin typeface="Söhne"/>
              </a:rPr>
              <a:t>Grade B loans: Highest revolving balance ($120M).</a:t>
            </a:r>
          </a:p>
          <a:p>
            <a:pPr algn="l">
              <a:lnSpc>
                <a:spcPct val="120000"/>
              </a:lnSpc>
              <a:buFont typeface="+mj-lt"/>
              <a:buAutoNum type="arabicPeriod"/>
            </a:pPr>
            <a:r>
              <a:rPr lang="en-US" b="0" i="0" dirty="0">
                <a:solidFill>
                  <a:srgbClr val="374151"/>
                </a:solidFill>
                <a:effectLst/>
                <a:latin typeface="Söhne"/>
              </a:rPr>
              <a:t>A grade loans: Second highest revolving balance ($115M).</a:t>
            </a:r>
          </a:p>
          <a:p>
            <a:pPr algn="l">
              <a:lnSpc>
                <a:spcPct val="120000"/>
              </a:lnSpc>
              <a:buFont typeface="+mj-lt"/>
              <a:buAutoNum type="arabicPeriod"/>
            </a:pPr>
            <a:r>
              <a:rPr lang="en-US" b="0" i="0" dirty="0">
                <a:solidFill>
                  <a:srgbClr val="374151"/>
                </a:solidFill>
                <a:effectLst/>
                <a:latin typeface="Söhne"/>
              </a:rPr>
              <a:t>C grade loans: Third highest revolving balance ($110M).</a:t>
            </a:r>
          </a:p>
          <a:p>
            <a:pPr algn="l">
              <a:lnSpc>
                <a:spcPct val="120000"/>
              </a:lnSpc>
              <a:buFont typeface="+mj-lt"/>
              <a:buAutoNum type="arabicPeriod"/>
            </a:pPr>
            <a:r>
              <a:rPr lang="en-US" b="0" i="0" dirty="0">
                <a:solidFill>
                  <a:srgbClr val="374151"/>
                </a:solidFill>
                <a:effectLst/>
                <a:latin typeface="Söhne"/>
              </a:rPr>
              <a:t>D grade loans: Lower revolving balance ($74M).</a:t>
            </a:r>
          </a:p>
          <a:p>
            <a:pPr algn="l">
              <a:lnSpc>
                <a:spcPct val="120000"/>
              </a:lnSpc>
              <a:buFont typeface="+mj-lt"/>
              <a:buAutoNum type="arabicPeriod"/>
            </a:pPr>
            <a:r>
              <a:rPr lang="en-US" b="0" i="0" dirty="0">
                <a:solidFill>
                  <a:srgbClr val="374151"/>
                </a:solidFill>
                <a:effectLst/>
                <a:latin typeface="Söhne"/>
              </a:rPr>
              <a:t>G grade loans: Lowest revolving balance.</a:t>
            </a:r>
          </a:p>
          <a:p>
            <a:pPr algn="l">
              <a:lnSpc>
                <a:spcPct val="120000"/>
              </a:lnSpc>
            </a:pPr>
            <a:endParaRPr lang="en-US" b="0" i="0" dirty="0">
              <a:solidFill>
                <a:srgbClr val="374151"/>
              </a:solidFill>
              <a:effectLst/>
              <a:latin typeface="Söhne"/>
            </a:endParaRPr>
          </a:p>
          <a:p>
            <a:pPr algn="l">
              <a:lnSpc>
                <a:spcPct val="120000"/>
              </a:lnSpc>
            </a:pPr>
            <a:r>
              <a:rPr lang="en-US" sz="2400" b="1" i="0" dirty="0">
                <a:solidFill>
                  <a:srgbClr val="2E5400"/>
                </a:solidFill>
                <a:effectLst/>
                <a:latin typeface="Söhne"/>
              </a:rPr>
              <a:t>Possible Solutions:</a:t>
            </a:r>
          </a:p>
          <a:p>
            <a:pPr algn="l">
              <a:lnSpc>
                <a:spcPct val="120000"/>
              </a:lnSpc>
              <a:buFont typeface="+mj-lt"/>
              <a:buAutoNum type="arabicPeriod"/>
            </a:pPr>
            <a:r>
              <a:rPr lang="en-US" b="0" i="0" dirty="0">
                <a:solidFill>
                  <a:srgbClr val="374151"/>
                </a:solidFill>
                <a:effectLst/>
                <a:latin typeface="Söhne"/>
              </a:rPr>
              <a:t>Implement targeted measures to decrease revolving balances in higher-grade loans.</a:t>
            </a:r>
          </a:p>
          <a:p>
            <a:pPr algn="l">
              <a:lnSpc>
                <a:spcPct val="120000"/>
              </a:lnSpc>
              <a:buFont typeface="+mj-lt"/>
              <a:buAutoNum type="arabicPeriod"/>
            </a:pPr>
            <a:r>
              <a:rPr lang="en-US" b="0" i="0" dirty="0">
                <a:solidFill>
                  <a:srgbClr val="374151"/>
                </a:solidFill>
                <a:effectLst/>
                <a:latin typeface="Söhne"/>
              </a:rPr>
              <a:t>Develop strategies to optimize revolving balances in A and C grade loans.</a:t>
            </a:r>
          </a:p>
          <a:p>
            <a:pPr algn="l">
              <a:lnSpc>
                <a:spcPct val="120000"/>
              </a:lnSpc>
              <a:buFont typeface="+mj-lt"/>
              <a:buAutoNum type="arabicPeriod"/>
            </a:pPr>
            <a:r>
              <a:rPr lang="en-US" b="0" i="0" dirty="0">
                <a:solidFill>
                  <a:srgbClr val="374151"/>
                </a:solidFill>
                <a:effectLst/>
                <a:latin typeface="Söhne"/>
              </a:rPr>
              <a:t>Implement risk management techniques to reduce revolving balances in D and G grade loans.</a:t>
            </a:r>
          </a:p>
          <a:p>
            <a:pPr algn="l">
              <a:lnSpc>
                <a:spcPct val="120000"/>
              </a:lnSpc>
              <a:buFont typeface="+mj-lt"/>
              <a:buAutoNum type="arabicPeriod"/>
            </a:pPr>
            <a:r>
              <a:rPr lang="en-US" b="0" i="0" dirty="0">
                <a:solidFill>
                  <a:srgbClr val="374151"/>
                </a:solidFill>
                <a:effectLst/>
                <a:latin typeface="Söhne"/>
              </a:rPr>
              <a:t>Encourage responsible credit utilization to minimize revolving balances across all loan grades.</a:t>
            </a:r>
          </a:p>
          <a:p>
            <a:endParaRPr lang="en-IN" dirty="0"/>
          </a:p>
        </p:txBody>
      </p:sp>
    </p:spTree>
    <p:extLst>
      <p:ext uri="{BB962C8B-B14F-4D97-AF65-F5344CB8AC3E}">
        <p14:creationId xmlns:p14="http://schemas.microsoft.com/office/powerpoint/2010/main" val="894276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AE2AD-9913-8858-F96D-35649A853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315" y="-38147"/>
            <a:ext cx="1913868" cy="532403"/>
          </a:xfrm>
          <a:prstGeom prst="rect">
            <a:avLst/>
          </a:prstGeom>
        </p:spPr>
      </p:pic>
      <p:sp>
        <p:nvSpPr>
          <p:cNvPr id="4" name="TextBox 3">
            <a:extLst>
              <a:ext uri="{FF2B5EF4-FFF2-40B4-BE49-F238E27FC236}">
                <a16:creationId xmlns:a16="http://schemas.microsoft.com/office/drawing/2014/main" id="{B3F2A951-C79C-08BB-8D55-DC477161A87F}"/>
              </a:ext>
            </a:extLst>
          </p:cNvPr>
          <p:cNvSpPr txBox="1"/>
          <p:nvPr/>
        </p:nvSpPr>
        <p:spPr>
          <a:xfrm>
            <a:off x="926608" y="494256"/>
            <a:ext cx="9075808" cy="954107"/>
          </a:xfrm>
          <a:prstGeom prst="rect">
            <a:avLst/>
          </a:prstGeom>
          <a:noFill/>
        </p:spPr>
        <p:txBody>
          <a:bodyPr wrap="square">
            <a:spAutoFit/>
          </a:bodyPr>
          <a:lstStyle/>
          <a:p>
            <a:pPr marR="0" lvl="0" algn="l" rtl="0">
              <a:spcBef>
                <a:spcPts val="0"/>
              </a:spcBef>
              <a:spcAft>
                <a:spcPts val="0"/>
              </a:spcAft>
              <a:buClr>
                <a:schemeClr val="dk1"/>
              </a:buClr>
              <a:buSzPts val="1800"/>
            </a:pPr>
            <a:r>
              <a:rPr lang="en-US" sz="2800" dirty="0">
                <a:solidFill>
                  <a:srgbClr val="2E5400"/>
                </a:solidFill>
                <a:latin typeface="Calibri Light" panose="020F0302020204030204" pitchFamily="34" charset="0"/>
                <a:ea typeface="Calibri Light" panose="020F0302020204030204" pitchFamily="34" charset="0"/>
                <a:cs typeface="Calibri Light" panose="020F0302020204030204" pitchFamily="34" charset="0"/>
                <a:sym typeface="Calibri"/>
              </a:rPr>
              <a:t>Total Payment for Verified Status Vs Total Payment for Non Verified Status</a:t>
            </a:r>
            <a:endParaRPr lang="en-US" sz="2800" dirty="0">
              <a:solidFill>
                <a:srgbClr val="2E54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9" name="Straight Connector 8">
            <a:extLst>
              <a:ext uri="{FF2B5EF4-FFF2-40B4-BE49-F238E27FC236}">
                <a16:creationId xmlns:a16="http://schemas.microsoft.com/office/drawing/2014/main" id="{C81F6E2B-2056-6DD5-67D3-B1A60F3E022C}"/>
              </a:ext>
            </a:extLst>
          </p:cNvPr>
          <p:cNvCxnSpPr>
            <a:cxnSpLocks/>
          </p:cNvCxnSpPr>
          <p:nvPr/>
        </p:nvCxnSpPr>
        <p:spPr>
          <a:xfrm>
            <a:off x="9591869" y="0"/>
            <a:ext cx="2600131" cy="4814596"/>
          </a:xfrm>
          <a:prstGeom prst="line">
            <a:avLst/>
          </a:prstGeom>
          <a:ln>
            <a:solidFill>
              <a:srgbClr val="2E5400"/>
            </a:solidFill>
          </a:ln>
        </p:spPr>
        <p:style>
          <a:lnRef idx="3">
            <a:schemeClr val="accent1"/>
          </a:lnRef>
          <a:fillRef idx="0">
            <a:schemeClr val="accent1"/>
          </a:fillRef>
          <a:effectRef idx="2">
            <a:schemeClr val="accent1"/>
          </a:effectRef>
          <a:fontRef idx="minor">
            <a:schemeClr val="tx1"/>
          </a:fontRef>
        </p:style>
      </p:cxnSp>
      <p:sp>
        <p:nvSpPr>
          <p:cNvPr id="19" name="Right Triangle 18">
            <a:extLst>
              <a:ext uri="{FF2B5EF4-FFF2-40B4-BE49-F238E27FC236}">
                <a16:creationId xmlns:a16="http://schemas.microsoft.com/office/drawing/2014/main" id="{3A4164F8-9769-F050-B334-23A4DA0FD959}"/>
              </a:ext>
            </a:extLst>
          </p:cNvPr>
          <p:cNvSpPr/>
          <p:nvPr/>
        </p:nvSpPr>
        <p:spPr>
          <a:xfrm rot="10800000" flipV="1">
            <a:off x="9423918" y="3456992"/>
            <a:ext cx="2768082" cy="3429000"/>
          </a:xfrm>
          <a:prstGeom prst="rtTriangl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solidFill>
              <a:srgbClr val="2E5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36324118-5CE4-426A-F977-B2DD30573ECF}"/>
              </a:ext>
            </a:extLst>
          </p:cNvPr>
          <p:cNvCxnSpPr/>
          <p:nvPr/>
        </p:nvCxnSpPr>
        <p:spPr>
          <a:xfrm flipH="1">
            <a:off x="9125339" y="2995127"/>
            <a:ext cx="3066661" cy="3862873"/>
          </a:xfrm>
          <a:prstGeom prst="line">
            <a:avLst/>
          </a:prstGeom>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307C13BC-1B91-39D7-21FF-788317C15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965" y="1635559"/>
            <a:ext cx="8540904" cy="4583561"/>
          </a:xfrm>
          <a:prstGeom prst="rect">
            <a:avLst/>
          </a:prstGeom>
        </p:spPr>
      </p:pic>
    </p:spTree>
    <p:extLst>
      <p:ext uri="{BB962C8B-B14F-4D97-AF65-F5344CB8AC3E}">
        <p14:creationId xmlns:p14="http://schemas.microsoft.com/office/powerpoint/2010/main" val="3440708850"/>
      </p:ext>
    </p:extLst>
  </p:cSld>
  <p:clrMapOvr>
    <a:masterClrMapping/>
  </p:clrMapOvr>
</p:sld>
</file>

<file path=ppt/theme/theme1.xml><?xml version="1.0" encoding="utf-8"?>
<a:theme xmlns:a="http://schemas.openxmlformats.org/drawingml/2006/main" name="Contents Slide Master">
  <a:themeElements>
    <a:clrScheme name="ALLPPT-112">
      <a:dk1>
        <a:sysClr val="windowText" lastClr="000000"/>
      </a:dk1>
      <a:lt1>
        <a:sysClr val="window" lastClr="FFFFFF"/>
      </a:lt1>
      <a:dk2>
        <a:srgbClr val="1F497D"/>
      </a:dk2>
      <a:lt2>
        <a:srgbClr val="EEECE1"/>
      </a:lt2>
      <a:accent1>
        <a:srgbClr val="17B6FF"/>
      </a:accent1>
      <a:accent2>
        <a:srgbClr val="7CE200"/>
      </a:accent2>
      <a:accent3>
        <a:srgbClr val="FD9034"/>
      </a:accent3>
      <a:accent4>
        <a:srgbClr val="FFD434"/>
      </a:accent4>
      <a:accent5>
        <a:srgbClr val="DC00C8"/>
      </a:accent5>
      <a:accent6>
        <a:srgbClr val="FF0000"/>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112">
      <a:dk1>
        <a:sysClr val="windowText" lastClr="000000"/>
      </a:dk1>
      <a:lt1>
        <a:sysClr val="window" lastClr="FFFFFF"/>
      </a:lt1>
      <a:dk2>
        <a:srgbClr val="1F497D"/>
      </a:dk2>
      <a:lt2>
        <a:srgbClr val="EEECE1"/>
      </a:lt2>
      <a:accent1>
        <a:srgbClr val="17B6FF"/>
      </a:accent1>
      <a:accent2>
        <a:srgbClr val="7CE200"/>
      </a:accent2>
      <a:accent3>
        <a:srgbClr val="FD9034"/>
      </a:accent3>
      <a:accent4>
        <a:srgbClr val="FFD434"/>
      </a:accent4>
      <a:accent5>
        <a:srgbClr val="DC00C8"/>
      </a:accent5>
      <a:accent6>
        <a:srgbClr val="FF0000"/>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11326</TotalTime>
  <Words>1254</Words>
  <Application>Microsoft Office PowerPoint</Application>
  <PresentationFormat>Widescreen</PresentationFormat>
  <Paragraphs>121</Paragraphs>
  <Slides>28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28</vt:i4>
      </vt:variant>
    </vt:vector>
  </HeadingPairs>
  <TitlesOfParts>
    <vt:vector size="38" baseType="lpstr">
      <vt:lpstr>Algerian</vt:lpstr>
      <vt:lpstr>Arial</vt:lpstr>
      <vt:lpstr>Calibri</vt:lpstr>
      <vt:lpstr>Calibri </vt:lpstr>
      <vt:lpstr>Calibri Light</vt:lpstr>
      <vt:lpstr>Söhne</vt:lpstr>
      <vt:lpstr>Times New Roman</vt:lpstr>
      <vt:lpstr>Contents Slide Master</vt:lpstr>
      <vt:lpstr>Section Break Slide Master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nikitakispotta@outlook.com</cp:lastModifiedBy>
  <cp:revision>108</cp:revision>
  <dcterms:created xsi:type="dcterms:W3CDTF">2020-01-20T05:08:25Z</dcterms:created>
  <dcterms:modified xsi:type="dcterms:W3CDTF">2023-07-17T05:52:35Z</dcterms:modified>
</cp:coreProperties>
</file>