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30DBAA4A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0" r:id="rId5"/>
    <p:sldId id="259" r:id="rId6"/>
    <p:sldId id="269" r:id="rId7"/>
    <p:sldId id="265" r:id="rId8"/>
    <p:sldId id="262" r:id="rId9"/>
    <p:sldId id="264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60CD52-C3F6-50DA-865E-0B1529F4D199}" name="suhana ahmed" initials="sa" userId="1f5e614d5341215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1097"/>
  </p:normalViewPr>
  <p:slideViewPr>
    <p:cSldViewPr snapToGrid="0">
      <p:cViewPr varScale="1">
        <p:scale>
          <a:sx n="98" d="100"/>
          <a:sy n="9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hanaahmed/Documents/2024%20Job%20Applications/The%20Wild-%20Disney%20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'Cleaned Graphs for Analysis'!$B$12</c:f>
              <c:strCache>
                <c:ptCount val="1"/>
                <c:pt idx="0">
                  <c:v>Sum of Total impressions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'Cleaned Graphs for Analysis'!$A$13:$A$81</c:f>
              <c:numCache>
                <c:formatCode>m/d/yy</c:formatCode>
                <c:ptCount val="69"/>
                <c:pt idx="0">
                  <c:v>45144</c:v>
                </c:pt>
                <c:pt idx="1">
                  <c:v>45150</c:v>
                </c:pt>
                <c:pt idx="2">
                  <c:v>45152</c:v>
                </c:pt>
                <c:pt idx="3">
                  <c:v>45154</c:v>
                </c:pt>
                <c:pt idx="4">
                  <c:v>45157</c:v>
                </c:pt>
                <c:pt idx="5">
                  <c:v>45160</c:v>
                </c:pt>
                <c:pt idx="6">
                  <c:v>45165</c:v>
                </c:pt>
                <c:pt idx="7">
                  <c:v>45166</c:v>
                </c:pt>
                <c:pt idx="8">
                  <c:v>45172</c:v>
                </c:pt>
                <c:pt idx="9">
                  <c:v>45173</c:v>
                </c:pt>
                <c:pt idx="10">
                  <c:v>45187</c:v>
                </c:pt>
                <c:pt idx="11">
                  <c:v>45188</c:v>
                </c:pt>
                <c:pt idx="12">
                  <c:v>45200</c:v>
                </c:pt>
                <c:pt idx="13">
                  <c:v>45201</c:v>
                </c:pt>
                <c:pt idx="14">
                  <c:v>45204</c:v>
                </c:pt>
                <c:pt idx="15">
                  <c:v>45206</c:v>
                </c:pt>
                <c:pt idx="16">
                  <c:v>45209</c:v>
                </c:pt>
                <c:pt idx="17">
                  <c:v>45210</c:v>
                </c:pt>
                <c:pt idx="18">
                  <c:v>45217</c:v>
                </c:pt>
                <c:pt idx="19">
                  <c:v>45220</c:v>
                </c:pt>
                <c:pt idx="20">
                  <c:v>45221</c:v>
                </c:pt>
                <c:pt idx="21">
                  <c:v>45225</c:v>
                </c:pt>
                <c:pt idx="22">
                  <c:v>45227</c:v>
                </c:pt>
                <c:pt idx="23">
                  <c:v>45230</c:v>
                </c:pt>
                <c:pt idx="24">
                  <c:v>45266</c:v>
                </c:pt>
                <c:pt idx="25">
                  <c:v>45276</c:v>
                </c:pt>
                <c:pt idx="26">
                  <c:v>45280</c:v>
                </c:pt>
                <c:pt idx="27">
                  <c:v>45282</c:v>
                </c:pt>
                <c:pt idx="28">
                  <c:v>45283</c:v>
                </c:pt>
                <c:pt idx="29">
                  <c:v>45288</c:v>
                </c:pt>
                <c:pt idx="30">
                  <c:v>45293</c:v>
                </c:pt>
                <c:pt idx="31">
                  <c:v>45295</c:v>
                </c:pt>
                <c:pt idx="32">
                  <c:v>45299</c:v>
                </c:pt>
                <c:pt idx="33">
                  <c:v>45300</c:v>
                </c:pt>
                <c:pt idx="34">
                  <c:v>45308</c:v>
                </c:pt>
                <c:pt idx="35">
                  <c:v>45311</c:v>
                </c:pt>
                <c:pt idx="36">
                  <c:v>45313</c:v>
                </c:pt>
                <c:pt idx="37">
                  <c:v>45314</c:v>
                </c:pt>
                <c:pt idx="38">
                  <c:v>45319</c:v>
                </c:pt>
                <c:pt idx="39">
                  <c:v>45322</c:v>
                </c:pt>
                <c:pt idx="40">
                  <c:v>45328</c:v>
                </c:pt>
                <c:pt idx="41">
                  <c:v>45330</c:v>
                </c:pt>
                <c:pt idx="42">
                  <c:v>45332</c:v>
                </c:pt>
                <c:pt idx="43">
                  <c:v>45333</c:v>
                </c:pt>
                <c:pt idx="44">
                  <c:v>45334</c:v>
                </c:pt>
                <c:pt idx="45">
                  <c:v>45335</c:v>
                </c:pt>
                <c:pt idx="46">
                  <c:v>45338</c:v>
                </c:pt>
                <c:pt idx="47">
                  <c:v>45339</c:v>
                </c:pt>
                <c:pt idx="48">
                  <c:v>45340</c:v>
                </c:pt>
                <c:pt idx="49">
                  <c:v>45341</c:v>
                </c:pt>
                <c:pt idx="50">
                  <c:v>45342</c:v>
                </c:pt>
                <c:pt idx="51">
                  <c:v>45345</c:v>
                </c:pt>
                <c:pt idx="52">
                  <c:v>45347</c:v>
                </c:pt>
                <c:pt idx="53">
                  <c:v>45348</c:v>
                </c:pt>
                <c:pt idx="54">
                  <c:v>45351</c:v>
                </c:pt>
                <c:pt idx="55">
                  <c:v>45354</c:v>
                </c:pt>
                <c:pt idx="56">
                  <c:v>45358</c:v>
                </c:pt>
                <c:pt idx="57">
                  <c:v>45360</c:v>
                </c:pt>
                <c:pt idx="58">
                  <c:v>45370</c:v>
                </c:pt>
                <c:pt idx="59">
                  <c:v>45372</c:v>
                </c:pt>
                <c:pt idx="60">
                  <c:v>45380</c:v>
                </c:pt>
                <c:pt idx="61">
                  <c:v>45381</c:v>
                </c:pt>
                <c:pt idx="62">
                  <c:v>45382</c:v>
                </c:pt>
                <c:pt idx="63">
                  <c:v>45389</c:v>
                </c:pt>
                <c:pt idx="64">
                  <c:v>45391</c:v>
                </c:pt>
                <c:pt idx="65">
                  <c:v>45392</c:v>
                </c:pt>
                <c:pt idx="66">
                  <c:v>45402</c:v>
                </c:pt>
                <c:pt idx="67">
                  <c:v>45406</c:v>
                </c:pt>
                <c:pt idx="68">
                  <c:v>45408</c:v>
                </c:pt>
              </c:numCache>
            </c:numRef>
          </c:cat>
          <c:val>
            <c:numRef>
              <c:f>'Cleaned Graphs for Analysis'!$B$13:$B$81</c:f>
              <c:numCache>
                <c:formatCode>General</c:formatCode>
                <c:ptCount val="69"/>
                <c:pt idx="0">
                  <c:v>4334</c:v>
                </c:pt>
                <c:pt idx="1">
                  <c:v>987</c:v>
                </c:pt>
                <c:pt idx="2">
                  <c:v>2118</c:v>
                </c:pt>
                <c:pt idx="3">
                  <c:v>1531</c:v>
                </c:pt>
                <c:pt idx="4">
                  <c:v>5295</c:v>
                </c:pt>
                <c:pt idx="5">
                  <c:v>1897</c:v>
                </c:pt>
                <c:pt idx="6">
                  <c:v>1077</c:v>
                </c:pt>
                <c:pt idx="7">
                  <c:v>2087</c:v>
                </c:pt>
                <c:pt idx="8">
                  <c:v>2681</c:v>
                </c:pt>
                <c:pt idx="9">
                  <c:v>1753</c:v>
                </c:pt>
                <c:pt idx="10">
                  <c:v>2388</c:v>
                </c:pt>
                <c:pt idx="11">
                  <c:v>2928</c:v>
                </c:pt>
                <c:pt idx="12">
                  <c:v>17074</c:v>
                </c:pt>
                <c:pt idx="13">
                  <c:v>4992</c:v>
                </c:pt>
                <c:pt idx="14">
                  <c:v>2346</c:v>
                </c:pt>
                <c:pt idx="15">
                  <c:v>3752</c:v>
                </c:pt>
                <c:pt idx="16">
                  <c:v>2727</c:v>
                </c:pt>
                <c:pt idx="17">
                  <c:v>7024</c:v>
                </c:pt>
                <c:pt idx="18">
                  <c:v>395</c:v>
                </c:pt>
                <c:pt idx="19">
                  <c:v>1971</c:v>
                </c:pt>
                <c:pt idx="20">
                  <c:v>1411</c:v>
                </c:pt>
                <c:pt idx="21">
                  <c:v>2203</c:v>
                </c:pt>
                <c:pt idx="22">
                  <c:v>7701</c:v>
                </c:pt>
                <c:pt idx="23">
                  <c:v>2173</c:v>
                </c:pt>
                <c:pt idx="24">
                  <c:v>3075</c:v>
                </c:pt>
                <c:pt idx="25">
                  <c:v>1950</c:v>
                </c:pt>
                <c:pt idx="26">
                  <c:v>9229</c:v>
                </c:pt>
                <c:pt idx="27">
                  <c:v>4379</c:v>
                </c:pt>
                <c:pt idx="28">
                  <c:v>1797</c:v>
                </c:pt>
                <c:pt idx="29">
                  <c:v>5011</c:v>
                </c:pt>
                <c:pt idx="30">
                  <c:v>1510</c:v>
                </c:pt>
                <c:pt idx="31">
                  <c:v>12871</c:v>
                </c:pt>
                <c:pt idx="32">
                  <c:v>4331</c:v>
                </c:pt>
                <c:pt idx="33">
                  <c:v>2907</c:v>
                </c:pt>
                <c:pt idx="34">
                  <c:v>1098</c:v>
                </c:pt>
                <c:pt idx="35">
                  <c:v>1521</c:v>
                </c:pt>
                <c:pt idx="36">
                  <c:v>7417</c:v>
                </c:pt>
                <c:pt idx="37">
                  <c:v>2191</c:v>
                </c:pt>
                <c:pt idx="38">
                  <c:v>320</c:v>
                </c:pt>
                <c:pt idx="39">
                  <c:v>894</c:v>
                </c:pt>
                <c:pt idx="40">
                  <c:v>16442</c:v>
                </c:pt>
                <c:pt idx="41">
                  <c:v>4749</c:v>
                </c:pt>
                <c:pt idx="42">
                  <c:v>4194</c:v>
                </c:pt>
                <c:pt idx="43">
                  <c:v>1912</c:v>
                </c:pt>
                <c:pt idx="44">
                  <c:v>1651</c:v>
                </c:pt>
                <c:pt idx="45">
                  <c:v>24537</c:v>
                </c:pt>
                <c:pt idx="46">
                  <c:v>3070</c:v>
                </c:pt>
                <c:pt idx="47">
                  <c:v>2210</c:v>
                </c:pt>
                <c:pt idx="48">
                  <c:v>2760</c:v>
                </c:pt>
                <c:pt idx="49">
                  <c:v>1715</c:v>
                </c:pt>
                <c:pt idx="50">
                  <c:v>1400</c:v>
                </c:pt>
                <c:pt idx="51">
                  <c:v>912</c:v>
                </c:pt>
                <c:pt idx="52">
                  <c:v>1794</c:v>
                </c:pt>
                <c:pt idx="53">
                  <c:v>3030</c:v>
                </c:pt>
                <c:pt idx="54">
                  <c:v>1335</c:v>
                </c:pt>
                <c:pt idx="55">
                  <c:v>1331</c:v>
                </c:pt>
                <c:pt idx="56">
                  <c:v>2785</c:v>
                </c:pt>
                <c:pt idx="57">
                  <c:v>1575</c:v>
                </c:pt>
                <c:pt idx="58">
                  <c:v>9169</c:v>
                </c:pt>
                <c:pt idx="59">
                  <c:v>1661</c:v>
                </c:pt>
                <c:pt idx="60">
                  <c:v>11991</c:v>
                </c:pt>
                <c:pt idx="61">
                  <c:v>6386</c:v>
                </c:pt>
                <c:pt idx="62">
                  <c:v>1932</c:v>
                </c:pt>
                <c:pt idx="63">
                  <c:v>5332</c:v>
                </c:pt>
                <c:pt idx="64">
                  <c:v>1177</c:v>
                </c:pt>
                <c:pt idx="65">
                  <c:v>7478</c:v>
                </c:pt>
                <c:pt idx="66">
                  <c:v>14480</c:v>
                </c:pt>
                <c:pt idx="67">
                  <c:v>1484</c:v>
                </c:pt>
                <c:pt idx="68">
                  <c:v>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6E-A146-9F06-365BA6B3D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597983"/>
        <c:axId val="258616431"/>
      </c:lineChart>
      <c:lineChart>
        <c:grouping val="standard"/>
        <c:varyColors val="0"/>
        <c:ser>
          <c:idx val="1"/>
          <c:order val="1"/>
          <c:tx>
            <c:strRef>
              <c:f>'Cleaned Graphs for Analysis'!$C$12</c:f>
              <c:strCache>
                <c:ptCount val="1"/>
                <c:pt idx="0">
                  <c:v>Sum of Total interactions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'Cleaned Graphs for Analysis'!$A$13:$A$81</c:f>
              <c:numCache>
                <c:formatCode>m/d/yy</c:formatCode>
                <c:ptCount val="69"/>
                <c:pt idx="0">
                  <c:v>45144</c:v>
                </c:pt>
                <c:pt idx="1">
                  <c:v>45150</c:v>
                </c:pt>
                <c:pt idx="2">
                  <c:v>45152</c:v>
                </c:pt>
                <c:pt idx="3">
                  <c:v>45154</c:v>
                </c:pt>
                <c:pt idx="4">
                  <c:v>45157</c:v>
                </c:pt>
                <c:pt idx="5">
                  <c:v>45160</c:v>
                </c:pt>
                <c:pt idx="6">
                  <c:v>45165</c:v>
                </c:pt>
                <c:pt idx="7">
                  <c:v>45166</c:v>
                </c:pt>
                <c:pt idx="8">
                  <c:v>45172</c:v>
                </c:pt>
                <c:pt idx="9">
                  <c:v>45173</c:v>
                </c:pt>
                <c:pt idx="10">
                  <c:v>45187</c:v>
                </c:pt>
                <c:pt idx="11">
                  <c:v>45188</c:v>
                </c:pt>
                <c:pt idx="12">
                  <c:v>45200</c:v>
                </c:pt>
                <c:pt idx="13">
                  <c:v>45201</c:v>
                </c:pt>
                <c:pt idx="14">
                  <c:v>45204</c:v>
                </c:pt>
                <c:pt idx="15">
                  <c:v>45206</c:v>
                </c:pt>
                <c:pt idx="16">
                  <c:v>45209</c:v>
                </c:pt>
                <c:pt idx="17">
                  <c:v>45210</c:v>
                </c:pt>
                <c:pt idx="18">
                  <c:v>45217</c:v>
                </c:pt>
                <c:pt idx="19">
                  <c:v>45220</c:v>
                </c:pt>
                <c:pt idx="20">
                  <c:v>45221</c:v>
                </c:pt>
                <c:pt idx="21">
                  <c:v>45225</c:v>
                </c:pt>
                <c:pt idx="22">
                  <c:v>45227</c:v>
                </c:pt>
                <c:pt idx="23">
                  <c:v>45230</c:v>
                </c:pt>
                <c:pt idx="24">
                  <c:v>45266</c:v>
                </c:pt>
                <c:pt idx="25">
                  <c:v>45276</c:v>
                </c:pt>
                <c:pt idx="26">
                  <c:v>45280</c:v>
                </c:pt>
                <c:pt idx="27">
                  <c:v>45282</c:v>
                </c:pt>
                <c:pt idx="28">
                  <c:v>45283</c:v>
                </c:pt>
                <c:pt idx="29">
                  <c:v>45288</c:v>
                </c:pt>
                <c:pt idx="30">
                  <c:v>45293</c:v>
                </c:pt>
                <c:pt idx="31">
                  <c:v>45295</c:v>
                </c:pt>
                <c:pt idx="32">
                  <c:v>45299</c:v>
                </c:pt>
                <c:pt idx="33">
                  <c:v>45300</c:v>
                </c:pt>
                <c:pt idx="34">
                  <c:v>45308</c:v>
                </c:pt>
                <c:pt idx="35">
                  <c:v>45311</c:v>
                </c:pt>
                <c:pt idx="36">
                  <c:v>45313</c:v>
                </c:pt>
                <c:pt idx="37">
                  <c:v>45314</c:v>
                </c:pt>
                <c:pt idx="38">
                  <c:v>45319</c:v>
                </c:pt>
                <c:pt idx="39">
                  <c:v>45322</c:v>
                </c:pt>
                <c:pt idx="40">
                  <c:v>45328</c:v>
                </c:pt>
                <c:pt idx="41">
                  <c:v>45330</c:v>
                </c:pt>
                <c:pt idx="42">
                  <c:v>45332</c:v>
                </c:pt>
                <c:pt idx="43">
                  <c:v>45333</c:v>
                </c:pt>
                <c:pt idx="44">
                  <c:v>45334</c:v>
                </c:pt>
                <c:pt idx="45">
                  <c:v>45335</c:v>
                </c:pt>
                <c:pt idx="46">
                  <c:v>45338</c:v>
                </c:pt>
                <c:pt idx="47">
                  <c:v>45339</c:v>
                </c:pt>
                <c:pt idx="48">
                  <c:v>45340</c:v>
                </c:pt>
                <c:pt idx="49">
                  <c:v>45341</c:v>
                </c:pt>
                <c:pt idx="50">
                  <c:v>45342</c:v>
                </c:pt>
                <c:pt idx="51">
                  <c:v>45345</c:v>
                </c:pt>
                <c:pt idx="52">
                  <c:v>45347</c:v>
                </c:pt>
                <c:pt idx="53">
                  <c:v>45348</c:v>
                </c:pt>
                <c:pt idx="54">
                  <c:v>45351</c:v>
                </c:pt>
                <c:pt idx="55">
                  <c:v>45354</c:v>
                </c:pt>
                <c:pt idx="56">
                  <c:v>45358</c:v>
                </c:pt>
                <c:pt idx="57">
                  <c:v>45360</c:v>
                </c:pt>
                <c:pt idx="58">
                  <c:v>45370</c:v>
                </c:pt>
                <c:pt idx="59">
                  <c:v>45372</c:v>
                </c:pt>
                <c:pt idx="60">
                  <c:v>45380</c:v>
                </c:pt>
                <c:pt idx="61">
                  <c:v>45381</c:v>
                </c:pt>
                <c:pt idx="62">
                  <c:v>45382</c:v>
                </c:pt>
                <c:pt idx="63">
                  <c:v>45389</c:v>
                </c:pt>
                <c:pt idx="64">
                  <c:v>45391</c:v>
                </c:pt>
                <c:pt idx="65">
                  <c:v>45392</c:v>
                </c:pt>
                <c:pt idx="66">
                  <c:v>45402</c:v>
                </c:pt>
                <c:pt idx="67">
                  <c:v>45406</c:v>
                </c:pt>
                <c:pt idx="68">
                  <c:v>45408</c:v>
                </c:pt>
              </c:numCache>
            </c:numRef>
          </c:cat>
          <c:val>
            <c:numRef>
              <c:f>'Cleaned Graphs for Analysis'!$C$13:$C$81</c:f>
              <c:numCache>
                <c:formatCode>General</c:formatCode>
                <c:ptCount val="69"/>
                <c:pt idx="0">
                  <c:v>87</c:v>
                </c:pt>
                <c:pt idx="1">
                  <c:v>28</c:v>
                </c:pt>
                <c:pt idx="2">
                  <c:v>37</c:v>
                </c:pt>
                <c:pt idx="3">
                  <c:v>56</c:v>
                </c:pt>
                <c:pt idx="4">
                  <c:v>123</c:v>
                </c:pt>
                <c:pt idx="5">
                  <c:v>69</c:v>
                </c:pt>
                <c:pt idx="6">
                  <c:v>26</c:v>
                </c:pt>
                <c:pt idx="7">
                  <c:v>54</c:v>
                </c:pt>
                <c:pt idx="8">
                  <c:v>66</c:v>
                </c:pt>
                <c:pt idx="9">
                  <c:v>78</c:v>
                </c:pt>
                <c:pt idx="10">
                  <c:v>81</c:v>
                </c:pt>
                <c:pt idx="11">
                  <c:v>60</c:v>
                </c:pt>
                <c:pt idx="12">
                  <c:v>727</c:v>
                </c:pt>
                <c:pt idx="13">
                  <c:v>129</c:v>
                </c:pt>
                <c:pt idx="14">
                  <c:v>52</c:v>
                </c:pt>
                <c:pt idx="15">
                  <c:v>61</c:v>
                </c:pt>
                <c:pt idx="16">
                  <c:v>136</c:v>
                </c:pt>
                <c:pt idx="17">
                  <c:v>244</c:v>
                </c:pt>
                <c:pt idx="19">
                  <c:v>89</c:v>
                </c:pt>
                <c:pt idx="20">
                  <c:v>29</c:v>
                </c:pt>
                <c:pt idx="21">
                  <c:v>125</c:v>
                </c:pt>
                <c:pt idx="22">
                  <c:v>158</c:v>
                </c:pt>
                <c:pt idx="23">
                  <c:v>43</c:v>
                </c:pt>
                <c:pt idx="24">
                  <c:v>111</c:v>
                </c:pt>
                <c:pt idx="25">
                  <c:v>41</c:v>
                </c:pt>
                <c:pt idx="26">
                  <c:v>219</c:v>
                </c:pt>
                <c:pt idx="27">
                  <c:v>65</c:v>
                </c:pt>
                <c:pt idx="28">
                  <c:v>41</c:v>
                </c:pt>
                <c:pt idx="29">
                  <c:v>107</c:v>
                </c:pt>
                <c:pt idx="30">
                  <c:v>67</c:v>
                </c:pt>
                <c:pt idx="31">
                  <c:v>472</c:v>
                </c:pt>
                <c:pt idx="32">
                  <c:v>162</c:v>
                </c:pt>
                <c:pt idx="33">
                  <c:v>121</c:v>
                </c:pt>
                <c:pt idx="34">
                  <c:v>62</c:v>
                </c:pt>
                <c:pt idx="35">
                  <c:v>95</c:v>
                </c:pt>
                <c:pt idx="36">
                  <c:v>213</c:v>
                </c:pt>
                <c:pt idx="37">
                  <c:v>92</c:v>
                </c:pt>
                <c:pt idx="38">
                  <c:v>15</c:v>
                </c:pt>
                <c:pt idx="39">
                  <c:v>59</c:v>
                </c:pt>
                <c:pt idx="40">
                  <c:v>608</c:v>
                </c:pt>
                <c:pt idx="41">
                  <c:v>182</c:v>
                </c:pt>
                <c:pt idx="42">
                  <c:v>186</c:v>
                </c:pt>
                <c:pt idx="43">
                  <c:v>107</c:v>
                </c:pt>
                <c:pt idx="44">
                  <c:v>41</c:v>
                </c:pt>
                <c:pt idx="45">
                  <c:v>602</c:v>
                </c:pt>
                <c:pt idx="46">
                  <c:v>40</c:v>
                </c:pt>
                <c:pt idx="47">
                  <c:v>110</c:v>
                </c:pt>
                <c:pt idx="48">
                  <c:v>106</c:v>
                </c:pt>
                <c:pt idx="49">
                  <c:v>35</c:v>
                </c:pt>
                <c:pt idx="50">
                  <c:v>54</c:v>
                </c:pt>
                <c:pt idx="51">
                  <c:v>43</c:v>
                </c:pt>
                <c:pt idx="52">
                  <c:v>111</c:v>
                </c:pt>
                <c:pt idx="53">
                  <c:v>128</c:v>
                </c:pt>
                <c:pt idx="54">
                  <c:v>71</c:v>
                </c:pt>
                <c:pt idx="55">
                  <c:v>63</c:v>
                </c:pt>
                <c:pt idx="56">
                  <c:v>166</c:v>
                </c:pt>
                <c:pt idx="57">
                  <c:v>37</c:v>
                </c:pt>
                <c:pt idx="58">
                  <c:v>580</c:v>
                </c:pt>
                <c:pt idx="59">
                  <c:v>76</c:v>
                </c:pt>
                <c:pt idx="60">
                  <c:v>227</c:v>
                </c:pt>
                <c:pt idx="61">
                  <c:v>125</c:v>
                </c:pt>
                <c:pt idx="62">
                  <c:v>176</c:v>
                </c:pt>
                <c:pt idx="63">
                  <c:v>76</c:v>
                </c:pt>
                <c:pt idx="64">
                  <c:v>44</c:v>
                </c:pt>
                <c:pt idx="65">
                  <c:v>243</c:v>
                </c:pt>
                <c:pt idx="66">
                  <c:v>115</c:v>
                </c:pt>
                <c:pt idx="67">
                  <c:v>57</c:v>
                </c:pt>
                <c:pt idx="6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6E-A146-9F06-365BA6B3D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210335"/>
        <c:axId val="384126303"/>
      </c:lineChart>
      <c:dateAx>
        <c:axId val="29259798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16431"/>
        <c:crosses val="autoZero"/>
        <c:auto val="1"/>
        <c:lblOffset val="100"/>
        <c:baseTimeUnit val="days"/>
      </c:dateAx>
      <c:valAx>
        <c:axId val="258616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597983"/>
        <c:crosses val="autoZero"/>
        <c:crossBetween val="between"/>
      </c:valAx>
      <c:valAx>
        <c:axId val="384126303"/>
        <c:scaling>
          <c:orientation val="minMax"/>
          <c:max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Interactions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10335"/>
        <c:crosses val="max"/>
        <c:crossBetween val="between"/>
      </c:valAx>
      <c:dateAx>
        <c:axId val="313210335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38412630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'Cleaned Graphs for Analysis'!$B$137</c:f>
              <c:strCache>
                <c:ptCount val="1"/>
                <c:pt idx="0">
                  <c:v>Reach per post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'Cleaned Graphs for Analysis'!$A$138:$A$141</c:f>
              <c:strCache>
                <c:ptCount val="4"/>
                <c:pt idx="0">
                  <c:v>Hashtag</c:v>
                </c:pt>
                <c:pt idx="1">
                  <c:v>Question</c:v>
                </c:pt>
                <c:pt idx="2">
                  <c:v>Hashtag &amp; Question</c:v>
                </c:pt>
                <c:pt idx="3">
                  <c:v>None</c:v>
                </c:pt>
              </c:strCache>
            </c:strRef>
          </c:cat>
          <c:val>
            <c:numRef>
              <c:f>'Cleaned Graphs for Analysis'!$B$138:$B$141</c:f>
              <c:numCache>
                <c:formatCode>General</c:formatCode>
                <c:ptCount val="4"/>
                <c:pt idx="0">
                  <c:v>4533.4516130000002</c:v>
                </c:pt>
                <c:pt idx="1">
                  <c:v>2517.625</c:v>
                </c:pt>
                <c:pt idx="2">
                  <c:v>3837.578947</c:v>
                </c:pt>
                <c:pt idx="3">
                  <c:v>2035.1052629999999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1-B547-B197-B5D117FBC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738032"/>
        <c:axId val="1890716336"/>
      </c:barChart>
      <c:lineChart>
        <c:grouping val="standard"/>
        <c:varyColors val="0"/>
        <c:ser>
          <c:idx val="1"/>
          <c:order val="1"/>
          <c:tx>
            <c:strRef>
              <c:f>'Cleaned Graphs for Analysis'!$C$137</c:f>
              <c:strCache>
                <c:ptCount val="1"/>
                <c:pt idx="0">
                  <c:v>Reach_engagement per post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cat>
            <c:strRef>
              <c:f>'Cleaned Graphs for Analysis'!$A$138:$A$141</c:f>
              <c:strCache>
                <c:ptCount val="4"/>
                <c:pt idx="0">
                  <c:v>Hashtag</c:v>
                </c:pt>
                <c:pt idx="1">
                  <c:v>Question</c:v>
                </c:pt>
                <c:pt idx="2">
                  <c:v>Hashtag &amp; Question</c:v>
                </c:pt>
                <c:pt idx="3">
                  <c:v>None</c:v>
                </c:pt>
              </c:strCache>
            </c:strRef>
          </c:cat>
          <c:val>
            <c:numRef>
              <c:f>'Cleaned Graphs for Analysis'!$C$138:$C$141</c:f>
              <c:numCache>
                <c:formatCode>General</c:formatCode>
                <c:ptCount val="4"/>
                <c:pt idx="0">
                  <c:v>4.5767741940000002E-2</c:v>
                </c:pt>
                <c:pt idx="1">
                  <c:v>4.0325E-2</c:v>
                </c:pt>
                <c:pt idx="2">
                  <c:v>4.0763157889999999E-2</c:v>
                </c:pt>
                <c:pt idx="3">
                  <c:v>2.2989473680000001E-2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31-B547-B197-B5D117FBC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1165120"/>
        <c:axId val="1870324176"/>
      </c:lineChart>
      <c:catAx>
        <c:axId val="213673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716336"/>
        <c:crosses val="autoZero"/>
        <c:auto val="1"/>
        <c:lblAlgn val="ctr"/>
        <c:lblOffset val="100"/>
        <c:noMultiLvlLbl val="0"/>
      </c:catAx>
      <c:valAx>
        <c:axId val="189071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Reach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38032"/>
        <c:crosses val="autoZero"/>
        <c:crossBetween val="between"/>
        <c:majorUnit val="1000"/>
      </c:valAx>
      <c:valAx>
        <c:axId val="18703241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Reach_engagement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1165120"/>
        <c:crosses val="max"/>
        <c:crossBetween val="between"/>
        <c:majorUnit val="0.01"/>
      </c:valAx>
      <c:catAx>
        <c:axId val="1971165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70324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'Cleaned Graphs for Analysis'!$L$90</c:f>
              <c:strCache>
                <c:ptCount val="1"/>
                <c:pt idx="0">
                  <c:v>Reach engagement rate per posr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'Cleaned Graphs for Analysis'!$K$91:$K$94</c:f>
              <c:strCache>
                <c:ptCount val="4"/>
                <c:pt idx="0">
                  <c:v>carousel</c:v>
                </c:pt>
                <c:pt idx="1">
                  <c:v>photo</c:v>
                </c:pt>
                <c:pt idx="2">
                  <c:v>reel</c:v>
                </c:pt>
                <c:pt idx="3">
                  <c:v>video</c:v>
                </c:pt>
              </c:strCache>
            </c:strRef>
          </c:cat>
          <c:val>
            <c:numRef>
              <c:f>'Cleaned Graphs for Analysis'!$L$91:$L$94</c:f>
              <c:numCache>
                <c:formatCode>General</c:formatCode>
                <c:ptCount val="4"/>
                <c:pt idx="0">
                  <c:v>5.6966666666666659E-2</c:v>
                </c:pt>
                <c:pt idx="1">
                  <c:v>3.1464705882352943E-2</c:v>
                </c:pt>
                <c:pt idx="2">
                  <c:v>4.2335555555555557E-2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6-3347-AB6D-D5EB66FCC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8729040"/>
        <c:axId val="1858767152"/>
      </c:barChart>
      <c:lineChart>
        <c:grouping val="standard"/>
        <c:varyColors val="0"/>
        <c:ser>
          <c:idx val="1"/>
          <c:order val="1"/>
          <c:tx>
            <c:strRef>
              <c:f>'Cleaned Graphs for Analysis'!$M$90</c:f>
              <c:strCache>
                <c:ptCount val="1"/>
                <c:pt idx="0">
                  <c:v>Organic reach per post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'Cleaned Graphs for Analysis'!$K$91:$K$94</c:f>
              <c:strCache>
                <c:ptCount val="4"/>
                <c:pt idx="0">
                  <c:v>carousel</c:v>
                </c:pt>
                <c:pt idx="1">
                  <c:v>photo</c:v>
                </c:pt>
                <c:pt idx="2">
                  <c:v>reel</c:v>
                </c:pt>
                <c:pt idx="3">
                  <c:v>video</c:v>
                </c:pt>
              </c:strCache>
            </c:strRef>
          </c:cat>
          <c:val>
            <c:numRef>
              <c:f>'Cleaned Graphs for Analysis'!$M$91:$M$94</c:f>
              <c:numCache>
                <c:formatCode>General</c:formatCode>
                <c:ptCount val="4"/>
                <c:pt idx="0">
                  <c:v>3941.6666666666665</c:v>
                </c:pt>
                <c:pt idx="1">
                  <c:v>2675.3529411764707</c:v>
                </c:pt>
                <c:pt idx="2">
                  <c:v>4211.1555555555551</c:v>
                </c:pt>
                <c:pt idx="3">
                  <c:v>300.16666666666669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66-3347-AB6D-D5EB66FCC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207536"/>
        <c:axId val="1977875104"/>
      </c:lineChart>
      <c:catAx>
        <c:axId val="185872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67152"/>
        <c:crosses val="autoZero"/>
        <c:auto val="1"/>
        <c:lblAlgn val="ctr"/>
        <c:lblOffset val="100"/>
        <c:noMultiLvlLbl val="0"/>
      </c:catAx>
      <c:valAx>
        <c:axId val="18587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Reach Engagement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29040"/>
        <c:crosses val="autoZero"/>
        <c:crossBetween val="between"/>
      </c:valAx>
      <c:valAx>
        <c:axId val="19778751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Organic Reach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207536"/>
        <c:crosses val="max"/>
        <c:crossBetween val="between"/>
      </c:valAx>
      <c:catAx>
        <c:axId val="1861207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77875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'Cleaned Graphs for Analysis'!$B$94</c:f>
              <c:strCache>
                <c:ptCount val="1"/>
                <c:pt idx="0">
                  <c:v>Special Day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'Cleaned Graphs for Analysis'!$A$95:$A$96</c:f>
              <c:strCache>
                <c:ptCount val="2"/>
                <c:pt idx="0">
                  <c:v>Engagement per post</c:v>
                </c:pt>
                <c:pt idx="1">
                  <c:v>Interactions per post</c:v>
                </c:pt>
              </c:strCache>
            </c:strRef>
          </c:cat>
          <c:val>
            <c:numRef>
              <c:f>'Cleaned Graphs for Analysis'!$B$95:$B$96</c:f>
              <c:numCache>
                <c:formatCode>0</c:formatCode>
                <c:ptCount val="2"/>
                <c:pt idx="0">
                  <c:v>218.42857142857142</c:v>
                </c:pt>
                <c:pt idx="1">
                  <c:v>182.14285714285714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7-5342-8791-20C059E0E612}"/>
            </c:ext>
          </c:extLst>
        </c:ser>
        <c:ser>
          <c:idx val="1"/>
          <c:order val="1"/>
          <c:tx>
            <c:strRef>
              <c:f>'Cleaned Graphs for Analysis'!$C$94</c:f>
              <c:strCache>
                <c:ptCount val="1"/>
                <c:pt idx="0">
                  <c:v>Anniversary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'Cleaned Graphs for Analysis'!$A$95:$A$96</c:f>
              <c:strCache>
                <c:ptCount val="2"/>
                <c:pt idx="0">
                  <c:v>Engagement per post</c:v>
                </c:pt>
                <c:pt idx="1">
                  <c:v>Interactions per post</c:v>
                </c:pt>
              </c:strCache>
            </c:strRef>
          </c:cat>
          <c:val>
            <c:numRef>
              <c:f>'Cleaned Graphs for Analysis'!$C$95:$C$96</c:f>
              <c:numCache>
                <c:formatCode>General</c:formatCode>
                <c:ptCount val="2"/>
                <c:pt idx="0">
                  <c:v>653</c:v>
                </c:pt>
                <c:pt idx="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7-5342-8791-20C059E0E612}"/>
            </c:ext>
          </c:extLst>
        </c:ser>
        <c:ser>
          <c:idx val="2"/>
          <c:order val="2"/>
          <c:tx>
            <c:strRef>
              <c:f>'Cleaned Graphs for Analysis'!$D$94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'Cleaned Graphs for Analysis'!$A$95:$A$96</c:f>
              <c:strCache>
                <c:ptCount val="2"/>
                <c:pt idx="0">
                  <c:v>Engagement per post</c:v>
                </c:pt>
                <c:pt idx="1">
                  <c:v>Interactions per post</c:v>
                </c:pt>
              </c:strCache>
            </c:strRef>
          </c:cat>
          <c:val>
            <c:numRef>
              <c:f>'Cleaned Graphs for Analysis'!$D$95:$D$96</c:f>
              <c:numCache>
                <c:formatCode>0</c:formatCode>
                <c:ptCount val="2"/>
                <c:pt idx="0">
                  <c:v>145.48571428571429</c:v>
                </c:pt>
                <c:pt idx="1">
                  <c:v>148.30000000000001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7-5342-8791-20C059E0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285599"/>
        <c:axId val="144105487"/>
      </c:barChart>
      <c:catAx>
        <c:axId val="137285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05487"/>
        <c:crosses val="autoZero"/>
        <c:auto val="1"/>
        <c:lblAlgn val="ctr"/>
        <c:lblOffset val="100"/>
        <c:noMultiLvlLbl val="0"/>
      </c:catAx>
      <c:valAx>
        <c:axId val="144105487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8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'Cleaned Graphs for Analysis'!$B$94</c:f>
              <c:strCache>
                <c:ptCount val="1"/>
                <c:pt idx="0">
                  <c:v>Special Day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'Cleaned Graphs for Analysis'!$A$97:$A$98</c:f>
              <c:strCache>
                <c:ptCount val="2"/>
                <c:pt idx="0">
                  <c:v>Impressions per post</c:v>
                </c:pt>
                <c:pt idx="1">
                  <c:v>Reach per post</c:v>
                </c:pt>
              </c:strCache>
            </c:strRef>
          </c:cat>
          <c:val>
            <c:numRef>
              <c:f>'Cleaned Graphs for Analysis'!$B$97:$B$98</c:f>
              <c:numCache>
                <c:formatCode>0</c:formatCode>
                <c:ptCount val="2"/>
                <c:pt idx="0">
                  <c:v>5985.2857142857147</c:v>
                </c:pt>
                <c:pt idx="1">
                  <c:v>5671.2857142857147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7-F24F-9190-8E72FFA2377A}"/>
            </c:ext>
          </c:extLst>
        </c:ser>
        <c:ser>
          <c:idx val="1"/>
          <c:order val="1"/>
          <c:tx>
            <c:strRef>
              <c:f>'Cleaned Graphs for Analysis'!$C$94</c:f>
              <c:strCache>
                <c:ptCount val="1"/>
                <c:pt idx="0">
                  <c:v>Anniversary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'Cleaned Graphs for Analysis'!$A$97:$A$98</c:f>
              <c:strCache>
                <c:ptCount val="2"/>
                <c:pt idx="0">
                  <c:v>Impressions per post</c:v>
                </c:pt>
                <c:pt idx="1">
                  <c:v>Reach per post</c:v>
                </c:pt>
              </c:strCache>
            </c:strRef>
          </c:cat>
          <c:val>
            <c:numRef>
              <c:f>'Cleaned Graphs for Analysis'!$C$97:$C$98</c:f>
              <c:numCache>
                <c:formatCode>General</c:formatCode>
                <c:ptCount val="2"/>
                <c:pt idx="0">
                  <c:v>16442</c:v>
                </c:pt>
                <c:pt idx="1">
                  <c:v>14017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7-F24F-9190-8E72FFA2377A}"/>
            </c:ext>
          </c:extLst>
        </c:ser>
        <c:ser>
          <c:idx val="2"/>
          <c:order val="2"/>
          <c:tx>
            <c:strRef>
              <c:f>'Cleaned Graphs for Analysis'!$D$94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'Cleaned Graphs for Analysis'!$A$97:$A$98</c:f>
              <c:strCache>
                <c:ptCount val="2"/>
                <c:pt idx="0">
                  <c:v>Impressions per post</c:v>
                </c:pt>
                <c:pt idx="1">
                  <c:v>Reach per post</c:v>
                </c:pt>
              </c:strCache>
            </c:strRef>
          </c:cat>
          <c:val>
            <c:numRef>
              <c:f>'Cleaned Graphs for Analysis'!$D$97:$D$98</c:f>
              <c:numCache>
                <c:formatCode>0</c:formatCode>
                <c:ptCount val="2"/>
                <c:pt idx="0">
                  <c:v>3979.0857142857144</c:v>
                </c:pt>
                <c:pt idx="1">
                  <c:v>3814.1142857142859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27-F24F-9190-8E72FFA23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285599"/>
        <c:axId val="144105487"/>
      </c:barChart>
      <c:catAx>
        <c:axId val="137285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05487"/>
        <c:crosses val="autoZero"/>
        <c:auto val="1"/>
        <c:lblAlgn val="ctr"/>
        <c:lblOffset val="100"/>
        <c:noMultiLvlLbl val="0"/>
      </c:catAx>
      <c:valAx>
        <c:axId val="144105487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'Cleaned Graphs for Analysis'!$A$116</c:f>
              <c:strCache>
                <c:ptCount val="1"/>
                <c:pt idx="0">
                  <c:v>Average of Engagements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DC-284C-8074-E1D182421AB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DC-284C-8074-E1D182421AB1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DC-284C-8074-E1D182421A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'Cleaned Graphs for Analysis'!$B$115:$D$115</c:f>
              <c:strCache>
                <c:ptCount val="3"/>
                <c:pt idx="0">
                  <c:v>no sentiment</c:v>
                </c:pt>
                <c:pt idx="1">
                  <c:v>positive</c:v>
                </c:pt>
                <c:pt idx="2">
                  <c:v>strongly positive</c:v>
                </c:pt>
              </c:strCache>
            </c:strRef>
          </c:cat>
          <c:val>
            <c:numRef>
              <c:f>'Cleaned Graphs for Analysis'!$B$116:$D$116</c:f>
              <c:numCache>
                <c:formatCode>General</c:formatCode>
                <c:ptCount val="3"/>
                <c:pt idx="0">
                  <c:v>131</c:v>
                </c:pt>
                <c:pt idx="1">
                  <c:v>329</c:v>
                </c:pt>
                <c:pt idx="2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DC-284C-8074-E1D182421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4_30DBAA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F32FB7-FACB-0649-97BD-13D68E5151C3}" authorId="{E860CD52-C3F6-50DA-865E-0B1529F4D199}" created="2024-07-01T18:44:43.209">
    <pc:sldMkLst xmlns:pc="http://schemas.microsoft.com/office/powerpoint/2013/main/command">
      <pc:docMk/>
      <pc:sldMk cId="819702346" sldId="260"/>
    </pc:sldMkLst>
    <p188:txBody>
      <a:bodyPr/>
      <a:lstStyle/>
      <a:p>
        <a:r>
          <a:rPr lang="en-US"/>
          <a:t>Top metrics were calculated by taking the average of the baseline period vs Q2 period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7DFE-43D9-F240-9E88-493EB3292FCE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63452-EBCB-DA4D-BDAD-DB5815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moderate growth in impressions reach but quite substantial growth in interactions per post &amp; interactions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a big disparity between not using hashtags between Q2 &amp; all the data. This suggests that we still have high interactivity maybe due to higher engagement/interactivity/more people are seeing it on their feed &amp; want to engage.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was included in this but there weren’t any likes/share/comment data or </a:t>
            </a:r>
            <a:r>
              <a:rPr lang="en-US" dirty="0" err="1"/>
              <a:t>reach_engagement</a:t>
            </a:r>
            <a:r>
              <a:rPr lang="en-US" dirty="0"/>
              <a:t> data on this? </a:t>
            </a:r>
          </a:p>
          <a:p>
            <a:r>
              <a:rPr lang="en-US" dirty="0"/>
              <a:t>Carousels are being posted 3 </a:t>
            </a:r>
            <a:r>
              <a:rPr lang="en-GB" dirty="0"/>
              <a:t>times more compared to baseline but we have seen lower reach engagement for this- need to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in Q2 anniversary posts tend to do really well- they do well in all metrics aside from shares per post (not sure why)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an increase in comments in Q1, Q1 also had a more strongly positive sentiment- so this should be continued.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Nostalgia-</a:t>
            </a:r>
            <a:r>
              <a:rPr lang="en-US" dirty="0"/>
              <a:t> Not just focus on anniversary posts &amp; incorporate content from older media</a:t>
            </a:r>
          </a:p>
          <a:p>
            <a:r>
              <a:rPr lang="en-US" b="1" dirty="0"/>
              <a:t>Cultural Significant Moments- </a:t>
            </a:r>
            <a:r>
              <a:rPr lang="en-US" dirty="0"/>
              <a:t>Continue to capitalise on significant days &amp; include relevant hashtags for higher reach</a:t>
            </a:r>
          </a:p>
          <a:p>
            <a:r>
              <a:rPr lang="en-US" b="1" dirty="0"/>
              <a:t>Comments-</a:t>
            </a:r>
            <a:r>
              <a:rPr lang="en-US" dirty="0"/>
              <a:t> Need to engage in more discussion &amp; strongly positive content</a:t>
            </a:r>
          </a:p>
          <a:p>
            <a:r>
              <a:rPr lang="en-US" b="1" dirty="0"/>
              <a:t>Overall- </a:t>
            </a:r>
            <a:r>
              <a:rPr lang="en-US" dirty="0"/>
              <a:t>Q2 has adequately focused on engagement &amp; interactions but there needs to be more focus on follower growth &amp; reach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Random Forest because it does not require much data to be trained, it can also compute the importance of each feature (from this I found that media type was the most significant factor in calculating impressions engagement rate is media type.</a:t>
            </a:r>
          </a:p>
          <a:p>
            <a:r>
              <a:rPr lang="en-US" dirty="0"/>
              <a:t>The result of 0.0384 is showing that it will outperform the average for Q2, which is good- the average impressions engagement rate for baseline was 0.0317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3452-EBCB-DA4D-BDAD-DB5815A8B5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CA44-7D82-8A65-902A-B29A34E42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8A5D-21E4-9485-43B2-99CA9C8D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2392-7935-CD5B-9BB0-58A75C8E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9C2A-4AFB-A768-9643-FFBC4DD3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9268-E528-0446-576E-B7619F49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8EA-49BA-3760-1CDE-CAD041C0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71364-12C0-3255-CEF2-F73DF398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EF8B-D4DC-DD72-BEB5-8CA7ECE9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9F3F-F770-1BC2-6D94-53CE2E3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34DC-5530-BE63-D712-01E6B91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C601E-DA92-8EFC-81F2-67D4C3543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224FA-C64C-5947-3CDA-E763E5D1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7902-563D-4381-9894-C4643232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98D8-3619-6F4C-C1D9-12D924A2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35AE-62FD-DE26-B271-E85D0E78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F406-B375-795D-2AD1-CDA79D3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C4D3-5F96-BD1B-3705-13E714CE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42E9-F52E-E597-27C3-2EBB1AAA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E734-80A7-F844-D165-2BB2AB55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6FC1-1BD2-A8C9-B0F8-A684CA6A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8A2-A453-2646-EE1F-F3BE484B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AED7-E6B5-4642-392B-5386FD04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C30E-46D6-E110-AB52-E5FB8F73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726A-AAA3-B8E4-3605-937752C5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6BAD-DFCA-29EA-A0CD-34647E6F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E054-4E61-D99D-3563-217FDE85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2EC6-54C7-4B96-3DFD-C1E15E765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43487-25FB-82BF-D37B-2677FAC2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8FAC4-B83E-AB73-0497-3DC5CB83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3B6D-83CF-BE87-E64E-ADEC1F5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324EE-F6BF-CEBF-83F5-1F76B33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4E25-9790-C94E-9507-799BD2DC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A7B6-730F-39F5-3DCB-32E4BCBC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6092-3399-2F8B-5D5B-071FC3A4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C1CD4-C0F5-3038-2512-AA1804FA1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A4ED3-690C-279C-1179-DBF47DF0B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7FAF6-5078-D20D-CEC7-431D7A8B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48208-46FA-AAC6-681A-AB1E2566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A7F36-6E52-70C7-9C92-F3E86457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FF43-0274-C447-B432-CBA09B8A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A0668-960A-CB8A-A3A6-BD40F928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6A2D5-EB8A-0D75-588C-817E3A03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26293-F9E4-FD8F-88FF-679A1DA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3D14D-24A4-D73D-861E-4CA80F68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047E9-FB28-2A93-9E40-1B58158A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0633D-6739-B33C-EEDD-43EE8CE0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7AD-AB4E-947B-87E4-945C1EE0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5331-DC09-5F4C-D1CD-32B74ADC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20D5-0402-6A8D-91DA-B671AF17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CEDA-D96C-2693-BA99-D646059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3C4F-88BA-F6F2-107A-DC47C5D8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43056-E32F-8A81-AC05-8BD1C96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CBA2-069B-9643-317A-4EEA6BA0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3E1F2-5042-DBEF-E06D-0106FD556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8BF6C-B5AB-B475-EFBE-EE69E554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A187-1DC9-3DE1-B1A7-76D9F181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0D84-DBC9-BD82-3637-EA175971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E5A9-6065-362A-74E4-C2902F54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A1D9A-88C2-8F90-0AF1-D60CFF1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3F0B-12DB-F6DF-BF19-75555C58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4D79-7FB1-BB5A-3B26-14CE34EA5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CC987-8514-614A-9FE6-88384409F4D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3BAF-5D0F-C627-1E72-04D5F82B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3355-6BD6-8940-F1E9-DD18E54DB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B99DC-7644-824F-BB02-2CFC06D2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30DBAA4A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D4CB1-69F8-768A-E1E2-29BFFCC7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66" y="1903956"/>
            <a:ext cx="5452532" cy="1916259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/>
              <a:t>DisneyFamilyUK</a:t>
            </a:r>
            <a:r>
              <a:rPr lang="en-US" sz="5400" b="1" dirty="0"/>
              <a:t> Instagram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50E44-8662-731B-FC21-74F22279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18" y="382021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Suhana Ahmed</a:t>
            </a:r>
          </a:p>
        </p:txBody>
      </p:sp>
      <p:pic>
        <p:nvPicPr>
          <p:cNvPr id="1028" name="Picture 4" descr="Most People Can't Identify 20 Of These Disney Characters – Can You?">
            <a:extLst>
              <a:ext uri="{FF2B5EF4-FFF2-40B4-BE49-F238E27FC236}">
                <a16:creationId xmlns:a16="http://schemas.microsoft.com/office/drawing/2014/main" id="{9C0B9D4C-11EB-672B-F399-7F9571ED6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" r="2" b="36053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896080-95D6-FC2F-E6B8-C43A6F87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33" y="124192"/>
            <a:ext cx="1031508" cy="10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ungle Creations">
            <a:extLst>
              <a:ext uri="{FF2B5EF4-FFF2-40B4-BE49-F238E27FC236}">
                <a16:creationId xmlns:a16="http://schemas.microsoft.com/office/drawing/2014/main" id="{F3F93120-A63D-7277-4D3F-8E519326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" y="80581"/>
            <a:ext cx="1118731" cy="11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toon Man Character Giving A Speech PNG Images | PSD Free Download -  Pikbest">
            <a:extLst>
              <a:ext uri="{FF2B5EF4-FFF2-40B4-BE49-F238E27FC236}">
                <a16:creationId xmlns:a16="http://schemas.microsoft.com/office/drawing/2014/main" id="{6E63F46D-8424-1EE6-4839-2503EB09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6" t="7200" r="35410" b="9873"/>
          <a:stretch/>
        </p:blipFill>
        <p:spPr bwMode="auto">
          <a:xfrm>
            <a:off x="560575" y="3234877"/>
            <a:ext cx="1454041" cy="31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592A859-5CE3-644E-74AB-5604BE0F26A9}"/>
              </a:ext>
            </a:extLst>
          </p:cNvPr>
          <p:cNvSpPr/>
          <p:nvPr/>
        </p:nvSpPr>
        <p:spPr>
          <a:xfrm>
            <a:off x="6096000" y="3758177"/>
            <a:ext cx="5017168" cy="132556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6416658-C5C3-44A6-6E17-3814ABEC9204}"/>
              </a:ext>
            </a:extLst>
          </p:cNvPr>
          <p:cNvSpPr/>
          <p:nvPr/>
        </p:nvSpPr>
        <p:spPr>
          <a:xfrm>
            <a:off x="838200" y="1325563"/>
            <a:ext cx="5017168" cy="2103437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871A-2931-ADAC-DCFF-938AE10B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2"/>
            <a:ext cx="4872789" cy="1687596"/>
          </a:xfrm>
        </p:spPr>
        <p:txBody>
          <a:bodyPr>
            <a:normAutofit/>
          </a:bodyPr>
          <a:lstStyle/>
          <a:p>
            <a:r>
              <a:rPr lang="en-US" sz="2000" b="1" dirty="0"/>
              <a:t>Internal Team: </a:t>
            </a:r>
            <a:r>
              <a:rPr lang="en-US" sz="2000" dirty="0"/>
              <a:t>‘Hey its International Day of Friendship &amp; I wanted to post a picture for it using a hashtag, can you check what my engagement impressions rate will be like? 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D68DE-9F11-B191-EBAB-2EA6C7D79CA2}"/>
              </a:ext>
            </a:extLst>
          </p:cNvPr>
          <p:cNvSpPr txBox="1"/>
          <p:nvPr/>
        </p:nvSpPr>
        <p:spPr>
          <a:xfrm>
            <a:off x="283970" y="6311900"/>
            <a:ext cx="989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Link to Google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Colab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Sheet- https://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colab.research.google.com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/drive/13Y_QAMeLGjt9c7d4wwvUIaUw5rRbMQ3k?usp=sharing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03A250-9C81-829D-21D1-987F4E62B146}"/>
              </a:ext>
            </a:extLst>
          </p:cNvPr>
          <p:cNvSpPr txBox="1">
            <a:spLocks/>
          </p:cNvSpPr>
          <p:nvPr/>
        </p:nvSpPr>
        <p:spPr>
          <a:xfrm>
            <a:off x="6168190" y="3978296"/>
            <a:ext cx="4872789" cy="168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Analyst: </a:t>
            </a:r>
            <a:r>
              <a:rPr lang="en-US" sz="2000" dirty="0"/>
              <a:t>‘Hey, yes I can, let me run it through my machine learning model, one sec’</a:t>
            </a:r>
          </a:p>
        </p:txBody>
      </p:sp>
      <p:pic>
        <p:nvPicPr>
          <p:cNvPr id="8196" name="Picture 4" descr="Computer Geek Cartoon Stock Illustrations – 3,196 Computer Geek Cartoon  Stock Illustrations, Vectors &amp; Clipart - Dreamstime">
            <a:extLst>
              <a:ext uri="{FF2B5EF4-FFF2-40B4-BE49-F238E27FC236}">
                <a16:creationId xmlns:a16="http://schemas.microsoft.com/office/drawing/2014/main" id="{815A4E56-2471-1189-B177-E8713CA10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3333" r="32666" b="14000"/>
          <a:stretch/>
        </p:blipFill>
        <p:spPr bwMode="auto">
          <a:xfrm>
            <a:off x="9869742" y="1100659"/>
            <a:ext cx="1243426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34F59D-CCBC-7DCC-E304-E36108FD3D4B}"/>
              </a:ext>
            </a:extLst>
          </p:cNvPr>
          <p:cNvSpPr txBox="1">
            <a:spLocks/>
          </p:cNvSpPr>
          <p:nvPr/>
        </p:nvSpPr>
        <p:spPr>
          <a:xfrm>
            <a:off x="72190" y="-10798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model using the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5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E360FB9-574F-878A-5ED6-B9088B93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3412" cy="68580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01FB398-480E-6410-1B3E-620059208D97}"/>
              </a:ext>
            </a:extLst>
          </p:cNvPr>
          <p:cNvSpPr/>
          <p:nvPr/>
        </p:nvSpPr>
        <p:spPr>
          <a:xfrm>
            <a:off x="6464968" y="541735"/>
            <a:ext cx="5452712" cy="1668065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 this is the machine learning model I created using the Random Forest Regressor can predict (with some accuracy) the impressions engagement rate for your post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7E12343-9D04-A76B-0E63-0465CA4C868E}"/>
              </a:ext>
            </a:extLst>
          </p:cNvPr>
          <p:cNvSpPr/>
          <p:nvPr/>
        </p:nvSpPr>
        <p:spPr>
          <a:xfrm>
            <a:off x="7491662" y="4648199"/>
            <a:ext cx="3765884" cy="1668065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 I have let the machine know that you want to post a photo with a hashtag on a special day and your impressions engagement rate is: </a:t>
            </a:r>
            <a:r>
              <a:rPr lang="en-US" sz="2400" b="1" dirty="0"/>
              <a:t>0.0384</a:t>
            </a:r>
            <a:endParaRPr lang="en-US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227B0E-6A53-2ADC-0411-40E16353212B}"/>
              </a:ext>
            </a:extLst>
          </p:cNvPr>
          <p:cNvSpPr/>
          <p:nvPr/>
        </p:nvSpPr>
        <p:spPr>
          <a:xfrm>
            <a:off x="6464968" y="5942040"/>
            <a:ext cx="764088" cy="7250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omputer Geek Vector Art, Icons, and Graphics for Free Download">
            <a:extLst>
              <a:ext uri="{FF2B5EF4-FFF2-40B4-BE49-F238E27FC236}">
                <a16:creationId xmlns:a16="http://schemas.microsoft.com/office/drawing/2014/main" id="{F5C16533-89E8-5F14-1AEA-E29C171C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8" y="2407919"/>
            <a:ext cx="2427488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n Overview of Jupyter Notebooks - Software Engineering Daily">
            <a:extLst>
              <a:ext uri="{FF2B5EF4-FFF2-40B4-BE49-F238E27FC236}">
                <a16:creationId xmlns:a16="http://schemas.microsoft.com/office/drawing/2014/main" id="{511D0436-D708-DE81-44B8-658312AFA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22822"/>
          <a:stretch/>
        </p:blipFill>
        <p:spPr bwMode="auto">
          <a:xfrm>
            <a:off x="5054598" y="174554"/>
            <a:ext cx="3282528" cy="9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7B1E-B2C5-D188-5548-7F58A5EF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18" y="5603464"/>
            <a:ext cx="10515600" cy="121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AP</a:t>
            </a:r>
          </a:p>
          <a:p>
            <a:r>
              <a:rPr lang="en-US" sz="2000" dirty="0"/>
              <a:t>Agree with different teams what kind of metrics/visualisations would like to be shown</a:t>
            </a:r>
          </a:p>
          <a:p>
            <a:r>
              <a:rPr lang="en-US" sz="2000" dirty="0"/>
              <a:t>Agree on the frequency of reporting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776E25-1AE1-8531-3123-B61FED75504C}"/>
              </a:ext>
            </a:extLst>
          </p:cNvPr>
          <p:cNvSpPr txBox="1">
            <a:spLocks/>
          </p:cNvSpPr>
          <p:nvPr/>
        </p:nvSpPr>
        <p:spPr>
          <a:xfrm>
            <a:off x="0" y="-7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Automation &amp; Reporting: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C67CE-E61B-9B42-62B3-40FF94802FBE}"/>
              </a:ext>
            </a:extLst>
          </p:cNvPr>
          <p:cNvGrpSpPr/>
          <p:nvPr/>
        </p:nvGrpSpPr>
        <p:grpSpPr>
          <a:xfrm>
            <a:off x="654231" y="2142308"/>
            <a:ext cx="10883537" cy="1110343"/>
            <a:chOff x="692331" y="1345474"/>
            <a:chExt cx="10883537" cy="11103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BD0FE2-7D0F-37FD-3E49-320D62711DAD}"/>
                </a:ext>
              </a:extLst>
            </p:cNvPr>
            <p:cNvSpPr/>
            <p:nvPr/>
          </p:nvSpPr>
          <p:spPr>
            <a:xfrm>
              <a:off x="692331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Emplifi</a:t>
              </a:r>
              <a:r>
                <a:rPr lang="en-US" dirty="0"/>
                <a:t> Platform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0C0796-CDC4-3BC6-F91D-33797A01C896}"/>
                </a:ext>
              </a:extLst>
            </p:cNvPr>
            <p:cNvSpPr/>
            <p:nvPr/>
          </p:nvSpPr>
          <p:spPr>
            <a:xfrm>
              <a:off x="5044440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Install Selenium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2406C4-8B2F-1231-1122-E71E2D602986}"/>
                </a:ext>
              </a:extLst>
            </p:cNvPr>
            <p:cNvCxnSpPr/>
            <p:nvPr/>
          </p:nvCxnSpPr>
          <p:spPr>
            <a:xfrm>
              <a:off x="3422469" y="1900645"/>
              <a:ext cx="1275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879F7B-FFA2-9CD2-049A-9D80C0BDDDEB}"/>
                </a:ext>
              </a:extLst>
            </p:cNvPr>
            <p:cNvSpPr/>
            <p:nvPr/>
          </p:nvSpPr>
          <p:spPr>
            <a:xfrm>
              <a:off x="9159239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Import Pandas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77CFAB-4AB3-022C-F33F-6CAF7140F68D}"/>
                </a:ext>
              </a:extLst>
            </p:cNvPr>
            <p:cNvCxnSpPr/>
            <p:nvPr/>
          </p:nvCxnSpPr>
          <p:spPr>
            <a:xfrm>
              <a:off x="7663544" y="1902821"/>
              <a:ext cx="1275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BFF8DF-EAB8-0533-FCEE-D7D3F63A9663}"/>
              </a:ext>
            </a:extLst>
          </p:cNvPr>
          <p:cNvGrpSpPr/>
          <p:nvPr/>
        </p:nvGrpSpPr>
        <p:grpSpPr>
          <a:xfrm>
            <a:off x="600891" y="3987530"/>
            <a:ext cx="10883537" cy="1110343"/>
            <a:chOff x="692331" y="1345474"/>
            <a:chExt cx="10883537" cy="111034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A2623CE-6555-64A8-8BC6-C129706C9DDF}"/>
                </a:ext>
              </a:extLst>
            </p:cNvPr>
            <p:cNvSpPr/>
            <p:nvPr/>
          </p:nvSpPr>
          <p:spPr>
            <a:xfrm>
              <a:off x="692331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Everyone gets reports!!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B4F8C3C-6AE2-6725-04B7-EFFE14BD69B9}"/>
                </a:ext>
              </a:extLst>
            </p:cNvPr>
            <p:cNvSpPr/>
            <p:nvPr/>
          </p:nvSpPr>
          <p:spPr>
            <a:xfrm>
              <a:off x="5044440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Import </a:t>
              </a:r>
              <a:r>
                <a:rPr lang="en-US" dirty="0" err="1"/>
                <a:t>smtplib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216FA38-D9FB-546E-B6A5-E622CCA2B07E}"/>
                </a:ext>
              </a:extLst>
            </p:cNvPr>
            <p:cNvSpPr/>
            <p:nvPr/>
          </p:nvSpPr>
          <p:spPr>
            <a:xfrm>
              <a:off x="9159239" y="1345474"/>
              <a:ext cx="2416629" cy="1110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Import matplotlib &amp; seaborn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6F1F41-ED6F-5272-13FA-5263A06D4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391" y="1900645"/>
              <a:ext cx="1283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1883B2-80F1-06F3-E230-106A41125100}"/>
              </a:ext>
            </a:extLst>
          </p:cNvPr>
          <p:cNvCxnSpPr>
            <a:cxnSpLocks/>
          </p:cNvCxnSpPr>
          <p:nvPr/>
        </p:nvCxnSpPr>
        <p:spPr>
          <a:xfrm flipH="1">
            <a:off x="3284215" y="4548238"/>
            <a:ext cx="1283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95A013-FE87-71D8-B4B5-6727AB1CB2D4}"/>
              </a:ext>
            </a:extLst>
          </p:cNvPr>
          <p:cNvCxnSpPr>
            <a:cxnSpLocks/>
          </p:cNvCxnSpPr>
          <p:nvPr/>
        </p:nvCxnSpPr>
        <p:spPr>
          <a:xfrm>
            <a:off x="10236924" y="3400696"/>
            <a:ext cx="0" cy="400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02F4D8-01CD-995C-CFD3-2E132BDB8231}"/>
              </a:ext>
            </a:extLst>
          </p:cNvPr>
          <p:cNvSpPr txBox="1"/>
          <p:nvPr/>
        </p:nvSpPr>
        <p:spPr>
          <a:xfrm>
            <a:off x="3070860" y="2991041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Selenium can download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F3B82-0782-8A97-0D15-AA7D0AFB1D28}"/>
              </a:ext>
            </a:extLst>
          </p:cNvPr>
          <p:cNvSpPr txBox="1"/>
          <p:nvPr/>
        </p:nvSpPr>
        <p:spPr>
          <a:xfrm>
            <a:off x="7304313" y="2922700"/>
            <a:ext cx="176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Pandas can then clean &amp; format report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8197-F2F7-D542-94EE-8C2170C04704}"/>
              </a:ext>
            </a:extLst>
          </p:cNvPr>
          <p:cNvSpPr txBox="1"/>
          <p:nvPr/>
        </p:nvSpPr>
        <p:spPr>
          <a:xfrm>
            <a:off x="9447710" y="5146764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can get visualisations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ADF213-EA4E-7800-CAF2-42B777C9CDBF}"/>
              </a:ext>
            </a:extLst>
          </p:cNvPr>
          <p:cNvSpPr txBox="1"/>
          <p:nvPr/>
        </p:nvSpPr>
        <p:spPr>
          <a:xfrm>
            <a:off x="5006340" y="5146764"/>
            <a:ext cx="209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the report will be sent out to emails listed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D02EEC-7DA8-5565-45F1-4A39243CF0E5}"/>
              </a:ext>
            </a:extLst>
          </p:cNvPr>
          <p:cNvSpPr txBox="1"/>
          <p:nvPr/>
        </p:nvSpPr>
        <p:spPr>
          <a:xfrm>
            <a:off x="188318" y="1226047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automated Python Scripts to come up with data cleaning &amp; visualisations to send out to relevant teams</a:t>
            </a:r>
          </a:p>
        </p:txBody>
      </p:sp>
    </p:spTree>
    <p:extLst>
      <p:ext uri="{BB962C8B-B14F-4D97-AF65-F5344CB8AC3E}">
        <p14:creationId xmlns:p14="http://schemas.microsoft.com/office/powerpoint/2010/main" val="44722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 descr="Speech Bubble Outline Vector Art, Icons, and Graphics for Free Download">
            <a:extLst>
              <a:ext uri="{FF2B5EF4-FFF2-40B4-BE49-F238E27FC236}">
                <a16:creationId xmlns:a16="http://schemas.microsoft.com/office/drawing/2014/main" id="{FD16F98A-C5CB-0AC1-32A7-0BE7BCB4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3" y="1502226"/>
            <a:ext cx="9807795" cy="26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4BF84-EC44-CECF-6448-1CB6771F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746" y="1985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 you for listening to my presentation!</a:t>
            </a:r>
          </a:p>
        </p:txBody>
      </p:sp>
      <p:pic>
        <p:nvPicPr>
          <p:cNvPr id="13314" name="Picture 2" descr="Scar | Disney Wiki | Fandom">
            <a:extLst>
              <a:ext uri="{FF2B5EF4-FFF2-40B4-BE49-F238E27FC236}">
                <a16:creationId xmlns:a16="http://schemas.microsoft.com/office/drawing/2014/main" id="{95D87AC0-0056-3C22-22D6-3425E999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67" y="947878"/>
            <a:ext cx="7428533" cy="591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umbaa | Disney Wiki | Fandom">
            <a:extLst>
              <a:ext uri="{FF2B5EF4-FFF2-40B4-BE49-F238E27FC236}">
                <a16:creationId xmlns:a16="http://schemas.microsoft.com/office/drawing/2014/main" id="{505ACE2B-4094-7A87-EE3C-FB22B55E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167" y="3653763"/>
            <a:ext cx="3544510" cy="320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3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12C80-E22F-5DE8-2973-60D493B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7" y="-103869"/>
            <a:ext cx="5393360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Mickey Mouse Head Vinyl Decal Car Window Bumper Sticker Disney Walt Land  World Cute - Etsy | Mickey mouse silhouette, Minnie mouse silhouette, Mickey  mouse stickers">
            <a:extLst>
              <a:ext uri="{FF2B5EF4-FFF2-40B4-BE49-F238E27FC236}">
                <a16:creationId xmlns:a16="http://schemas.microsoft.com/office/drawing/2014/main" id="{7785438B-92A0-5B5A-3F76-26E49B96F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2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2" descr="Mickey Mouse Head Vinyl Decal Car Window Bumper Sticker Disney Walt Land  World Cute - Etsy | Mickey mouse silhouette, Minnie mouse silhouette, Mickey  mouse stickers">
            <a:extLst>
              <a:ext uri="{FF2B5EF4-FFF2-40B4-BE49-F238E27FC236}">
                <a16:creationId xmlns:a16="http://schemas.microsoft.com/office/drawing/2014/main" id="{DE4D51A3-162C-3577-A6BB-25EE678B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ckey Mouse Head Vinyl Decal Car Window Bumper Sticker Disney Walt Land  World Cute - Etsy | Mickey mouse silhouette, Minnie mouse silhouette, Mickey  mouse stickers">
            <a:extLst>
              <a:ext uri="{FF2B5EF4-FFF2-40B4-BE49-F238E27FC236}">
                <a16:creationId xmlns:a16="http://schemas.microsoft.com/office/drawing/2014/main" id="{FBD60CD2-D579-A181-7D59-CB70A64D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8750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37F0-3131-A5BE-D78B-2DC4907E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6" y="1157781"/>
            <a:ext cx="5673662" cy="5037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latin typeface="Helvetica Neue" panose="02000503000000020004" pitchFamily="2" charset="0"/>
              </a:rPr>
              <a:t>Outline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High Level Metrics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In-Depth Analysis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Concluding Remarks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Machine Learning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Neue" panose="02000503000000020004" pitchFamily="2" charset="0"/>
              </a:rPr>
              <a:t>Automated Reporting Model</a:t>
            </a:r>
          </a:p>
          <a:p>
            <a:pPr marL="0" indent="0">
              <a:buNone/>
            </a:pPr>
            <a:endParaRPr lang="en-GB" sz="20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sz="2600" b="1" dirty="0">
                <a:latin typeface="Helvetica Neue" panose="02000503000000020004" pitchFamily="2" charset="0"/>
              </a:rPr>
              <a:t>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Helvetica Neue" panose="02000503000000020004" pitchFamily="2" charset="0"/>
              </a:rPr>
              <a:t>Baseline</a:t>
            </a:r>
            <a:r>
              <a:rPr lang="en-GB" sz="2000" dirty="0">
                <a:effectLst/>
                <a:latin typeface="Helvetica Neue" panose="02000503000000020004" pitchFamily="2" charset="0"/>
              </a:rPr>
              <a:t> (Pre-Wild) - August - October 2023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Helvetica Neue" panose="02000503000000020004" pitchFamily="2" charset="0"/>
              </a:rPr>
              <a:t>Q1-</a:t>
            </a:r>
            <a:r>
              <a:rPr lang="en-GB" sz="2000" dirty="0">
                <a:latin typeface="Helvetica Neue" panose="02000503000000020004" pitchFamily="2" charset="0"/>
              </a:rPr>
              <a:t> </a:t>
            </a:r>
            <a:r>
              <a:rPr lang="en-GB" sz="2000" dirty="0">
                <a:effectLst/>
                <a:latin typeface="Helvetica Neue" panose="02000503000000020004" pitchFamily="2" charset="0"/>
              </a:rPr>
              <a:t>November 2023 - January 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Helvetica Neue" panose="02000503000000020004" pitchFamily="2" charset="0"/>
              </a:rPr>
              <a:t>Q2 </a:t>
            </a:r>
            <a:r>
              <a:rPr lang="en-GB" sz="2000" dirty="0">
                <a:effectLst/>
                <a:latin typeface="Helvetica Neue" panose="02000503000000020004" pitchFamily="2" charset="0"/>
              </a:rPr>
              <a:t>– February- April 2024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Helvetica Neue" panose="02000503000000020004" pitchFamily="2" charset="0"/>
              </a:rPr>
              <a:t>Disclaimer: </a:t>
            </a:r>
            <a:r>
              <a:rPr lang="en-GB" sz="2000" dirty="0">
                <a:latin typeface="Helvetica Neue" panose="02000503000000020004" pitchFamily="2" charset="0"/>
              </a:rPr>
              <a:t>This report pertains to organic activity on the </a:t>
            </a:r>
            <a:r>
              <a:rPr lang="en-GB" sz="2000" dirty="0" err="1">
                <a:latin typeface="Helvetica Neue" panose="02000503000000020004" pitchFamily="2" charset="0"/>
              </a:rPr>
              <a:t>DisneyFamilyUK</a:t>
            </a:r>
            <a:r>
              <a:rPr lang="en-GB" sz="2000" dirty="0">
                <a:latin typeface="Helvetica Neue" panose="02000503000000020004" pitchFamily="2" charset="0"/>
              </a:rPr>
              <a:t> Instagram account only</a:t>
            </a:r>
            <a:endParaRPr lang="en-GB" sz="20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effectLst/>
              <a:latin typeface="Helvetica Neue" panose="02000503000000020004" pitchFamily="2" charset="0"/>
            </a:endParaRPr>
          </a:p>
          <a:p>
            <a:endParaRPr lang="en-US" sz="20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45326BE-10C2-8D25-D03A-A5864968AB94}"/>
              </a:ext>
            </a:extLst>
          </p:cNvPr>
          <p:cNvGrpSpPr/>
          <p:nvPr/>
        </p:nvGrpSpPr>
        <p:grpSpPr>
          <a:xfrm>
            <a:off x="275986" y="881931"/>
            <a:ext cx="2294021" cy="2300400"/>
            <a:chOff x="9099885" y="548599"/>
            <a:chExt cx="2951747" cy="2951747"/>
          </a:xfrm>
        </p:grpSpPr>
        <p:pic>
          <p:nvPicPr>
            <p:cNvPr id="2050" name="Picture 2" descr="Mickey Mouse Head Vinyl Decal Car Window Bumper Sticker Disney Walt Land  World Cute - Etsy | Mickey mouse silhouette, Minnie mouse silhouette, Mickey  mouse stickers">
              <a:extLst>
                <a:ext uri="{FF2B5EF4-FFF2-40B4-BE49-F238E27FC236}">
                  <a16:creationId xmlns:a16="http://schemas.microsoft.com/office/drawing/2014/main" id="{E51E8359-DF1C-3BEE-FE59-295D1BD7D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85" y="548599"/>
              <a:ext cx="2951747" cy="295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8A2D6F-18D1-7B9F-C2E3-425B1501A9D6}"/>
                </a:ext>
              </a:extLst>
            </p:cNvPr>
            <p:cNvSpPr txBox="1"/>
            <p:nvPr/>
          </p:nvSpPr>
          <p:spPr>
            <a:xfrm>
              <a:off x="9476021" y="1830158"/>
              <a:ext cx="1876393" cy="1224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+6% 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Follower Growth</a:t>
              </a:r>
            </a:p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C78B6A-AE00-481F-B531-D00DEDDD07A7}"/>
              </a:ext>
            </a:extLst>
          </p:cNvPr>
          <p:cNvGrpSpPr/>
          <p:nvPr/>
        </p:nvGrpSpPr>
        <p:grpSpPr>
          <a:xfrm>
            <a:off x="8984357" y="881931"/>
            <a:ext cx="2294021" cy="2300400"/>
            <a:chOff x="9099885" y="548599"/>
            <a:chExt cx="2951747" cy="2951747"/>
          </a:xfrm>
        </p:grpSpPr>
        <p:pic>
          <p:nvPicPr>
            <p:cNvPr id="26" name="Picture 2" descr="Mickey Mouse Head Vinyl Decal Car Window Bumper Sticker Disney Walt Land  World Cute - Etsy | Mickey mouse silhouette, Minnie mouse silhouette, Mickey  mouse stickers">
              <a:extLst>
                <a:ext uri="{FF2B5EF4-FFF2-40B4-BE49-F238E27FC236}">
                  <a16:creationId xmlns:a16="http://schemas.microsoft.com/office/drawing/2014/main" id="{5AF04433-D2FF-A117-2EB0-6926EA200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85" y="548599"/>
              <a:ext cx="2951747" cy="295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792365-AD6E-E2EE-C46F-AC38A2418B92}"/>
                </a:ext>
              </a:extLst>
            </p:cNvPr>
            <p:cNvSpPr txBox="1"/>
            <p:nvPr/>
          </p:nvSpPr>
          <p:spPr>
            <a:xfrm>
              <a:off x="9700597" y="1692302"/>
              <a:ext cx="1427240" cy="15007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+33% 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Interactions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(per post)</a:t>
              </a:r>
            </a:p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4ABE2C-D4BA-3F33-4E48-28944B6D9A88}"/>
              </a:ext>
            </a:extLst>
          </p:cNvPr>
          <p:cNvGrpSpPr/>
          <p:nvPr/>
        </p:nvGrpSpPr>
        <p:grpSpPr>
          <a:xfrm>
            <a:off x="3178776" y="881931"/>
            <a:ext cx="2294021" cy="2300400"/>
            <a:chOff x="9099885" y="548599"/>
            <a:chExt cx="2951747" cy="2951747"/>
          </a:xfrm>
        </p:grpSpPr>
        <p:pic>
          <p:nvPicPr>
            <p:cNvPr id="29" name="Picture 2" descr="Mickey Mouse Head Vinyl Decal Car Window Bumper Sticker Disney Walt Land  World Cute - Etsy | Mickey mouse silhouette, Minnie mouse silhouette, Mickey  mouse stickers">
              <a:extLst>
                <a:ext uri="{FF2B5EF4-FFF2-40B4-BE49-F238E27FC236}">
                  <a16:creationId xmlns:a16="http://schemas.microsoft.com/office/drawing/2014/main" id="{42B09FAB-0616-442F-DBF6-B0A0090F7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85" y="548599"/>
              <a:ext cx="2951747" cy="295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388195-2480-8948-AA62-876D490B1436}"/>
                </a:ext>
              </a:extLst>
            </p:cNvPr>
            <p:cNvSpPr txBox="1"/>
            <p:nvPr/>
          </p:nvSpPr>
          <p:spPr>
            <a:xfrm>
              <a:off x="9682241" y="1692302"/>
              <a:ext cx="1463954" cy="15007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+15% 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Impressions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(per post)</a:t>
              </a:r>
            </a:p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383BF-6EA1-C955-EBD2-77E21455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421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Increased Interactivity &amp; Engagement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B5F483-E1B0-8348-1C2D-A20C8C5CA78D}"/>
              </a:ext>
            </a:extLst>
          </p:cNvPr>
          <p:cNvGrpSpPr/>
          <p:nvPr/>
        </p:nvGrpSpPr>
        <p:grpSpPr>
          <a:xfrm>
            <a:off x="6081566" y="881931"/>
            <a:ext cx="2294021" cy="2300400"/>
            <a:chOff x="9099885" y="548599"/>
            <a:chExt cx="2951747" cy="2951747"/>
          </a:xfrm>
        </p:grpSpPr>
        <p:pic>
          <p:nvPicPr>
            <p:cNvPr id="33" name="Picture 2" descr="Mickey Mouse Head Vinyl Decal Car Window Bumper Sticker Disney Walt Land  World Cute - Etsy | Mickey mouse silhouette, Minnie mouse silhouette, Mickey  mouse stickers">
              <a:extLst>
                <a:ext uri="{FF2B5EF4-FFF2-40B4-BE49-F238E27FC236}">
                  <a16:creationId xmlns:a16="http://schemas.microsoft.com/office/drawing/2014/main" id="{8687A126-306E-9F60-1C24-C541C5615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85" y="548599"/>
              <a:ext cx="2951747" cy="295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24189E-2AFF-68BF-8CEF-064CB5E2E87F}"/>
                </a:ext>
              </a:extLst>
            </p:cNvPr>
            <p:cNvSpPr txBox="1"/>
            <p:nvPr/>
          </p:nvSpPr>
          <p:spPr>
            <a:xfrm>
              <a:off x="9772541" y="1692302"/>
              <a:ext cx="1283352" cy="15007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+16% 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Reach</a:t>
              </a:r>
            </a:p>
            <a:p>
              <a:pPr algn="ctr"/>
              <a:r>
                <a:rPr lang="en-US" sz="1400" i="1" dirty="0">
                  <a:solidFill>
                    <a:schemeClr val="bg2">
                      <a:lumMod val="90000"/>
                    </a:schemeClr>
                  </a:solidFill>
                </a:rPr>
                <a:t>(per post)</a:t>
              </a:r>
            </a:p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D53363-FBE1-50BA-CDBD-EEE3238E2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47907"/>
              </p:ext>
            </p:extLst>
          </p:nvPr>
        </p:nvGraphicFramePr>
        <p:xfrm>
          <a:off x="0" y="2912421"/>
          <a:ext cx="12192000" cy="408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6827DCEA-63F2-4926-2DA4-C83F411B06FB}"/>
              </a:ext>
            </a:extLst>
          </p:cNvPr>
          <p:cNvSpPr/>
          <p:nvPr/>
        </p:nvSpPr>
        <p:spPr>
          <a:xfrm rot="16200000">
            <a:off x="9315943" y="2009857"/>
            <a:ext cx="625642" cy="351040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BCFEC9A-B1B2-9A98-EB19-120586965963}"/>
              </a:ext>
            </a:extLst>
          </p:cNvPr>
          <p:cNvSpPr/>
          <p:nvPr/>
        </p:nvSpPr>
        <p:spPr>
          <a:xfrm rot="16200000">
            <a:off x="5921632" y="2238687"/>
            <a:ext cx="625642" cy="30347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08826-98BD-7A37-769D-1A7B37FD096A}"/>
              </a:ext>
            </a:extLst>
          </p:cNvPr>
          <p:cNvSpPr txBox="1"/>
          <p:nvPr/>
        </p:nvSpPr>
        <p:spPr>
          <a:xfrm>
            <a:off x="5982606" y="311368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2535-0853-BA4F-20EA-2A63A122EAB5}"/>
              </a:ext>
            </a:extLst>
          </p:cNvPr>
          <p:cNvSpPr txBox="1"/>
          <p:nvPr/>
        </p:nvSpPr>
        <p:spPr>
          <a:xfrm>
            <a:off x="9365076" y="31046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8197023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oy (Inside Out) | Character-community Wiki | Fandom">
            <a:extLst>
              <a:ext uri="{FF2B5EF4-FFF2-40B4-BE49-F238E27FC236}">
                <a16:creationId xmlns:a16="http://schemas.microsoft.com/office/drawing/2014/main" id="{6781B7FA-03CA-05A1-BF47-1132A697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867" y="787400"/>
            <a:ext cx="26924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Wall Friends - Disney Frozen- Olaf #disneycharacters University Games Wall  Friends - Disney Frozen- Olaf | Olaf frozen, Disney frozen olaf, Olaf">
            <a:extLst>
              <a:ext uri="{FF2B5EF4-FFF2-40B4-BE49-F238E27FC236}">
                <a16:creationId xmlns:a16="http://schemas.microsoft.com/office/drawing/2014/main" id="{F0788736-7675-6ACB-583D-9706EA0A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08" y="2352041"/>
            <a:ext cx="26924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90C01-FF67-1F8A-A976-F542BB73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00" y="10264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makes a good Instagram post? </a:t>
            </a:r>
          </a:p>
        </p:txBody>
      </p:sp>
      <p:pic>
        <p:nvPicPr>
          <p:cNvPr id="15366" name="Picture 6" descr="Dumbo - Wiki While circus animals are being transported, Mrs. Jumbo, one of  the elephants, receives her baby f… | Dumbo characters, Disney drawings,  Disney dumbo">
            <a:extLst>
              <a:ext uri="{FF2B5EF4-FFF2-40B4-BE49-F238E27FC236}">
                <a16:creationId xmlns:a16="http://schemas.microsoft.com/office/drawing/2014/main" id="{3CB5B0DE-264C-D4FD-BC6F-2765A103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4" y="2949786"/>
            <a:ext cx="4952214" cy="390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9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667335-A016-8C9A-4FD9-46B729955309}"/>
              </a:ext>
            </a:extLst>
          </p:cNvPr>
          <p:cNvSpPr txBox="1">
            <a:spLocks/>
          </p:cNvSpPr>
          <p:nvPr/>
        </p:nvSpPr>
        <p:spPr>
          <a:xfrm>
            <a:off x="0" y="-8042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Q2: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ask or not to ask? Hashtags or Questions? Or Both?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C0043-E08B-2893-9441-6252773BF4E9}"/>
              </a:ext>
            </a:extLst>
          </p:cNvPr>
          <p:cNvSpPr txBox="1"/>
          <p:nvPr/>
        </p:nvSpPr>
        <p:spPr>
          <a:xfrm>
            <a:off x="265663" y="1487860"/>
            <a:ext cx="414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Posts with hashtags have higher impressions/reach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Posts with &amp; without hashtags are performing more similarly in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Posts that ask questions have low interactivity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04118A-067F-E493-BDEF-2F7D7595F926}"/>
              </a:ext>
            </a:extLst>
          </p:cNvPr>
          <p:cNvGrpSpPr/>
          <p:nvPr/>
        </p:nvGrpSpPr>
        <p:grpSpPr>
          <a:xfrm>
            <a:off x="8029882" y="4067728"/>
            <a:ext cx="3106122" cy="2604772"/>
            <a:chOff x="7672524" y="2932689"/>
            <a:chExt cx="3106122" cy="26047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6FC27E-2A3C-89CC-AE3D-369EF48965B9}"/>
                </a:ext>
              </a:extLst>
            </p:cNvPr>
            <p:cNvGrpSpPr/>
            <p:nvPr/>
          </p:nvGrpSpPr>
          <p:grpSpPr>
            <a:xfrm>
              <a:off x="8456716" y="3669632"/>
              <a:ext cx="2321930" cy="1867829"/>
              <a:chOff x="8193670" y="1565966"/>
              <a:chExt cx="2321930" cy="186782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F436421-864F-3D6A-2E42-03BB2231DF42}"/>
                  </a:ext>
                </a:extLst>
              </p:cNvPr>
              <p:cNvGrpSpPr/>
              <p:nvPr/>
            </p:nvGrpSpPr>
            <p:grpSpPr>
              <a:xfrm>
                <a:off x="8193670" y="1565966"/>
                <a:ext cx="2321930" cy="1867829"/>
                <a:chOff x="1110202" y="1126627"/>
                <a:chExt cx="2534872" cy="2061741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661A45-7599-AB36-C565-C84B091524D1}"/>
                    </a:ext>
                  </a:extLst>
                </p:cNvPr>
                <p:cNvSpPr/>
                <p:nvPr/>
              </p:nvSpPr>
              <p:spPr>
                <a:xfrm>
                  <a:off x="1110202" y="1126627"/>
                  <a:ext cx="2534872" cy="20617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A54E4D6-E3C3-C5A5-367A-77893B2AB498}"/>
                    </a:ext>
                  </a:extLst>
                </p:cNvPr>
                <p:cNvCxnSpPr>
                  <a:stCxn id="14" idx="0"/>
                </p:cNvCxnSpPr>
                <p:nvPr/>
              </p:nvCxnSpPr>
              <p:spPr>
                <a:xfrm flipH="1">
                  <a:off x="2354893" y="1126627"/>
                  <a:ext cx="22745" cy="20617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A465EB7-472B-2CD7-A1AF-35EC56D0D687}"/>
                    </a:ext>
                  </a:extLst>
                </p:cNvPr>
                <p:cNvCxnSpPr>
                  <a:stCxn id="14" idx="1"/>
                  <a:endCxn id="14" idx="3"/>
                </p:cNvCxnSpPr>
                <p:nvPr/>
              </p:nvCxnSpPr>
              <p:spPr>
                <a:xfrm>
                  <a:off x="1110202" y="2157498"/>
                  <a:ext cx="25348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4EFEC4-190D-66FC-92D1-6DBC9B00AB17}"/>
                  </a:ext>
                </a:extLst>
              </p:cNvPr>
              <p:cNvSpPr txBox="1"/>
              <p:nvPr/>
            </p:nvSpPr>
            <p:spPr>
              <a:xfrm>
                <a:off x="8391679" y="1851699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163.2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4BA535-860F-75CD-2741-B42EE2A89B9A}"/>
                  </a:ext>
                </a:extLst>
              </p:cNvPr>
              <p:cNvSpPr txBox="1"/>
              <p:nvPr/>
            </p:nvSpPr>
            <p:spPr>
              <a:xfrm>
                <a:off x="9381498" y="1851699"/>
                <a:ext cx="1069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Posts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2CA7D5-2EE6-8EA4-B480-92EB87F8EBAB}"/>
                  </a:ext>
                </a:extLst>
              </p:cNvPr>
              <p:cNvSpPr txBox="1"/>
              <p:nvPr/>
            </p:nvSpPr>
            <p:spPr>
              <a:xfrm>
                <a:off x="9488017" y="2742600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117.3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737F30-BE71-FB22-E7C4-D423159F881F}"/>
                  </a:ext>
                </a:extLst>
              </p:cNvPr>
              <p:cNvSpPr txBox="1"/>
              <p:nvPr/>
            </p:nvSpPr>
            <p:spPr>
              <a:xfrm>
                <a:off x="8363981" y="275059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164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B15B7-69E3-6203-D507-32F1500C0C57}"/>
                </a:ext>
              </a:extLst>
            </p:cNvPr>
            <p:cNvSpPr txBox="1"/>
            <p:nvPr/>
          </p:nvSpPr>
          <p:spPr>
            <a:xfrm>
              <a:off x="8720282" y="3303742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E2CBA9-1EF9-012A-4FB4-1F030D90698B}"/>
                </a:ext>
              </a:extLst>
            </p:cNvPr>
            <p:cNvSpPr txBox="1"/>
            <p:nvPr/>
          </p:nvSpPr>
          <p:spPr>
            <a:xfrm rot="16200000">
              <a:off x="7920573" y="4854260"/>
              <a:ext cx="61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B27276-D3F9-AE98-E4D9-1BF6CAEB7FCE}"/>
                </a:ext>
              </a:extLst>
            </p:cNvPr>
            <p:cNvSpPr txBox="1"/>
            <p:nvPr/>
          </p:nvSpPr>
          <p:spPr>
            <a:xfrm rot="16200000">
              <a:off x="7884961" y="3963510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EE5E1-855E-6663-3725-8993AA1AB4AB}"/>
                </a:ext>
              </a:extLst>
            </p:cNvPr>
            <p:cNvSpPr txBox="1"/>
            <p:nvPr/>
          </p:nvSpPr>
          <p:spPr>
            <a:xfrm>
              <a:off x="9815689" y="3290541"/>
              <a:ext cx="61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EE1FFA-CB57-8395-5EB7-DF4E02139D19}"/>
                </a:ext>
              </a:extLst>
            </p:cNvPr>
            <p:cNvSpPr txBox="1"/>
            <p:nvPr/>
          </p:nvSpPr>
          <p:spPr>
            <a:xfrm>
              <a:off x="8855875" y="2932689"/>
              <a:ext cx="1320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Questions?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F9E6B0-4441-03E3-B2D4-B830D3D4E4CE}"/>
                </a:ext>
              </a:extLst>
            </p:cNvPr>
            <p:cNvSpPr txBox="1"/>
            <p:nvPr/>
          </p:nvSpPr>
          <p:spPr>
            <a:xfrm rot="16200000">
              <a:off x="7289214" y="4395115"/>
              <a:ext cx="113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Hashtag?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0FFCA2-10CE-D314-C096-688205D267F7}"/>
              </a:ext>
            </a:extLst>
          </p:cNvPr>
          <p:cNvSpPr txBox="1"/>
          <p:nvPr/>
        </p:nvSpPr>
        <p:spPr>
          <a:xfrm>
            <a:off x="6121462" y="4055822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Interactions per post: </a:t>
            </a:r>
            <a:r>
              <a:rPr lang="en-US" u="sng" dirty="0"/>
              <a:t>Wild- Q2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93BA71-EAE3-BD28-9DE1-228B465C95C4}"/>
              </a:ext>
            </a:extLst>
          </p:cNvPr>
          <p:cNvGrpSpPr/>
          <p:nvPr/>
        </p:nvGrpSpPr>
        <p:grpSpPr>
          <a:xfrm>
            <a:off x="507060" y="4053675"/>
            <a:ext cx="4938342" cy="2618188"/>
            <a:chOff x="6204386" y="1168768"/>
            <a:chExt cx="4938342" cy="26181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937058-798E-0E6F-D782-3455893AE077}"/>
                </a:ext>
              </a:extLst>
            </p:cNvPr>
            <p:cNvGrpSpPr/>
            <p:nvPr/>
          </p:nvGrpSpPr>
          <p:grpSpPr>
            <a:xfrm>
              <a:off x="8036606" y="1182184"/>
              <a:ext cx="3106122" cy="2604772"/>
              <a:chOff x="7672524" y="2932689"/>
              <a:chExt cx="3106122" cy="2604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FFF6036-0DB8-F51E-3253-2CB60D8BDC5D}"/>
                  </a:ext>
                </a:extLst>
              </p:cNvPr>
              <p:cNvGrpSpPr/>
              <p:nvPr/>
            </p:nvGrpSpPr>
            <p:grpSpPr>
              <a:xfrm>
                <a:off x="8456716" y="3669632"/>
                <a:ext cx="2321930" cy="1867829"/>
                <a:chOff x="8193670" y="1565966"/>
                <a:chExt cx="2321930" cy="1867829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B92293B-2204-822C-8EF3-CFAD4EEB0E89}"/>
                    </a:ext>
                  </a:extLst>
                </p:cNvPr>
                <p:cNvGrpSpPr/>
                <p:nvPr/>
              </p:nvGrpSpPr>
              <p:grpSpPr>
                <a:xfrm>
                  <a:off x="8193670" y="1565966"/>
                  <a:ext cx="2321930" cy="1867829"/>
                  <a:chOff x="1110202" y="1126627"/>
                  <a:chExt cx="2534872" cy="2061741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253EB96-E232-5CCD-8854-5E7E053EF433}"/>
                      </a:ext>
                    </a:extLst>
                  </p:cNvPr>
                  <p:cNvSpPr/>
                  <p:nvPr/>
                </p:nvSpPr>
                <p:spPr>
                  <a:xfrm>
                    <a:off x="1110202" y="1126627"/>
                    <a:ext cx="2534872" cy="20617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79A493F8-F9D6-DF72-941B-8D651C370CBF}"/>
                      </a:ext>
                    </a:extLst>
                  </p:cNvPr>
                  <p:cNvCxnSpPr>
                    <a:stCxn id="46" idx="0"/>
                  </p:cNvCxnSpPr>
                  <p:nvPr/>
                </p:nvCxnSpPr>
                <p:spPr>
                  <a:xfrm flipH="1">
                    <a:off x="2354893" y="1126627"/>
                    <a:ext cx="22745" cy="206174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5BCB9F6C-3290-4449-0321-B3FEA75A779C}"/>
                      </a:ext>
                    </a:extLst>
                  </p:cNvPr>
                  <p:cNvCxnSpPr>
                    <a:stCxn id="46" idx="1"/>
                    <a:endCxn id="46" idx="3"/>
                  </p:cNvCxnSpPr>
                  <p:nvPr/>
                </p:nvCxnSpPr>
                <p:spPr>
                  <a:xfrm>
                    <a:off x="1110202" y="2157498"/>
                    <a:ext cx="253487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DDDCB0B-C1E7-695D-9664-54A32A29F29D}"/>
                    </a:ext>
                  </a:extLst>
                </p:cNvPr>
                <p:cNvSpPr txBox="1"/>
                <p:nvPr/>
              </p:nvSpPr>
              <p:spPr>
                <a:xfrm>
                  <a:off x="8391679" y="1851699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97.5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4ADBC1-99FF-1F48-8947-F9D64F1C6D15}"/>
                    </a:ext>
                  </a:extLst>
                </p:cNvPr>
                <p:cNvSpPr txBox="1"/>
                <p:nvPr/>
              </p:nvSpPr>
              <p:spPr>
                <a:xfrm>
                  <a:off x="9583958" y="1861139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93.9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F9D813-2F97-9522-A6A0-C22D67D6B0F4}"/>
                    </a:ext>
                  </a:extLst>
                </p:cNvPr>
                <p:cNvSpPr txBox="1"/>
                <p:nvPr/>
              </p:nvSpPr>
              <p:spPr>
                <a:xfrm>
                  <a:off x="9488017" y="2742600"/>
                  <a:ext cx="744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109.3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05243F-D862-27B5-2CCC-51214A0754DF}"/>
                    </a:ext>
                  </a:extLst>
                </p:cNvPr>
                <p:cNvSpPr txBox="1"/>
                <p:nvPr/>
              </p:nvSpPr>
              <p:spPr>
                <a:xfrm>
                  <a:off x="8363981" y="2750595"/>
                  <a:ext cx="744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151.7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827B54-53F6-6EFA-D52D-E458BDE5E08F}"/>
                  </a:ext>
                </a:extLst>
              </p:cNvPr>
              <p:cNvSpPr txBox="1"/>
              <p:nvPr/>
            </p:nvSpPr>
            <p:spPr>
              <a:xfrm>
                <a:off x="8720282" y="3303742"/>
                <a:ext cx="720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154B46-5AB0-02C4-B6D9-582F2D95B8E4}"/>
                  </a:ext>
                </a:extLst>
              </p:cNvPr>
              <p:cNvSpPr txBox="1"/>
              <p:nvPr/>
            </p:nvSpPr>
            <p:spPr>
              <a:xfrm rot="16200000">
                <a:off x="7920573" y="4854260"/>
                <a:ext cx="611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498DA-7DB5-6B33-140F-0AD5D1B1A13C}"/>
                  </a:ext>
                </a:extLst>
              </p:cNvPr>
              <p:cNvSpPr txBox="1"/>
              <p:nvPr/>
            </p:nvSpPr>
            <p:spPr>
              <a:xfrm rot="16200000">
                <a:off x="7884961" y="3963510"/>
                <a:ext cx="720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C99FC2B-A5E9-F9F3-FA0C-802DD0DDF3A0}"/>
                  </a:ext>
                </a:extLst>
              </p:cNvPr>
              <p:cNvSpPr txBox="1"/>
              <p:nvPr/>
            </p:nvSpPr>
            <p:spPr>
              <a:xfrm>
                <a:off x="9815689" y="3290541"/>
                <a:ext cx="611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C84D5B-F451-D461-405C-0102926AB26E}"/>
                  </a:ext>
                </a:extLst>
              </p:cNvPr>
              <p:cNvSpPr txBox="1"/>
              <p:nvPr/>
            </p:nvSpPr>
            <p:spPr>
              <a:xfrm>
                <a:off x="8855875" y="2932689"/>
                <a:ext cx="1320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Questions?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5C35C5-E51D-94E3-8785-4D68486F87EC}"/>
                  </a:ext>
                </a:extLst>
              </p:cNvPr>
              <p:cNvSpPr txBox="1"/>
              <p:nvPr/>
            </p:nvSpPr>
            <p:spPr>
              <a:xfrm rot="16200000">
                <a:off x="7289214" y="4395115"/>
                <a:ext cx="1135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Hashtag?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B0A673-2A25-F350-C122-685FE43AEB4C}"/>
                </a:ext>
              </a:extLst>
            </p:cNvPr>
            <p:cNvSpPr txBox="1"/>
            <p:nvPr/>
          </p:nvSpPr>
          <p:spPr>
            <a:xfrm>
              <a:off x="6204386" y="1168768"/>
              <a:ext cx="2598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Interactions per post: </a:t>
              </a:r>
              <a:r>
                <a:rPr lang="en-US" u="sng" dirty="0"/>
                <a:t>All Inclusive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22DA9A-6D36-07D8-C32F-C2B139BAACAB}"/>
              </a:ext>
            </a:extLst>
          </p:cNvPr>
          <p:cNvCxnSpPr>
            <a:cxnSpLocks/>
          </p:cNvCxnSpPr>
          <p:nvPr/>
        </p:nvCxnSpPr>
        <p:spPr>
          <a:xfrm flipH="1">
            <a:off x="604582" y="3897821"/>
            <a:ext cx="1086091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D1F2EB45-BBE7-C9DF-61F1-2B24EC41D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306920"/>
              </p:ext>
            </p:extLst>
          </p:nvPr>
        </p:nvGraphicFramePr>
        <p:xfrm>
          <a:off x="4508360" y="1069668"/>
          <a:ext cx="68527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E571338-C464-FA91-7F10-42DC7A153AF8}"/>
              </a:ext>
            </a:extLst>
          </p:cNvPr>
          <p:cNvSpPr txBox="1"/>
          <p:nvPr/>
        </p:nvSpPr>
        <p:spPr>
          <a:xfrm>
            <a:off x="10062754" y="3480054"/>
            <a:ext cx="476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For whole period</a:t>
            </a:r>
          </a:p>
        </p:txBody>
      </p:sp>
    </p:spTree>
    <p:extLst>
      <p:ext uri="{BB962C8B-B14F-4D97-AF65-F5344CB8AC3E}">
        <p14:creationId xmlns:p14="http://schemas.microsoft.com/office/powerpoint/2010/main" val="381228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artoon carousel with horses. Amusement park icon 620995 Vector Art at  Vecteezy">
            <a:extLst>
              <a:ext uri="{FF2B5EF4-FFF2-40B4-BE49-F238E27FC236}">
                <a16:creationId xmlns:a16="http://schemas.microsoft.com/office/drawing/2014/main" id="{6448FEF9-4E51-9E00-446D-8BAEB060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t="8033" r="18176" b="8351"/>
          <a:stretch/>
        </p:blipFill>
        <p:spPr bwMode="auto">
          <a:xfrm>
            <a:off x="8923256" y="189898"/>
            <a:ext cx="1422400" cy="1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F88EC-1671-C6B1-9E89-E24772C0E506}"/>
              </a:ext>
            </a:extLst>
          </p:cNvPr>
          <p:cNvSpPr txBox="1"/>
          <p:nvPr/>
        </p:nvSpPr>
        <p:spPr>
          <a:xfrm>
            <a:off x="204440" y="1153101"/>
            <a:ext cx="724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Carousel ads have high reach &amp; interactions, being posted 3 times more in Q2 vs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Reels have 1.5 times more interaction than photos &amp; reels are being posted 2.4 times more than compared to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59CEAE-998F-D5C3-8A87-D123DB8C73D8}"/>
              </a:ext>
            </a:extLst>
          </p:cNvPr>
          <p:cNvSpPr txBox="1">
            <a:spLocks/>
          </p:cNvSpPr>
          <p:nvPr/>
        </p:nvSpPr>
        <p:spPr>
          <a:xfrm>
            <a:off x="0" y="-409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Q2 Media Type: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Round the Carousel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F99AB-B5C2-2419-0B79-BD7A20C71C56}"/>
              </a:ext>
            </a:extLst>
          </p:cNvPr>
          <p:cNvSpPr txBox="1"/>
          <p:nvPr/>
        </p:nvSpPr>
        <p:spPr>
          <a:xfrm>
            <a:off x="204441" y="6262256"/>
            <a:ext cx="476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Looking at the averages for the whole period inclusive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CE59D4-ED31-28D4-D6C8-7271D1EEA147}"/>
              </a:ext>
            </a:extLst>
          </p:cNvPr>
          <p:cNvGrpSpPr/>
          <p:nvPr/>
        </p:nvGrpSpPr>
        <p:grpSpPr>
          <a:xfrm>
            <a:off x="8099496" y="3009080"/>
            <a:ext cx="3069920" cy="2778366"/>
            <a:chOff x="927088" y="2275860"/>
            <a:chExt cx="2723147" cy="1590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25ACED-AF7B-7524-5DF7-4321CAD53BDC}"/>
                </a:ext>
              </a:extLst>
            </p:cNvPr>
            <p:cNvSpPr txBox="1"/>
            <p:nvPr/>
          </p:nvSpPr>
          <p:spPr>
            <a:xfrm>
              <a:off x="927088" y="2275860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Carousel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9C2BC-9A02-4CDD-6F12-44D532944822}"/>
                </a:ext>
              </a:extLst>
            </p:cNvPr>
            <p:cNvSpPr txBox="1"/>
            <p:nvPr/>
          </p:nvSpPr>
          <p:spPr>
            <a:xfrm>
              <a:off x="927088" y="2919480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Photo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AD5495-D8CA-58E3-A87A-3EA1A54AEC5D}"/>
                </a:ext>
              </a:extLst>
            </p:cNvPr>
            <p:cNvSpPr txBox="1"/>
            <p:nvPr/>
          </p:nvSpPr>
          <p:spPr>
            <a:xfrm>
              <a:off x="927088" y="3636959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Reel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2F079F-FD47-21E8-BFD0-B36E70664DE2}"/>
              </a:ext>
            </a:extLst>
          </p:cNvPr>
          <p:cNvGrpSpPr/>
          <p:nvPr/>
        </p:nvGrpSpPr>
        <p:grpSpPr>
          <a:xfrm>
            <a:off x="9983241" y="2890331"/>
            <a:ext cx="1064718" cy="3134520"/>
            <a:chOff x="6033370" y="1480502"/>
            <a:chExt cx="1064718" cy="3134520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8805C87C-FE17-20A7-51E6-90D1BCBAAF53}"/>
                </a:ext>
              </a:extLst>
            </p:cNvPr>
            <p:cNvSpPr/>
            <p:nvPr/>
          </p:nvSpPr>
          <p:spPr>
            <a:xfrm>
              <a:off x="6033372" y="1480502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-11%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215CF76-1B06-B79B-DA47-4E04635666DF}"/>
                </a:ext>
              </a:extLst>
            </p:cNvPr>
            <p:cNvSpPr/>
            <p:nvPr/>
          </p:nvSpPr>
          <p:spPr>
            <a:xfrm>
              <a:off x="6033371" y="2586424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+52%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D7C15F0-9A45-AE44-54D9-2CA7E1EAE0D1}"/>
                </a:ext>
              </a:extLst>
            </p:cNvPr>
            <p:cNvSpPr/>
            <p:nvPr/>
          </p:nvSpPr>
          <p:spPr>
            <a:xfrm>
              <a:off x="6033370" y="3806288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+29%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020F23-1CB2-A43D-68CB-49A6543039D8}"/>
              </a:ext>
            </a:extLst>
          </p:cNvPr>
          <p:cNvSpPr txBox="1"/>
          <p:nvPr/>
        </p:nvSpPr>
        <p:spPr>
          <a:xfrm>
            <a:off x="8099496" y="2060502"/>
            <a:ext cx="388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Reach Engagement Rate % Difference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EDC6C-C574-60F8-8200-FADBE143984A}"/>
              </a:ext>
            </a:extLst>
          </p:cNvPr>
          <p:cNvSpPr txBox="1"/>
          <p:nvPr/>
        </p:nvSpPr>
        <p:spPr>
          <a:xfrm>
            <a:off x="5900726" y="6262256"/>
            <a:ext cx="629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Comparing averages for engagement rate between baseline period vs Q2 period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0AD42BD-94EE-A663-7562-F997C0DADA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3793"/>
              </p:ext>
            </p:extLst>
          </p:nvPr>
        </p:nvGraphicFramePr>
        <p:xfrm>
          <a:off x="204441" y="2951146"/>
          <a:ext cx="7483291" cy="322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300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71FA2A-D111-1AF5-0C3B-26749D33774A}"/>
              </a:ext>
            </a:extLst>
          </p:cNvPr>
          <p:cNvSpPr txBox="1">
            <a:spLocks/>
          </p:cNvSpPr>
          <p:nvPr/>
        </p:nvSpPr>
        <p:spPr>
          <a:xfrm>
            <a:off x="0" y="-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Q2 Creative Content: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People Remember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E21C5B-59CC-2146-BEF9-D807CF157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19648"/>
              </p:ext>
            </p:extLst>
          </p:nvPr>
        </p:nvGraphicFramePr>
        <p:xfrm>
          <a:off x="0" y="37549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E6A85A-24A9-0ACC-B3CA-A5A3EBD45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695"/>
              </p:ext>
            </p:extLst>
          </p:nvPr>
        </p:nvGraphicFramePr>
        <p:xfrm>
          <a:off x="0" y="1063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3FC0606-848C-45EC-421F-CFCC1AA61AE7}"/>
              </a:ext>
            </a:extLst>
          </p:cNvPr>
          <p:cNvGrpSpPr/>
          <p:nvPr/>
        </p:nvGrpSpPr>
        <p:grpSpPr>
          <a:xfrm>
            <a:off x="5118447" y="1952143"/>
            <a:ext cx="3069921" cy="3997057"/>
            <a:chOff x="927087" y="2213614"/>
            <a:chExt cx="2723148" cy="22875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4C0EA3-1BAF-B592-C173-6D1E842C6740}"/>
                </a:ext>
              </a:extLst>
            </p:cNvPr>
            <p:cNvSpPr txBox="1"/>
            <p:nvPr/>
          </p:nvSpPr>
          <p:spPr>
            <a:xfrm>
              <a:off x="927088" y="2213614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Interactions per post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A42A12-2DF0-C91B-DB57-3B7B7E238402}"/>
                </a:ext>
              </a:extLst>
            </p:cNvPr>
            <p:cNvSpPr txBox="1"/>
            <p:nvPr/>
          </p:nvSpPr>
          <p:spPr>
            <a:xfrm>
              <a:off x="927088" y="2857234"/>
              <a:ext cx="2723147" cy="40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Reach engagement rate per post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AA662F-698A-E109-E02D-4256D5508EE1}"/>
                </a:ext>
              </a:extLst>
            </p:cNvPr>
            <p:cNvSpPr txBox="1"/>
            <p:nvPr/>
          </p:nvSpPr>
          <p:spPr>
            <a:xfrm>
              <a:off x="927088" y="3574713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Likes per post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F6EFC-26C5-7641-1DFA-FFA09D8DA949}"/>
                </a:ext>
              </a:extLst>
            </p:cNvPr>
            <p:cNvSpPr txBox="1"/>
            <p:nvPr/>
          </p:nvSpPr>
          <p:spPr>
            <a:xfrm>
              <a:off x="927087" y="4272182"/>
              <a:ext cx="2723147" cy="22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Comments per post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2026CE-A626-59D1-D7BE-30FD53D8A92B}"/>
              </a:ext>
            </a:extLst>
          </p:cNvPr>
          <p:cNvGrpSpPr/>
          <p:nvPr/>
        </p:nvGrpSpPr>
        <p:grpSpPr>
          <a:xfrm>
            <a:off x="8366334" y="1782579"/>
            <a:ext cx="1064719" cy="4336185"/>
            <a:chOff x="6033369" y="1480502"/>
            <a:chExt cx="1064719" cy="4336185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D2D2268-4F44-DABA-A71E-1F67F07D86A9}"/>
                </a:ext>
              </a:extLst>
            </p:cNvPr>
            <p:cNvSpPr/>
            <p:nvPr/>
          </p:nvSpPr>
          <p:spPr>
            <a:xfrm>
              <a:off x="6033372" y="1480502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+149%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C2D90C44-19DB-511C-4235-39BDD410FA5D}"/>
                </a:ext>
              </a:extLst>
            </p:cNvPr>
            <p:cNvSpPr/>
            <p:nvPr/>
          </p:nvSpPr>
          <p:spPr>
            <a:xfrm>
              <a:off x="6033371" y="2586424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+25%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D53CCCB-3BA6-9B7C-669D-DFC09D9C134F}"/>
                </a:ext>
              </a:extLst>
            </p:cNvPr>
            <p:cNvSpPr/>
            <p:nvPr/>
          </p:nvSpPr>
          <p:spPr>
            <a:xfrm>
              <a:off x="6033370" y="3806288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+151%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465FE2FA-2D78-579B-7CA6-79A243C394B5}"/>
                </a:ext>
              </a:extLst>
            </p:cNvPr>
            <p:cNvSpPr/>
            <p:nvPr/>
          </p:nvSpPr>
          <p:spPr>
            <a:xfrm>
              <a:off x="6033369" y="5007953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+56%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BE2CCB-B01B-41C0-51ED-48EAD6CDE39D}"/>
              </a:ext>
            </a:extLst>
          </p:cNvPr>
          <p:cNvGrpSpPr/>
          <p:nvPr/>
        </p:nvGrpSpPr>
        <p:grpSpPr>
          <a:xfrm>
            <a:off x="10409125" y="1782579"/>
            <a:ext cx="1064719" cy="4336185"/>
            <a:chOff x="6033369" y="1480502"/>
            <a:chExt cx="1064719" cy="4336185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825B8A7-BC67-9BE2-CB01-9770947EB9B3}"/>
                </a:ext>
              </a:extLst>
            </p:cNvPr>
            <p:cNvSpPr/>
            <p:nvPr/>
          </p:nvSpPr>
          <p:spPr>
            <a:xfrm>
              <a:off x="6033372" y="1480502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+33%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5CC01258-4B0A-8843-4C73-69180A9D5527}"/>
                </a:ext>
              </a:extLst>
            </p:cNvPr>
            <p:cNvSpPr/>
            <p:nvPr/>
          </p:nvSpPr>
          <p:spPr>
            <a:xfrm>
              <a:off x="6033371" y="2586424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+23%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CD17C77C-024B-6338-01B0-921D1D978E5C}"/>
                </a:ext>
              </a:extLst>
            </p:cNvPr>
            <p:cNvSpPr/>
            <p:nvPr/>
          </p:nvSpPr>
          <p:spPr>
            <a:xfrm>
              <a:off x="6033370" y="3806288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+33%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1EE6B2A-C7C4-6C9F-7E73-0C0ECD023B19}"/>
                </a:ext>
              </a:extLst>
            </p:cNvPr>
            <p:cNvSpPr/>
            <p:nvPr/>
          </p:nvSpPr>
          <p:spPr>
            <a:xfrm>
              <a:off x="6033369" y="5007953"/>
              <a:ext cx="1064716" cy="80873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+44%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E13636-BE86-45D1-8769-F873DB825DAF}"/>
              </a:ext>
            </a:extLst>
          </p:cNvPr>
          <p:cNvCxnSpPr/>
          <p:nvPr/>
        </p:nvCxnSpPr>
        <p:spPr>
          <a:xfrm>
            <a:off x="4769284" y="1336252"/>
            <a:ext cx="0" cy="47825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BDF0C1-0005-1F7E-29FA-ADBA59644D04}"/>
              </a:ext>
            </a:extLst>
          </p:cNvPr>
          <p:cNvSpPr txBox="1"/>
          <p:nvPr/>
        </p:nvSpPr>
        <p:spPr>
          <a:xfrm>
            <a:off x="8134604" y="1184886"/>
            <a:ext cx="14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Anniversary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065E0-FD3A-04E9-E1B4-B0BF8E4D5565}"/>
              </a:ext>
            </a:extLst>
          </p:cNvPr>
          <p:cNvSpPr txBox="1"/>
          <p:nvPr/>
        </p:nvSpPr>
        <p:spPr>
          <a:xfrm>
            <a:off x="10234287" y="1184886"/>
            <a:ext cx="14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Special 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21029A-7709-E285-666F-C69B41ADF2FF}"/>
              </a:ext>
            </a:extLst>
          </p:cNvPr>
          <p:cNvSpPr txBox="1"/>
          <p:nvPr/>
        </p:nvSpPr>
        <p:spPr>
          <a:xfrm>
            <a:off x="4769275" y="6396335"/>
            <a:ext cx="727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Calculated by averaging metrics for special day/anniversary then finding &amp; difference between rest of Q2 content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389914-375F-5D7B-1131-A6B4C2268E31}"/>
              </a:ext>
            </a:extLst>
          </p:cNvPr>
          <p:cNvSpPr txBox="1"/>
          <p:nvPr/>
        </p:nvSpPr>
        <p:spPr>
          <a:xfrm>
            <a:off x="152408" y="6412010"/>
            <a:ext cx="476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Averages for the Q2</a:t>
            </a:r>
          </a:p>
        </p:txBody>
      </p:sp>
    </p:spTree>
    <p:extLst>
      <p:ext uri="{BB962C8B-B14F-4D97-AF65-F5344CB8AC3E}">
        <p14:creationId xmlns:p14="http://schemas.microsoft.com/office/powerpoint/2010/main" val="226487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80422-21E4-22BA-79F3-2A851BDFF2B3}"/>
              </a:ext>
            </a:extLst>
          </p:cNvPr>
          <p:cNvGrpSpPr/>
          <p:nvPr/>
        </p:nvGrpSpPr>
        <p:grpSpPr>
          <a:xfrm>
            <a:off x="412307" y="1490597"/>
            <a:ext cx="4234848" cy="4336185"/>
            <a:chOff x="3205611" y="2215050"/>
            <a:chExt cx="4234848" cy="38873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AED393-990E-1847-5D72-AF7AA548D22E}"/>
                </a:ext>
              </a:extLst>
            </p:cNvPr>
            <p:cNvGrpSpPr/>
            <p:nvPr/>
          </p:nvGrpSpPr>
          <p:grpSpPr>
            <a:xfrm>
              <a:off x="4370538" y="2315258"/>
              <a:ext cx="3069921" cy="3686256"/>
              <a:chOff x="927087" y="2213614"/>
              <a:chExt cx="2723148" cy="235329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28FFBC-F013-564B-B391-BE33EE6B1E2F}"/>
                  </a:ext>
                </a:extLst>
              </p:cNvPr>
              <p:cNvSpPr txBox="1"/>
              <p:nvPr/>
            </p:nvSpPr>
            <p:spPr>
              <a:xfrm>
                <a:off x="927088" y="2213614"/>
                <a:ext cx="2723147" cy="29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Comments per post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06075-5701-602A-B4DD-F01AF2583798}"/>
                  </a:ext>
                </a:extLst>
              </p:cNvPr>
              <p:cNvSpPr txBox="1"/>
              <p:nvPr/>
            </p:nvSpPr>
            <p:spPr>
              <a:xfrm>
                <a:off x="927088" y="2857234"/>
                <a:ext cx="2723147" cy="29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Saves per post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EDDCA-6D71-93DE-D410-8D66486048A3}"/>
                  </a:ext>
                </a:extLst>
              </p:cNvPr>
              <p:cNvSpPr txBox="1"/>
              <p:nvPr/>
            </p:nvSpPr>
            <p:spPr>
              <a:xfrm>
                <a:off x="927088" y="3574713"/>
                <a:ext cx="2723147" cy="29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Shares per post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423C-C5F0-6F70-80DF-3F7D472EC241}"/>
                  </a:ext>
                </a:extLst>
              </p:cNvPr>
              <p:cNvSpPr txBox="1"/>
              <p:nvPr/>
            </p:nvSpPr>
            <p:spPr>
              <a:xfrm>
                <a:off x="927087" y="4272182"/>
                <a:ext cx="2723147" cy="29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Likes per post</a:t>
                </a:r>
              </a:p>
            </p:txBody>
          </p: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4D1369A0-2C01-9C5C-D95B-6CE6613BAFB0}"/>
                </a:ext>
              </a:extLst>
            </p:cNvPr>
            <p:cNvSpPr/>
            <p:nvPr/>
          </p:nvSpPr>
          <p:spPr>
            <a:xfrm>
              <a:off x="3205614" y="2215050"/>
              <a:ext cx="1064716" cy="72501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9411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-9%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A5C3A55-97A3-D14D-7C33-3DE99682604F}"/>
                </a:ext>
              </a:extLst>
            </p:cNvPr>
            <p:cNvSpPr/>
            <p:nvPr/>
          </p:nvSpPr>
          <p:spPr>
            <a:xfrm>
              <a:off x="3205613" y="3206487"/>
              <a:ext cx="1064716" cy="72501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+61%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5D343C8-E456-54E2-ED43-0B24A0CA9E2D}"/>
                </a:ext>
              </a:extLst>
            </p:cNvPr>
            <p:cNvSpPr/>
            <p:nvPr/>
          </p:nvSpPr>
          <p:spPr>
            <a:xfrm>
              <a:off x="3205612" y="4300071"/>
              <a:ext cx="1064716" cy="72501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+186%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7EDD701-54B6-0813-07E6-CAA4E8BA7995}"/>
                </a:ext>
              </a:extLst>
            </p:cNvPr>
            <p:cNvSpPr/>
            <p:nvPr/>
          </p:nvSpPr>
          <p:spPr>
            <a:xfrm>
              <a:off x="3205611" y="5377340"/>
              <a:ext cx="1064716" cy="72501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+34%</a:t>
              </a:r>
            </a:p>
          </p:txBody>
        </p: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3C55ECA-713B-586F-A28A-3680ED95BEA8}"/>
              </a:ext>
            </a:extLst>
          </p:cNvPr>
          <p:cNvSpPr/>
          <p:nvPr/>
        </p:nvSpPr>
        <p:spPr>
          <a:xfrm>
            <a:off x="4731183" y="1654325"/>
            <a:ext cx="764088" cy="7250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15B04-39FE-ABCC-8B8E-5148722920D9}"/>
              </a:ext>
            </a:extLst>
          </p:cNvPr>
          <p:cNvSpPr txBox="1"/>
          <p:nvPr/>
        </p:nvSpPr>
        <p:spPr>
          <a:xfrm>
            <a:off x="412307" y="6111414"/>
            <a:ext cx="471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Comparing averages between baseline period vs Q2 period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E13F745-5AAE-F8C5-03ED-B9535CBA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217991"/>
              </p:ext>
            </p:extLst>
          </p:nvPr>
        </p:nvGraphicFramePr>
        <p:xfrm>
          <a:off x="5378108" y="3544813"/>
          <a:ext cx="5563128" cy="297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B8F030-E14D-CB60-00FA-D2C94CD0ACFE}"/>
              </a:ext>
            </a:extLst>
          </p:cNvPr>
          <p:cNvSpPr txBox="1"/>
          <p:nvPr/>
        </p:nvSpPr>
        <p:spPr>
          <a:xfrm>
            <a:off x="5629416" y="1654325"/>
            <a:ext cx="506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Strongly positive content had 4.93 times more comments than posts with no sentiment in Q2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D4F60A-F9AF-E301-0836-5586455F1C6E}"/>
              </a:ext>
            </a:extLst>
          </p:cNvPr>
          <p:cNvSpPr txBox="1">
            <a:spLocks/>
          </p:cNvSpPr>
          <p:nvPr/>
        </p:nvSpPr>
        <p:spPr>
          <a:xfrm>
            <a:off x="14086" y="33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Interaction Analysis: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 Stay Positive!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7B53FC-CD06-2DA0-1504-4BD8F6B2C466}"/>
              </a:ext>
            </a:extLst>
          </p:cNvPr>
          <p:cNvCxnSpPr/>
          <p:nvPr/>
        </p:nvCxnSpPr>
        <p:spPr>
          <a:xfrm>
            <a:off x="8159673" y="2379338"/>
            <a:ext cx="0" cy="61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4F88BA-A339-BFF1-D765-CE6D50627C7B}"/>
              </a:ext>
            </a:extLst>
          </p:cNvPr>
          <p:cNvSpPr txBox="1"/>
          <p:nvPr/>
        </p:nvSpPr>
        <p:spPr>
          <a:xfrm>
            <a:off x="4787681" y="3073753"/>
            <a:ext cx="674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Strongly positive content has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2.83</a:t>
            </a:r>
            <a:r>
              <a:rPr lang="en-GB" baseline="0" dirty="0">
                <a:solidFill>
                  <a:schemeClr val="tx1"/>
                </a:solidFill>
              </a:rPr>
              <a:t> times more engagement overall than posts with no sentiment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DA92-9341-50EC-C7AE-45CF69F0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661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Q2 Analysis: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are special moments created?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F7CEF-6607-868E-5987-C93AF634BF57}"/>
              </a:ext>
            </a:extLst>
          </p:cNvPr>
          <p:cNvCxnSpPr>
            <a:cxnSpLocks/>
          </p:cNvCxnSpPr>
          <p:nvPr/>
        </p:nvCxnSpPr>
        <p:spPr>
          <a:xfrm>
            <a:off x="4494965" y="2194560"/>
            <a:ext cx="0" cy="39912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75EFC0-9E80-ED4E-359D-CF1C592E91E6}"/>
              </a:ext>
            </a:extLst>
          </p:cNvPr>
          <p:cNvCxnSpPr>
            <a:cxnSpLocks/>
          </p:cNvCxnSpPr>
          <p:nvPr/>
        </p:nvCxnSpPr>
        <p:spPr>
          <a:xfrm>
            <a:off x="8056771" y="2194560"/>
            <a:ext cx="0" cy="39912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C184AD-5F91-B05E-68AA-CC701807C61C}"/>
              </a:ext>
            </a:extLst>
          </p:cNvPr>
          <p:cNvSpPr txBox="1"/>
          <p:nvPr/>
        </p:nvSpPr>
        <p:spPr>
          <a:xfrm>
            <a:off x="1086393" y="1683863"/>
            <a:ext cx="298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Culturally significant &amp; nostalgic moments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7A8AD-A417-5DA1-B389-2C1CED0E79F9}"/>
              </a:ext>
            </a:extLst>
          </p:cNvPr>
          <p:cNvSpPr txBox="1"/>
          <p:nvPr/>
        </p:nvSpPr>
        <p:spPr>
          <a:xfrm>
            <a:off x="4655611" y="1683863"/>
            <a:ext cx="298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Improve commenting rate &amp; interaction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BCD08-422C-1D1D-D7E0-65C5A2B0DEF5}"/>
              </a:ext>
            </a:extLst>
          </p:cNvPr>
          <p:cNvSpPr txBox="1"/>
          <p:nvPr/>
        </p:nvSpPr>
        <p:spPr>
          <a:xfrm>
            <a:off x="8224828" y="1683863"/>
            <a:ext cx="29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Follower growth &amp; reach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F8945-7172-9065-50B0-CFF24650FF8B}"/>
              </a:ext>
            </a:extLst>
          </p:cNvPr>
          <p:cNvSpPr txBox="1"/>
          <p:nvPr/>
        </p:nvSpPr>
        <p:spPr>
          <a:xfrm>
            <a:off x="8224828" y="2583894"/>
            <a:ext cx="36543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Q2 has focused on engagement &amp; interactions but there needs to be more focus on follower growth &amp; reach</a:t>
            </a:r>
          </a:p>
          <a:p>
            <a:endParaRPr lang="en-US" dirty="0"/>
          </a:p>
          <a:p>
            <a:r>
              <a:rPr lang="en-US" dirty="0"/>
              <a:t>Hash tagging is important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13886-5C5C-6C86-9E50-38BF9532348F}"/>
              </a:ext>
            </a:extLst>
          </p:cNvPr>
          <p:cNvSpPr txBox="1"/>
          <p:nvPr/>
        </p:nvSpPr>
        <p:spPr>
          <a:xfrm>
            <a:off x="609472" y="2583894"/>
            <a:ext cx="3484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to capitalise on special days &amp; include relevant hashtags for higher reach.</a:t>
            </a:r>
          </a:p>
          <a:p>
            <a:endParaRPr lang="en-US" dirty="0"/>
          </a:p>
          <a:p>
            <a:r>
              <a:rPr lang="en-US" dirty="0"/>
              <a:t>Tap into nostalgic content more regularly and not just on anniversaries.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3A6CC-2B16-7DD7-97B0-260F426ABB8E}"/>
              </a:ext>
            </a:extLst>
          </p:cNvPr>
          <p:cNvSpPr txBox="1"/>
          <p:nvPr/>
        </p:nvSpPr>
        <p:spPr>
          <a:xfrm>
            <a:off x="4802506" y="2583894"/>
            <a:ext cx="27137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Need more content that elicits discussion and is more strongly positive to encourage commenting</a:t>
            </a:r>
          </a:p>
          <a:p>
            <a:endParaRPr lang="en-US" dirty="0"/>
          </a:p>
          <a:p>
            <a:r>
              <a:rPr lang="en-US" dirty="0"/>
              <a:t>Carousels have high interactivity potential which are not currently being </a:t>
            </a:r>
            <a:r>
              <a:rPr lang="en-US" dirty="0" err="1"/>
              <a:t>optimised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1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1056</Words>
  <Application>Microsoft Macintosh PowerPoint</Application>
  <PresentationFormat>Widescreen</PresentationFormat>
  <Paragraphs>162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Office Theme</vt:lpstr>
      <vt:lpstr>DisneyFamilyUK Instagram Report </vt:lpstr>
      <vt:lpstr>Summary</vt:lpstr>
      <vt:lpstr>Overall: Increased Interactivity &amp; Engagement</vt:lpstr>
      <vt:lpstr>What makes a good Instagram post? </vt:lpstr>
      <vt:lpstr>PowerPoint Presentation</vt:lpstr>
      <vt:lpstr>PowerPoint Presentation</vt:lpstr>
      <vt:lpstr>PowerPoint Presentation</vt:lpstr>
      <vt:lpstr>PowerPoint Presentation</vt:lpstr>
      <vt:lpstr>Q2 Analysis: How are special moments created? </vt:lpstr>
      <vt:lpstr>PowerPoint Presentation</vt:lpstr>
      <vt:lpstr>PowerPoint Presentation</vt:lpstr>
      <vt:lpstr>PowerPoint Presentation</vt:lpstr>
      <vt:lpstr>Thank you for listening to my presentation!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suhana ahmed</dc:creator>
  <cp:lastModifiedBy>suhana ahmed</cp:lastModifiedBy>
  <cp:revision>29</cp:revision>
  <dcterms:created xsi:type="dcterms:W3CDTF">2024-06-29T21:50:50Z</dcterms:created>
  <dcterms:modified xsi:type="dcterms:W3CDTF">2024-07-03T13:08:29Z</dcterms:modified>
</cp:coreProperties>
</file>