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CCC"/>
          </a:solidFill>
        </a:fill>
      </a:tcStyle>
    </a:wholeTbl>
    <a:band2H>
      <a:tcTxStyle b="def" i="def"/>
      <a:tcStyle>
        <a:tcBdr/>
        <a:fill>
          <a:solidFill>
            <a:srgbClr val="EFF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1D4"/>
          </a:solidFill>
        </a:fill>
      </a:tcStyle>
    </a:wholeTbl>
    <a:band2H>
      <a:tcTxStyle b="def" i="def"/>
      <a:tcStyle>
        <a:tcBdr/>
        <a:fill>
          <a:solidFill>
            <a:srgbClr val="E7F0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9FD"/>
          </a:solidFill>
        </a:fill>
      </a:tcStyle>
    </a:wholeTbl>
    <a:band2H>
      <a:tcTxStyle b="def" i="def"/>
      <a:tcStyle>
        <a:tcBdr/>
        <a:fill>
          <a:solidFill>
            <a:srgbClr val="E8F4F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important for our project to have a concise description of the issue that needs to be addressed by the team before we try to solve the problem. </a:t>
            </a:r>
          </a:p>
          <a:p>
            <a:pPr/>
            <a:r>
              <a:t>Force Quit wants to help smokers find nearby quit centres and also track their progress by using a counter to count the number of days since they’ve stopped smoking</a:t>
            </a:r>
          </a:p>
          <a:p>
            <a:pPr/>
            <a:r>
              <a:t>And using a mobile application, we hope people can easily identify and locate a quit centre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avoid overwhelming you guys we will only focus on the most important Use Case which is SEARCH quit centre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Firstly, we use the data from data.gov.api to find the locations and details of each quit centre. Then, we provide a function for the user to search for a particular quit centre.</a:t>
            </a:r>
          </a:p>
          <a:p>
            <a:pPr/>
            <a:r>
              <a:t>Searching a particular quit centre will return details such as the quit centre’s telephone number, address and postal code.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&lt;briefly show this&gt; this is our use case diagram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6" name="Shape 2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us to complete the (SEARCH quit centre) use case scenario the User should be able to do so in the MapUI &amp; quit centre UI boundary classes.</a:t>
            </a:r>
          </a:p>
          <a:p>
            <a:pPr/>
            <a:r>
              <a:t>The respective control classes will be accessed before information can be retrieved from the quit centre entity class. </a:t>
            </a:r>
          </a:p>
          <a:p>
            <a:pPr/>
            <a:r>
              <a:t>Note MapController shares a dependency relationship with quit centre Controller such that MapUI can still access the quit centre entity class.</a:t>
            </a:r>
            <a:br/>
            <a:r>
              <a:t>With this model, low coupling and high cohesion is enforced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5" name="Shape 3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a boundary class diagram does not show the entire picture of the model, an entity class diagram shows the in-depth view of the classes.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9" name="Shape 3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&lt;briefly show&gt; this is our boundary class diagram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0" name="Shape 3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our conceptual model done, we deduce the various behavioural states and changes through our dynamic model. </a:t>
            </a:r>
          </a:p>
          <a:p>
            <a:pPr/>
            <a:r>
              <a:t>The state diagram helps us to ensure that the program changes according to plan when developing the different modules for it.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our conceptual model done, we deduce the various behavioural states and changes through our dynamic model. </a:t>
            </a:r>
          </a:p>
          <a:p>
            <a:pPr/>
            <a:r>
              <a:t>The state diagram helps us to ensure that the program changes according to plan when developing the different modules for it.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Now, we move on to design and implementation.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1" name="Shape 3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decide to proceed with a layered architecture as it has its advantages.</a:t>
            </a:r>
          </a:p>
          <a:p>
            <a:pPr/>
            <a:r>
              <a:t>We do so by separating the user interface from the application logic, and the application logic from data access logic.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Engineering brings us through 4 main phases to resolve our problem statement. </a:t>
            </a:r>
            <a:br/>
            <a:r>
              <a:t>Namely, REQUIREMENT ELICTATION, REQUIREMENT ANALYSIS, DESIGN/IMPLEMENTATION and lastly TESTING.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Through a layered approach, it enables loose coupling between the various modules. </a:t>
            </a:r>
          </a:p>
          <a:p>
            <a:pPr/>
            <a:r>
              <a:t>This way the application is also modular and can be independently developed, deployed and maintained.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5" name="Shape 3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decide to focus on developing an Android application using flutter and dart as our front-end.</a:t>
            </a:r>
            <a:br/>
          </a:p>
          <a:p>
            <a:pPr/>
            <a:r>
              <a:t>We also used Google API to develop our application:</a:t>
            </a:r>
          </a:p>
          <a:p>
            <a:pPr/>
            <a:r>
              <a:t>Google Maps -&gt; for the geographic maps and location.</a:t>
            </a:r>
          </a:p>
          <a:p>
            <a:pPr/>
            <a:br/>
            <a:r>
              <a:t>To handle our backend needs, we utilised the Firebase cloud platform.</a:t>
            </a:r>
          </a:p>
          <a:p>
            <a:pPr/>
            <a:r>
              <a:t>This helps to reduces the hassle of tinkering and setting up a conventional database and backend logic.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&lt;demo live here&gt;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6" name="Shape 4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Lastly, some of the recommendations of our app would include : </a:t>
            </a:r>
          </a:p>
          <a:p>
            <a:pPr marL="171450" indent="-171450">
              <a:buSzPct val="100000"/>
              <a:buChar char="-"/>
            </a:pPr>
            <a:r>
              <a:t>Counting other stats like oxygen levels and money saved</a:t>
            </a:r>
          </a:p>
          <a:p>
            <a:pPr marL="171450" indent="-171450">
              <a:buSzPct val="100000"/>
              <a:buChar char="-"/>
            </a:pPr>
            <a:r>
              <a:t>Enable further support by matching the user with a quit coach </a:t>
            </a:r>
          </a:p>
          <a:p>
            <a:pPr marL="171450" indent="-171450">
              <a:buSzPct val="100000"/>
              <a:buChar char="-"/>
            </a:pPr>
            <a:r>
              <a:t>Appointment booking for the quit centre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Requirement Elicitation we place ourselves in the shoes of our stakeholder to obtain information that needs to be dealt with.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we identify the stakeholders, and asking ourselves, we identify the smoker as the most important stakeholder.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we think of what features are required and also the needs of the stakeholders.</a:t>
            </a:r>
          </a:p>
          <a:p>
            <a:pPr/>
            <a:r>
              <a:t>We also examine existing solutions similar to our app.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do so by identifying the requirements, use cases and UI prototype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Through these steps we figure out the required features as shown on screen.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eliciting requirements through the various methods applied, we analyse the information to lay the ground for the Design &amp; Implementation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we dive into the conceptual models, we will go through the use case models to aid in the analysis.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DA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"/>
          <p:cNvSpPr txBox="1"/>
          <p:nvPr/>
        </p:nvSpPr>
        <p:spPr>
          <a:xfrm>
            <a:off x="3363349" y="4766988"/>
            <a:ext cx="546530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Trinity</a:t>
            </a:r>
          </a:p>
        </p:txBody>
      </p:sp>
      <p:sp>
        <p:nvSpPr>
          <p:cNvPr id="95" name="Rectangle 5"/>
          <p:cNvSpPr txBox="1"/>
          <p:nvPr/>
        </p:nvSpPr>
        <p:spPr>
          <a:xfrm>
            <a:off x="3086028" y="3076161"/>
            <a:ext cx="6019944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54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Force Quit </a:t>
            </a:r>
          </a:p>
          <a:p>
            <a:pPr algn="ctr">
              <a:defRPr sz="54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by</a:t>
            </a:r>
          </a:p>
        </p:txBody>
      </p:sp>
      <p:pic>
        <p:nvPicPr>
          <p:cNvPr id="9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7910" y="196015"/>
            <a:ext cx="2916184" cy="292818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By Zoe Lim, Parthan Muralidhran, and Suhana Gupta"/>
          <p:cNvSpPr txBox="1"/>
          <p:nvPr/>
        </p:nvSpPr>
        <p:spPr>
          <a:xfrm>
            <a:off x="2900685" y="6064114"/>
            <a:ext cx="639062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By Zoe Lim, Parthan Muralidhran, and Suhana Gupta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: Rounded Corners 26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196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7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raphic 27" descr="Graphic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Actors</a:t>
            </a:r>
          </a:p>
        </p:txBody>
      </p:sp>
      <p:grpSp>
        <p:nvGrpSpPr>
          <p:cNvPr id="204" name="Group 14"/>
          <p:cNvGrpSpPr/>
          <p:nvPr/>
        </p:nvGrpSpPr>
        <p:grpSpPr>
          <a:xfrm>
            <a:off x="8072310" y="2986983"/>
            <a:ext cx="2877682" cy="1888787"/>
            <a:chOff x="0" y="0"/>
            <a:chExt cx="2877681" cy="1888786"/>
          </a:xfrm>
        </p:grpSpPr>
        <p:sp>
          <p:nvSpPr>
            <p:cNvPr id="202" name="TextBox 3"/>
            <p:cNvSpPr txBox="1"/>
            <p:nvPr/>
          </p:nvSpPr>
          <p:spPr>
            <a:xfrm>
              <a:off x="0" y="1327446"/>
              <a:ext cx="2877682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Data.gov.api</a:t>
              </a:r>
            </a:p>
          </p:txBody>
        </p:sp>
        <p:pic>
          <p:nvPicPr>
            <p:cNvPr id="203" name="Picture 10" descr="Picture 1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59820" y="0"/>
              <a:ext cx="1958041" cy="10888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7" name="Group 16"/>
          <p:cNvGrpSpPr/>
          <p:nvPr/>
        </p:nvGrpSpPr>
        <p:grpSpPr>
          <a:xfrm>
            <a:off x="3195829" y="2279151"/>
            <a:ext cx="1958041" cy="2596619"/>
            <a:chOff x="0" y="0"/>
            <a:chExt cx="1958039" cy="2596617"/>
          </a:xfrm>
        </p:grpSpPr>
        <p:pic>
          <p:nvPicPr>
            <p:cNvPr id="205" name="Graphic 2" descr="Graphic 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958040" cy="1958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Rectangle 12"/>
            <p:cNvSpPr txBox="1"/>
            <p:nvPr/>
          </p:nvSpPr>
          <p:spPr>
            <a:xfrm>
              <a:off x="452684" y="2035277"/>
              <a:ext cx="1052672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User</a:t>
              </a:r>
            </a:p>
          </p:txBody>
        </p:sp>
      </p:grpSp>
      <p:grpSp>
        <p:nvGrpSpPr>
          <p:cNvPr id="210" name="Group 15"/>
          <p:cNvGrpSpPr/>
          <p:nvPr/>
        </p:nvGrpSpPr>
        <p:grpSpPr>
          <a:xfrm>
            <a:off x="5625146" y="2201914"/>
            <a:ext cx="2251848" cy="2673857"/>
            <a:chOff x="0" y="0"/>
            <a:chExt cx="2251847" cy="2673856"/>
          </a:xfrm>
        </p:grpSpPr>
        <p:pic>
          <p:nvPicPr>
            <p:cNvPr id="208" name="Picture 6" descr="Picture 6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251848" cy="2251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Rectangle 13"/>
            <p:cNvSpPr txBox="1"/>
            <p:nvPr/>
          </p:nvSpPr>
          <p:spPr>
            <a:xfrm>
              <a:off x="365461" y="2112516"/>
              <a:ext cx="1517214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Google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2"/>
      <p:bldP build="whole" bldLvl="1" animBg="1" rev="0" advAuto="0" spid="204" grpId="3"/>
      <p:bldP build="whole" bldLvl="1" animBg="1" rev="0" advAuto="0" spid="20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: Rounded Corners 26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215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6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raphic 27" descr="Graphic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Cases</a:t>
            </a:r>
          </a:p>
        </p:txBody>
      </p:sp>
      <p:grpSp>
        <p:nvGrpSpPr>
          <p:cNvPr id="223" name="Oval 30"/>
          <p:cNvGrpSpPr/>
          <p:nvPr/>
        </p:nvGrpSpPr>
        <p:grpSpPr>
          <a:xfrm>
            <a:off x="5499397" y="2596179"/>
            <a:ext cx="3261466" cy="2061005"/>
            <a:chOff x="0" y="0"/>
            <a:chExt cx="3261464" cy="2061004"/>
          </a:xfrm>
        </p:grpSpPr>
        <p:sp>
          <p:nvSpPr>
            <p:cNvPr id="221" name="Oval"/>
            <p:cNvSpPr/>
            <p:nvPr/>
          </p:nvSpPr>
          <p:spPr>
            <a:xfrm>
              <a:off x="-1" y="-1"/>
              <a:ext cx="3261466" cy="2061006"/>
            </a:xfrm>
            <a:prstGeom prst="ellipse">
              <a:avLst/>
            </a:prstGeom>
            <a:solidFill>
              <a:srgbClr val="DAF3ED"/>
            </a:solidFill>
            <a:ln w="571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Search…"/>
            <p:cNvSpPr txBox="1"/>
            <p:nvPr/>
          </p:nvSpPr>
          <p:spPr>
            <a:xfrm>
              <a:off x="523349" y="629182"/>
              <a:ext cx="2214766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  <a:r>
                <a:t>Search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24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  <a:r>
                <a:t>Quit Centre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: Rounded Corners 25"/>
          <p:cNvSpPr/>
          <p:nvPr/>
        </p:nvSpPr>
        <p:spPr>
          <a:xfrm>
            <a:off x="2193555" y="194349"/>
            <a:ext cx="9637177" cy="6335485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228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9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raphic 27" descr="Graphic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Use Case Model</a:t>
            </a:r>
          </a:p>
        </p:txBody>
      </p:sp>
      <p:grpSp>
        <p:nvGrpSpPr>
          <p:cNvPr id="236" name="Group 16"/>
          <p:cNvGrpSpPr/>
          <p:nvPr/>
        </p:nvGrpSpPr>
        <p:grpSpPr>
          <a:xfrm>
            <a:off x="2341076" y="2875978"/>
            <a:ext cx="1422624" cy="1862284"/>
            <a:chOff x="0" y="0"/>
            <a:chExt cx="1422623" cy="1862282"/>
          </a:xfrm>
        </p:grpSpPr>
        <p:pic>
          <p:nvPicPr>
            <p:cNvPr id="234" name="Graphic 2" descr="Graphic 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422624" cy="1422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Rectangle 12"/>
            <p:cNvSpPr txBox="1"/>
            <p:nvPr/>
          </p:nvSpPr>
          <p:spPr>
            <a:xfrm>
              <a:off x="362824" y="1478742"/>
              <a:ext cx="69697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User</a:t>
              </a:r>
            </a:p>
          </p:txBody>
        </p:sp>
      </p:grpSp>
      <p:sp>
        <p:nvSpPr>
          <p:cNvPr id="237" name="Straight Arrow Connector 4"/>
          <p:cNvSpPr/>
          <p:nvPr/>
        </p:nvSpPr>
        <p:spPr>
          <a:xfrm>
            <a:off x="3666402" y="3657803"/>
            <a:ext cx="1754373" cy="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TextBox 5"/>
          <p:cNvSpPr txBox="1"/>
          <p:nvPr/>
        </p:nvSpPr>
        <p:spPr>
          <a:xfrm>
            <a:off x="3678373" y="3271456"/>
            <a:ext cx="157910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wants to</a:t>
            </a:r>
          </a:p>
        </p:txBody>
      </p:sp>
      <p:grpSp>
        <p:nvGrpSpPr>
          <p:cNvPr id="241" name="Oval 7"/>
          <p:cNvGrpSpPr/>
          <p:nvPr/>
        </p:nvGrpSpPr>
        <p:grpSpPr>
          <a:xfrm>
            <a:off x="5613387" y="2943081"/>
            <a:ext cx="2262048" cy="1429447"/>
            <a:chOff x="0" y="0"/>
            <a:chExt cx="2262046" cy="1429445"/>
          </a:xfrm>
        </p:grpSpPr>
        <p:sp>
          <p:nvSpPr>
            <p:cNvPr id="239" name="Oval"/>
            <p:cNvSpPr/>
            <p:nvPr/>
          </p:nvSpPr>
          <p:spPr>
            <a:xfrm>
              <a:off x="-1" y="0"/>
              <a:ext cx="2262048" cy="1429446"/>
            </a:xfrm>
            <a:prstGeom prst="ellipse">
              <a:avLst/>
            </a:prstGeom>
            <a:solidFill>
              <a:srgbClr val="DAF3ED"/>
            </a:solidFill>
            <a:ln w="571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Search…"/>
            <p:cNvSpPr txBox="1"/>
            <p:nvPr/>
          </p:nvSpPr>
          <p:spPr>
            <a:xfrm>
              <a:off x="376988" y="135602"/>
              <a:ext cx="1508069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  <a:r>
                <a:t>Search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24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  <a:r>
                <a:t>Quit centre</a:t>
              </a:r>
            </a:p>
          </p:txBody>
        </p:sp>
      </p:grpSp>
      <p:sp>
        <p:nvSpPr>
          <p:cNvPr id="242" name="Straight Arrow Connector 15"/>
          <p:cNvSpPr/>
          <p:nvPr/>
        </p:nvSpPr>
        <p:spPr>
          <a:xfrm flipH="1">
            <a:off x="8051395" y="3657803"/>
            <a:ext cx="1754373" cy="1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TextBox 17"/>
          <p:cNvSpPr txBox="1"/>
          <p:nvPr/>
        </p:nvSpPr>
        <p:spPr>
          <a:xfrm>
            <a:off x="7960726" y="3271456"/>
            <a:ext cx="21706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provide data</a:t>
            </a:r>
          </a:p>
        </p:txBody>
      </p:sp>
      <p:grpSp>
        <p:nvGrpSpPr>
          <p:cNvPr id="246" name="Group 20"/>
          <p:cNvGrpSpPr/>
          <p:nvPr/>
        </p:nvGrpSpPr>
        <p:grpSpPr>
          <a:xfrm>
            <a:off x="9677131" y="2864450"/>
            <a:ext cx="2170606" cy="1369465"/>
            <a:chOff x="0" y="0"/>
            <a:chExt cx="2170605" cy="1369464"/>
          </a:xfrm>
        </p:grpSpPr>
        <p:sp>
          <p:nvSpPr>
            <p:cNvPr id="244" name="TextBox 21"/>
            <p:cNvSpPr txBox="1"/>
            <p:nvPr/>
          </p:nvSpPr>
          <p:spPr>
            <a:xfrm>
              <a:off x="0" y="1011324"/>
              <a:ext cx="217060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Data.gov.api</a:t>
              </a:r>
            </a:p>
          </p:txBody>
        </p:sp>
        <p:pic>
          <p:nvPicPr>
            <p:cNvPr id="245" name="Picture 22" descr="Picture 2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39429" y="0"/>
              <a:ext cx="1491747" cy="829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9509" y="643466"/>
            <a:ext cx="6592981" cy="5571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: Rounded Corners 25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255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6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Graphic 27" descr="Graphic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Conceptual Model</a:t>
            </a:r>
          </a:p>
        </p:txBody>
      </p:sp>
      <p:grpSp>
        <p:nvGrpSpPr>
          <p:cNvPr id="271" name="Group 2"/>
          <p:cNvGrpSpPr/>
          <p:nvPr/>
        </p:nvGrpSpPr>
        <p:grpSpPr>
          <a:xfrm>
            <a:off x="5264825" y="1799445"/>
            <a:ext cx="3995685" cy="950029"/>
            <a:chOff x="0" y="0"/>
            <a:chExt cx="3995683" cy="950027"/>
          </a:xfrm>
        </p:grpSpPr>
        <p:grpSp>
          <p:nvGrpSpPr>
            <p:cNvPr id="264" name="Group 26"/>
            <p:cNvGrpSpPr/>
            <p:nvPr/>
          </p:nvGrpSpPr>
          <p:grpSpPr>
            <a:xfrm>
              <a:off x="-1" y="318318"/>
              <a:ext cx="1048865" cy="631710"/>
              <a:chOff x="0" y="0"/>
              <a:chExt cx="1048862" cy="631708"/>
            </a:xfrm>
          </p:grpSpPr>
          <p:sp>
            <p:nvSpPr>
              <p:cNvPr id="261" name="Oval 28"/>
              <p:cNvSpPr/>
              <p:nvPr/>
            </p:nvSpPr>
            <p:spPr>
              <a:xfrm>
                <a:off x="481701" y="32275"/>
                <a:ext cx="567163" cy="567162"/>
              </a:xfrm>
              <a:prstGeom prst="ellipse">
                <a:avLst/>
              </a:prstGeom>
              <a:solidFill>
                <a:srgbClr val="FFC000"/>
              </a:solidFill>
              <a:ln w="57150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" name="Straight Connector 29"/>
              <p:cNvSpPr/>
              <p:nvPr/>
            </p:nvSpPr>
            <p:spPr>
              <a:xfrm flipH="1">
                <a:off x="0" y="315855"/>
                <a:ext cx="481702" cy="1544"/>
              </a:xfrm>
              <a:prstGeom prst="line">
                <a:avLst/>
              </a:prstGeom>
              <a:noFill/>
              <a:ln w="57150" cap="flat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3" name="Straight Connector 30"/>
              <p:cNvSpPr/>
              <p:nvPr/>
            </p:nvSpPr>
            <p:spPr>
              <a:xfrm flipH="1">
                <a:off x="0" y="0"/>
                <a:ext cx="1" cy="631709"/>
              </a:xfrm>
              <a:prstGeom prst="line">
                <a:avLst/>
              </a:prstGeom>
              <a:noFill/>
              <a:ln w="57150" cap="flat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68" name="Group 39"/>
            <p:cNvGrpSpPr/>
            <p:nvPr/>
          </p:nvGrpSpPr>
          <p:grpSpPr>
            <a:xfrm>
              <a:off x="2296501" y="318318"/>
              <a:ext cx="1048864" cy="631710"/>
              <a:chOff x="0" y="0"/>
              <a:chExt cx="1048862" cy="631708"/>
            </a:xfrm>
          </p:grpSpPr>
          <p:sp>
            <p:nvSpPr>
              <p:cNvPr id="265" name="Oval 40"/>
              <p:cNvSpPr/>
              <p:nvPr/>
            </p:nvSpPr>
            <p:spPr>
              <a:xfrm>
                <a:off x="481701" y="32275"/>
                <a:ext cx="567163" cy="567162"/>
              </a:xfrm>
              <a:prstGeom prst="ellipse">
                <a:avLst/>
              </a:prstGeom>
              <a:solidFill>
                <a:srgbClr val="FFC000"/>
              </a:solidFill>
              <a:ln w="57150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6" name="Straight Connector 41"/>
              <p:cNvSpPr/>
              <p:nvPr/>
            </p:nvSpPr>
            <p:spPr>
              <a:xfrm flipH="1">
                <a:off x="0" y="315855"/>
                <a:ext cx="481702" cy="1544"/>
              </a:xfrm>
              <a:prstGeom prst="line">
                <a:avLst/>
              </a:prstGeom>
              <a:noFill/>
              <a:ln w="57150" cap="flat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7" name="Straight Connector 42"/>
              <p:cNvSpPr/>
              <p:nvPr/>
            </p:nvSpPr>
            <p:spPr>
              <a:xfrm flipH="1">
                <a:off x="0" y="0"/>
                <a:ext cx="1" cy="631709"/>
              </a:xfrm>
              <a:prstGeom prst="line">
                <a:avLst/>
              </a:prstGeom>
              <a:noFill/>
              <a:ln w="57150" cap="flat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69" name="TextBox 1"/>
            <p:cNvSpPr txBox="1"/>
            <p:nvPr/>
          </p:nvSpPr>
          <p:spPr>
            <a:xfrm>
              <a:off x="81869" y="0"/>
              <a:ext cx="950473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MapUI</a:t>
              </a:r>
            </a:p>
          </p:txBody>
        </p:sp>
        <p:sp>
          <p:nvSpPr>
            <p:cNvPr id="270" name="TextBox 83"/>
            <p:cNvSpPr txBox="1"/>
            <p:nvPr/>
          </p:nvSpPr>
          <p:spPr>
            <a:xfrm>
              <a:off x="2369161" y="0"/>
              <a:ext cx="1626523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QuitCentreUI</a:t>
              </a:r>
            </a:p>
          </p:txBody>
        </p:sp>
      </p:grpSp>
      <p:grpSp>
        <p:nvGrpSpPr>
          <p:cNvPr id="285" name="Group 4"/>
          <p:cNvGrpSpPr/>
          <p:nvPr/>
        </p:nvGrpSpPr>
        <p:grpSpPr>
          <a:xfrm>
            <a:off x="4988714" y="3501052"/>
            <a:ext cx="4583125" cy="1072954"/>
            <a:chOff x="0" y="0"/>
            <a:chExt cx="4583124" cy="1072952"/>
          </a:xfrm>
        </p:grpSpPr>
        <p:grpSp>
          <p:nvGrpSpPr>
            <p:cNvPr id="276" name="Group 31"/>
            <p:cNvGrpSpPr/>
            <p:nvPr/>
          </p:nvGrpSpPr>
          <p:grpSpPr>
            <a:xfrm>
              <a:off x="516962" y="347669"/>
              <a:ext cx="567162" cy="725284"/>
              <a:chOff x="0" y="0"/>
              <a:chExt cx="567161" cy="725283"/>
            </a:xfrm>
          </p:grpSpPr>
          <p:sp>
            <p:nvSpPr>
              <p:cNvPr id="272" name="Oval 32"/>
              <p:cNvSpPr/>
              <p:nvPr/>
            </p:nvSpPr>
            <p:spPr>
              <a:xfrm>
                <a:off x="0" y="158121"/>
                <a:ext cx="567162" cy="567163"/>
              </a:xfrm>
              <a:prstGeom prst="ellipse">
                <a:avLst/>
              </a:prstGeom>
              <a:solidFill>
                <a:srgbClr val="FFC000"/>
              </a:solidFill>
              <a:ln w="57150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75" name="Group 33"/>
              <p:cNvGrpSpPr/>
              <p:nvPr/>
            </p:nvGrpSpPr>
            <p:grpSpPr>
              <a:xfrm>
                <a:off x="232805" y="0"/>
                <a:ext cx="167272" cy="335441"/>
                <a:chOff x="0" y="0"/>
                <a:chExt cx="167271" cy="335440"/>
              </a:xfrm>
            </p:grpSpPr>
            <p:sp>
              <p:nvSpPr>
                <p:cNvPr id="273" name="Straight Connector 34"/>
                <p:cNvSpPr/>
                <p:nvPr/>
              </p:nvSpPr>
              <p:spPr>
                <a:xfrm flipV="1">
                  <a:off x="-1" y="0"/>
                  <a:ext cx="167273" cy="167272"/>
                </a:xfrm>
                <a:prstGeom prst="line">
                  <a:avLst/>
                </a:prstGeom>
                <a:noFill/>
                <a:ln w="57150" cap="flat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74" name="Straight Connector 35"/>
                <p:cNvSpPr/>
                <p:nvPr/>
              </p:nvSpPr>
              <p:spPr>
                <a:xfrm flipH="1" flipV="1">
                  <a:off x="0" y="168169"/>
                  <a:ext cx="167272" cy="167272"/>
                </a:xfrm>
                <a:prstGeom prst="line">
                  <a:avLst/>
                </a:prstGeom>
                <a:noFill/>
                <a:ln w="57150" cap="flat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281" name="Group 59"/>
            <p:cNvGrpSpPr/>
            <p:nvPr/>
          </p:nvGrpSpPr>
          <p:grpSpPr>
            <a:xfrm>
              <a:off x="2808925" y="347669"/>
              <a:ext cx="567163" cy="725284"/>
              <a:chOff x="0" y="0"/>
              <a:chExt cx="567161" cy="725283"/>
            </a:xfrm>
          </p:grpSpPr>
          <p:sp>
            <p:nvSpPr>
              <p:cNvPr id="277" name="Oval 60"/>
              <p:cNvSpPr/>
              <p:nvPr/>
            </p:nvSpPr>
            <p:spPr>
              <a:xfrm>
                <a:off x="0" y="158121"/>
                <a:ext cx="567162" cy="567163"/>
              </a:xfrm>
              <a:prstGeom prst="ellipse">
                <a:avLst/>
              </a:prstGeom>
              <a:solidFill>
                <a:srgbClr val="FFC000"/>
              </a:solidFill>
              <a:ln w="57150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80" name="Group 61"/>
              <p:cNvGrpSpPr/>
              <p:nvPr/>
            </p:nvGrpSpPr>
            <p:grpSpPr>
              <a:xfrm>
                <a:off x="232805" y="0"/>
                <a:ext cx="167272" cy="335441"/>
                <a:chOff x="0" y="0"/>
                <a:chExt cx="167271" cy="335440"/>
              </a:xfrm>
            </p:grpSpPr>
            <p:sp>
              <p:nvSpPr>
                <p:cNvPr id="278" name="Straight Connector 62"/>
                <p:cNvSpPr/>
                <p:nvPr/>
              </p:nvSpPr>
              <p:spPr>
                <a:xfrm flipV="1">
                  <a:off x="-1" y="0"/>
                  <a:ext cx="167273" cy="167272"/>
                </a:xfrm>
                <a:prstGeom prst="line">
                  <a:avLst/>
                </a:prstGeom>
                <a:noFill/>
                <a:ln w="57150" cap="flat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79" name="Straight Connector 63"/>
                <p:cNvSpPr/>
                <p:nvPr/>
              </p:nvSpPr>
              <p:spPr>
                <a:xfrm flipH="1" flipV="1">
                  <a:off x="0" y="168169"/>
                  <a:ext cx="167272" cy="167272"/>
                </a:xfrm>
                <a:prstGeom prst="line">
                  <a:avLst/>
                </a:prstGeom>
                <a:noFill/>
                <a:ln w="57150" cap="flat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282" name="TextBox 92"/>
            <p:cNvSpPr txBox="1"/>
            <p:nvPr/>
          </p:nvSpPr>
          <p:spPr>
            <a:xfrm>
              <a:off x="2138151" y="11567"/>
              <a:ext cx="2444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QuitCentreController</a:t>
              </a:r>
            </a:p>
          </p:txBody>
        </p:sp>
        <p:sp>
          <p:nvSpPr>
            <p:cNvPr id="283" name="TextBox 93"/>
            <p:cNvSpPr txBox="1"/>
            <p:nvPr/>
          </p:nvSpPr>
          <p:spPr>
            <a:xfrm>
              <a:off x="0" y="0"/>
              <a:ext cx="1601085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MapController</a:t>
              </a:r>
            </a:p>
          </p:txBody>
        </p:sp>
        <p:sp>
          <p:nvSpPr>
            <p:cNvPr id="284" name="Straight Connector 95"/>
            <p:cNvSpPr/>
            <p:nvPr/>
          </p:nvSpPr>
          <p:spPr>
            <a:xfrm>
              <a:off x="1084122" y="789372"/>
              <a:ext cx="1724804" cy="1"/>
            </a:xfrm>
            <a:prstGeom prst="line">
              <a:avLst/>
            </a:prstGeom>
            <a:noFill/>
            <a:ln w="57150" cap="flat">
              <a:solidFill>
                <a:srgbClr val="ED7D31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8" name="Group 3"/>
          <p:cNvGrpSpPr/>
          <p:nvPr/>
        </p:nvGrpSpPr>
        <p:grpSpPr>
          <a:xfrm>
            <a:off x="5789255" y="2874874"/>
            <a:ext cx="2296504" cy="626178"/>
            <a:chOff x="0" y="0"/>
            <a:chExt cx="2296502" cy="626176"/>
          </a:xfrm>
        </p:grpSpPr>
        <p:sp>
          <p:nvSpPr>
            <p:cNvPr id="286" name="Straight Connector 6"/>
            <p:cNvSpPr/>
            <p:nvPr/>
          </p:nvSpPr>
          <p:spPr>
            <a:xfrm flipH="1">
              <a:off x="-1" y="0"/>
              <a:ext cx="2" cy="626178"/>
            </a:xfrm>
            <a:prstGeom prst="line">
              <a:avLst/>
            </a:prstGeom>
            <a:noFill/>
            <a:ln w="57150" cap="flat">
              <a:solidFill>
                <a:srgbClr val="ED7D31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Straight Connector 101"/>
            <p:cNvSpPr/>
            <p:nvPr/>
          </p:nvSpPr>
          <p:spPr>
            <a:xfrm>
              <a:off x="2296502" y="0"/>
              <a:ext cx="1" cy="626178"/>
            </a:xfrm>
            <a:prstGeom prst="line">
              <a:avLst/>
            </a:prstGeom>
            <a:noFill/>
            <a:ln w="57150" cap="flat">
              <a:solidFill>
                <a:srgbClr val="ED7D31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3" name="Group 9"/>
          <p:cNvGrpSpPr/>
          <p:nvPr/>
        </p:nvGrpSpPr>
        <p:grpSpPr>
          <a:xfrm>
            <a:off x="7361460" y="5193374"/>
            <a:ext cx="1439517" cy="945077"/>
            <a:chOff x="0" y="0"/>
            <a:chExt cx="1439515" cy="945075"/>
          </a:xfrm>
        </p:grpSpPr>
        <p:grpSp>
          <p:nvGrpSpPr>
            <p:cNvPr id="291" name="Group 36"/>
            <p:cNvGrpSpPr/>
            <p:nvPr/>
          </p:nvGrpSpPr>
          <p:grpSpPr>
            <a:xfrm>
              <a:off x="151130" y="377914"/>
              <a:ext cx="1137256" cy="567162"/>
              <a:chOff x="0" y="0"/>
              <a:chExt cx="1137254" cy="567161"/>
            </a:xfrm>
          </p:grpSpPr>
          <p:sp>
            <p:nvSpPr>
              <p:cNvPr id="289" name="Oval 37"/>
              <p:cNvSpPr/>
              <p:nvPr/>
            </p:nvSpPr>
            <p:spPr>
              <a:xfrm>
                <a:off x="285047" y="0"/>
                <a:ext cx="567163" cy="567162"/>
              </a:xfrm>
              <a:prstGeom prst="ellipse">
                <a:avLst/>
              </a:prstGeom>
              <a:solidFill>
                <a:srgbClr val="FFC000"/>
              </a:solidFill>
              <a:ln w="57150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0" name="Straight Connector 38"/>
              <p:cNvSpPr/>
              <p:nvPr/>
            </p:nvSpPr>
            <p:spPr>
              <a:xfrm flipH="1" flipV="1">
                <a:off x="0" y="567160"/>
                <a:ext cx="1137255" cy="1"/>
              </a:xfrm>
              <a:prstGeom prst="line">
                <a:avLst/>
              </a:prstGeom>
              <a:noFill/>
              <a:ln w="57150" cap="flat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92" name="TextBox 94"/>
            <p:cNvSpPr txBox="1"/>
            <p:nvPr/>
          </p:nvSpPr>
          <p:spPr>
            <a:xfrm>
              <a:off x="0" y="0"/>
              <a:ext cx="143951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Quit Centre</a:t>
              </a:r>
            </a:p>
          </p:txBody>
        </p:sp>
      </p:grpSp>
      <p:sp>
        <p:nvSpPr>
          <p:cNvPr id="294" name="Straight Connector 102"/>
          <p:cNvSpPr/>
          <p:nvPr/>
        </p:nvSpPr>
        <p:spPr>
          <a:xfrm>
            <a:off x="8085757" y="4564413"/>
            <a:ext cx="1" cy="626178"/>
          </a:xfrm>
          <a:prstGeom prst="line">
            <a:avLst/>
          </a:prstGeom>
          <a:ln w="57150">
            <a:solidFill>
              <a:srgbClr val="ED7D31"/>
            </a:solidFill>
            <a:prstDash val="sysDash"/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3"/>
      <p:bldP build="whole" bldLvl="1" animBg="1" rev="0" advAuto="0" spid="288" grpId="2"/>
      <p:bldP build="whole" bldLvl="1" animBg="1" rev="0" advAuto="0" spid="271" grpId="1"/>
      <p:bldP build="whole" bldLvl="1" animBg="1" rev="0" advAuto="0" spid="294" grpId="4"/>
      <p:bldP build="whole" bldLvl="1" animBg="1" rev="0" advAuto="0" spid="293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: Rounded Corners 25"/>
          <p:cNvSpPr/>
          <p:nvPr/>
        </p:nvSpPr>
        <p:spPr>
          <a:xfrm>
            <a:off x="2193556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299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0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Graphic 27" descr="Graphic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TextBox 8"/>
          <p:cNvSpPr txBox="1"/>
          <p:nvPr/>
        </p:nvSpPr>
        <p:spPr>
          <a:xfrm>
            <a:off x="2586102" y="293229"/>
            <a:ext cx="8852085" cy="1311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Conceptual Model</a:t>
            </a:r>
          </a:p>
        </p:txBody>
      </p:sp>
      <p:grpSp>
        <p:nvGrpSpPr>
          <p:cNvPr id="307" name="Group 36"/>
          <p:cNvGrpSpPr/>
          <p:nvPr/>
        </p:nvGrpSpPr>
        <p:grpSpPr>
          <a:xfrm>
            <a:off x="3732607" y="3199769"/>
            <a:ext cx="2044563" cy="1019647"/>
            <a:chOff x="0" y="0"/>
            <a:chExt cx="2044561" cy="1019645"/>
          </a:xfrm>
        </p:grpSpPr>
        <p:sp>
          <p:nvSpPr>
            <p:cNvPr id="305" name="Oval 37"/>
            <p:cNvSpPr/>
            <p:nvPr/>
          </p:nvSpPr>
          <p:spPr>
            <a:xfrm>
              <a:off x="512459" y="0"/>
              <a:ext cx="1019647" cy="1019646"/>
            </a:xfrm>
            <a:prstGeom prst="ellipse">
              <a:avLst/>
            </a:prstGeom>
            <a:solidFill>
              <a:srgbClr val="FFC000"/>
            </a:solidFill>
            <a:ln w="571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Straight Connector 38"/>
            <p:cNvSpPr/>
            <p:nvPr/>
          </p:nvSpPr>
          <p:spPr>
            <a:xfrm flipH="1" flipV="1">
              <a:off x="0" y="1019645"/>
              <a:ext cx="2044562" cy="1"/>
            </a:xfrm>
            <a:prstGeom prst="line">
              <a:avLst/>
            </a:prstGeom>
            <a:noFill/>
            <a:ln w="5715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8" name="TextBox 94"/>
          <p:cNvSpPr txBox="1"/>
          <p:nvPr/>
        </p:nvSpPr>
        <p:spPr>
          <a:xfrm>
            <a:off x="4035130" y="2348655"/>
            <a:ext cx="143951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Quit Centre</a:t>
            </a:r>
          </a:p>
        </p:txBody>
      </p:sp>
      <p:sp>
        <p:nvSpPr>
          <p:cNvPr id="309" name="Rectangle: Rounded Corners 2"/>
          <p:cNvSpPr/>
          <p:nvPr/>
        </p:nvSpPr>
        <p:spPr>
          <a:xfrm>
            <a:off x="6343272" y="1451423"/>
            <a:ext cx="3561908" cy="4516336"/>
          </a:xfrm>
          <a:prstGeom prst="roundRect">
            <a:avLst>
              <a:gd name="adj" fmla="val 6181"/>
            </a:avLst>
          </a:prstGeom>
          <a:solidFill>
            <a:srgbClr val="DAF3ED"/>
          </a:solidFill>
          <a:ln w="57150">
            <a:solidFill>
              <a:srgbClr val="ED7D31"/>
            </a:solidFill>
            <a:miter/>
          </a:ln>
        </p:spPr>
        <p:txBody>
          <a:bodyPr lIns="45719" rIns="45719" anchor="ctr"/>
          <a:lstStyle/>
          <a:p>
            <a:pPr>
              <a:defRPr sz="12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10" name="Straight Connector 44"/>
          <p:cNvSpPr/>
          <p:nvPr/>
        </p:nvSpPr>
        <p:spPr>
          <a:xfrm flipH="1" flipV="1">
            <a:off x="6321566" y="1987429"/>
            <a:ext cx="3561908" cy="1"/>
          </a:xfrm>
          <a:prstGeom prst="line">
            <a:avLst/>
          </a:prstGeom>
          <a:ln w="57150">
            <a:solidFill>
              <a:srgbClr val="ED7D3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Straight Connector 45"/>
          <p:cNvSpPr/>
          <p:nvPr/>
        </p:nvSpPr>
        <p:spPr>
          <a:xfrm flipH="1" flipV="1">
            <a:off x="6321566" y="5297789"/>
            <a:ext cx="3561908" cy="1"/>
          </a:xfrm>
          <a:prstGeom prst="line">
            <a:avLst/>
          </a:prstGeom>
          <a:ln w="57150">
            <a:solidFill>
              <a:srgbClr val="ED7D3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TextBox 1"/>
          <p:cNvSpPr txBox="1"/>
          <p:nvPr/>
        </p:nvSpPr>
        <p:spPr>
          <a:xfrm>
            <a:off x="7652365" y="1451423"/>
            <a:ext cx="96388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&lt;&lt;entity&gt;&gt;</a:t>
            </a:r>
          </a:p>
          <a:p>
            <a:pPr>
              <a:defRPr sz="1400"/>
            </a:pPr>
            <a:r>
              <a:t>QuitCentre</a:t>
            </a:r>
          </a:p>
        </p:txBody>
      </p:sp>
      <p:sp>
        <p:nvSpPr>
          <p:cNvPr id="313" name="TextBox 4"/>
          <p:cNvSpPr txBox="1"/>
          <p:nvPr/>
        </p:nvSpPr>
        <p:spPr>
          <a:xfrm>
            <a:off x="6549758" y="2153265"/>
            <a:ext cx="2715181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address : string</a:t>
            </a:r>
          </a:p>
          <a:p>
            <a:pPr marL="285750" indent="-285750">
              <a:buSzPct val="100000"/>
              <a:buChar char="-"/>
            </a:pPr>
            <a:r>
              <a:t>location : geopoint</a:t>
            </a:r>
          </a:p>
          <a:p>
            <a:pPr marL="285750" indent="-285750">
              <a:buSzPct val="100000"/>
              <a:buChar char="-"/>
            </a:pPr>
            <a:r>
              <a:t>postcode : string</a:t>
            </a:r>
          </a:p>
          <a:p>
            <a:pPr marL="285750" indent="-285750">
              <a:buSzPct val="100000"/>
              <a:buChar char="-"/>
            </a:pPr>
            <a:r>
              <a:t>quitcentrename : string</a:t>
            </a:r>
          </a:p>
          <a:p>
            <a:pPr marL="285750" indent="-285750">
              <a:buSzPct val="100000"/>
              <a:buChar char="-"/>
            </a:pPr>
            <a:r>
              <a:t>tel no : string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7342" y="643466"/>
            <a:ext cx="8637315" cy="5571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: Rounded Corners 25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322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3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Graphic 27" descr="Graphic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Dynamic Model</a:t>
            </a:r>
          </a:p>
        </p:txBody>
      </p:sp>
      <p:pic>
        <p:nvPicPr>
          <p:cNvPr id="328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33671" y="1540402"/>
            <a:ext cx="8356943" cy="4666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creenshot 2021-04-08 at 8.44.15 AM.png" descr="Screenshot 2021-04-08 at 8.44.15 AM.png"/>
          <p:cNvPicPr>
            <a:picLocks noChangeAspect="1"/>
          </p:cNvPicPr>
          <p:nvPr/>
        </p:nvPicPr>
        <p:blipFill>
          <a:blip r:embed="rId3">
            <a:extLst/>
          </a:blip>
          <a:srcRect l="0" t="2" r="2" b="0"/>
          <a:stretch>
            <a:fillRect/>
          </a:stretch>
        </p:blipFill>
        <p:spPr>
          <a:xfrm>
            <a:off x="2472327" y="1826532"/>
            <a:ext cx="9227575" cy="4618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9FD47D"/>
            </a:solidFill>
            <a:miter/>
          </a:ln>
        </p:spPr>
      </p:pic>
      <p:sp>
        <p:nvSpPr>
          <p:cNvPr id="333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4" name="Graphic 23" descr="Graphic 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Graphic 24" descr="Graphic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Graphic 27" descr="Graphic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Graphic 19" descr="Graphic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Class entity diagram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344" name="TextBox 13"/>
          <p:cNvSpPr txBox="1"/>
          <p:nvPr/>
        </p:nvSpPr>
        <p:spPr>
          <a:xfrm>
            <a:off x="2488141" y="1171219"/>
            <a:ext cx="904800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8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Design </a:t>
            </a:r>
          </a:p>
          <a:p>
            <a:pPr algn="ctr">
              <a:defRPr sz="88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&amp; </a:t>
            </a:r>
          </a:p>
          <a:p>
            <a:pPr algn="ctr">
              <a:defRPr sz="88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Implementation</a:t>
            </a:r>
          </a:p>
        </p:txBody>
      </p:sp>
      <p:pic>
        <p:nvPicPr>
          <p:cNvPr id="345" name="Graphic 14" descr="Graphic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Graphic 15" descr="Graphic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Graphic 16" descr="Graphic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Graphic 17" descr="Graphic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6"/>
          <p:cNvSpPr/>
          <p:nvPr/>
        </p:nvSpPr>
        <p:spPr>
          <a:xfrm>
            <a:off x="683986" y="1705257"/>
            <a:ext cx="10824028" cy="4777740"/>
          </a:xfrm>
          <a:prstGeom prst="roundRect">
            <a:avLst>
              <a:gd name="adj" fmla="val 5609"/>
            </a:avLst>
          </a:prstGeom>
          <a:solidFill>
            <a:srgbClr val="A8E2C5"/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0" name="TextBox 3"/>
          <p:cNvSpPr txBox="1"/>
          <p:nvPr/>
        </p:nvSpPr>
        <p:spPr>
          <a:xfrm>
            <a:off x="392960" y="375002"/>
            <a:ext cx="11406080" cy="11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7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01" name="TextBox 4"/>
          <p:cNvSpPr txBox="1"/>
          <p:nvPr/>
        </p:nvSpPr>
        <p:spPr>
          <a:xfrm>
            <a:off x="1014134" y="2054692"/>
            <a:ext cx="10163731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Help smokers to quit smoking by :</a:t>
            </a:r>
          </a:p>
          <a:p>
            <a:pPr marL="571500" indent="-571500">
              <a:buSzPct val="100000"/>
              <a:buChar char="-"/>
              <a:defRPr sz="3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Finding nearby Quit Centres</a:t>
            </a:r>
          </a:p>
          <a:p>
            <a:pPr marL="571500" indent="-571500">
              <a:buSzPct val="100000"/>
              <a:buChar char="-"/>
              <a:defRPr sz="3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Tracking their progress by using a counter</a:t>
            </a:r>
          </a:p>
        </p:txBody>
      </p:sp>
      <p:pic>
        <p:nvPicPr>
          <p:cNvPr id="10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2799" y="2728389"/>
            <a:ext cx="4835238" cy="4835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3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pic>
        <p:nvPicPr>
          <p:cNvPr id="354" name="Graphic 14" descr="Graphic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Graphic 15" descr="Graphic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Graphic 16" descr="Graphic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Graphic 17" descr="Graphic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System Architecture</a:t>
            </a:r>
          </a:p>
        </p:txBody>
      </p:sp>
      <p:pic>
        <p:nvPicPr>
          <p:cNvPr id="359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50652" y="1671147"/>
            <a:ext cx="5368229" cy="4365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4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pic>
        <p:nvPicPr>
          <p:cNvPr id="365" name="Graphic 14" descr="Graphic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Graphic 15" descr="Graphic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Graphic 16" descr="Graphic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Graphic 17" descr="Graphic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Advantages</a:t>
            </a:r>
          </a:p>
        </p:txBody>
      </p:sp>
      <p:grpSp>
        <p:nvGrpSpPr>
          <p:cNvPr id="372" name="Group 27"/>
          <p:cNvGrpSpPr/>
          <p:nvPr/>
        </p:nvGrpSpPr>
        <p:grpSpPr>
          <a:xfrm>
            <a:off x="4274023" y="2128376"/>
            <a:ext cx="2692401" cy="2952442"/>
            <a:chOff x="0" y="0"/>
            <a:chExt cx="2692400" cy="2952441"/>
          </a:xfrm>
        </p:grpSpPr>
        <p:pic>
          <p:nvPicPr>
            <p:cNvPr id="370" name="Graphic 4" descr="Graphic 4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72664" y="0"/>
              <a:ext cx="2347072" cy="23470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1" name="TextBox 22"/>
            <p:cNvSpPr txBox="1"/>
            <p:nvPr/>
          </p:nvSpPr>
          <p:spPr>
            <a:xfrm>
              <a:off x="0" y="2505401"/>
              <a:ext cx="26924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Loose Coupling</a:t>
              </a:r>
            </a:p>
          </p:txBody>
        </p:sp>
      </p:grpSp>
      <p:grpSp>
        <p:nvGrpSpPr>
          <p:cNvPr id="375" name="Group 29"/>
          <p:cNvGrpSpPr/>
          <p:nvPr/>
        </p:nvGrpSpPr>
        <p:grpSpPr>
          <a:xfrm>
            <a:off x="7057862" y="2133437"/>
            <a:ext cx="2692401" cy="2947381"/>
            <a:chOff x="0" y="0"/>
            <a:chExt cx="2692400" cy="2947380"/>
          </a:xfrm>
        </p:grpSpPr>
        <p:pic>
          <p:nvPicPr>
            <p:cNvPr id="373" name="Graphic 9" descr="Graphic 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72664" y="0"/>
              <a:ext cx="2347072" cy="23470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4" name="TextBox 26"/>
            <p:cNvSpPr txBox="1"/>
            <p:nvPr/>
          </p:nvSpPr>
          <p:spPr>
            <a:xfrm>
              <a:off x="0" y="2500340"/>
              <a:ext cx="26924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Modularity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5" grpId="2"/>
      <p:bldP build="whole" bldLvl="1" animBg="1" rev="0" advAuto="0" spid="37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0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pic>
        <p:nvPicPr>
          <p:cNvPr id="381" name="Graphic 14" descr="Graphic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Graphic 15" descr="Graphic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Graphic 16" descr="Graphic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Graphic 17" descr="Graphic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API’s Used</a:t>
            </a:r>
          </a:p>
        </p:txBody>
      </p:sp>
      <p:sp>
        <p:nvSpPr>
          <p:cNvPr id="386" name="Rectangle: Rounded Corners 20"/>
          <p:cNvSpPr/>
          <p:nvPr/>
        </p:nvSpPr>
        <p:spPr>
          <a:xfrm>
            <a:off x="3329692" y="2865467"/>
            <a:ext cx="3013294" cy="3013294"/>
          </a:xfrm>
          <a:prstGeom prst="roundRect">
            <a:avLst>
              <a:gd name="adj" fmla="val 14578"/>
            </a:avLst>
          </a:prstGeom>
          <a:solidFill>
            <a:srgbClr val="DAF3ED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grpSp>
        <p:nvGrpSpPr>
          <p:cNvPr id="389" name="Group 3"/>
          <p:cNvGrpSpPr/>
          <p:nvPr/>
        </p:nvGrpSpPr>
        <p:grpSpPr>
          <a:xfrm>
            <a:off x="6503568" y="2926817"/>
            <a:ext cx="1300382" cy="1300382"/>
            <a:chOff x="0" y="0"/>
            <a:chExt cx="1300380" cy="1300380"/>
          </a:xfrm>
        </p:grpSpPr>
        <p:sp>
          <p:nvSpPr>
            <p:cNvPr id="387" name="Rectangle: Rounded Corners 33"/>
            <p:cNvSpPr/>
            <p:nvPr/>
          </p:nvSpPr>
          <p:spPr>
            <a:xfrm>
              <a:off x="0" y="0"/>
              <a:ext cx="1300381" cy="1300381"/>
            </a:xfrm>
            <a:prstGeom prst="roundRect">
              <a:avLst>
                <a:gd name="adj" fmla="val 22369"/>
              </a:avLst>
            </a:prstGeom>
            <a:solidFill>
              <a:srgbClr val="DAF3ED"/>
            </a:solidFill>
            <a:ln w="57150" cap="flat">
              <a:solidFill>
                <a:srgbClr val="9FD47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</p:txBody>
        </p:sp>
        <p:pic>
          <p:nvPicPr>
            <p:cNvPr id="388" name="Picture 31" descr="Picture 31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83657" y="183162"/>
              <a:ext cx="933069" cy="93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2" name="Group 10"/>
          <p:cNvGrpSpPr/>
          <p:nvPr/>
        </p:nvGrpSpPr>
        <p:grpSpPr>
          <a:xfrm>
            <a:off x="6342985" y="4349493"/>
            <a:ext cx="4037149" cy="1557822"/>
            <a:chOff x="0" y="0"/>
            <a:chExt cx="4037147" cy="1557820"/>
          </a:xfrm>
        </p:grpSpPr>
        <p:sp>
          <p:nvSpPr>
            <p:cNvPr id="390" name="Rectangle: Rounded Corners 45"/>
            <p:cNvSpPr/>
            <p:nvPr/>
          </p:nvSpPr>
          <p:spPr>
            <a:xfrm>
              <a:off x="138817" y="28552"/>
              <a:ext cx="3759512" cy="1500716"/>
            </a:xfrm>
            <a:prstGeom prst="roundRect">
              <a:avLst>
                <a:gd name="adj" fmla="val 20143"/>
              </a:avLst>
            </a:prstGeom>
            <a:solidFill>
              <a:srgbClr val="DAF3ED"/>
            </a:solidFill>
            <a:ln w="57150" cap="flat">
              <a:solidFill>
                <a:srgbClr val="9FD47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</p:txBody>
        </p:sp>
        <p:pic>
          <p:nvPicPr>
            <p:cNvPr id="391" name="Picture 43" descr="Picture 4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4037149" cy="1557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798241" y="3109979"/>
            <a:ext cx="3828089" cy="2552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1"/>
      <p:bldP build="whole" bldLvl="1" animBg="1" rev="0" advAuto="0" spid="392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8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pic>
        <p:nvPicPr>
          <p:cNvPr id="399" name="Graphic 14" descr="Graphic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Graphic 15" descr="Graphic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Graphic 16" descr="Graphic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Graphic 17" descr="Graphic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TextBox 24"/>
          <p:cNvSpPr txBox="1"/>
          <p:nvPr/>
        </p:nvSpPr>
        <p:spPr>
          <a:xfrm>
            <a:off x="2488141" y="2705724"/>
            <a:ext cx="9048003" cy="187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8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8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409" name="TextBox 13"/>
          <p:cNvSpPr txBox="1"/>
          <p:nvPr/>
        </p:nvSpPr>
        <p:spPr>
          <a:xfrm>
            <a:off x="2488141" y="2705724"/>
            <a:ext cx="9048003" cy="187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8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Testing</a:t>
            </a:r>
          </a:p>
        </p:txBody>
      </p:sp>
      <p:pic>
        <p:nvPicPr>
          <p:cNvPr id="410" name="Graphic 15" descr="Graphic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Graphic 16" descr="Graphic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Graphic 8" descr="Graphic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Graphic 9" descr="Graphic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6" name="Screenshot 2021-04-08 at 1.38.38 PM.png" descr="Screenshot 2021-04-08 at 1.38.38 PM.png"/>
          <p:cNvPicPr>
            <a:picLocks noChangeAspect="1"/>
          </p:cNvPicPr>
          <p:nvPr/>
        </p:nvPicPr>
        <p:blipFill>
          <a:blip r:embed="rId2">
            <a:extLst/>
          </a:blip>
          <a:srcRect l="0" t="3" r="0" b="3"/>
          <a:stretch>
            <a:fillRect/>
          </a:stretch>
        </p:blipFill>
        <p:spPr>
          <a:xfrm>
            <a:off x="3176686" y="1715011"/>
            <a:ext cx="7462355" cy="472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9FD47D"/>
            </a:solidFill>
            <a:miter/>
          </a:ln>
        </p:spPr>
      </p:pic>
      <p:pic>
        <p:nvPicPr>
          <p:cNvPr id="417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Graphic 25" descr="Graphic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Graphic 27" descr="Graphic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Blackbox Test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24" name="Graphic 23" descr="Graphic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Graphic 24" descr="Graphic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Graphic 25" descr="Graphic 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Graphic 27" descr="Graphic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Whitebox Test</a:t>
            </a:r>
          </a:p>
        </p:txBody>
      </p:sp>
      <p:pic>
        <p:nvPicPr>
          <p:cNvPr id="429" name="Screenshot 2021-04-08 at 3.08.50 PM.png" descr="Screenshot 2021-04-08 at 3.08.5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99514" y="2004851"/>
            <a:ext cx="4198436" cy="4611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2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pic>
        <p:nvPicPr>
          <p:cNvPr id="433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Graphic 25" descr="Graphic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Graphic 27" descr="Graphic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extBox 8"/>
          <p:cNvSpPr txBox="1"/>
          <p:nvPr/>
        </p:nvSpPr>
        <p:spPr>
          <a:xfrm>
            <a:off x="2586101" y="458371"/>
            <a:ext cx="8852084" cy="131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Recommendations</a:t>
            </a:r>
          </a:p>
        </p:txBody>
      </p:sp>
      <p:sp>
        <p:nvSpPr>
          <p:cNvPr id="438" name="TextBox 26"/>
          <p:cNvSpPr txBox="1"/>
          <p:nvPr/>
        </p:nvSpPr>
        <p:spPr>
          <a:xfrm>
            <a:off x="5831092" y="3683665"/>
            <a:ext cx="470916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Count other statistics such as </a:t>
            </a:r>
          </a:p>
          <a:p>
            <a:pPr>
              <a:defRPr sz="24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oxygen levels &amp; money saved</a:t>
            </a:r>
          </a:p>
        </p:txBody>
      </p:sp>
      <p:grpSp>
        <p:nvGrpSpPr>
          <p:cNvPr id="441" name="Group 29"/>
          <p:cNvGrpSpPr/>
          <p:nvPr/>
        </p:nvGrpSpPr>
        <p:grpSpPr>
          <a:xfrm>
            <a:off x="4317505" y="4610096"/>
            <a:ext cx="6222747" cy="1275253"/>
            <a:chOff x="0" y="0"/>
            <a:chExt cx="6222745" cy="1275252"/>
          </a:xfrm>
        </p:grpSpPr>
        <p:pic>
          <p:nvPicPr>
            <p:cNvPr id="439" name="Graphic 6" descr="Graphic 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275253" cy="12752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0" name="TextBox 28"/>
            <p:cNvSpPr txBox="1"/>
            <p:nvPr/>
          </p:nvSpPr>
          <p:spPr>
            <a:xfrm>
              <a:off x="1513586" y="406792"/>
              <a:ext cx="470916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Appointment booking</a:t>
              </a:r>
            </a:p>
          </p:txBody>
        </p:sp>
      </p:grpSp>
      <p:pic>
        <p:nvPicPr>
          <p:cNvPr id="442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14448" y="359239"/>
            <a:ext cx="3997695" cy="3997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icture 10" descr="Picture 1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334960" y="2391250"/>
            <a:ext cx="3264285" cy="3264286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TextBox 14"/>
          <p:cNvSpPr txBox="1"/>
          <p:nvPr/>
        </p:nvSpPr>
        <p:spPr>
          <a:xfrm>
            <a:off x="5831092" y="2391250"/>
            <a:ext cx="40796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Match user to a Quit Coach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Box 4"/>
          <p:cNvSpPr txBox="1"/>
          <p:nvPr/>
        </p:nvSpPr>
        <p:spPr>
          <a:xfrm>
            <a:off x="1571998" y="2705724"/>
            <a:ext cx="9048003" cy="187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8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5"/>
          <p:cNvSpPr/>
          <p:nvPr/>
        </p:nvSpPr>
        <p:spPr>
          <a:xfrm>
            <a:off x="683986" y="1778557"/>
            <a:ext cx="10824028" cy="3300886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5" name="Group 31"/>
          <p:cNvGrpSpPr/>
          <p:nvPr/>
        </p:nvGrpSpPr>
        <p:grpSpPr>
          <a:xfrm>
            <a:off x="1240967" y="2049591"/>
            <a:ext cx="9608911" cy="2758819"/>
            <a:chOff x="0" y="0"/>
            <a:chExt cx="9608910" cy="2758817"/>
          </a:xfrm>
        </p:grpSpPr>
        <p:sp>
          <p:nvSpPr>
            <p:cNvPr id="107" name="TextBox 17"/>
            <p:cNvSpPr txBox="1"/>
            <p:nvPr/>
          </p:nvSpPr>
          <p:spPr>
            <a:xfrm>
              <a:off x="45720" y="0"/>
              <a:ext cx="1870321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Requirement Elicitation</a:t>
              </a:r>
            </a:p>
          </p:txBody>
        </p:sp>
        <p:pic>
          <p:nvPicPr>
            <p:cNvPr id="108" name="Graphic 23" descr="Graphic 2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47150" y="797056"/>
              <a:ext cx="1961761" cy="1961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Graphic 24" descr="Graphic 2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797056"/>
              <a:ext cx="1961761" cy="1961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Graphic 25" descr="Graphic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49050" y="797056"/>
              <a:ext cx="1961761" cy="1961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1" name="Graphic 27" descr="Graphic 2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098100" y="797056"/>
              <a:ext cx="1961761" cy="1961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" name="TextBox 28"/>
            <p:cNvSpPr txBox="1"/>
            <p:nvPr/>
          </p:nvSpPr>
          <p:spPr>
            <a:xfrm>
              <a:off x="2594770" y="0"/>
              <a:ext cx="1870321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Requirement Analysis</a:t>
              </a:r>
            </a:p>
          </p:txBody>
        </p:sp>
        <p:sp>
          <p:nvSpPr>
            <p:cNvPr id="113" name="TextBox 29"/>
            <p:cNvSpPr txBox="1"/>
            <p:nvPr/>
          </p:nvSpPr>
          <p:spPr>
            <a:xfrm>
              <a:off x="5143820" y="0"/>
              <a:ext cx="1870321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Design &amp; Implementation</a:t>
              </a:r>
            </a:p>
          </p:txBody>
        </p:sp>
        <p:sp>
          <p:nvSpPr>
            <p:cNvPr id="114" name="TextBox 30"/>
            <p:cNvSpPr txBox="1"/>
            <p:nvPr/>
          </p:nvSpPr>
          <p:spPr>
            <a:xfrm>
              <a:off x="7692869" y="140677"/>
              <a:ext cx="187032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/>
              <a:r>
                <a:t>Testing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pic>
        <p:nvPicPr>
          <p:cNvPr id="121" name="Graphic 24" descr="Graphic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13"/>
          <p:cNvSpPr txBox="1"/>
          <p:nvPr/>
        </p:nvSpPr>
        <p:spPr>
          <a:xfrm>
            <a:off x="2488141" y="2028615"/>
            <a:ext cx="9048003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8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Requirement Elicitation</a:t>
            </a:r>
          </a:p>
        </p:txBody>
      </p:sp>
      <p:pic>
        <p:nvPicPr>
          <p:cNvPr id="123" name="Graphic 8" descr="Graphic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raphic 9" descr="Graphic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Graphic 10" descr="Graphic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pic>
        <p:nvPicPr>
          <p:cNvPr id="131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raphic 25" descr="Graphic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phic 27" descr="Graphic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3"/>
          <p:cNvSpPr txBox="1"/>
          <p:nvPr/>
        </p:nvSpPr>
        <p:spPr>
          <a:xfrm>
            <a:off x="4071560" y="498733"/>
            <a:ext cx="5881166" cy="2431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5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Who?</a:t>
            </a:r>
          </a:p>
        </p:txBody>
      </p:sp>
      <p:sp>
        <p:nvSpPr>
          <p:cNvPr id="136" name="TextBox 14"/>
          <p:cNvSpPr txBox="1"/>
          <p:nvPr/>
        </p:nvSpPr>
        <p:spPr>
          <a:xfrm>
            <a:off x="3033497" y="2596179"/>
            <a:ext cx="5465300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Stakeholders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Smoker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Developer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Tester</a:t>
            </a:r>
          </a:p>
        </p:txBody>
      </p:sp>
      <p:pic>
        <p:nvPicPr>
          <p:cNvPr id="137" name="Graphic 5" descr="Graphic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87353" y="2596179"/>
            <a:ext cx="2705545" cy="2705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pic>
        <p:nvPicPr>
          <p:cNvPr id="143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raphic 25" descr="Graphic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raphic 27" descr="Graphic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3"/>
          <p:cNvSpPr txBox="1"/>
          <p:nvPr/>
        </p:nvSpPr>
        <p:spPr>
          <a:xfrm>
            <a:off x="4071560" y="498733"/>
            <a:ext cx="5881166" cy="2431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5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What?</a:t>
            </a:r>
          </a:p>
        </p:txBody>
      </p:sp>
      <p:sp>
        <p:nvSpPr>
          <p:cNvPr id="148" name="TextBox 14"/>
          <p:cNvSpPr txBox="1"/>
          <p:nvPr/>
        </p:nvSpPr>
        <p:spPr>
          <a:xfrm>
            <a:off x="3120618" y="2360782"/>
            <a:ext cx="7783050" cy="15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Identify required features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Find needs of the stakeholders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Examine existing mapping services</a:t>
            </a:r>
          </a:p>
        </p:txBody>
      </p:sp>
      <p:pic>
        <p:nvPicPr>
          <p:cNvPr id="149" name="Graphic 8" descr="Graphic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41181" y="4055552"/>
            <a:ext cx="2141925" cy="2141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Rectangle: Rounded Corners 12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pic>
        <p:nvPicPr>
          <p:cNvPr id="155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Graphic 25" descr="Graphic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raphic 27" descr="Graphic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3"/>
          <p:cNvSpPr txBox="1"/>
          <p:nvPr/>
        </p:nvSpPr>
        <p:spPr>
          <a:xfrm>
            <a:off x="4071560" y="498733"/>
            <a:ext cx="5881166" cy="2431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5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How?</a:t>
            </a:r>
          </a:p>
        </p:txBody>
      </p:sp>
      <p:sp>
        <p:nvSpPr>
          <p:cNvPr id="160" name="TextBox 14"/>
          <p:cNvSpPr txBox="1"/>
          <p:nvPr/>
        </p:nvSpPr>
        <p:spPr>
          <a:xfrm>
            <a:off x="3120618" y="2360782"/>
            <a:ext cx="7783050" cy="266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14350" indent="-514350">
              <a:buSzPct val="100000"/>
              <a:buAutoNum type="arabicPeriod" startAt="1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Functional Requirement</a:t>
            </a:r>
          </a:p>
          <a:p>
            <a:pPr marL="514350" indent="-514350">
              <a:buSzPct val="100000"/>
              <a:buAutoNum type="arabicPeriod" startAt="1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Non-functional requirement </a:t>
            </a:r>
          </a:p>
          <a:p>
            <a:pPr marL="514350" indent="-514350">
              <a:buSzPct val="100000"/>
              <a:buAutoNum type="arabicPeriod" startAt="1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Use Case</a:t>
            </a:r>
          </a:p>
          <a:p>
            <a:pPr marL="514350" indent="-514350">
              <a:buSzPct val="100000"/>
              <a:buAutoNum type="arabicPeriod" startAt="1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Data Dictionary</a:t>
            </a:r>
          </a:p>
          <a:p>
            <a:pPr marL="514350" indent="-514350">
              <a:buSzPct val="100000"/>
              <a:buAutoNum type="arabicPeriod" startAt="1"/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UI Prototype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Rectangle: Rounded Corners 26"/>
          <p:cNvGrpSpPr/>
          <p:nvPr/>
        </p:nvGrpSpPr>
        <p:grpSpPr>
          <a:xfrm>
            <a:off x="2136251" y="261259"/>
            <a:ext cx="9637178" cy="6335484"/>
            <a:chOff x="0" y="0"/>
            <a:chExt cx="9637176" cy="6335483"/>
          </a:xfrm>
        </p:grpSpPr>
        <p:sp>
          <p:nvSpPr>
            <p:cNvPr id="164" name="Rounded Rectangle"/>
            <p:cNvSpPr/>
            <p:nvPr/>
          </p:nvSpPr>
          <p:spPr>
            <a:xfrm>
              <a:off x="0" y="0"/>
              <a:ext cx="9637177" cy="6335484"/>
            </a:xfrm>
            <a:prstGeom prst="roundRect">
              <a:avLst>
                <a:gd name="adj" fmla="val 1031"/>
              </a:avLst>
            </a:prstGeom>
            <a:solidFill>
              <a:srgbClr val="B4E6DA"/>
            </a:solidFill>
            <a:ln w="57150" cap="flat">
              <a:solidFill>
                <a:srgbClr val="9FD47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Track their progress using a counter"/>
            <p:cNvSpPr txBox="1"/>
            <p:nvPr/>
          </p:nvSpPr>
          <p:spPr>
            <a:xfrm>
              <a:off x="64851" y="772521"/>
              <a:ext cx="9507475" cy="4790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</a:p>
            <a:p>
              <a:pPr>
                <a:defRPr sz="3200"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pPr>
              <a:r>
                <a:t>                 Track their progress using a counter </a:t>
              </a:r>
            </a:p>
          </p:txBody>
        </p:sp>
      </p:grpSp>
      <p:sp>
        <p:nvSpPr>
          <p:cNvPr id="167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8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Graphic 25" descr="Graphic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Graphic 27" descr="Graphic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Graphic 5" descr="Graphic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97222" y="3435446"/>
            <a:ext cx="711283" cy="711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Graphic 8" descr="Graphic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97222" y="4400167"/>
            <a:ext cx="711283" cy="711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Graphic 10" descr="Graphic 1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97222" y="2470727"/>
            <a:ext cx="711283" cy="71128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21"/>
          <p:cNvSpPr txBox="1"/>
          <p:nvPr/>
        </p:nvSpPr>
        <p:spPr>
          <a:xfrm>
            <a:off x="1464346" y="430508"/>
            <a:ext cx="8852084" cy="1311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>
                <a:latin typeface="Forte"/>
                <a:ea typeface="Forte"/>
                <a:cs typeface="Forte"/>
                <a:sym typeface="Forte"/>
              </a:defRPr>
            </a:lvl1pPr>
          </a:lstStyle>
          <a:p>
            <a:pPr/>
            <a:r>
              <a:t>Required Features</a:t>
            </a:r>
          </a:p>
        </p:txBody>
      </p:sp>
      <p:pic>
        <p:nvPicPr>
          <p:cNvPr id="176" name="Graphic 3" descr="Graphic 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97222" y="1506007"/>
            <a:ext cx="711285" cy="71128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 9"/>
          <p:cNvSpPr txBox="1"/>
          <p:nvPr/>
        </p:nvSpPr>
        <p:spPr>
          <a:xfrm>
            <a:off x="3968063" y="1570358"/>
            <a:ext cx="550104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Search quit centre by name</a:t>
            </a:r>
          </a:p>
        </p:txBody>
      </p:sp>
      <p:sp>
        <p:nvSpPr>
          <p:cNvPr id="178" name="Rectangle 15"/>
          <p:cNvSpPr txBox="1"/>
          <p:nvPr/>
        </p:nvSpPr>
        <p:spPr>
          <a:xfrm>
            <a:off x="3968063" y="2531466"/>
            <a:ext cx="6764928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View all quit centres in map view</a:t>
            </a:r>
          </a:p>
        </p:txBody>
      </p:sp>
      <p:sp>
        <p:nvSpPr>
          <p:cNvPr id="179" name="Rectangle 18"/>
          <p:cNvSpPr txBox="1"/>
          <p:nvPr/>
        </p:nvSpPr>
        <p:spPr>
          <a:xfrm>
            <a:off x="3968063" y="3492574"/>
            <a:ext cx="637669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View all quit centres in list view</a:t>
            </a:r>
          </a:p>
        </p:txBody>
      </p:sp>
      <p:sp>
        <p:nvSpPr>
          <p:cNvPr id="180" name="Rectangle 20"/>
          <p:cNvSpPr txBox="1"/>
          <p:nvPr/>
        </p:nvSpPr>
        <p:spPr>
          <a:xfrm>
            <a:off x="3968063" y="4467030"/>
            <a:ext cx="784528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View quit centre information in detail</a:t>
            </a:r>
          </a:p>
        </p:txBody>
      </p:sp>
      <p:pic>
        <p:nvPicPr>
          <p:cNvPr id="181" name="Picture 4" descr="Picture 4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5441" y="4875103"/>
            <a:ext cx="2078183" cy="2078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5"/>
      <p:bldP build="whole" bldLvl="1" animBg="1" rev="0" advAuto="0" spid="180" grpId="8"/>
      <p:bldP build="whole" bldLvl="1" animBg="1" rev="0" advAuto="0" spid="179" grpId="6"/>
      <p:bldP build="whole" bldLvl="1" animBg="1" rev="0" advAuto="0" spid="176" grpId="1"/>
      <p:bldP build="whole" bldLvl="1" animBg="1" rev="0" advAuto="0" spid="173" grpId="7"/>
      <p:bldP build="whole" bldLvl="1" animBg="1" rev="0" advAuto="0" spid="178" grpId="4"/>
      <p:bldP build="whole" bldLvl="1" animBg="1" rev="0" advAuto="0" spid="174" grpId="3"/>
      <p:bldP build="whole" bldLvl="1" animBg="1" rev="0" advAuto="0" spid="17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: Rounded Corners 26"/>
          <p:cNvSpPr/>
          <p:nvPr/>
        </p:nvSpPr>
        <p:spPr>
          <a:xfrm>
            <a:off x="2193555" y="261258"/>
            <a:ext cx="9637177" cy="6335484"/>
          </a:xfrm>
          <a:prstGeom prst="roundRect">
            <a:avLst>
              <a:gd name="adj" fmla="val 1031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 sz="8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</p:txBody>
      </p:sp>
      <p:sp>
        <p:nvSpPr>
          <p:cNvPr id="186" name="Rectangle: Rounded Corners 11"/>
          <p:cNvSpPr/>
          <p:nvPr/>
        </p:nvSpPr>
        <p:spPr>
          <a:xfrm>
            <a:off x="361266" y="261259"/>
            <a:ext cx="1639675" cy="6335484"/>
          </a:xfrm>
          <a:prstGeom prst="roundRect">
            <a:avLst>
              <a:gd name="adj" fmla="val 5609"/>
            </a:avLst>
          </a:prstGeom>
          <a:solidFill>
            <a:srgbClr val="B4E6DA"/>
          </a:solidFill>
          <a:ln w="57150">
            <a:solidFill>
              <a:srgbClr val="9FD47D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7" name="Graphic 23" descr="Graphic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81" y="5095442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raphic 24" descr="Graphic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881" y="498733"/>
            <a:ext cx="1305065" cy="13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raphic 27" descr="Graphic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3881" y="3594141"/>
            <a:ext cx="1305065" cy="1305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881" y="1943648"/>
            <a:ext cx="1305065" cy="130506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22"/>
          <p:cNvSpPr txBox="1"/>
          <p:nvPr/>
        </p:nvSpPr>
        <p:spPr>
          <a:xfrm>
            <a:off x="2488141" y="2028615"/>
            <a:ext cx="9048003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8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Requirement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DAF3ED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