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9"/>
  </p:normalViewPr>
  <p:slideViewPr>
    <p:cSldViewPr snapToGrid="0" snapToObjects="1">
      <p:cViewPr>
        <p:scale>
          <a:sx n="105" d="100"/>
          <a:sy n="105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0D3F-06C5-3043-94D3-C07A57699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7CDD7-BBAB-234C-8DBF-058CBB8AC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9EF2-CC4A-9E49-854E-95870611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8C2-F8E5-F749-A76F-9DE0C7BB965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BF85-4CEF-0048-81CC-29A077BB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FFF8-B7F2-7640-846F-A61E042A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C81-28FA-8E4D-8161-546F499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5A72-F52B-8B43-A37B-7BDDAF1E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F2512-5AFA-F041-A7F1-1B20C3D9C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4C595-A286-C341-9A59-340F0F92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8C2-F8E5-F749-A76F-9DE0C7BB965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0D88-229D-8548-9B6A-FAFC0E4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3AB0-5918-444F-A74A-B0F3343F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C81-28FA-8E4D-8161-546F499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55608-8591-BC43-B1A0-D48DF0C63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CFA00-B04A-F545-B755-324BFFBDF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8AD9-37D3-CF47-B3FB-849D9472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8C2-F8E5-F749-A76F-9DE0C7BB965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A382-F4F3-6A4F-AA4B-B2AADF0A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6584-C44A-1C4C-8DE2-73A15459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C81-28FA-8E4D-8161-546F499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FC1F-488C-5248-9802-92CC5D05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CAA1-E236-C245-90BB-05A98134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D831-0908-C04C-BF32-5010D383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8C2-F8E5-F749-A76F-9DE0C7BB965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6D9D-2FDF-634A-A132-78BD355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AAF23-5B53-7748-88DA-877A0CA5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C81-28FA-8E4D-8161-546F499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243F-0CCB-B94F-B0B4-14AB974C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25E1-E175-924D-ABB6-59033623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9A82-4AC5-DB4D-B720-70E68706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8C2-F8E5-F749-A76F-9DE0C7BB965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06E64-B5F8-AE4A-9DB9-DEF25B72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2DC14-9692-954B-AA1D-9E12BCC2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C81-28FA-8E4D-8161-546F499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8F5D-A1C6-CF4C-9D25-4616FD15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B6DC1-F903-7749-B62E-3BF37FE67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002B2-C214-0E48-9D87-7A0BA4430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0AA68-4D92-A147-88EA-BD191841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8C2-F8E5-F749-A76F-9DE0C7BB965B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06D8E-E2AB-E949-ACDD-6B3DD787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AD59C-1D5A-4B4B-AAB2-9D9077C1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C81-28FA-8E4D-8161-546F499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1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563F-610C-BB45-B9FC-0341F34D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41466-53FE-B045-8000-B68A42C4F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2D835-75BC-B347-94F8-E22AC7C94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825BB-8EEA-E84D-B06D-EB2AA89CE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25666-A2FB-654E-9756-08BA97C7B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94685-4619-424B-9C50-07B67321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8C2-F8E5-F749-A76F-9DE0C7BB965B}" type="datetimeFigureOut">
              <a:rPr lang="en-US" smtClean="0"/>
              <a:t>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A334F-7BDE-954F-BE3E-08FEA092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F7014-0133-6D4C-A937-52798D72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C81-28FA-8E4D-8161-546F499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DD4F-0AA2-FD45-93DE-8371F2F2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8FC7E-0732-514F-8869-16CE6506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8C2-F8E5-F749-A76F-9DE0C7BB965B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C0F39-0420-B147-AECD-E0A4AEBE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7FA75-7697-F94E-ADD2-ABDCD067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C81-28FA-8E4D-8161-546F499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AA1AB-6CE9-B143-8820-B4E22845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8C2-F8E5-F749-A76F-9DE0C7BB965B}" type="datetimeFigureOut">
              <a:rPr lang="en-US" smtClean="0"/>
              <a:t>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40E5D-6D5C-A54D-8BA7-2AB987E1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546F8-B3D0-4541-90F2-D366D0BB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C81-28FA-8E4D-8161-546F499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0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C72C-8C82-894F-822F-D88F2C3A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EC5F-82E9-454E-AB7A-CAF8052D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E658-9AFD-8842-B9BA-280056407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EDA8-99D4-584F-99A6-0A017AD5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8C2-F8E5-F749-A76F-9DE0C7BB965B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62B02-B685-374E-A92D-36835240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F38B-471D-804A-A77A-9FE9537F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C81-28FA-8E4D-8161-546F499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1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3875-7DD4-9B43-B289-D17DF2DB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B0523-9D69-2B4E-A3F6-60C4BE8D3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53DE7-B420-B647-B305-B61495D6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1EDE7-20AC-DC4C-8F07-2B037E48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8C2-F8E5-F749-A76F-9DE0C7BB965B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19301-AC54-DE44-B7BD-7A73C5EE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E61D-EBF0-674A-8C63-C5ADA8E5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CC81-28FA-8E4D-8161-546F499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3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BDAB7-EE17-2449-A206-7E1E3CD6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514F6-9646-DE42-AF62-6FB87EB1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F7CB4-DC24-2E44-A118-68EEEB1A8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428C2-F8E5-F749-A76F-9DE0C7BB965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C7D2-FB98-1A46-A94C-E8EECD42D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BA99-C246-2949-AAFF-86BD096AC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DCC81-28FA-8E4D-8161-546F499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4.sv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microsoft.com/office/2007/relationships/hdphoto" Target="../media/hdphoto2.wdp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847A2-233C-F849-9568-D1FF08AB98D8}"/>
              </a:ext>
            </a:extLst>
          </p:cNvPr>
          <p:cNvSpPr/>
          <p:nvPr/>
        </p:nvSpPr>
        <p:spPr>
          <a:xfrm>
            <a:off x="2261926" y="1344959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5" name="矩形 56">
            <a:extLst>
              <a:ext uri="{FF2B5EF4-FFF2-40B4-BE49-F238E27FC236}">
                <a16:creationId xmlns:a16="http://schemas.microsoft.com/office/drawing/2014/main" id="{7891D403-4A0F-D94A-AD52-554B54A9E8CD}"/>
              </a:ext>
            </a:extLst>
          </p:cNvPr>
          <p:cNvSpPr/>
          <p:nvPr/>
        </p:nvSpPr>
        <p:spPr>
          <a:xfrm rot="5400000">
            <a:off x="6624750" y="2861581"/>
            <a:ext cx="3987687" cy="9781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8EDBA-6A58-BF48-9DA9-EB08B29C2852}"/>
              </a:ext>
            </a:extLst>
          </p:cNvPr>
          <p:cNvSpPr txBox="1"/>
          <p:nvPr/>
        </p:nvSpPr>
        <p:spPr>
          <a:xfrm>
            <a:off x="8340136" y="2145524"/>
            <a:ext cx="588501" cy="629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21EFF-3E27-0545-8688-6591E44CD1EC}"/>
              </a:ext>
            </a:extLst>
          </p:cNvPr>
          <p:cNvSpPr txBox="1"/>
          <p:nvPr/>
        </p:nvSpPr>
        <p:spPr>
          <a:xfrm>
            <a:off x="8204034" y="2852381"/>
            <a:ext cx="78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_Ming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C52A4A92-28A5-6548-9C6E-75153310E027}"/>
              </a:ext>
            </a:extLst>
          </p:cNvPr>
          <p:cNvSpPr/>
          <p:nvPr/>
        </p:nvSpPr>
        <p:spPr>
          <a:xfrm>
            <a:off x="8315752" y="3336989"/>
            <a:ext cx="609600" cy="65891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67A32E-53D9-DE4E-AE62-BC58D61E2633}"/>
              </a:ext>
            </a:extLst>
          </p:cNvPr>
          <p:cNvSpPr txBox="1"/>
          <p:nvPr/>
        </p:nvSpPr>
        <p:spPr>
          <a:xfrm>
            <a:off x="8471094" y="3467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34" name="Graphic 33" descr="Crown with solid fill">
            <a:extLst>
              <a:ext uri="{FF2B5EF4-FFF2-40B4-BE49-F238E27FC236}">
                <a16:creationId xmlns:a16="http://schemas.microsoft.com/office/drawing/2014/main" id="{D1263756-B7B0-5A4E-A853-B51E8C8E7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823" y="2190690"/>
            <a:ext cx="549940" cy="54994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F0C9741-0E5A-A94A-A2AC-563078D90BBD}"/>
              </a:ext>
            </a:extLst>
          </p:cNvPr>
          <p:cNvGrpSpPr/>
          <p:nvPr/>
        </p:nvGrpSpPr>
        <p:grpSpPr>
          <a:xfrm>
            <a:off x="2287423" y="1341357"/>
            <a:ext cx="893346" cy="933983"/>
            <a:chOff x="6634308" y="1781534"/>
            <a:chExt cx="897460" cy="8529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958519-1172-924C-8604-F5269B028854}"/>
                </a:ext>
              </a:extLst>
            </p:cNvPr>
            <p:cNvSpPr/>
            <p:nvPr/>
          </p:nvSpPr>
          <p:spPr>
            <a:xfrm>
              <a:off x="6634308" y="1781534"/>
              <a:ext cx="897460" cy="8529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42" name="Graphic 41" descr="Back with solid fill">
              <a:extLst>
                <a:ext uri="{FF2B5EF4-FFF2-40B4-BE49-F238E27FC236}">
                  <a16:creationId xmlns:a16="http://schemas.microsoft.com/office/drawing/2014/main" id="{BD01858C-66E5-6B42-9525-DEA466FD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7569" y="1882558"/>
              <a:ext cx="650938" cy="650938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E52CEC8-81BD-CC44-9157-C24D11AF4326}"/>
              </a:ext>
            </a:extLst>
          </p:cNvPr>
          <p:cNvSpPr txBox="1"/>
          <p:nvPr/>
        </p:nvSpPr>
        <p:spPr>
          <a:xfrm>
            <a:off x="8182586" y="4022629"/>
            <a:ext cx="92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Level 10 </a:t>
            </a:r>
          </a:p>
          <a:p>
            <a:pPr algn="ctr"/>
            <a:r>
              <a:rPr lang="en-US" sz="1200" dirty="0"/>
              <a:t> 4960points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31C27B-6319-5A46-8B38-BFF350FC71A9}"/>
              </a:ext>
            </a:extLst>
          </p:cNvPr>
          <p:cNvSpPr/>
          <p:nvPr/>
        </p:nvSpPr>
        <p:spPr>
          <a:xfrm>
            <a:off x="2287423" y="1332020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112C1C-5304-B840-B327-3040E8E44038}"/>
              </a:ext>
            </a:extLst>
          </p:cNvPr>
          <p:cNvSpPr txBox="1"/>
          <p:nvPr/>
        </p:nvSpPr>
        <p:spPr>
          <a:xfrm>
            <a:off x="3973864" y="1847196"/>
            <a:ext cx="284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STATISTICS</a:t>
            </a:r>
          </a:p>
        </p:txBody>
      </p:sp>
      <p:pic>
        <p:nvPicPr>
          <p:cNvPr id="48" name="Graphic 47" descr="Bar chart with solid fill">
            <a:extLst>
              <a:ext uri="{FF2B5EF4-FFF2-40B4-BE49-F238E27FC236}">
                <a16:creationId xmlns:a16="http://schemas.microsoft.com/office/drawing/2014/main" id="{DD9EFE39-F2EE-624E-97BF-29DACF5BE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3009" y="1847196"/>
            <a:ext cx="542544" cy="54254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CE8A707-C1B4-A343-AEDD-7711F95580D2}"/>
              </a:ext>
            </a:extLst>
          </p:cNvPr>
          <p:cNvSpPr txBox="1"/>
          <p:nvPr/>
        </p:nvSpPr>
        <p:spPr>
          <a:xfrm>
            <a:off x="2557232" y="2590254"/>
            <a:ext cx="24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 Elicitations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6B7E5F-DEC9-6645-A4DC-7D7374C46A66}"/>
              </a:ext>
            </a:extLst>
          </p:cNvPr>
          <p:cNvSpPr txBox="1"/>
          <p:nvPr/>
        </p:nvSpPr>
        <p:spPr>
          <a:xfrm>
            <a:off x="2581615" y="3109675"/>
            <a:ext cx="221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 Analysis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9F52E8-AD0B-BE43-B719-BC617D504FBE}"/>
              </a:ext>
            </a:extLst>
          </p:cNvPr>
          <p:cNvSpPr txBox="1"/>
          <p:nvPr/>
        </p:nvSpPr>
        <p:spPr>
          <a:xfrm>
            <a:off x="2660399" y="3549045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295DBA-2FBF-1649-8C1E-EB2F049CEBC3}"/>
              </a:ext>
            </a:extLst>
          </p:cNvPr>
          <p:cNvSpPr txBox="1"/>
          <p:nvPr/>
        </p:nvSpPr>
        <p:spPr>
          <a:xfrm>
            <a:off x="2636014" y="400166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Design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46D32C-0D71-924D-B519-70B35196EE3D}"/>
              </a:ext>
            </a:extLst>
          </p:cNvPr>
          <p:cNvSpPr txBox="1"/>
          <p:nvPr/>
        </p:nvSpPr>
        <p:spPr>
          <a:xfrm>
            <a:off x="2623291" y="4515705"/>
            <a:ext cx="21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MVC Design Patterns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435F8B-49B9-CD40-A647-A383C9CC684D}"/>
              </a:ext>
            </a:extLst>
          </p:cNvPr>
          <p:cNvSpPr/>
          <p:nvPr/>
        </p:nvSpPr>
        <p:spPr>
          <a:xfrm>
            <a:off x="5086339" y="2576422"/>
            <a:ext cx="1734246" cy="396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1BAE8-0DB0-664B-94FF-FBDF6BEACB54}"/>
              </a:ext>
            </a:extLst>
          </p:cNvPr>
          <p:cNvSpPr/>
          <p:nvPr/>
        </p:nvSpPr>
        <p:spPr>
          <a:xfrm>
            <a:off x="5083841" y="3083600"/>
            <a:ext cx="1734246" cy="396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18495C-9CE5-E14A-9443-0664EDA6168F}"/>
              </a:ext>
            </a:extLst>
          </p:cNvPr>
          <p:cNvSpPr/>
          <p:nvPr/>
        </p:nvSpPr>
        <p:spPr>
          <a:xfrm>
            <a:off x="5071649" y="3562194"/>
            <a:ext cx="1734246" cy="3969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A464F-89A7-5149-A2BA-5801025240CA}"/>
              </a:ext>
            </a:extLst>
          </p:cNvPr>
          <p:cNvSpPr/>
          <p:nvPr/>
        </p:nvSpPr>
        <p:spPr>
          <a:xfrm>
            <a:off x="5073110" y="4020289"/>
            <a:ext cx="1734246" cy="396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CCBCC46-4754-504A-8C21-363241AFA6AC}"/>
              </a:ext>
            </a:extLst>
          </p:cNvPr>
          <p:cNvSpPr/>
          <p:nvPr/>
        </p:nvSpPr>
        <p:spPr>
          <a:xfrm>
            <a:off x="5085302" y="4501369"/>
            <a:ext cx="1734246" cy="396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E0EEA1-6B92-6240-8FC6-37B9CB159776}"/>
              </a:ext>
            </a:extLst>
          </p:cNvPr>
          <p:cNvSpPr/>
          <p:nvPr/>
        </p:nvSpPr>
        <p:spPr>
          <a:xfrm>
            <a:off x="6235201" y="3090732"/>
            <a:ext cx="582886" cy="3969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468EC0-1CA3-F440-B3C7-5BBEE63AFA49}"/>
              </a:ext>
            </a:extLst>
          </p:cNvPr>
          <p:cNvSpPr/>
          <p:nvPr/>
        </p:nvSpPr>
        <p:spPr>
          <a:xfrm>
            <a:off x="5961888" y="3548378"/>
            <a:ext cx="848992" cy="3969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F9E3D3-BF81-7E44-BC79-37D098D8F3A8}"/>
              </a:ext>
            </a:extLst>
          </p:cNvPr>
          <p:cNvSpPr txBox="1"/>
          <p:nvPr/>
        </p:nvSpPr>
        <p:spPr>
          <a:xfrm>
            <a:off x="2261926" y="852769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Statistics Page</a:t>
            </a:r>
          </a:p>
        </p:txBody>
      </p:sp>
    </p:spTree>
    <p:extLst>
      <p:ext uri="{BB962C8B-B14F-4D97-AF65-F5344CB8AC3E}">
        <p14:creationId xmlns:p14="http://schemas.microsoft.com/office/powerpoint/2010/main" val="186072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A49CC1-4CEE-FE4E-A02C-C298DB7DB302}"/>
              </a:ext>
            </a:extLst>
          </p:cNvPr>
          <p:cNvSpPr/>
          <p:nvPr/>
        </p:nvSpPr>
        <p:spPr>
          <a:xfrm>
            <a:off x="2841740" y="1441415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EBC0328E-D3CD-3C47-B056-E52B4695F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09468"/>
              </p:ext>
            </p:extLst>
          </p:nvPr>
        </p:nvGraphicFramePr>
        <p:xfrm>
          <a:off x="5083357" y="2779357"/>
          <a:ext cx="2366662" cy="19057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6662">
                  <a:extLst>
                    <a:ext uri="{9D8B030D-6E8A-4147-A177-3AD203B41FA5}">
                      <a16:colId xmlns:a16="http://schemas.microsoft.com/office/drawing/2014/main" val="3782720604"/>
                    </a:ext>
                  </a:extLst>
                </a:gridCol>
              </a:tblGrid>
              <a:tr h="476431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Select no. of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qns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34705" marR="134705" marT="67353" marB="67353"/>
                </a:tc>
                <a:extLst>
                  <a:ext uri="{0D108BD9-81ED-4DB2-BD59-A6C34878D82A}">
                    <a16:rowId xmlns:a16="http://schemas.microsoft.com/office/drawing/2014/main" val="462647460"/>
                  </a:ext>
                </a:extLst>
              </a:tr>
              <a:tr h="476431"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10</a:t>
                      </a:r>
                    </a:p>
                  </a:txBody>
                  <a:tcPr marL="134705" marR="134705" marT="67353" marB="67353" anchor="ctr"/>
                </a:tc>
                <a:extLst>
                  <a:ext uri="{0D108BD9-81ED-4DB2-BD59-A6C34878D82A}">
                    <a16:rowId xmlns:a16="http://schemas.microsoft.com/office/drawing/2014/main" val="3232234315"/>
                  </a:ext>
                </a:extLst>
              </a:tr>
              <a:tr h="476431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134705" marR="134705" marT="67353" marB="6735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430930"/>
                  </a:ext>
                </a:extLst>
              </a:tr>
              <a:tr h="476431"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20</a:t>
                      </a:r>
                    </a:p>
                  </a:txBody>
                  <a:tcPr marL="134705" marR="134705" marT="67353" marB="67353" anchor="ctr"/>
                </a:tc>
                <a:extLst>
                  <a:ext uri="{0D108BD9-81ED-4DB2-BD59-A6C34878D82A}">
                    <a16:rowId xmlns:a16="http://schemas.microsoft.com/office/drawing/2014/main" val="31380781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2EF501-84C2-BC47-B15A-5ABAB999E65F}"/>
              </a:ext>
            </a:extLst>
          </p:cNvPr>
          <p:cNvSpPr txBox="1"/>
          <p:nvPr/>
        </p:nvSpPr>
        <p:spPr>
          <a:xfrm>
            <a:off x="4212680" y="2143934"/>
            <a:ext cx="4090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Select the number of questions</a:t>
            </a:r>
          </a:p>
        </p:txBody>
      </p:sp>
      <p:sp>
        <p:nvSpPr>
          <p:cNvPr id="10" name="矩形: 圆角 30">
            <a:extLst>
              <a:ext uri="{FF2B5EF4-FFF2-40B4-BE49-F238E27FC236}">
                <a16:creationId xmlns:a16="http://schemas.microsoft.com/office/drawing/2014/main" id="{8D5C44F3-E1A6-5B40-9C6F-564E815891A6}"/>
              </a:ext>
            </a:extLst>
          </p:cNvPr>
          <p:cNvSpPr/>
          <p:nvPr/>
        </p:nvSpPr>
        <p:spPr>
          <a:xfrm>
            <a:off x="8226378" y="4903792"/>
            <a:ext cx="1123882" cy="303068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11335-E43C-1A4A-9933-7872552219BA}"/>
              </a:ext>
            </a:extLst>
          </p:cNvPr>
          <p:cNvGrpSpPr/>
          <p:nvPr/>
        </p:nvGrpSpPr>
        <p:grpSpPr>
          <a:xfrm>
            <a:off x="2852213" y="1437029"/>
            <a:ext cx="1002195" cy="952531"/>
            <a:chOff x="6634308" y="1781534"/>
            <a:chExt cx="897460" cy="8529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C3278F-4774-8440-9AE9-531C4B62EB5C}"/>
                </a:ext>
              </a:extLst>
            </p:cNvPr>
            <p:cNvSpPr/>
            <p:nvPr/>
          </p:nvSpPr>
          <p:spPr>
            <a:xfrm>
              <a:off x="6634308" y="1781534"/>
              <a:ext cx="897460" cy="8529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13" name="Graphic 12" descr="Back with solid fill">
              <a:extLst>
                <a:ext uri="{FF2B5EF4-FFF2-40B4-BE49-F238E27FC236}">
                  <a16:creationId xmlns:a16="http://schemas.microsoft.com/office/drawing/2014/main" id="{31B831C6-BA0F-2B4C-B6F6-BAACE9555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7569" y="1882558"/>
              <a:ext cx="650938" cy="650938"/>
            </a:xfrm>
            <a:prstGeom prst="rect">
              <a:avLst/>
            </a:prstGeom>
          </p:spPr>
        </p:pic>
      </p:grpSp>
      <p:pic>
        <p:nvPicPr>
          <p:cNvPr id="14" name="Graphic 13" descr="Right pointing backhand index with solid fill">
            <a:extLst>
              <a:ext uri="{FF2B5EF4-FFF2-40B4-BE49-F238E27FC236}">
                <a16:creationId xmlns:a16="http://schemas.microsoft.com/office/drawing/2014/main" id="{8197C201-DF97-1E42-9B1D-DAC4478D7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594" y="2131670"/>
            <a:ext cx="459847" cy="4598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0F13C65-1916-A245-9858-CDA96A0C4EE4}"/>
              </a:ext>
            </a:extLst>
          </p:cNvPr>
          <p:cNvSpPr/>
          <p:nvPr/>
        </p:nvSpPr>
        <p:spPr>
          <a:xfrm>
            <a:off x="2848174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C6A169-8547-9F4A-BFB8-2DEC48B123F5}"/>
              </a:ext>
            </a:extLst>
          </p:cNvPr>
          <p:cNvSpPr/>
          <p:nvPr/>
        </p:nvSpPr>
        <p:spPr>
          <a:xfrm>
            <a:off x="2784340" y="979472"/>
            <a:ext cx="5519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18. Selecting the number of questions for challenge Page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1CC46A-3591-5449-B59D-3278B3D89AF6}"/>
              </a:ext>
            </a:extLst>
          </p:cNvPr>
          <p:cNvCxnSpPr>
            <a:cxnSpLocks/>
          </p:cNvCxnSpPr>
          <p:nvPr/>
        </p:nvCxnSpPr>
        <p:spPr>
          <a:xfrm flipV="1">
            <a:off x="7266432" y="2862374"/>
            <a:ext cx="2650796" cy="126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D57BFB-A04F-0243-A155-1E022D8CBA2C}"/>
              </a:ext>
            </a:extLst>
          </p:cNvPr>
          <p:cNvSpPr txBox="1"/>
          <p:nvPr/>
        </p:nvSpPr>
        <p:spPr>
          <a:xfrm>
            <a:off x="9932500" y="2520176"/>
            <a:ext cx="21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Select to select the number of questions for the </a:t>
            </a:r>
            <a:r>
              <a:rPr lang="en-SG" sz="1200" dirty="0" err="1"/>
              <a:t>challange</a:t>
            </a:r>
            <a:endParaRPr lang="en-SG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888E1F-B067-5F49-8828-4892A43B2CFA}"/>
              </a:ext>
            </a:extLst>
          </p:cNvPr>
          <p:cNvCxnSpPr>
            <a:cxnSpLocks/>
          </p:cNvCxnSpPr>
          <p:nvPr/>
        </p:nvCxnSpPr>
        <p:spPr>
          <a:xfrm flipV="1">
            <a:off x="8851392" y="4380948"/>
            <a:ext cx="1000004" cy="418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B31CD4-1DBC-8A4D-B620-C650FDE018A7}"/>
              </a:ext>
            </a:extLst>
          </p:cNvPr>
          <p:cNvSpPr txBox="1"/>
          <p:nvPr/>
        </p:nvSpPr>
        <p:spPr>
          <a:xfrm>
            <a:off x="9866668" y="4038750"/>
            <a:ext cx="21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</a:t>
            </a:r>
            <a:r>
              <a:rPr lang="en-US" sz="1200" dirty="0"/>
              <a:t>Complete to go to Successfully creation of a challenge Page (19)</a:t>
            </a:r>
            <a:endParaRPr lang="en-SG" sz="1200" dirty="0"/>
          </a:p>
        </p:txBody>
      </p:sp>
      <p:pic>
        <p:nvPicPr>
          <p:cNvPr id="21" name="Graphic 20" descr="Caret Down with solid fill">
            <a:extLst>
              <a:ext uri="{FF2B5EF4-FFF2-40B4-BE49-F238E27FC236}">
                <a16:creationId xmlns:a16="http://schemas.microsoft.com/office/drawing/2014/main" id="{ECF7D7C6-940A-264D-9289-499CB3FB9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1767" y="2839880"/>
            <a:ext cx="329329" cy="3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7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A5F93B-D79B-1F43-89B5-6728B05E778C}"/>
              </a:ext>
            </a:extLst>
          </p:cNvPr>
          <p:cNvSpPr/>
          <p:nvPr/>
        </p:nvSpPr>
        <p:spPr>
          <a:xfrm>
            <a:off x="2841740" y="1429223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3388A-79AB-7C40-87CF-D468682C3620}"/>
              </a:ext>
            </a:extLst>
          </p:cNvPr>
          <p:cNvSpPr txBox="1"/>
          <p:nvPr/>
        </p:nvSpPr>
        <p:spPr>
          <a:xfrm>
            <a:off x="3541877" y="2631623"/>
            <a:ext cx="543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You have successfully created a challenge!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935444-AD22-344B-8F10-2D660FA783B6}"/>
              </a:ext>
            </a:extLst>
          </p:cNvPr>
          <p:cNvGrpSpPr/>
          <p:nvPr/>
        </p:nvGrpSpPr>
        <p:grpSpPr>
          <a:xfrm>
            <a:off x="2864405" y="1437029"/>
            <a:ext cx="1002195" cy="952531"/>
            <a:chOff x="6634308" y="1781534"/>
            <a:chExt cx="897460" cy="8529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5EDEDD-3292-4D4A-B6DC-6DC49D9D4F70}"/>
                </a:ext>
              </a:extLst>
            </p:cNvPr>
            <p:cNvSpPr/>
            <p:nvPr/>
          </p:nvSpPr>
          <p:spPr>
            <a:xfrm>
              <a:off x="6634308" y="1781534"/>
              <a:ext cx="897460" cy="8529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11" name="Graphic 10" descr="Back with solid fill">
              <a:extLst>
                <a:ext uri="{FF2B5EF4-FFF2-40B4-BE49-F238E27FC236}">
                  <a16:creationId xmlns:a16="http://schemas.microsoft.com/office/drawing/2014/main" id="{2A0F4240-3C84-0741-8D26-50894ECC6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7569" y="1882558"/>
              <a:ext cx="650938" cy="65093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3CBB9F-B005-4549-9032-74F0AEE6BF09}"/>
              </a:ext>
            </a:extLst>
          </p:cNvPr>
          <p:cNvSpPr txBox="1"/>
          <p:nvPr/>
        </p:nvSpPr>
        <p:spPr>
          <a:xfrm>
            <a:off x="4637113" y="3511266"/>
            <a:ext cx="148694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SG" sz="2000" dirty="0"/>
              <a:t>Share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062C7E-B7A7-2649-AD79-0C9A5A4DAC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73" b="89809" l="10000" r="90000">
                        <a14:foregroundMark x1="9417" y1="8439" x2="10583" y2="16242"/>
                        <a14:foregroundMark x1="10583" y1="16242" x2="13417" y2="22134"/>
                        <a14:foregroundMark x1="13417" y1="22134" x2="17333" y2="17038"/>
                        <a14:foregroundMark x1="17333" y1="17038" x2="17167" y2="7803"/>
                        <a14:foregroundMark x1="13583" y1="11943" x2="13583" y2="11943"/>
                        <a14:foregroundMark x1="31417" y1="8758" x2="31417" y2="8758"/>
                        <a14:foregroundMark x1="33083" y1="16720" x2="33083" y2="16720"/>
                        <a14:foregroundMark x1="29417" y1="5573" x2="34750" y2="7484"/>
                        <a14:foregroundMark x1="34583" y1="14172" x2="34583" y2="14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4" r="77022" b="69888"/>
          <a:stretch/>
        </p:blipFill>
        <p:spPr>
          <a:xfrm>
            <a:off x="4691490" y="3511266"/>
            <a:ext cx="394073" cy="3894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365392-8FB4-8440-B5FE-07F97AEA94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8" t="4426" r="61455" b="72488"/>
          <a:stretch/>
        </p:blipFill>
        <p:spPr>
          <a:xfrm>
            <a:off x="5085563" y="3563418"/>
            <a:ext cx="302822" cy="2997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4222E4-919C-1B47-A5A1-C838518CE508}"/>
              </a:ext>
            </a:extLst>
          </p:cNvPr>
          <p:cNvSpPr txBox="1"/>
          <p:nvPr/>
        </p:nvSpPr>
        <p:spPr>
          <a:xfrm>
            <a:off x="6431883" y="3513221"/>
            <a:ext cx="148694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SG" sz="2000" dirty="0"/>
              <a:t>Attempt</a:t>
            </a:r>
          </a:p>
        </p:txBody>
      </p:sp>
      <p:pic>
        <p:nvPicPr>
          <p:cNvPr id="22" name="Graphic 21" descr="Muscular arm with solid fill">
            <a:extLst>
              <a:ext uri="{FF2B5EF4-FFF2-40B4-BE49-F238E27FC236}">
                <a16:creationId xmlns:a16="http://schemas.microsoft.com/office/drawing/2014/main" id="{5E3F5F3B-5D8D-2F44-82E6-8FF952D444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54705" y="3540754"/>
            <a:ext cx="346764" cy="3467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84C0BA-9B68-C94F-A28C-1775D5E40656}"/>
              </a:ext>
            </a:extLst>
          </p:cNvPr>
          <p:cNvSpPr txBox="1"/>
          <p:nvPr/>
        </p:nvSpPr>
        <p:spPr>
          <a:xfrm>
            <a:off x="3929780" y="2962483"/>
            <a:ext cx="4913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Challenge would be issued to player once you have attempted the same challenge.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4AB405-3F1D-C148-A462-D6C68641D442}"/>
              </a:ext>
            </a:extLst>
          </p:cNvPr>
          <p:cNvSpPr/>
          <p:nvPr/>
        </p:nvSpPr>
        <p:spPr>
          <a:xfrm>
            <a:off x="2860366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5920C0-13DF-1C4A-B7FF-DFECA237168A}"/>
              </a:ext>
            </a:extLst>
          </p:cNvPr>
          <p:cNvSpPr/>
          <p:nvPr/>
        </p:nvSpPr>
        <p:spPr>
          <a:xfrm>
            <a:off x="2841740" y="917243"/>
            <a:ext cx="4330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19. Successfully creation of a challenge Page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2A1A1B-9443-BF4B-B83C-0680BAD5BD11}"/>
              </a:ext>
            </a:extLst>
          </p:cNvPr>
          <p:cNvCxnSpPr>
            <a:cxnSpLocks/>
          </p:cNvCxnSpPr>
          <p:nvPr/>
        </p:nvCxnSpPr>
        <p:spPr>
          <a:xfrm>
            <a:off x="7607808" y="3918523"/>
            <a:ext cx="2340822" cy="47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F3E338-F1E4-C747-AAD1-6DE3C9B89B33}"/>
              </a:ext>
            </a:extLst>
          </p:cNvPr>
          <p:cNvSpPr txBox="1"/>
          <p:nvPr/>
        </p:nvSpPr>
        <p:spPr>
          <a:xfrm>
            <a:off x="9963902" y="4050787"/>
            <a:ext cx="211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Attempt to start the challenge.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5686E5-9D3E-4746-9B7F-390DD2B98EA2}"/>
              </a:ext>
            </a:extLst>
          </p:cNvPr>
          <p:cNvCxnSpPr>
            <a:cxnSpLocks/>
          </p:cNvCxnSpPr>
          <p:nvPr/>
        </p:nvCxnSpPr>
        <p:spPr>
          <a:xfrm flipV="1">
            <a:off x="7918826" y="2485678"/>
            <a:ext cx="1953420" cy="187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803170-03FD-2248-B3A1-30D3257D8A13}"/>
              </a:ext>
            </a:extLst>
          </p:cNvPr>
          <p:cNvSpPr txBox="1"/>
          <p:nvPr/>
        </p:nvSpPr>
        <p:spPr>
          <a:xfrm>
            <a:off x="9887518" y="2143480"/>
            <a:ext cx="2110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Players will be notified that challenge has been created and user has to complete the challenge before the challenge will be issued to the opponent.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FDCA28-ECC4-024C-864E-333B26FF1BD3}"/>
              </a:ext>
            </a:extLst>
          </p:cNvPr>
          <p:cNvCxnSpPr>
            <a:cxnSpLocks/>
          </p:cNvCxnSpPr>
          <p:nvPr/>
        </p:nvCxnSpPr>
        <p:spPr>
          <a:xfrm flipH="1">
            <a:off x="2130153" y="3863134"/>
            <a:ext cx="2506961" cy="28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120ECE-9749-1948-AFC0-1A203CECE2E9}"/>
              </a:ext>
            </a:extLst>
          </p:cNvPr>
          <p:cNvSpPr txBox="1"/>
          <p:nvPr/>
        </p:nvSpPr>
        <p:spPr>
          <a:xfrm>
            <a:off x="759673" y="4266405"/>
            <a:ext cx="21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Share to share the challenge on social media to alert your friends that they have been challenged.</a:t>
            </a:r>
          </a:p>
        </p:txBody>
      </p:sp>
    </p:spTree>
    <p:extLst>
      <p:ext uri="{BB962C8B-B14F-4D97-AF65-F5344CB8AC3E}">
        <p14:creationId xmlns:p14="http://schemas.microsoft.com/office/powerpoint/2010/main" val="15256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BAA23B-407C-7341-8580-AAB88672436E}"/>
              </a:ext>
            </a:extLst>
          </p:cNvPr>
          <p:cNvSpPr/>
          <p:nvPr/>
        </p:nvSpPr>
        <p:spPr>
          <a:xfrm>
            <a:off x="2841740" y="1429223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674D9E-E69F-E147-B39B-9451EC232530}"/>
              </a:ext>
            </a:extLst>
          </p:cNvPr>
          <p:cNvSpPr txBox="1"/>
          <p:nvPr/>
        </p:nvSpPr>
        <p:spPr>
          <a:xfrm>
            <a:off x="4754616" y="2143934"/>
            <a:ext cx="30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Pending Challenges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A1BBCF-90ED-8448-9AE0-84EA7E13B800}"/>
              </a:ext>
            </a:extLst>
          </p:cNvPr>
          <p:cNvGrpSpPr/>
          <p:nvPr/>
        </p:nvGrpSpPr>
        <p:grpSpPr>
          <a:xfrm>
            <a:off x="2876597" y="1437029"/>
            <a:ext cx="1002195" cy="952531"/>
            <a:chOff x="6634308" y="1781534"/>
            <a:chExt cx="897460" cy="8529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5FD50D-CCD9-F848-A3CE-769ADCFE4A89}"/>
                </a:ext>
              </a:extLst>
            </p:cNvPr>
            <p:cNvSpPr/>
            <p:nvPr/>
          </p:nvSpPr>
          <p:spPr>
            <a:xfrm>
              <a:off x="6634308" y="1781534"/>
              <a:ext cx="897460" cy="8529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24" name="Graphic 23" descr="Back with solid fill">
              <a:extLst>
                <a:ext uri="{FF2B5EF4-FFF2-40B4-BE49-F238E27FC236}">
                  <a16:creationId xmlns:a16="http://schemas.microsoft.com/office/drawing/2014/main" id="{AFB7EBF6-FDCC-4C44-BF02-67AC24C1F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7569" y="1882558"/>
              <a:ext cx="650938" cy="650938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076D518-0B58-0B4D-AD21-4DAE411B5A92}"/>
              </a:ext>
            </a:extLst>
          </p:cNvPr>
          <p:cNvSpPr/>
          <p:nvPr/>
        </p:nvSpPr>
        <p:spPr>
          <a:xfrm>
            <a:off x="2884750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915D74D7-3524-E546-8396-B6CE4CD41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1756" y="2119550"/>
            <a:ext cx="545592" cy="545592"/>
          </a:xfrm>
          <a:prstGeom prst="rect">
            <a:avLst/>
          </a:prstGeom>
        </p:spPr>
      </p:pic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A23E1031-0D92-704B-AF70-1D67AF830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0001"/>
              </p:ext>
            </p:extLst>
          </p:nvPr>
        </p:nvGraphicFramePr>
        <p:xfrm>
          <a:off x="3082240" y="2738294"/>
          <a:ext cx="6442047" cy="18337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0632">
                  <a:extLst>
                    <a:ext uri="{9D8B030D-6E8A-4147-A177-3AD203B41FA5}">
                      <a16:colId xmlns:a16="http://schemas.microsoft.com/office/drawing/2014/main" val="3567636547"/>
                    </a:ext>
                  </a:extLst>
                </a:gridCol>
                <a:gridCol w="971577">
                  <a:extLst>
                    <a:ext uri="{9D8B030D-6E8A-4147-A177-3AD203B41FA5}">
                      <a16:colId xmlns:a16="http://schemas.microsoft.com/office/drawing/2014/main" val="3604569286"/>
                    </a:ext>
                  </a:extLst>
                </a:gridCol>
                <a:gridCol w="626926">
                  <a:extLst>
                    <a:ext uri="{9D8B030D-6E8A-4147-A177-3AD203B41FA5}">
                      <a16:colId xmlns:a16="http://schemas.microsoft.com/office/drawing/2014/main" val="3476074903"/>
                    </a:ext>
                  </a:extLst>
                </a:gridCol>
                <a:gridCol w="1262048">
                  <a:extLst>
                    <a:ext uri="{9D8B030D-6E8A-4147-A177-3AD203B41FA5}">
                      <a16:colId xmlns:a16="http://schemas.microsoft.com/office/drawing/2014/main" val="358569109"/>
                    </a:ext>
                  </a:extLst>
                </a:gridCol>
                <a:gridCol w="1101554">
                  <a:extLst>
                    <a:ext uri="{9D8B030D-6E8A-4147-A177-3AD203B41FA5}">
                      <a16:colId xmlns:a16="http://schemas.microsoft.com/office/drawing/2014/main" val="2299996809"/>
                    </a:ext>
                  </a:extLst>
                </a:gridCol>
                <a:gridCol w="1239310">
                  <a:extLst>
                    <a:ext uri="{9D8B030D-6E8A-4147-A177-3AD203B41FA5}">
                      <a16:colId xmlns:a16="http://schemas.microsoft.com/office/drawing/2014/main" val="1688341323"/>
                    </a:ext>
                  </a:extLst>
                </a:gridCol>
              </a:tblGrid>
              <a:tr h="666306">
                <a:tc>
                  <a:txBody>
                    <a:bodyPr/>
                    <a:lstStyle/>
                    <a:p>
                      <a:r>
                        <a:rPr lang="en-US" sz="1800" dirty="0"/>
                        <a:t>Issued by: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World: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Qns</a:t>
                      </a:r>
                      <a:endParaRPr lang="en-US" sz="1800" dirty="0"/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Difficulty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Available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Accept</a:t>
                      </a:r>
                    </a:p>
                  </a:txBody>
                  <a:tcPr marL="111036" marR="111036" marT="55518" marB="55518"/>
                </a:tc>
                <a:extLst>
                  <a:ext uri="{0D108BD9-81ED-4DB2-BD59-A6C34878D82A}">
                    <a16:rowId xmlns:a16="http://schemas.microsoft.com/office/drawing/2014/main" val="2066540802"/>
                  </a:ext>
                </a:extLst>
              </a:tr>
              <a:tr h="599363">
                <a:tc>
                  <a:txBody>
                    <a:bodyPr/>
                    <a:lstStyle/>
                    <a:p>
                      <a:r>
                        <a:rPr lang="en-US" sz="1800" dirty="0"/>
                        <a:t>Sana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Requirement Engineering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Easy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036" marR="111036" marT="55518" marB="55518"/>
                </a:tc>
                <a:extLst>
                  <a:ext uri="{0D108BD9-81ED-4DB2-BD59-A6C34878D82A}">
                    <a16:rowId xmlns:a16="http://schemas.microsoft.com/office/drawing/2014/main" val="3064775085"/>
                  </a:ext>
                </a:extLst>
              </a:tr>
              <a:tr h="568037">
                <a:tc>
                  <a:txBody>
                    <a:bodyPr/>
                    <a:lstStyle/>
                    <a:p>
                      <a:r>
                        <a:rPr lang="en-US" sz="1800" dirty="0"/>
                        <a:t>ly4ly4ly4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Requirement</a:t>
                      </a:r>
                    </a:p>
                    <a:p>
                      <a:r>
                        <a:rPr lang="en-US" sz="1100" dirty="0"/>
                        <a:t>Engineering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Hard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Expired</a:t>
                      </a:r>
                    </a:p>
                  </a:txBody>
                  <a:tcPr marL="111036" marR="111036" marT="55518" marB="55518"/>
                </a:tc>
                <a:extLst>
                  <a:ext uri="{0D108BD9-81ED-4DB2-BD59-A6C34878D82A}">
                    <a16:rowId xmlns:a16="http://schemas.microsoft.com/office/drawing/2014/main" val="1354544290"/>
                  </a:ext>
                </a:extLst>
              </a:tr>
            </a:tbl>
          </a:graphicData>
        </a:graphic>
      </p:graphicFrame>
      <p:sp>
        <p:nvSpPr>
          <p:cNvPr id="32" name="矩形: 圆角 30">
            <a:extLst>
              <a:ext uri="{FF2B5EF4-FFF2-40B4-BE49-F238E27FC236}">
                <a16:creationId xmlns:a16="http://schemas.microsoft.com/office/drawing/2014/main" id="{147FEF96-0693-7B4E-B797-A752F37B8A2A}"/>
              </a:ext>
            </a:extLst>
          </p:cNvPr>
          <p:cNvSpPr/>
          <p:nvPr/>
        </p:nvSpPr>
        <p:spPr>
          <a:xfrm>
            <a:off x="8323914" y="3479229"/>
            <a:ext cx="1123882" cy="303068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CHALLENGE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45013B-E8C7-5B4A-B7AE-544D61F5FC40}"/>
              </a:ext>
            </a:extLst>
          </p:cNvPr>
          <p:cNvSpPr/>
          <p:nvPr/>
        </p:nvSpPr>
        <p:spPr>
          <a:xfrm>
            <a:off x="2841740" y="917243"/>
            <a:ext cx="2760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20. Pending Challenge Page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3166B1-5291-3C46-BD62-B455F2409F83}"/>
              </a:ext>
            </a:extLst>
          </p:cNvPr>
          <p:cNvCxnSpPr>
            <a:cxnSpLocks/>
          </p:cNvCxnSpPr>
          <p:nvPr/>
        </p:nvCxnSpPr>
        <p:spPr>
          <a:xfrm flipV="1">
            <a:off x="8397823" y="2162188"/>
            <a:ext cx="1500460" cy="241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D5A950D-6A84-504B-AD2B-B84D8D4D84A1}"/>
              </a:ext>
            </a:extLst>
          </p:cNvPr>
          <p:cNvSpPr txBox="1"/>
          <p:nvPr/>
        </p:nvSpPr>
        <p:spPr>
          <a:xfrm>
            <a:off x="9913555" y="1819990"/>
            <a:ext cx="2110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Pending challenge shows the relevant information about the challenges that are pending and expired. Players can also accept the challenge over here.</a:t>
            </a:r>
          </a:p>
        </p:txBody>
      </p:sp>
    </p:spTree>
    <p:extLst>
      <p:ext uri="{BB962C8B-B14F-4D97-AF65-F5344CB8AC3E}">
        <p14:creationId xmlns:p14="http://schemas.microsoft.com/office/powerpoint/2010/main" val="7553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F7151-0F16-2140-875F-1A9ABB6F7069}"/>
              </a:ext>
            </a:extLst>
          </p:cNvPr>
          <p:cNvSpPr/>
          <p:nvPr/>
        </p:nvSpPr>
        <p:spPr>
          <a:xfrm>
            <a:off x="2866124" y="1429223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88935-5CBA-EE46-9168-5A7B3A0D21DC}"/>
              </a:ext>
            </a:extLst>
          </p:cNvPr>
          <p:cNvSpPr txBox="1"/>
          <p:nvPr/>
        </p:nvSpPr>
        <p:spPr>
          <a:xfrm>
            <a:off x="4892027" y="2143934"/>
            <a:ext cx="2732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Challenge 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CB7AFE-8692-AE4C-91FD-4A8DFC02D18E}"/>
              </a:ext>
            </a:extLst>
          </p:cNvPr>
          <p:cNvGrpSpPr/>
          <p:nvPr/>
        </p:nvGrpSpPr>
        <p:grpSpPr>
          <a:xfrm>
            <a:off x="2876597" y="1437029"/>
            <a:ext cx="1002195" cy="952531"/>
            <a:chOff x="6634308" y="1781534"/>
            <a:chExt cx="897460" cy="8529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490B9D-48B2-E141-B4B1-6F667B088AB7}"/>
                </a:ext>
              </a:extLst>
            </p:cNvPr>
            <p:cNvSpPr/>
            <p:nvPr/>
          </p:nvSpPr>
          <p:spPr>
            <a:xfrm>
              <a:off x="6634308" y="1781534"/>
              <a:ext cx="897460" cy="8529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8" name="Graphic 7" descr="Back with solid fill">
              <a:extLst>
                <a:ext uri="{FF2B5EF4-FFF2-40B4-BE49-F238E27FC236}">
                  <a16:creationId xmlns:a16="http://schemas.microsoft.com/office/drawing/2014/main" id="{9C436B30-4F9B-0D40-9A0C-66B6E0394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7569" y="1882558"/>
              <a:ext cx="650938" cy="650938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E79C150-AA56-FC4D-A4FA-F02308511BC6}"/>
              </a:ext>
            </a:extLst>
          </p:cNvPr>
          <p:cNvSpPr/>
          <p:nvPr/>
        </p:nvSpPr>
        <p:spPr>
          <a:xfrm>
            <a:off x="2884750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1" name="Table 31">
            <a:extLst>
              <a:ext uri="{FF2B5EF4-FFF2-40B4-BE49-F238E27FC236}">
                <a16:creationId xmlns:a16="http://schemas.microsoft.com/office/drawing/2014/main" id="{8A8CE8A9-1992-DD47-9F15-666E98EB5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86809"/>
              </p:ext>
            </p:extLst>
          </p:nvPr>
        </p:nvGraphicFramePr>
        <p:xfrm>
          <a:off x="3082240" y="2738294"/>
          <a:ext cx="6442047" cy="18337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7967">
                  <a:extLst>
                    <a:ext uri="{9D8B030D-6E8A-4147-A177-3AD203B41FA5}">
                      <a16:colId xmlns:a16="http://schemas.microsoft.com/office/drawing/2014/main" val="3567636547"/>
                    </a:ext>
                  </a:extLst>
                </a:gridCol>
                <a:gridCol w="975361">
                  <a:extLst>
                    <a:ext uri="{9D8B030D-6E8A-4147-A177-3AD203B41FA5}">
                      <a16:colId xmlns:a16="http://schemas.microsoft.com/office/drawing/2014/main" val="3604569286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val="347607490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58569109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2299996809"/>
                    </a:ext>
                  </a:extLst>
                </a:gridCol>
                <a:gridCol w="1611679">
                  <a:extLst>
                    <a:ext uri="{9D8B030D-6E8A-4147-A177-3AD203B41FA5}">
                      <a16:colId xmlns:a16="http://schemas.microsoft.com/office/drawing/2014/main" val="1688341323"/>
                    </a:ext>
                  </a:extLst>
                </a:gridCol>
              </a:tblGrid>
              <a:tr h="666306">
                <a:tc>
                  <a:txBody>
                    <a:bodyPr/>
                    <a:lstStyle/>
                    <a:p>
                      <a:r>
                        <a:rPr lang="en-US" sz="1800" dirty="0"/>
                        <a:t>Issued </a:t>
                      </a:r>
                    </a:p>
                    <a:p>
                      <a:r>
                        <a:rPr lang="en-US" sz="1800" dirty="0"/>
                        <a:t>by: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World: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Qns</a:t>
                      </a:r>
                      <a:endParaRPr lang="en-US" sz="1800" dirty="0"/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Difficulty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Your</a:t>
                      </a:r>
                    </a:p>
                    <a:p>
                      <a:r>
                        <a:rPr lang="en-US" sz="1800" dirty="0"/>
                        <a:t>Score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Opponent</a:t>
                      </a:r>
                    </a:p>
                    <a:p>
                      <a:r>
                        <a:rPr lang="en-US" sz="1800" dirty="0"/>
                        <a:t> Score</a:t>
                      </a:r>
                    </a:p>
                  </a:txBody>
                  <a:tcPr marL="111036" marR="111036" marT="55518" marB="55518"/>
                </a:tc>
                <a:extLst>
                  <a:ext uri="{0D108BD9-81ED-4DB2-BD59-A6C34878D82A}">
                    <a16:rowId xmlns:a16="http://schemas.microsoft.com/office/drawing/2014/main" val="2066540802"/>
                  </a:ext>
                </a:extLst>
              </a:tr>
              <a:tr h="599363">
                <a:tc>
                  <a:txBody>
                    <a:bodyPr/>
                    <a:lstStyle/>
                    <a:p>
                      <a:r>
                        <a:rPr lang="en-US" sz="1800" dirty="0"/>
                        <a:t>Sana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Requirement Engineering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Easy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8/10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  <a:r>
                        <a:rPr lang="en-US" sz="1600" dirty="0"/>
                        <a:t>/</a:t>
                      </a:r>
                      <a:r>
                        <a:rPr lang="en-US" sz="1800" dirty="0"/>
                        <a:t>10</a:t>
                      </a:r>
                    </a:p>
                  </a:txBody>
                  <a:tcPr marL="111036" marR="111036" marT="55518" marB="55518"/>
                </a:tc>
                <a:extLst>
                  <a:ext uri="{0D108BD9-81ED-4DB2-BD59-A6C34878D82A}">
                    <a16:rowId xmlns:a16="http://schemas.microsoft.com/office/drawing/2014/main" val="3064775085"/>
                  </a:ext>
                </a:extLst>
              </a:tr>
              <a:tr h="568037">
                <a:tc>
                  <a:txBody>
                    <a:bodyPr/>
                    <a:lstStyle/>
                    <a:p>
                      <a:r>
                        <a:rPr lang="en-US" sz="1800" dirty="0"/>
                        <a:t>Jason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Requirement</a:t>
                      </a:r>
                    </a:p>
                    <a:p>
                      <a:r>
                        <a:rPr lang="en-US" sz="1100" dirty="0"/>
                        <a:t>Engineering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Medium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9/15</a:t>
                      </a:r>
                    </a:p>
                  </a:txBody>
                  <a:tcPr marL="111036" marR="111036" marT="55518" marB="555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10/15</a:t>
                      </a:r>
                    </a:p>
                  </a:txBody>
                  <a:tcPr marL="111036" marR="111036" marT="55518" marB="55518"/>
                </a:tc>
                <a:extLst>
                  <a:ext uri="{0D108BD9-81ED-4DB2-BD59-A6C34878D82A}">
                    <a16:rowId xmlns:a16="http://schemas.microsoft.com/office/drawing/2014/main" val="1354544290"/>
                  </a:ext>
                </a:extLst>
              </a:tr>
            </a:tbl>
          </a:graphicData>
        </a:graphic>
      </p:graphicFrame>
      <p:pic>
        <p:nvPicPr>
          <p:cNvPr id="14" name="Graphic 13" descr="Trophy with solid fill">
            <a:extLst>
              <a:ext uri="{FF2B5EF4-FFF2-40B4-BE49-F238E27FC236}">
                <a16:creationId xmlns:a16="http://schemas.microsoft.com/office/drawing/2014/main" id="{77007E43-A094-104B-9180-FDB20E32F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898" y="2093904"/>
            <a:ext cx="591312" cy="591312"/>
          </a:xfrm>
          <a:prstGeom prst="rect">
            <a:avLst/>
          </a:prstGeom>
        </p:spPr>
      </p:pic>
      <p:pic>
        <p:nvPicPr>
          <p:cNvPr id="16" name="Graphic 15" descr="Trophy outline">
            <a:extLst>
              <a:ext uri="{FF2B5EF4-FFF2-40B4-BE49-F238E27FC236}">
                <a16:creationId xmlns:a16="http://schemas.microsoft.com/office/drawing/2014/main" id="{E440BF10-200D-FD4D-977F-41B2FA5A9F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4992" y="3426547"/>
            <a:ext cx="457200" cy="457200"/>
          </a:xfrm>
          <a:prstGeom prst="rect">
            <a:avLst/>
          </a:prstGeom>
        </p:spPr>
      </p:pic>
      <p:pic>
        <p:nvPicPr>
          <p:cNvPr id="17" name="Graphic 16" descr="Trophy outline">
            <a:extLst>
              <a:ext uri="{FF2B5EF4-FFF2-40B4-BE49-F238E27FC236}">
                <a16:creationId xmlns:a16="http://schemas.microsoft.com/office/drawing/2014/main" id="{D43C776C-4ECE-1642-B868-DD9E07A78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0976" y="3986334"/>
            <a:ext cx="457200" cy="457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D07C3FF-21A5-BF4B-9C3A-01E6C87D45B7}"/>
              </a:ext>
            </a:extLst>
          </p:cNvPr>
          <p:cNvSpPr/>
          <p:nvPr/>
        </p:nvSpPr>
        <p:spPr>
          <a:xfrm>
            <a:off x="2841740" y="917243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21. Challenge Results 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9F9B7F-C613-674C-B341-FE4286D9C855}"/>
              </a:ext>
            </a:extLst>
          </p:cNvPr>
          <p:cNvCxnSpPr>
            <a:cxnSpLocks/>
          </p:cNvCxnSpPr>
          <p:nvPr/>
        </p:nvCxnSpPr>
        <p:spPr>
          <a:xfrm flipV="1">
            <a:off x="8473440" y="2097035"/>
            <a:ext cx="1424843" cy="272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78121E-C5F5-8545-AB5E-8E486CA9D87C}"/>
              </a:ext>
            </a:extLst>
          </p:cNvPr>
          <p:cNvSpPr txBox="1"/>
          <p:nvPr/>
        </p:nvSpPr>
        <p:spPr>
          <a:xfrm>
            <a:off x="9913555" y="1754837"/>
            <a:ext cx="21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Challenge Results shows the relevant information of the challenge after both players have completed the challenge.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7C104E-ED17-6C4C-AE95-2FF6C9694FB4}"/>
              </a:ext>
            </a:extLst>
          </p:cNvPr>
          <p:cNvCxnSpPr>
            <a:cxnSpLocks/>
          </p:cNvCxnSpPr>
          <p:nvPr/>
        </p:nvCxnSpPr>
        <p:spPr>
          <a:xfrm>
            <a:off x="9028176" y="4252035"/>
            <a:ext cx="920454" cy="14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2609A7-4B64-0049-A9B5-991957867163}"/>
              </a:ext>
            </a:extLst>
          </p:cNvPr>
          <p:cNvSpPr txBox="1"/>
          <p:nvPr/>
        </p:nvSpPr>
        <p:spPr>
          <a:xfrm>
            <a:off x="9963902" y="4050787"/>
            <a:ext cx="2110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A trophy icon would be shown on the score that has a higher score. It would also mean that the player that has the icon has a higher score and won the challenge.</a:t>
            </a:r>
          </a:p>
        </p:txBody>
      </p:sp>
    </p:spTree>
    <p:extLst>
      <p:ext uri="{BB962C8B-B14F-4D97-AF65-F5344CB8AC3E}">
        <p14:creationId xmlns:p14="http://schemas.microsoft.com/office/powerpoint/2010/main" val="25600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C0601FA8-0C85-1149-8857-5C1356ED5E7D}"/>
              </a:ext>
            </a:extLst>
          </p:cNvPr>
          <p:cNvSpPr/>
          <p:nvPr/>
        </p:nvSpPr>
        <p:spPr>
          <a:xfrm>
            <a:off x="2261926" y="1344959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4" name="矩形 56">
            <a:extLst>
              <a:ext uri="{FF2B5EF4-FFF2-40B4-BE49-F238E27FC236}">
                <a16:creationId xmlns:a16="http://schemas.microsoft.com/office/drawing/2014/main" id="{B3836C55-9233-B54F-BABD-D27920378777}"/>
              </a:ext>
            </a:extLst>
          </p:cNvPr>
          <p:cNvSpPr/>
          <p:nvPr/>
        </p:nvSpPr>
        <p:spPr>
          <a:xfrm rot="5400000">
            <a:off x="6624750" y="2861581"/>
            <a:ext cx="3987687" cy="9781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49DF4-326E-4748-9B06-D7292AEE284C}"/>
              </a:ext>
            </a:extLst>
          </p:cNvPr>
          <p:cNvSpPr txBox="1"/>
          <p:nvPr/>
        </p:nvSpPr>
        <p:spPr>
          <a:xfrm>
            <a:off x="8340136" y="2145524"/>
            <a:ext cx="588501" cy="629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A26B4-BCB4-ED46-89FA-890907FCF70A}"/>
              </a:ext>
            </a:extLst>
          </p:cNvPr>
          <p:cNvSpPr txBox="1"/>
          <p:nvPr/>
        </p:nvSpPr>
        <p:spPr>
          <a:xfrm>
            <a:off x="8204034" y="2852381"/>
            <a:ext cx="78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_Ming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8DCBDF8-03E9-0944-8F92-89EE651CD8CD}"/>
              </a:ext>
            </a:extLst>
          </p:cNvPr>
          <p:cNvSpPr/>
          <p:nvPr/>
        </p:nvSpPr>
        <p:spPr>
          <a:xfrm>
            <a:off x="8315752" y="3336989"/>
            <a:ext cx="609600" cy="65891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5DDD99E-F03E-D349-936F-2AADC69A7540}"/>
              </a:ext>
            </a:extLst>
          </p:cNvPr>
          <p:cNvSpPr/>
          <p:nvPr/>
        </p:nvSpPr>
        <p:spPr>
          <a:xfrm>
            <a:off x="3423510" y="2394340"/>
            <a:ext cx="523078" cy="53042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5EF7510-0DE9-474D-8BD6-DA1787525D2F}"/>
              </a:ext>
            </a:extLst>
          </p:cNvPr>
          <p:cNvSpPr/>
          <p:nvPr/>
        </p:nvSpPr>
        <p:spPr>
          <a:xfrm>
            <a:off x="3451570" y="3583925"/>
            <a:ext cx="495018" cy="49501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0C98A2F2-336C-544D-B7AD-5BCC6729AADC}"/>
              </a:ext>
            </a:extLst>
          </p:cNvPr>
          <p:cNvSpPr/>
          <p:nvPr/>
        </p:nvSpPr>
        <p:spPr>
          <a:xfrm>
            <a:off x="3433462" y="3006837"/>
            <a:ext cx="495018" cy="49501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AAAD83E0-4467-3E4D-A82E-11083D467E50}"/>
              </a:ext>
            </a:extLst>
          </p:cNvPr>
          <p:cNvSpPr/>
          <p:nvPr/>
        </p:nvSpPr>
        <p:spPr>
          <a:xfrm>
            <a:off x="3439524" y="4197638"/>
            <a:ext cx="495018" cy="4950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1C9402-95A3-6742-905C-796544AA5268}"/>
              </a:ext>
            </a:extLst>
          </p:cNvPr>
          <p:cNvSpPr txBox="1"/>
          <p:nvPr/>
        </p:nvSpPr>
        <p:spPr>
          <a:xfrm>
            <a:off x="3545449" y="2492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FD96F6-FF95-9445-8164-42988A76D9A4}"/>
              </a:ext>
            </a:extLst>
          </p:cNvPr>
          <p:cNvSpPr txBox="1"/>
          <p:nvPr/>
        </p:nvSpPr>
        <p:spPr>
          <a:xfrm>
            <a:off x="3559646" y="3631968"/>
            <a:ext cx="24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F62C0-2632-5B43-87FA-4230173B918F}"/>
              </a:ext>
            </a:extLst>
          </p:cNvPr>
          <p:cNvSpPr txBox="1"/>
          <p:nvPr/>
        </p:nvSpPr>
        <p:spPr>
          <a:xfrm>
            <a:off x="3548236" y="3065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33B3DC-F7AC-1F4A-890C-7395851AEFA6}"/>
              </a:ext>
            </a:extLst>
          </p:cNvPr>
          <p:cNvSpPr txBox="1"/>
          <p:nvPr/>
        </p:nvSpPr>
        <p:spPr>
          <a:xfrm>
            <a:off x="3536044" y="42360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0C782-B2E1-0A47-A36F-0DD5BC1F5903}"/>
              </a:ext>
            </a:extLst>
          </p:cNvPr>
          <p:cNvSpPr txBox="1"/>
          <p:nvPr/>
        </p:nvSpPr>
        <p:spPr>
          <a:xfrm>
            <a:off x="4242054" y="2412181"/>
            <a:ext cx="494683" cy="529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3F19CC-CE48-F546-8A79-90118ABD59C3}"/>
              </a:ext>
            </a:extLst>
          </p:cNvPr>
          <p:cNvSpPr txBox="1"/>
          <p:nvPr/>
        </p:nvSpPr>
        <p:spPr>
          <a:xfrm>
            <a:off x="4242067" y="3042648"/>
            <a:ext cx="494683" cy="529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2F9E00-21EB-4645-903F-70414CED3652}"/>
              </a:ext>
            </a:extLst>
          </p:cNvPr>
          <p:cNvSpPr txBox="1"/>
          <p:nvPr/>
        </p:nvSpPr>
        <p:spPr>
          <a:xfrm>
            <a:off x="4237893" y="3649535"/>
            <a:ext cx="506322" cy="541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5C4096-1B5B-1E4C-AEE0-0F9476A86C92}"/>
              </a:ext>
            </a:extLst>
          </p:cNvPr>
          <p:cNvSpPr txBox="1"/>
          <p:nvPr/>
        </p:nvSpPr>
        <p:spPr>
          <a:xfrm>
            <a:off x="4222787" y="4257761"/>
            <a:ext cx="521413" cy="529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6AA6A6-9339-6A41-BFDA-6DDBB7F9BC1D}"/>
              </a:ext>
            </a:extLst>
          </p:cNvPr>
          <p:cNvSpPr txBox="1"/>
          <p:nvPr/>
        </p:nvSpPr>
        <p:spPr>
          <a:xfrm>
            <a:off x="4824967" y="2484772"/>
            <a:ext cx="78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_Ming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0F6FA9-A8DB-4640-915E-C84A8E7C0379}"/>
              </a:ext>
            </a:extLst>
          </p:cNvPr>
          <p:cNvSpPr txBox="1"/>
          <p:nvPr/>
        </p:nvSpPr>
        <p:spPr>
          <a:xfrm>
            <a:off x="4939915" y="3088265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ly4ly4ly4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14D4A4-6CE6-5D46-9B36-1A80E26BDEF0}"/>
              </a:ext>
            </a:extLst>
          </p:cNvPr>
          <p:cNvSpPr txBox="1"/>
          <p:nvPr/>
        </p:nvSpPr>
        <p:spPr>
          <a:xfrm>
            <a:off x="4976359" y="3683344"/>
            <a:ext cx="63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SynC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348363-A7F2-8C47-89C3-CB5814AA722C}"/>
              </a:ext>
            </a:extLst>
          </p:cNvPr>
          <p:cNvSpPr txBox="1"/>
          <p:nvPr/>
        </p:nvSpPr>
        <p:spPr>
          <a:xfrm>
            <a:off x="4988682" y="4243398"/>
            <a:ext cx="63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0FDF42-F6C9-FD44-9157-A48ED225A143}"/>
              </a:ext>
            </a:extLst>
          </p:cNvPr>
          <p:cNvSpPr txBox="1"/>
          <p:nvPr/>
        </p:nvSpPr>
        <p:spPr>
          <a:xfrm>
            <a:off x="8471094" y="3467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7A7FCB-E263-9C46-93E7-1943633AF2A6}"/>
              </a:ext>
            </a:extLst>
          </p:cNvPr>
          <p:cNvSpPr txBox="1"/>
          <p:nvPr/>
        </p:nvSpPr>
        <p:spPr>
          <a:xfrm>
            <a:off x="5469205" y="2590215"/>
            <a:ext cx="2603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Level 10  4960points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248CEB-A1D6-0742-89B0-1B9213907DD0}"/>
              </a:ext>
            </a:extLst>
          </p:cNvPr>
          <p:cNvSpPr txBox="1"/>
          <p:nvPr/>
        </p:nvSpPr>
        <p:spPr>
          <a:xfrm>
            <a:off x="5469382" y="3120605"/>
            <a:ext cx="2603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Level 10  4860points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FBE4B8-C895-B149-AC57-B008A0490689}"/>
              </a:ext>
            </a:extLst>
          </p:cNvPr>
          <p:cNvSpPr txBox="1"/>
          <p:nvPr/>
        </p:nvSpPr>
        <p:spPr>
          <a:xfrm>
            <a:off x="5480138" y="3714710"/>
            <a:ext cx="246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Level 9  3860points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45EBE9-54F2-ED4E-9A34-66F4EA218128}"/>
              </a:ext>
            </a:extLst>
          </p:cNvPr>
          <p:cNvSpPr txBox="1"/>
          <p:nvPr/>
        </p:nvSpPr>
        <p:spPr>
          <a:xfrm>
            <a:off x="5475212" y="4245291"/>
            <a:ext cx="246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Level 8  3550points</a:t>
            </a:r>
          </a:p>
        </p:txBody>
      </p:sp>
      <p:pic>
        <p:nvPicPr>
          <p:cNvPr id="41" name="Graphic 40" descr="Acorn with solid fill">
            <a:extLst>
              <a:ext uri="{FF2B5EF4-FFF2-40B4-BE49-F238E27FC236}">
                <a16:creationId xmlns:a16="http://schemas.microsoft.com/office/drawing/2014/main" id="{4DBE5042-4131-7344-A534-BD798ACEA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518" y="3088265"/>
            <a:ext cx="461513" cy="461513"/>
          </a:xfrm>
          <a:prstGeom prst="rect">
            <a:avLst/>
          </a:prstGeom>
        </p:spPr>
      </p:pic>
      <p:pic>
        <p:nvPicPr>
          <p:cNvPr id="43" name="Graphic 42" descr="Anemone and clownfish outline">
            <a:extLst>
              <a:ext uri="{FF2B5EF4-FFF2-40B4-BE49-F238E27FC236}">
                <a16:creationId xmlns:a16="http://schemas.microsoft.com/office/drawing/2014/main" id="{C8E2749C-FCDE-204F-8D17-785AD7E8A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1043" y="3687284"/>
            <a:ext cx="442465" cy="442465"/>
          </a:xfrm>
          <a:prstGeom prst="rect">
            <a:avLst/>
          </a:prstGeom>
        </p:spPr>
      </p:pic>
      <p:pic>
        <p:nvPicPr>
          <p:cNvPr id="45" name="Graphic 44" descr="Bao outline">
            <a:extLst>
              <a:ext uri="{FF2B5EF4-FFF2-40B4-BE49-F238E27FC236}">
                <a16:creationId xmlns:a16="http://schemas.microsoft.com/office/drawing/2014/main" id="{4F0D226F-7029-7C4D-9537-1BE4FD8A9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0102" y="4291005"/>
            <a:ext cx="461513" cy="461513"/>
          </a:xfrm>
          <a:prstGeom prst="rect">
            <a:avLst/>
          </a:prstGeom>
        </p:spPr>
      </p:pic>
      <p:pic>
        <p:nvPicPr>
          <p:cNvPr id="47" name="Graphic 46" descr="Crown with solid fill">
            <a:extLst>
              <a:ext uri="{FF2B5EF4-FFF2-40B4-BE49-F238E27FC236}">
                <a16:creationId xmlns:a16="http://schemas.microsoft.com/office/drawing/2014/main" id="{B35B8961-6335-AD46-8FDF-6C7E212967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8797" y="2450324"/>
            <a:ext cx="438227" cy="438227"/>
          </a:xfrm>
          <a:prstGeom prst="rect">
            <a:avLst/>
          </a:prstGeom>
        </p:spPr>
      </p:pic>
      <p:pic>
        <p:nvPicPr>
          <p:cNvPr id="48" name="Graphic 47" descr="Crown with solid fill">
            <a:extLst>
              <a:ext uri="{FF2B5EF4-FFF2-40B4-BE49-F238E27FC236}">
                <a16:creationId xmlns:a16="http://schemas.microsoft.com/office/drawing/2014/main" id="{2DB3C626-582E-5A45-A5AE-081D41974B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5823" y="2190690"/>
            <a:ext cx="549940" cy="549940"/>
          </a:xfrm>
          <a:prstGeom prst="rect">
            <a:avLst/>
          </a:prstGeom>
        </p:spPr>
      </p:pic>
      <p:graphicFrame>
        <p:nvGraphicFramePr>
          <p:cNvPr id="49" name="表格 7">
            <a:extLst>
              <a:ext uri="{FF2B5EF4-FFF2-40B4-BE49-F238E27FC236}">
                <a16:creationId xmlns:a16="http://schemas.microsoft.com/office/drawing/2014/main" id="{144EA016-7CFD-3147-B737-D687BE29B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47548"/>
              </p:ext>
            </p:extLst>
          </p:nvPr>
        </p:nvGraphicFramePr>
        <p:xfrm>
          <a:off x="9556930" y="1990427"/>
          <a:ext cx="1277899" cy="10252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7899">
                  <a:extLst>
                    <a:ext uri="{9D8B030D-6E8A-4147-A177-3AD203B41FA5}">
                      <a16:colId xmlns:a16="http://schemas.microsoft.com/office/drawing/2014/main" val="3782720604"/>
                    </a:ext>
                  </a:extLst>
                </a:gridCol>
              </a:tblGrid>
              <a:tr h="34176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629" marR="96629" marT="48315" marB="48315"/>
                </a:tc>
                <a:extLst>
                  <a:ext uri="{0D108BD9-81ED-4DB2-BD59-A6C34878D82A}">
                    <a16:rowId xmlns:a16="http://schemas.microsoft.com/office/drawing/2014/main" val="462647460"/>
                  </a:ext>
                </a:extLst>
              </a:tr>
              <a:tr h="3417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Lab Class</a:t>
                      </a:r>
                    </a:p>
                  </a:txBody>
                  <a:tcPr marL="96629" marR="96629" marT="48315" marB="48315" anchor="ctr"/>
                </a:tc>
                <a:extLst>
                  <a:ext uri="{0D108BD9-81ED-4DB2-BD59-A6C34878D82A}">
                    <a16:rowId xmlns:a16="http://schemas.microsoft.com/office/drawing/2014/main" val="3232234315"/>
                  </a:ext>
                </a:extLst>
              </a:tr>
              <a:tr h="3417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Cohort</a:t>
                      </a:r>
                    </a:p>
                  </a:txBody>
                  <a:tcPr marL="96629" marR="96629" marT="48315" marB="48315" anchor="ctr"/>
                </a:tc>
                <a:extLst>
                  <a:ext uri="{0D108BD9-81ED-4DB2-BD59-A6C34878D82A}">
                    <a16:rowId xmlns:a16="http://schemas.microsoft.com/office/drawing/2014/main" val="1501375876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768C83C4-7C28-4249-88FF-AE510270D93F}"/>
              </a:ext>
            </a:extLst>
          </p:cNvPr>
          <p:cNvSpPr/>
          <p:nvPr/>
        </p:nvSpPr>
        <p:spPr>
          <a:xfrm>
            <a:off x="6313042" y="1398777"/>
            <a:ext cx="1760050" cy="3224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      </a:t>
            </a:r>
            <a:r>
              <a:rPr lang="en-SG" sz="1200" dirty="0">
                <a:solidFill>
                  <a:schemeClr val="tx1"/>
                </a:solidFill>
              </a:rPr>
              <a:t>Filter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2B27B55-55D1-1D47-8F8D-586F476252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3" y="1465869"/>
            <a:ext cx="200416" cy="20041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21D37D2-6CF6-7041-B026-41F7DB63FF6D}"/>
              </a:ext>
            </a:extLst>
          </p:cNvPr>
          <p:cNvSpPr/>
          <p:nvPr/>
        </p:nvSpPr>
        <p:spPr>
          <a:xfrm>
            <a:off x="9556930" y="1990426"/>
            <a:ext cx="1289592" cy="3790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      Select a type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EE1E87E-9DB8-6546-8153-DB264E1898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27" y="2096346"/>
            <a:ext cx="179994" cy="179994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8E2D319-5C1B-1D42-A942-55E7C4EB29BB}"/>
              </a:ext>
            </a:extLst>
          </p:cNvPr>
          <p:cNvGrpSpPr/>
          <p:nvPr/>
        </p:nvGrpSpPr>
        <p:grpSpPr>
          <a:xfrm>
            <a:off x="2287423" y="1341357"/>
            <a:ext cx="893346" cy="933983"/>
            <a:chOff x="6634308" y="1781534"/>
            <a:chExt cx="897460" cy="85298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636A1C9-B9CB-614E-A4D3-FB23E6BA03C0}"/>
                </a:ext>
              </a:extLst>
            </p:cNvPr>
            <p:cNvSpPr/>
            <p:nvPr/>
          </p:nvSpPr>
          <p:spPr>
            <a:xfrm>
              <a:off x="6634308" y="1781534"/>
              <a:ext cx="897460" cy="8529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phic 57" descr="Back with solid fill">
              <a:extLst>
                <a:ext uri="{FF2B5EF4-FFF2-40B4-BE49-F238E27FC236}">
                  <a16:creationId xmlns:a16="http://schemas.microsoft.com/office/drawing/2014/main" id="{D9D392A5-3901-2148-B05D-2C621A5D2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57569" y="1882558"/>
              <a:ext cx="650938" cy="650938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DD6DC17-0A22-0240-87C6-672A82FBFD36}"/>
              </a:ext>
            </a:extLst>
          </p:cNvPr>
          <p:cNvSpPr txBox="1"/>
          <p:nvPr/>
        </p:nvSpPr>
        <p:spPr>
          <a:xfrm>
            <a:off x="8182586" y="4022629"/>
            <a:ext cx="92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Level 10 </a:t>
            </a:r>
          </a:p>
          <a:p>
            <a:pPr algn="ctr"/>
            <a:r>
              <a:rPr lang="en-US" sz="1200" dirty="0"/>
              <a:t> 4960points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F33AC1B-1B81-DD47-B925-FA5C3A1C2345}"/>
              </a:ext>
            </a:extLst>
          </p:cNvPr>
          <p:cNvSpPr/>
          <p:nvPr/>
        </p:nvSpPr>
        <p:spPr>
          <a:xfrm>
            <a:off x="2287423" y="1332020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7A4487-E446-AE44-8B65-EA1321962274}"/>
              </a:ext>
            </a:extLst>
          </p:cNvPr>
          <p:cNvSpPr txBox="1"/>
          <p:nvPr/>
        </p:nvSpPr>
        <p:spPr>
          <a:xfrm>
            <a:off x="3973864" y="1847196"/>
            <a:ext cx="284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LEADERBOARD</a:t>
            </a:r>
          </a:p>
        </p:txBody>
      </p:sp>
      <p:pic>
        <p:nvPicPr>
          <p:cNvPr id="65" name="Graphic 64" descr="Podium with solid fill">
            <a:extLst>
              <a:ext uri="{FF2B5EF4-FFF2-40B4-BE49-F238E27FC236}">
                <a16:creationId xmlns:a16="http://schemas.microsoft.com/office/drawing/2014/main" id="{3630938A-B0DA-CD40-8A68-065BB279A7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66061" y="1801273"/>
            <a:ext cx="599906" cy="59990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7F9DB3E-38F7-3941-9775-A4D0B781D502}"/>
              </a:ext>
            </a:extLst>
          </p:cNvPr>
          <p:cNvSpPr txBox="1"/>
          <p:nvPr/>
        </p:nvSpPr>
        <p:spPr>
          <a:xfrm>
            <a:off x="2287423" y="792816"/>
            <a:ext cx="222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Leaderboard Page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ABE8D7-3DF8-4D40-A937-E2F26BE88BDA}"/>
              </a:ext>
            </a:extLst>
          </p:cNvPr>
          <p:cNvCxnSpPr>
            <a:cxnSpLocks/>
          </p:cNvCxnSpPr>
          <p:nvPr/>
        </p:nvCxnSpPr>
        <p:spPr>
          <a:xfrm flipH="1">
            <a:off x="2133274" y="2637267"/>
            <a:ext cx="11819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ADDD89-2576-8D45-9FF7-E4B47DB291CE}"/>
              </a:ext>
            </a:extLst>
          </p:cNvPr>
          <p:cNvSpPr txBox="1"/>
          <p:nvPr/>
        </p:nvSpPr>
        <p:spPr>
          <a:xfrm>
            <a:off x="157191" y="2400501"/>
            <a:ext cx="219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Display the ranking of the leaders in the cohort or the class.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646C95-2A5A-2C41-B60A-AE92BE333A04}"/>
              </a:ext>
            </a:extLst>
          </p:cNvPr>
          <p:cNvCxnSpPr>
            <a:cxnSpLocks/>
          </p:cNvCxnSpPr>
          <p:nvPr/>
        </p:nvCxnSpPr>
        <p:spPr>
          <a:xfrm flipH="1" flipV="1">
            <a:off x="9325748" y="981601"/>
            <a:ext cx="769228" cy="858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FC4F0C7-0D98-924F-8A1B-C80109AEB95B}"/>
              </a:ext>
            </a:extLst>
          </p:cNvPr>
          <p:cNvSpPr txBox="1"/>
          <p:nvPr/>
        </p:nvSpPr>
        <p:spPr>
          <a:xfrm>
            <a:off x="7497922" y="515815"/>
            <a:ext cx="219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Filter to show the ranking of the leaders either in the cohort format  or the class format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9483B4-A8DF-CB48-9FCF-B8F8E77BE34E}"/>
              </a:ext>
            </a:extLst>
          </p:cNvPr>
          <p:cNvCxnSpPr>
            <a:cxnSpLocks/>
          </p:cNvCxnSpPr>
          <p:nvPr/>
        </p:nvCxnSpPr>
        <p:spPr>
          <a:xfrm flipV="1">
            <a:off x="7165967" y="966764"/>
            <a:ext cx="322531" cy="36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557E3E-10C9-6C4A-A873-3A734F0D57F1}"/>
              </a:ext>
            </a:extLst>
          </p:cNvPr>
          <p:cNvCxnSpPr>
            <a:cxnSpLocks/>
          </p:cNvCxnSpPr>
          <p:nvPr/>
        </p:nvCxnSpPr>
        <p:spPr>
          <a:xfrm>
            <a:off x="8998748" y="3571706"/>
            <a:ext cx="843113" cy="41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AC0B10E-CB4B-B64B-83DC-5692BBEB5E78}"/>
              </a:ext>
            </a:extLst>
          </p:cNvPr>
          <p:cNvSpPr txBox="1"/>
          <p:nvPr/>
        </p:nvSpPr>
        <p:spPr>
          <a:xfrm>
            <a:off x="9394633" y="4082435"/>
            <a:ext cx="219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Shows the current ranking of the user, the level and the points that user currently has.</a:t>
            </a:r>
          </a:p>
        </p:txBody>
      </p:sp>
    </p:spTree>
    <p:extLst>
      <p:ext uri="{BB962C8B-B14F-4D97-AF65-F5344CB8AC3E}">
        <p14:creationId xmlns:p14="http://schemas.microsoft.com/office/powerpoint/2010/main" val="39126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546F26B-4D0E-9240-873F-A572014791FB}"/>
              </a:ext>
            </a:extLst>
          </p:cNvPr>
          <p:cNvSpPr/>
          <p:nvPr/>
        </p:nvSpPr>
        <p:spPr>
          <a:xfrm>
            <a:off x="2920294" y="1186202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9B2BB-87BD-F14D-BEE7-71C74241E646}"/>
              </a:ext>
            </a:extLst>
          </p:cNvPr>
          <p:cNvSpPr txBox="1"/>
          <p:nvPr/>
        </p:nvSpPr>
        <p:spPr>
          <a:xfrm>
            <a:off x="4770175" y="2276816"/>
            <a:ext cx="284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ASSIGNMENTS</a:t>
            </a:r>
          </a:p>
        </p:txBody>
      </p:sp>
      <p:sp>
        <p:nvSpPr>
          <p:cNvPr id="7" name="矩形: 圆角 30">
            <a:extLst>
              <a:ext uri="{FF2B5EF4-FFF2-40B4-BE49-F238E27FC236}">
                <a16:creationId xmlns:a16="http://schemas.microsoft.com/office/drawing/2014/main" id="{1905D547-46C8-D246-8A9A-29AFF2971847}"/>
              </a:ext>
            </a:extLst>
          </p:cNvPr>
          <p:cNvSpPr/>
          <p:nvPr/>
        </p:nvSpPr>
        <p:spPr>
          <a:xfrm>
            <a:off x="4892912" y="3624191"/>
            <a:ext cx="2846721" cy="303068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Past Assignment</a:t>
            </a:r>
          </a:p>
        </p:txBody>
      </p:sp>
      <p:sp>
        <p:nvSpPr>
          <p:cNvPr id="9" name="矩形: 圆角 30">
            <a:extLst>
              <a:ext uri="{FF2B5EF4-FFF2-40B4-BE49-F238E27FC236}">
                <a16:creationId xmlns:a16="http://schemas.microsoft.com/office/drawing/2014/main" id="{0CF91FC6-795F-5746-8B01-954CB2168461}"/>
              </a:ext>
            </a:extLst>
          </p:cNvPr>
          <p:cNvSpPr/>
          <p:nvPr/>
        </p:nvSpPr>
        <p:spPr>
          <a:xfrm>
            <a:off x="4892912" y="3128110"/>
            <a:ext cx="2846721" cy="303068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Assignment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42160F-AF4E-7F49-B14F-4631EF56B579}"/>
              </a:ext>
            </a:extLst>
          </p:cNvPr>
          <p:cNvGrpSpPr/>
          <p:nvPr/>
        </p:nvGrpSpPr>
        <p:grpSpPr>
          <a:xfrm>
            <a:off x="2952514" y="1199543"/>
            <a:ext cx="851389" cy="809198"/>
            <a:chOff x="6634308" y="1781534"/>
            <a:chExt cx="897460" cy="852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9B9CC0-0B53-984C-8C09-7C074B08B250}"/>
                </a:ext>
              </a:extLst>
            </p:cNvPr>
            <p:cNvSpPr/>
            <p:nvPr/>
          </p:nvSpPr>
          <p:spPr>
            <a:xfrm>
              <a:off x="6634308" y="1781534"/>
              <a:ext cx="897460" cy="8529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12" name="Graphic 11" descr="Back with solid fill">
              <a:extLst>
                <a:ext uri="{FF2B5EF4-FFF2-40B4-BE49-F238E27FC236}">
                  <a16:creationId xmlns:a16="http://schemas.microsoft.com/office/drawing/2014/main" id="{0452CA13-78D3-5E45-885D-4504BA56E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7569" y="1882558"/>
              <a:ext cx="650938" cy="650938"/>
            </a:xfrm>
            <a:prstGeom prst="rect">
              <a:avLst/>
            </a:prstGeom>
          </p:spPr>
        </p:pic>
      </p:grpSp>
      <p:pic>
        <p:nvPicPr>
          <p:cNvPr id="14" name="Graphic 13" descr="Clipboard Partially Ticked with solid fill">
            <a:extLst>
              <a:ext uri="{FF2B5EF4-FFF2-40B4-BE49-F238E27FC236}">
                <a16:creationId xmlns:a16="http://schemas.microsoft.com/office/drawing/2014/main" id="{557CD582-7B58-3F43-A660-80CA1C469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8585" y="2276816"/>
            <a:ext cx="596622" cy="59662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10833F-2BC7-0245-B8F9-98F3F4B40FD9}"/>
              </a:ext>
            </a:extLst>
          </p:cNvPr>
          <p:cNvSpPr/>
          <p:nvPr/>
        </p:nvSpPr>
        <p:spPr>
          <a:xfrm>
            <a:off x="2933518" y="118019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C5D501-63BB-4242-8DCE-86C9FCE79CED}"/>
              </a:ext>
            </a:extLst>
          </p:cNvPr>
          <p:cNvSpPr txBox="1"/>
          <p:nvPr/>
        </p:nvSpPr>
        <p:spPr>
          <a:xfrm>
            <a:off x="2920294" y="702875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 Assignment 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3B54B5-445F-4348-87BB-DD1214F71379}"/>
              </a:ext>
            </a:extLst>
          </p:cNvPr>
          <p:cNvCxnSpPr>
            <a:cxnSpLocks/>
          </p:cNvCxnSpPr>
          <p:nvPr/>
        </p:nvCxnSpPr>
        <p:spPr>
          <a:xfrm flipH="1">
            <a:off x="2670048" y="3214626"/>
            <a:ext cx="2101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4624C9-249A-F041-94A4-B27F7B300B06}"/>
              </a:ext>
            </a:extLst>
          </p:cNvPr>
          <p:cNvSpPr txBox="1"/>
          <p:nvPr/>
        </p:nvSpPr>
        <p:spPr>
          <a:xfrm>
            <a:off x="749438" y="2977860"/>
            <a:ext cx="219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New Assignments.</a:t>
            </a:r>
          </a:p>
          <a:p>
            <a:r>
              <a:rPr lang="en-SG" sz="1200" dirty="0"/>
              <a:t>Go to Enter Code Page (12)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EA2C24-FBBB-084F-9F26-070E20BDB638}"/>
              </a:ext>
            </a:extLst>
          </p:cNvPr>
          <p:cNvCxnSpPr>
            <a:cxnSpLocks/>
          </p:cNvCxnSpPr>
          <p:nvPr/>
        </p:nvCxnSpPr>
        <p:spPr>
          <a:xfrm flipH="1">
            <a:off x="2719116" y="3728933"/>
            <a:ext cx="20144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806E29A-22E0-7949-8A37-60DEF0002C47}"/>
              </a:ext>
            </a:extLst>
          </p:cNvPr>
          <p:cNvSpPr txBox="1"/>
          <p:nvPr/>
        </p:nvSpPr>
        <p:spPr>
          <a:xfrm>
            <a:off x="779608" y="3455591"/>
            <a:ext cx="219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Past Assignments.</a:t>
            </a:r>
          </a:p>
          <a:p>
            <a:r>
              <a:rPr lang="en-SG" sz="1200" dirty="0"/>
              <a:t>Go to Past Assignments (13)</a:t>
            </a:r>
          </a:p>
          <a:p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4247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7231B3-FED9-9140-981B-549ED0577D52}"/>
              </a:ext>
            </a:extLst>
          </p:cNvPr>
          <p:cNvSpPr/>
          <p:nvPr/>
        </p:nvSpPr>
        <p:spPr>
          <a:xfrm>
            <a:off x="2679606" y="1210847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A0123-555D-1348-AB64-BC45FAA0EF70}"/>
              </a:ext>
            </a:extLst>
          </p:cNvPr>
          <p:cNvSpPr txBox="1"/>
          <p:nvPr/>
        </p:nvSpPr>
        <p:spPr>
          <a:xfrm>
            <a:off x="3944465" y="2289874"/>
            <a:ext cx="410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Enter code provided by teacher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FB3D9D-E15B-144E-B0B4-BEC7F34CFF51}"/>
              </a:ext>
            </a:extLst>
          </p:cNvPr>
          <p:cNvGrpSpPr/>
          <p:nvPr/>
        </p:nvGrpSpPr>
        <p:grpSpPr>
          <a:xfrm>
            <a:off x="2711258" y="1210846"/>
            <a:ext cx="970865" cy="922753"/>
            <a:chOff x="6634308" y="1781534"/>
            <a:chExt cx="897460" cy="8529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43B50E-9CA2-2F46-BD5A-7FC77285626D}"/>
                </a:ext>
              </a:extLst>
            </p:cNvPr>
            <p:cNvSpPr/>
            <p:nvPr/>
          </p:nvSpPr>
          <p:spPr>
            <a:xfrm>
              <a:off x="6634308" y="1781534"/>
              <a:ext cx="897460" cy="8529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8" name="Graphic 7" descr="Back with solid fill">
              <a:extLst>
                <a:ext uri="{FF2B5EF4-FFF2-40B4-BE49-F238E27FC236}">
                  <a16:creationId xmlns:a16="http://schemas.microsoft.com/office/drawing/2014/main" id="{85D37AD2-3C13-9B43-9ADA-F0A6F37C7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7569" y="1882558"/>
              <a:ext cx="650938" cy="650938"/>
            </a:xfrm>
            <a:prstGeom prst="rect">
              <a:avLst/>
            </a:prstGeom>
          </p:spPr>
        </p:pic>
      </p:grpSp>
      <p:pic>
        <p:nvPicPr>
          <p:cNvPr id="9" name="Graphic 8" descr="{0} with solid fill">
            <a:extLst>
              <a:ext uri="{FF2B5EF4-FFF2-40B4-BE49-F238E27FC236}">
                <a16:creationId xmlns:a16="http://schemas.microsoft.com/office/drawing/2014/main" id="{F0CF3FED-9258-914F-8518-35A846C21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072" y="2258078"/>
            <a:ext cx="525255" cy="525255"/>
          </a:xfrm>
          <a:prstGeom prst="rect">
            <a:avLst/>
          </a:prstGeom>
        </p:spPr>
      </p:pic>
      <p:sp>
        <p:nvSpPr>
          <p:cNvPr id="10" name="矩形: 圆角 30">
            <a:extLst>
              <a:ext uri="{FF2B5EF4-FFF2-40B4-BE49-F238E27FC236}">
                <a16:creationId xmlns:a16="http://schemas.microsoft.com/office/drawing/2014/main" id="{2A769D10-ADEB-2243-AB49-655186F6DB91}"/>
              </a:ext>
            </a:extLst>
          </p:cNvPr>
          <p:cNvSpPr/>
          <p:nvPr/>
        </p:nvSpPr>
        <p:spPr>
          <a:xfrm>
            <a:off x="8046229" y="4578334"/>
            <a:ext cx="1123882" cy="303068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8D0DE2-3D79-974A-828C-091D33DA1858}"/>
              </a:ext>
            </a:extLst>
          </p:cNvPr>
          <p:cNvSpPr txBox="1"/>
          <p:nvPr/>
        </p:nvSpPr>
        <p:spPr>
          <a:xfrm>
            <a:off x="4496723" y="2953393"/>
            <a:ext cx="3403202" cy="585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BC203F-7178-504F-86B0-701F36697DA0}"/>
              </a:ext>
            </a:extLst>
          </p:cNvPr>
          <p:cNvSpPr/>
          <p:nvPr/>
        </p:nvSpPr>
        <p:spPr>
          <a:xfrm>
            <a:off x="2711258" y="1228959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2AD901-F423-2740-B6AB-A3C4CBA4FDF7}"/>
              </a:ext>
            </a:extLst>
          </p:cNvPr>
          <p:cNvSpPr/>
          <p:nvPr/>
        </p:nvSpPr>
        <p:spPr>
          <a:xfrm>
            <a:off x="2662741" y="732227"/>
            <a:ext cx="2038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12. Enter code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7BA906-E38E-5743-BEC6-4E72FEF640F8}"/>
              </a:ext>
            </a:extLst>
          </p:cNvPr>
          <p:cNvCxnSpPr>
            <a:cxnSpLocks/>
          </p:cNvCxnSpPr>
          <p:nvPr/>
        </p:nvCxnSpPr>
        <p:spPr>
          <a:xfrm flipH="1">
            <a:off x="2670048" y="3214626"/>
            <a:ext cx="2101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066653-B795-AC45-8D07-BCE9E87A5F85}"/>
              </a:ext>
            </a:extLst>
          </p:cNvPr>
          <p:cNvSpPr txBox="1"/>
          <p:nvPr/>
        </p:nvSpPr>
        <p:spPr>
          <a:xfrm>
            <a:off x="453228" y="2953393"/>
            <a:ext cx="219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Students would have to key in the code provided by teacher to access assignment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3FD9BD-63E2-4A4A-B469-FD8D4A41D8CD}"/>
              </a:ext>
            </a:extLst>
          </p:cNvPr>
          <p:cNvCxnSpPr>
            <a:cxnSpLocks/>
          </p:cNvCxnSpPr>
          <p:nvPr/>
        </p:nvCxnSpPr>
        <p:spPr>
          <a:xfrm flipH="1">
            <a:off x="8119393" y="4974336"/>
            <a:ext cx="414934" cy="577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E9080E-F3C5-AA44-B393-8987361152EC}"/>
              </a:ext>
            </a:extLst>
          </p:cNvPr>
          <p:cNvSpPr txBox="1"/>
          <p:nvPr/>
        </p:nvSpPr>
        <p:spPr>
          <a:xfrm>
            <a:off x="6624257" y="5551999"/>
            <a:ext cx="219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Upon entering a valid code, students can press proceed to begin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17116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AC9AA2-E302-1544-B0D4-3E31F1E64E7D}"/>
              </a:ext>
            </a:extLst>
          </p:cNvPr>
          <p:cNvSpPr/>
          <p:nvPr/>
        </p:nvSpPr>
        <p:spPr>
          <a:xfrm>
            <a:off x="2944678" y="1235231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5DBAF-D5F9-FD42-A4FB-E46E4152A728}"/>
              </a:ext>
            </a:extLst>
          </p:cNvPr>
          <p:cNvSpPr txBox="1"/>
          <p:nvPr/>
        </p:nvSpPr>
        <p:spPr>
          <a:xfrm>
            <a:off x="4318222" y="1929976"/>
            <a:ext cx="4255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PAST ASSIGNMENT 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D2636-7225-D44C-AF9F-F9F1B74C05E5}"/>
              </a:ext>
            </a:extLst>
          </p:cNvPr>
          <p:cNvGrpSpPr/>
          <p:nvPr/>
        </p:nvGrpSpPr>
        <p:grpSpPr>
          <a:xfrm>
            <a:off x="2944678" y="1253280"/>
            <a:ext cx="1005530" cy="955701"/>
            <a:chOff x="6634308" y="1781534"/>
            <a:chExt cx="897460" cy="8529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481336-E703-4C41-8971-70A037A321DD}"/>
                </a:ext>
              </a:extLst>
            </p:cNvPr>
            <p:cNvSpPr/>
            <p:nvPr/>
          </p:nvSpPr>
          <p:spPr>
            <a:xfrm>
              <a:off x="6634308" y="1781534"/>
              <a:ext cx="897460" cy="8529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8" name="Graphic 7" descr="Back with solid fill">
              <a:extLst>
                <a:ext uri="{FF2B5EF4-FFF2-40B4-BE49-F238E27FC236}">
                  <a16:creationId xmlns:a16="http://schemas.microsoft.com/office/drawing/2014/main" id="{F7AAC0C0-DBFF-2349-9C5A-2579F936B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7569" y="1882558"/>
              <a:ext cx="650938" cy="650938"/>
            </a:xfrm>
            <a:prstGeom prst="rect">
              <a:avLst/>
            </a:prstGeom>
          </p:spPr>
        </p:pic>
      </p:grpSp>
      <p:pic>
        <p:nvPicPr>
          <p:cNvPr id="13" name="Graphic 12" descr="{0} with solid fill">
            <a:extLst>
              <a:ext uri="{FF2B5EF4-FFF2-40B4-BE49-F238E27FC236}">
                <a16:creationId xmlns:a16="http://schemas.microsoft.com/office/drawing/2014/main" id="{36E937EB-111E-1245-9897-49DA1F3E5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1984" y="1876749"/>
            <a:ext cx="542544" cy="542544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DACB7FA-9292-404F-AE9E-7FF82FABD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03747"/>
              </p:ext>
            </p:extLst>
          </p:nvPr>
        </p:nvGraphicFramePr>
        <p:xfrm>
          <a:off x="4624405" y="2567383"/>
          <a:ext cx="3740310" cy="2369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0155">
                  <a:extLst>
                    <a:ext uri="{9D8B030D-6E8A-4147-A177-3AD203B41FA5}">
                      <a16:colId xmlns:a16="http://schemas.microsoft.com/office/drawing/2014/main" val="3103219627"/>
                    </a:ext>
                  </a:extLst>
                </a:gridCol>
                <a:gridCol w="1870155">
                  <a:extLst>
                    <a:ext uri="{9D8B030D-6E8A-4147-A177-3AD203B41FA5}">
                      <a16:colId xmlns:a16="http://schemas.microsoft.com/office/drawing/2014/main" val="3712110194"/>
                    </a:ext>
                  </a:extLst>
                </a:gridCol>
              </a:tblGrid>
              <a:tr h="359261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</a:t>
                      </a:r>
                    </a:p>
                  </a:txBody>
                  <a:tcPr marL="89816" marR="89816" marT="44908" marB="449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Results</a:t>
                      </a:r>
                    </a:p>
                  </a:txBody>
                  <a:tcPr marL="89816" marR="89816" marT="44908" marB="44908"/>
                </a:tc>
                <a:extLst>
                  <a:ext uri="{0D108BD9-81ED-4DB2-BD59-A6C34878D82A}">
                    <a16:rowId xmlns:a16="http://schemas.microsoft.com/office/drawing/2014/main" val="207696543"/>
                  </a:ext>
                </a:extLst>
              </a:tr>
              <a:tr h="626540">
                <a:tc>
                  <a:txBody>
                    <a:bodyPr/>
                    <a:lstStyle/>
                    <a:p>
                      <a:r>
                        <a:rPr lang="en-US" sz="1800" dirty="0"/>
                        <a:t>1 – Requirement Analysis</a:t>
                      </a:r>
                    </a:p>
                  </a:txBody>
                  <a:tcPr marL="89816" marR="89816" marT="44908" marB="449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8/10</a:t>
                      </a:r>
                    </a:p>
                  </a:txBody>
                  <a:tcPr marL="89816" marR="89816" marT="44908" marB="44908"/>
                </a:tc>
                <a:extLst>
                  <a:ext uri="{0D108BD9-81ED-4DB2-BD59-A6C34878D82A}">
                    <a16:rowId xmlns:a16="http://schemas.microsoft.com/office/drawing/2014/main" val="3943200054"/>
                  </a:ext>
                </a:extLst>
              </a:tr>
              <a:tr h="359261">
                <a:tc>
                  <a:txBody>
                    <a:bodyPr/>
                    <a:lstStyle/>
                    <a:p>
                      <a:r>
                        <a:rPr lang="en-US" sz="1800" dirty="0"/>
                        <a:t>2 – Use Case</a:t>
                      </a:r>
                    </a:p>
                  </a:txBody>
                  <a:tcPr marL="89816" marR="89816" marT="44908" marB="449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7/10</a:t>
                      </a:r>
                    </a:p>
                  </a:txBody>
                  <a:tcPr marL="89816" marR="89816" marT="44908" marB="44908"/>
                </a:tc>
                <a:extLst>
                  <a:ext uri="{0D108BD9-81ED-4DB2-BD59-A6C34878D82A}">
                    <a16:rowId xmlns:a16="http://schemas.microsoft.com/office/drawing/2014/main" val="2451802411"/>
                  </a:ext>
                </a:extLst>
              </a:tr>
              <a:tr h="359261">
                <a:tc>
                  <a:txBody>
                    <a:bodyPr/>
                    <a:lstStyle/>
                    <a:p>
                      <a:r>
                        <a:rPr lang="en-US" sz="1800" dirty="0"/>
                        <a:t>3  - Class Diagram</a:t>
                      </a:r>
                    </a:p>
                  </a:txBody>
                  <a:tcPr marL="89816" marR="89816" marT="44908" marB="449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yet attempted</a:t>
                      </a:r>
                    </a:p>
                  </a:txBody>
                  <a:tcPr marL="89816" marR="89816" marT="44908" marB="44908"/>
                </a:tc>
                <a:extLst>
                  <a:ext uri="{0D108BD9-81ED-4DB2-BD59-A6C34878D82A}">
                    <a16:rowId xmlns:a16="http://schemas.microsoft.com/office/drawing/2014/main" val="2827209542"/>
                  </a:ext>
                </a:extLst>
              </a:tr>
              <a:tr h="359261">
                <a:tc>
                  <a:txBody>
                    <a:bodyPr/>
                    <a:lstStyle/>
                    <a:p>
                      <a:r>
                        <a:rPr lang="en-US" sz="1800" dirty="0"/>
                        <a:t>4 – UML Model</a:t>
                      </a:r>
                    </a:p>
                  </a:txBody>
                  <a:tcPr marL="89816" marR="89816" marT="44908" marB="449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yet released</a:t>
                      </a:r>
                    </a:p>
                  </a:txBody>
                  <a:tcPr marL="89816" marR="89816" marT="44908" marB="44908"/>
                </a:tc>
                <a:extLst>
                  <a:ext uri="{0D108BD9-81ED-4DB2-BD59-A6C34878D82A}">
                    <a16:rowId xmlns:a16="http://schemas.microsoft.com/office/drawing/2014/main" val="172908853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AB03B70-3227-C74D-B02A-42F8D50DC247}"/>
              </a:ext>
            </a:extLst>
          </p:cNvPr>
          <p:cNvSpPr/>
          <p:nvPr/>
        </p:nvSpPr>
        <p:spPr>
          <a:xfrm>
            <a:off x="2940438" y="1253280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78BE8F-91F9-8646-8627-13D6DDFF9888}"/>
              </a:ext>
            </a:extLst>
          </p:cNvPr>
          <p:cNvSpPr/>
          <p:nvPr/>
        </p:nvSpPr>
        <p:spPr>
          <a:xfrm>
            <a:off x="2833429" y="808806"/>
            <a:ext cx="269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13. Past Assignment Result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3B4CF-DC4C-D848-8E5F-A4E702BD7C43}"/>
              </a:ext>
            </a:extLst>
          </p:cNvPr>
          <p:cNvCxnSpPr>
            <a:cxnSpLocks/>
          </p:cNvCxnSpPr>
          <p:nvPr/>
        </p:nvCxnSpPr>
        <p:spPr>
          <a:xfrm flipH="1">
            <a:off x="2622930" y="2714429"/>
            <a:ext cx="1863727" cy="406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D89626-EB03-C24D-B279-C460AA97EB99}"/>
              </a:ext>
            </a:extLst>
          </p:cNvPr>
          <p:cNvSpPr txBox="1"/>
          <p:nvPr/>
        </p:nvSpPr>
        <p:spPr>
          <a:xfrm>
            <a:off x="432444" y="2911840"/>
            <a:ext cx="219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Show the past assignments that</a:t>
            </a:r>
          </a:p>
          <a:p>
            <a:r>
              <a:rPr lang="en-SG" sz="1200" dirty="0"/>
              <a:t>Users have attempted and the results of the assignments.</a:t>
            </a:r>
          </a:p>
        </p:txBody>
      </p:sp>
    </p:spTree>
    <p:extLst>
      <p:ext uri="{BB962C8B-B14F-4D97-AF65-F5344CB8AC3E}">
        <p14:creationId xmlns:p14="http://schemas.microsoft.com/office/powerpoint/2010/main" val="192450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CC57A2A-365D-614C-B9F7-3BA3FF18449D}"/>
              </a:ext>
            </a:extLst>
          </p:cNvPr>
          <p:cNvSpPr/>
          <p:nvPr/>
        </p:nvSpPr>
        <p:spPr>
          <a:xfrm>
            <a:off x="3042214" y="1187164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0CC7E-BFF7-514B-9780-F8AA9C5E2A89}"/>
              </a:ext>
            </a:extLst>
          </p:cNvPr>
          <p:cNvSpPr txBox="1"/>
          <p:nvPr/>
        </p:nvSpPr>
        <p:spPr>
          <a:xfrm>
            <a:off x="4956467" y="2057486"/>
            <a:ext cx="2654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PVP CHALLENGE </a:t>
            </a:r>
          </a:p>
        </p:txBody>
      </p:sp>
      <p:pic>
        <p:nvPicPr>
          <p:cNvPr id="9" name="Graphic 8" descr="Boxing Glove with solid fill">
            <a:extLst>
              <a:ext uri="{FF2B5EF4-FFF2-40B4-BE49-F238E27FC236}">
                <a16:creationId xmlns:a16="http://schemas.microsoft.com/office/drawing/2014/main" id="{EB2A32CF-A775-7442-A65A-56FF4968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6210" y="2007017"/>
            <a:ext cx="546019" cy="546019"/>
          </a:xfrm>
          <a:prstGeom prst="rect">
            <a:avLst/>
          </a:prstGeom>
        </p:spPr>
      </p:pic>
      <p:sp>
        <p:nvSpPr>
          <p:cNvPr id="10" name="矩形: 圆角 30">
            <a:extLst>
              <a:ext uri="{FF2B5EF4-FFF2-40B4-BE49-F238E27FC236}">
                <a16:creationId xmlns:a16="http://schemas.microsoft.com/office/drawing/2014/main" id="{864745D1-2E62-9647-95F7-CA2AE84A7C0C}"/>
              </a:ext>
            </a:extLst>
          </p:cNvPr>
          <p:cNvSpPr/>
          <p:nvPr/>
        </p:nvSpPr>
        <p:spPr>
          <a:xfrm>
            <a:off x="4694455" y="3284476"/>
            <a:ext cx="3469139" cy="36933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Pending Challenges</a:t>
            </a:r>
          </a:p>
        </p:txBody>
      </p:sp>
      <p:sp>
        <p:nvSpPr>
          <p:cNvPr id="11" name="矩形: 圆角 30">
            <a:extLst>
              <a:ext uri="{FF2B5EF4-FFF2-40B4-BE49-F238E27FC236}">
                <a16:creationId xmlns:a16="http://schemas.microsoft.com/office/drawing/2014/main" id="{61B07E90-C517-5E49-B1C4-29402A0AEFE8}"/>
              </a:ext>
            </a:extLst>
          </p:cNvPr>
          <p:cNvSpPr/>
          <p:nvPr/>
        </p:nvSpPr>
        <p:spPr>
          <a:xfrm>
            <a:off x="4706648" y="3806684"/>
            <a:ext cx="3469138" cy="36933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Results</a:t>
            </a:r>
          </a:p>
        </p:txBody>
      </p:sp>
      <p:sp>
        <p:nvSpPr>
          <p:cNvPr id="12" name="矩形: 圆角 30">
            <a:extLst>
              <a:ext uri="{FF2B5EF4-FFF2-40B4-BE49-F238E27FC236}">
                <a16:creationId xmlns:a16="http://schemas.microsoft.com/office/drawing/2014/main" id="{6E10BDE3-52D4-8240-A210-0AF98377C30A}"/>
              </a:ext>
            </a:extLst>
          </p:cNvPr>
          <p:cNvSpPr/>
          <p:nvPr/>
        </p:nvSpPr>
        <p:spPr>
          <a:xfrm>
            <a:off x="4700222" y="2753309"/>
            <a:ext cx="3469139" cy="36933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Challenges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974298-E999-FF4E-AA1D-8EC3803D027B}"/>
              </a:ext>
            </a:extLst>
          </p:cNvPr>
          <p:cNvGrpSpPr/>
          <p:nvPr/>
        </p:nvGrpSpPr>
        <p:grpSpPr>
          <a:xfrm>
            <a:off x="3042214" y="1200505"/>
            <a:ext cx="962564" cy="914864"/>
            <a:chOff x="6634308" y="1781534"/>
            <a:chExt cx="897460" cy="8529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8049A6-97C0-1C4B-8427-FF23508DCDE3}"/>
                </a:ext>
              </a:extLst>
            </p:cNvPr>
            <p:cNvSpPr/>
            <p:nvPr/>
          </p:nvSpPr>
          <p:spPr>
            <a:xfrm>
              <a:off x="6634308" y="1781534"/>
              <a:ext cx="897460" cy="8529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27" name="Graphic 26" descr="Back with solid fill">
              <a:extLst>
                <a:ext uri="{FF2B5EF4-FFF2-40B4-BE49-F238E27FC236}">
                  <a16:creationId xmlns:a16="http://schemas.microsoft.com/office/drawing/2014/main" id="{31C4C92F-46F9-F340-B9BC-BF3FECFC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7569" y="1882558"/>
              <a:ext cx="650938" cy="650938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AB579E4-7DC8-7F49-9061-DC09B8B6AF3B}"/>
              </a:ext>
            </a:extLst>
          </p:cNvPr>
          <p:cNvSpPr/>
          <p:nvPr/>
        </p:nvSpPr>
        <p:spPr>
          <a:xfrm>
            <a:off x="3022702" y="1188313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0BBD22-EDA8-2B43-95FD-52FAB9E96C54}"/>
              </a:ext>
            </a:extLst>
          </p:cNvPr>
          <p:cNvSpPr/>
          <p:nvPr/>
        </p:nvSpPr>
        <p:spPr>
          <a:xfrm>
            <a:off x="3022702" y="744872"/>
            <a:ext cx="237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14. PVP Challenge Page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2F56B1-FC6C-DC4C-AB44-C7D22DAF36D6}"/>
              </a:ext>
            </a:extLst>
          </p:cNvPr>
          <p:cNvCxnSpPr>
            <a:cxnSpLocks/>
          </p:cNvCxnSpPr>
          <p:nvPr/>
        </p:nvCxnSpPr>
        <p:spPr>
          <a:xfrm flipH="1">
            <a:off x="2714796" y="2899378"/>
            <a:ext cx="2101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7AE6F0-CD2C-2E4E-982F-EEE1CF122BE8}"/>
              </a:ext>
            </a:extLst>
          </p:cNvPr>
          <p:cNvSpPr txBox="1"/>
          <p:nvPr/>
        </p:nvSpPr>
        <p:spPr>
          <a:xfrm>
            <a:off x="678263" y="2614809"/>
            <a:ext cx="219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Create Challenges.</a:t>
            </a:r>
          </a:p>
          <a:p>
            <a:r>
              <a:rPr lang="en-SG" sz="1200" dirty="0"/>
              <a:t>Go to </a:t>
            </a:r>
            <a:r>
              <a:rPr lang="en-US" sz="1200" dirty="0"/>
              <a:t>Selecting a player to challenge Page (15</a:t>
            </a:r>
            <a:r>
              <a:rPr lang="en-SG" sz="1200" dirty="0"/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A751A2-822B-E945-A692-75F8006C0ECA}"/>
              </a:ext>
            </a:extLst>
          </p:cNvPr>
          <p:cNvCxnSpPr>
            <a:cxnSpLocks/>
          </p:cNvCxnSpPr>
          <p:nvPr/>
        </p:nvCxnSpPr>
        <p:spPr>
          <a:xfrm flipV="1">
            <a:off x="7888224" y="3371740"/>
            <a:ext cx="2110187" cy="57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1BD093C-CA3E-AD45-BCC2-D014D72C479E}"/>
              </a:ext>
            </a:extLst>
          </p:cNvPr>
          <p:cNvSpPr txBox="1"/>
          <p:nvPr/>
        </p:nvSpPr>
        <p:spPr>
          <a:xfrm>
            <a:off x="10013683" y="3029543"/>
            <a:ext cx="21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Pending Challenges.</a:t>
            </a:r>
          </a:p>
          <a:p>
            <a:r>
              <a:rPr lang="en-SG" sz="1200" dirty="0"/>
              <a:t>Go to </a:t>
            </a:r>
            <a:r>
              <a:rPr lang="en-US" sz="1200" dirty="0"/>
              <a:t>Pending Challenge Page (20).</a:t>
            </a:r>
            <a:endParaRPr lang="en-SG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5A7418-1061-0243-BDEC-D4DB683BD495}"/>
              </a:ext>
            </a:extLst>
          </p:cNvPr>
          <p:cNvCxnSpPr>
            <a:cxnSpLocks/>
          </p:cNvCxnSpPr>
          <p:nvPr/>
        </p:nvCxnSpPr>
        <p:spPr>
          <a:xfrm flipH="1">
            <a:off x="2485400" y="4031492"/>
            <a:ext cx="2471067" cy="297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769F6A-F038-224B-8AE8-6869F5C127E4}"/>
              </a:ext>
            </a:extLst>
          </p:cNvPr>
          <p:cNvSpPr txBox="1"/>
          <p:nvPr/>
        </p:nvSpPr>
        <p:spPr>
          <a:xfrm>
            <a:off x="584241" y="4146487"/>
            <a:ext cx="21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Results Pages.</a:t>
            </a:r>
          </a:p>
          <a:p>
            <a:r>
              <a:rPr lang="en-SG" sz="1200" dirty="0"/>
              <a:t>Go to </a:t>
            </a:r>
            <a:r>
              <a:rPr lang="en-US" sz="1200" dirty="0"/>
              <a:t>Challenge Results Page (21).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62297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A38C4A-9CE3-954A-8DE1-A06E1D9589F4}"/>
              </a:ext>
            </a:extLst>
          </p:cNvPr>
          <p:cNvSpPr/>
          <p:nvPr/>
        </p:nvSpPr>
        <p:spPr>
          <a:xfrm>
            <a:off x="2841740" y="1429223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B0EF8C3F-3AB9-7341-A2E6-333D3B96F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91560"/>
              </p:ext>
            </p:extLst>
          </p:nvPr>
        </p:nvGraphicFramePr>
        <p:xfrm>
          <a:off x="5484986" y="2756053"/>
          <a:ext cx="1781446" cy="19057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1446">
                  <a:extLst>
                    <a:ext uri="{9D8B030D-6E8A-4147-A177-3AD203B41FA5}">
                      <a16:colId xmlns:a16="http://schemas.microsoft.com/office/drawing/2014/main" val="3782720604"/>
                    </a:ext>
                  </a:extLst>
                </a:gridCol>
              </a:tblGrid>
              <a:tr h="476431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Select a player</a:t>
                      </a:r>
                    </a:p>
                  </a:txBody>
                  <a:tcPr marL="134705" marR="134705" marT="67353" marB="67353"/>
                </a:tc>
                <a:extLst>
                  <a:ext uri="{0D108BD9-81ED-4DB2-BD59-A6C34878D82A}">
                    <a16:rowId xmlns:a16="http://schemas.microsoft.com/office/drawing/2014/main" val="462647460"/>
                  </a:ext>
                </a:extLst>
              </a:tr>
              <a:tr h="476431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/>
                        <a:t>SynC</a:t>
                      </a:r>
                      <a:endParaRPr lang="en-US" sz="1700" dirty="0"/>
                    </a:p>
                  </a:txBody>
                  <a:tcPr marL="134705" marR="134705" marT="67353" marB="67353" anchor="ctr"/>
                </a:tc>
                <a:extLst>
                  <a:ext uri="{0D108BD9-81ED-4DB2-BD59-A6C34878D82A}">
                    <a16:rowId xmlns:a16="http://schemas.microsoft.com/office/drawing/2014/main" val="3232234315"/>
                  </a:ext>
                </a:extLst>
              </a:tr>
              <a:tr h="476431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ly4ly4ly4</a:t>
                      </a:r>
                    </a:p>
                  </a:txBody>
                  <a:tcPr marL="134705" marR="134705" marT="67353" marB="6735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430930"/>
                  </a:ext>
                </a:extLst>
              </a:tr>
              <a:tr h="476431"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Jason</a:t>
                      </a:r>
                    </a:p>
                  </a:txBody>
                  <a:tcPr marL="134705" marR="134705" marT="67353" marB="67353" anchor="ctr"/>
                </a:tc>
                <a:extLst>
                  <a:ext uri="{0D108BD9-81ED-4DB2-BD59-A6C34878D82A}">
                    <a16:rowId xmlns:a16="http://schemas.microsoft.com/office/drawing/2014/main" val="31380781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4C1623-2B74-0743-81A7-B82C10705F2D}"/>
              </a:ext>
            </a:extLst>
          </p:cNvPr>
          <p:cNvSpPr txBox="1"/>
          <p:nvPr/>
        </p:nvSpPr>
        <p:spPr>
          <a:xfrm>
            <a:off x="4466137" y="2143934"/>
            <a:ext cx="358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Select a player to challenge</a:t>
            </a:r>
          </a:p>
        </p:txBody>
      </p:sp>
      <p:sp>
        <p:nvSpPr>
          <p:cNvPr id="8" name="矩形: 圆角 30">
            <a:extLst>
              <a:ext uri="{FF2B5EF4-FFF2-40B4-BE49-F238E27FC236}">
                <a16:creationId xmlns:a16="http://schemas.microsoft.com/office/drawing/2014/main" id="{EDB2FD02-D5C3-B14F-BDA0-C707FBF06ACC}"/>
              </a:ext>
            </a:extLst>
          </p:cNvPr>
          <p:cNvSpPr/>
          <p:nvPr/>
        </p:nvSpPr>
        <p:spPr>
          <a:xfrm>
            <a:off x="8226378" y="4903792"/>
            <a:ext cx="1123882" cy="303068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43D9CD-47F1-1946-BE8C-F33D9153A3C1}"/>
              </a:ext>
            </a:extLst>
          </p:cNvPr>
          <p:cNvGrpSpPr/>
          <p:nvPr/>
        </p:nvGrpSpPr>
        <p:grpSpPr>
          <a:xfrm>
            <a:off x="2888789" y="1437029"/>
            <a:ext cx="1002195" cy="952531"/>
            <a:chOff x="6634308" y="1781534"/>
            <a:chExt cx="897460" cy="8529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B07D3-9E58-C848-8CD0-91FF97458194}"/>
                </a:ext>
              </a:extLst>
            </p:cNvPr>
            <p:cNvSpPr/>
            <p:nvPr/>
          </p:nvSpPr>
          <p:spPr>
            <a:xfrm>
              <a:off x="6634308" y="1781534"/>
              <a:ext cx="897460" cy="8529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11" name="Graphic 10" descr="Back with solid fill">
              <a:extLst>
                <a:ext uri="{FF2B5EF4-FFF2-40B4-BE49-F238E27FC236}">
                  <a16:creationId xmlns:a16="http://schemas.microsoft.com/office/drawing/2014/main" id="{D538FED9-C80F-E44A-AAB9-76B8BE9D8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7569" y="1882558"/>
              <a:ext cx="650938" cy="650938"/>
            </a:xfrm>
            <a:prstGeom prst="rect">
              <a:avLst/>
            </a:prstGeom>
          </p:spPr>
        </p:pic>
      </p:grpSp>
      <p:pic>
        <p:nvPicPr>
          <p:cNvPr id="12" name="Graphic 11" descr="Right pointing backhand index with solid fill">
            <a:extLst>
              <a:ext uri="{FF2B5EF4-FFF2-40B4-BE49-F238E27FC236}">
                <a16:creationId xmlns:a16="http://schemas.microsoft.com/office/drawing/2014/main" id="{28D0F10A-C605-D34A-BE42-3BC05FE3F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6454" y="2184020"/>
            <a:ext cx="459847" cy="4598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160067-C37F-274C-9E6C-98B85A07F67D}"/>
              </a:ext>
            </a:extLst>
          </p:cNvPr>
          <p:cNvSpPr/>
          <p:nvPr/>
        </p:nvSpPr>
        <p:spPr>
          <a:xfrm>
            <a:off x="2884750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25626B-AC2E-2F4F-89A1-337EFB180687}"/>
              </a:ext>
            </a:extLst>
          </p:cNvPr>
          <p:cNvSpPr/>
          <p:nvPr/>
        </p:nvSpPr>
        <p:spPr>
          <a:xfrm>
            <a:off x="2841740" y="917243"/>
            <a:ext cx="3869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15. Selecting a player to challenge Page</a:t>
            </a:r>
          </a:p>
        </p:txBody>
      </p:sp>
      <p:pic>
        <p:nvPicPr>
          <p:cNvPr id="17" name="Graphic 16" descr="Caret Down with solid fill">
            <a:extLst>
              <a:ext uri="{FF2B5EF4-FFF2-40B4-BE49-F238E27FC236}">
                <a16:creationId xmlns:a16="http://schemas.microsoft.com/office/drawing/2014/main" id="{CEA0AEDD-4128-AB4E-92B4-52AB8CE02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7103" y="2824433"/>
            <a:ext cx="329329" cy="32932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DAAB49-0EAA-5849-8860-261E3F77582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266432" y="2862374"/>
            <a:ext cx="2650796" cy="126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694FD0-0373-5440-9EBC-2682A9AB13FC}"/>
              </a:ext>
            </a:extLst>
          </p:cNvPr>
          <p:cNvSpPr txBox="1"/>
          <p:nvPr/>
        </p:nvSpPr>
        <p:spPr>
          <a:xfrm>
            <a:off x="9932500" y="2520176"/>
            <a:ext cx="21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Select a player to select a player to issue the challenge to.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C25386-3114-6D4D-8D20-EB3D25FB7AF7}"/>
              </a:ext>
            </a:extLst>
          </p:cNvPr>
          <p:cNvCxnSpPr>
            <a:cxnSpLocks/>
          </p:cNvCxnSpPr>
          <p:nvPr/>
        </p:nvCxnSpPr>
        <p:spPr>
          <a:xfrm flipV="1">
            <a:off x="8851392" y="4380948"/>
            <a:ext cx="1000004" cy="418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109F07-652C-DC44-A89A-14C24EACCCCD}"/>
              </a:ext>
            </a:extLst>
          </p:cNvPr>
          <p:cNvSpPr txBox="1"/>
          <p:nvPr/>
        </p:nvSpPr>
        <p:spPr>
          <a:xfrm>
            <a:off x="9866668" y="4038750"/>
            <a:ext cx="211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Proceed to </a:t>
            </a:r>
            <a:r>
              <a:rPr lang="en-US" sz="1200" dirty="0"/>
              <a:t>Selecting a world for challenge Page (16)</a:t>
            </a:r>
            <a:r>
              <a:rPr lang="en-SG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75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EE6EA9-813B-704B-92AC-7DD257130602}"/>
              </a:ext>
            </a:extLst>
          </p:cNvPr>
          <p:cNvSpPr/>
          <p:nvPr/>
        </p:nvSpPr>
        <p:spPr>
          <a:xfrm>
            <a:off x="2908455" y="1430865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79D04-E055-1B4A-B804-B6756728AAEB}"/>
              </a:ext>
            </a:extLst>
          </p:cNvPr>
          <p:cNvSpPr/>
          <p:nvPr/>
        </p:nvSpPr>
        <p:spPr>
          <a:xfrm>
            <a:off x="2884750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1F3B2-18C7-0B4A-94B4-26672D36592B}"/>
              </a:ext>
            </a:extLst>
          </p:cNvPr>
          <p:cNvSpPr/>
          <p:nvPr/>
        </p:nvSpPr>
        <p:spPr>
          <a:xfrm>
            <a:off x="3488379" y="4455092"/>
            <a:ext cx="2279651" cy="368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37B59-F44D-054A-ADDA-894EEC54277E}"/>
              </a:ext>
            </a:extLst>
          </p:cNvPr>
          <p:cNvSpPr txBox="1"/>
          <p:nvPr/>
        </p:nvSpPr>
        <p:spPr>
          <a:xfrm>
            <a:off x="3628745" y="4501235"/>
            <a:ext cx="2036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1. Requirement Engineering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ADABB6-6F92-4749-9DB6-35307BCDB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212" b="95135" l="55000" r="95000">
                        <a14:backgroundMark x1="76042" y1="63690" x2="76042" y2="63690"/>
                        <a14:backgroundMark x1="74167" y1="63807" x2="74167" y2="63807"/>
                        <a14:backgroundMark x1="75104" y1="63690" x2="75104" y2="63690"/>
                        <a14:backgroundMark x1="79167" y1="63690" x2="79167" y2="63690"/>
                        <a14:backgroundMark x1="80000" y1="65217" x2="80000" y2="65217"/>
                        <a14:backgroundMark x1="76354" y1="66275" x2="76354" y2="66275"/>
                        <a14:backgroundMark x1="74063" y1="66392" x2="74063" y2="66392"/>
                        <a14:backgroundMark x1="75625" y1="64747" x2="75625" y2="64747"/>
                        <a14:backgroundMark x1="83125" y1="64277" x2="83125" y2="64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1347"/>
          <a:stretch/>
        </p:blipFill>
        <p:spPr>
          <a:xfrm>
            <a:off x="3228755" y="2167431"/>
            <a:ext cx="2759042" cy="237989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20E66B5-AECB-1440-867F-E582AC056DC3}"/>
              </a:ext>
            </a:extLst>
          </p:cNvPr>
          <p:cNvGrpSpPr/>
          <p:nvPr/>
        </p:nvGrpSpPr>
        <p:grpSpPr>
          <a:xfrm>
            <a:off x="5470842" y="4447759"/>
            <a:ext cx="367761" cy="367761"/>
            <a:chOff x="4876800" y="4167343"/>
            <a:chExt cx="291236" cy="291236"/>
          </a:xfrm>
        </p:grpSpPr>
        <p:sp>
          <p:nvSpPr>
            <p:cNvPr id="12" name="Rectangle: Rounded Corners 29">
              <a:extLst>
                <a:ext uri="{FF2B5EF4-FFF2-40B4-BE49-F238E27FC236}">
                  <a16:creationId xmlns:a16="http://schemas.microsoft.com/office/drawing/2014/main" id="{1584F637-E2F2-A042-A833-C40988BBB6C7}"/>
                </a:ext>
              </a:extLst>
            </p:cNvPr>
            <p:cNvSpPr/>
            <p:nvPr/>
          </p:nvSpPr>
          <p:spPr>
            <a:xfrm>
              <a:off x="4876800" y="4167343"/>
              <a:ext cx="291236" cy="29123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" name="Graphic 12" descr="Play">
              <a:extLst>
                <a:ext uri="{FF2B5EF4-FFF2-40B4-BE49-F238E27FC236}">
                  <a16:creationId xmlns:a16="http://schemas.microsoft.com/office/drawing/2014/main" id="{C5CF1BAD-5FBD-EF41-A56B-67C0C0599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15408" y="4186647"/>
              <a:ext cx="252628" cy="25262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B084F4-41EC-A746-8B04-91DF6D78A8BC}"/>
              </a:ext>
            </a:extLst>
          </p:cNvPr>
          <p:cNvGrpSpPr/>
          <p:nvPr/>
        </p:nvGrpSpPr>
        <p:grpSpPr>
          <a:xfrm rot="10800000">
            <a:off x="3434297" y="4446807"/>
            <a:ext cx="367762" cy="367762"/>
            <a:chOff x="4876800" y="4167343"/>
            <a:chExt cx="291236" cy="291236"/>
          </a:xfrm>
        </p:grpSpPr>
        <p:sp>
          <p:nvSpPr>
            <p:cNvPr id="15" name="Rectangle: Rounded Corners 32">
              <a:extLst>
                <a:ext uri="{FF2B5EF4-FFF2-40B4-BE49-F238E27FC236}">
                  <a16:creationId xmlns:a16="http://schemas.microsoft.com/office/drawing/2014/main" id="{6399E4B5-49D0-8347-A3C9-8C9DB4874AB6}"/>
                </a:ext>
              </a:extLst>
            </p:cNvPr>
            <p:cNvSpPr/>
            <p:nvPr/>
          </p:nvSpPr>
          <p:spPr>
            <a:xfrm>
              <a:off x="4876800" y="4167343"/>
              <a:ext cx="291236" cy="29123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6" name="Graphic 15" descr="Play">
              <a:extLst>
                <a:ext uri="{FF2B5EF4-FFF2-40B4-BE49-F238E27FC236}">
                  <a16:creationId xmlns:a16="http://schemas.microsoft.com/office/drawing/2014/main" id="{881FF447-CC05-674E-8B4F-7EE2AB0EF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15408" y="4186647"/>
              <a:ext cx="252628" cy="25262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F983FDF-332C-0745-94CF-3CFAEBA9EB75}"/>
              </a:ext>
            </a:extLst>
          </p:cNvPr>
          <p:cNvSpPr txBox="1"/>
          <p:nvPr/>
        </p:nvSpPr>
        <p:spPr>
          <a:xfrm>
            <a:off x="6043781" y="2500252"/>
            <a:ext cx="3239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Requirement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77C47-7A65-0E4E-B59B-75F95C0570BB}"/>
              </a:ext>
            </a:extLst>
          </p:cNvPr>
          <p:cNvSpPr txBox="1"/>
          <p:nvPr/>
        </p:nvSpPr>
        <p:spPr>
          <a:xfrm>
            <a:off x="6043781" y="3457269"/>
            <a:ext cx="302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Subject description will be written here.</a:t>
            </a:r>
          </a:p>
        </p:txBody>
      </p:sp>
      <p:pic>
        <p:nvPicPr>
          <p:cNvPr id="29" name="Graphic 28" descr="Back with solid fill">
            <a:extLst>
              <a:ext uri="{FF2B5EF4-FFF2-40B4-BE49-F238E27FC236}">
                <a16:creationId xmlns:a16="http://schemas.microsoft.com/office/drawing/2014/main" id="{229CFC4B-DF74-9D4F-B765-D5EF1450C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6448" y="1455489"/>
            <a:ext cx="729322" cy="7293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6BFDB5-46C6-2B4C-AC2D-E701782A6274}"/>
              </a:ext>
            </a:extLst>
          </p:cNvPr>
          <p:cNvSpPr txBox="1"/>
          <p:nvPr/>
        </p:nvSpPr>
        <p:spPr>
          <a:xfrm>
            <a:off x="5125863" y="1841823"/>
            <a:ext cx="1940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Select a world</a:t>
            </a:r>
          </a:p>
        </p:txBody>
      </p:sp>
      <p:sp>
        <p:nvSpPr>
          <p:cNvPr id="32" name="矩形: 圆角 30">
            <a:extLst>
              <a:ext uri="{FF2B5EF4-FFF2-40B4-BE49-F238E27FC236}">
                <a16:creationId xmlns:a16="http://schemas.microsoft.com/office/drawing/2014/main" id="{1FFA708D-BCD3-CE44-A710-6920CA47EDEE}"/>
              </a:ext>
            </a:extLst>
          </p:cNvPr>
          <p:cNvSpPr/>
          <p:nvPr/>
        </p:nvSpPr>
        <p:spPr>
          <a:xfrm>
            <a:off x="8226378" y="4903792"/>
            <a:ext cx="1123882" cy="303068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Proceed</a:t>
            </a:r>
          </a:p>
        </p:txBody>
      </p:sp>
      <p:pic>
        <p:nvPicPr>
          <p:cNvPr id="34" name="Graphic 33" descr="Earth Globe - Asia with solid fill">
            <a:extLst>
              <a:ext uri="{FF2B5EF4-FFF2-40B4-BE49-F238E27FC236}">
                <a16:creationId xmlns:a16="http://schemas.microsoft.com/office/drawing/2014/main" id="{BCABAA78-7A54-7244-A111-58E008392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2359" y="1747003"/>
            <a:ext cx="651304" cy="65130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06A6BE6-763F-644A-B6ED-E849F2BD1990}"/>
              </a:ext>
            </a:extLst>
          </p:cNvPr>
          <p:cNvSpPr/>
          <p:nvPr/>
        </p:nvSpPr>
        <p:spPr>
          <a:xfrm>
            <a:off x="2841740" y="917243"/>
            <a:ext cx="3902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16. Selecting a world for challenge Page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FBED24-8123-9849-AE28-E3E0AAE3341A}"/>
              </a:ext>
            </a:extLst>
          </p:cNvPr>
          <p:cNvCxnSpPr>
            <a:cxnSpLocks/>
          </p:cNvCxnSpPr>
          <p:nvPr/>
        </p:nvCxnSpPr>
        <p:spPr>
          <a:xfrm flipV="1">
            <a:off x="8851392" y="4380948"/>
            <a:ext cx="1000004" cy="418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5D8861-E53B-3242-9F5F-2E5392A823E4}"/>
              </a:ext>
            </a:extLst>
          </p:cNvPr>
          <p:cNvSpPr txBox="1"/>
          <p:nvPr/>
        </p:nvSpPr>
        <p:spPr>
          <a:xfrm>
            <a:off x="9866668" y="4038750"/>
            <a:ext cx="211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</a:t>
            </a:r>
            <a:r>
              <a:rPr lang="en-US" sz="1200" dirty="0"/>
              <a:t>Selecting a difficulty for challenge Page (17)</a:t>
            </a:r>
            <a:endParaRPr lang="en-SG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7C72D1-B468-2841-9D15-5CFCE0E63327}"/>
              </a:ext>
            </a:extLst>
          </p:cNvPr>
          <p:cNvCxnSpPr>
            <a:cxnSpLocks/>
          </p:cNvCxnSpPr>
          <p:nvPr/>
        </p:nvCxnSpPr>
        <p:spPr>
          <a:xfrm flipV="1">
            <a:off x="5838603" y="2862374"/>
            <a:ext cx="4078625" cy="1638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0F6C3B5-379D-0144-8CCB-89089466F1F4}"/>
              </a:ext>
            </a:extLst>
          </p:cNvPr>
          <p:cNvSpPr txBox="1"/>
          <p:nvPr/>
        </p:nvSpPr>
        <p:spPr>
          <a:xfrm>
            <a:off x="9932500" y="2520176"/>
            <a:ext cx="21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Player can choose the world (the chapters) for the challenge. </a:t>
            </a:r>
          </a:p>
        </p:txBody>
      </p:sp>
    </p:spTree>
    <p:extLst>
      <p:ext uri="{BB962C8B-B14F-4D97-AF65-F5344CB8AC3E}">
        <p14:creationId xmlns:p14="http://schemas.microsoft.com/office/powerpoint/2010/main" val="96535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A49CC1-4CEE-FE4E-A02C-C298DB7DB302}"/>
              </a:ext>
            </a:extLst>
          </p:cNvPr>
          <p:cNvSpPr/>
          <p:nvPr/>
        </p:nvSpPr>
        <p:spPr>
          <a:xfrm>
            <a:off x="2841740" y="1429223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EBC0328E-D3CD-3C47-B056-E52B4695F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43029"/>
              </p:ext>
            </p:extLst>
          </p:nvPr>
        </p:nvGraphicFramePr>
        <p:xfrm>
          <a:off x="5484986" y="2756053"/>
          <a:ext cx="1781446" cy="19057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1446">
                  <a:extLst>
                    <a:ext uri="{9D8B030D-6E8A-4147-A177-3AD203B41FA5}">
                      <a16:colId xmlns:a16="http://schemas.microsoft.com/office/drawing/2014/main" val="3782720604"/>
                    </a:ext>
                  </a:extLst>
                </a:gridCol>
              </a:tblGrid>
              <a:tr h="476431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Select a level</a:t>
                      </a:r>
                    </a:p>
                  </a:txBody>
                  <a:tcPr marL="134705" marR="134705" marT="67353" marB="67353"/>
                </a:tc>
                <a:extLst>
                  <a:ext uri="{0D108BD9-81ED-4DB2-BD59-A6C34878D82A}">
                    <a16:rowId xmlns:a16="http://schemas.microsoft.com/office/drawing/2014/main" val="462647460"/>
                  </a:ext>
                </a:extLst>
              </a:tr>
              <a:tr h="476431"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Easy</a:t>
                      </a:r>
                    </a:p>
                  </a:txBody>
                  <a:tcPr marL="134705" marR="134705" marT="67353" marB="67353" anchor="ctr"/>
                </a:tc>
                <a:extLst>
                  <a:ext uri="{0D108BD9-81ED-4DB2-BD59-A6C34878D82A}">
                    <a16:rowId xmlns:a16="http://schemas.microsoft.com/office/drawing/2014/main" val="3232234315"/>
                  </a:ext>
                </a:extLst>
              </a:tr>
              <a:tr h="476431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134705" marR="134705" marT="67353" marB="6735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430930"/>
                  </a:ext>
                </a:extLst>
              </a:tr>
              <a:tr h="476431"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Hard</a:t>
                      </a:r>
                    </a:p>
                  </a:txBody>
                  <a:tcPr marL="134705" marR="134705" marT="67353" marB="67353" anchor="ctr"/>
                </a:tc>
                <a:extLst>
                  <a:ext uri="{0D108BD9-81ED-4DB2-BD59-A6C34878D82A}">
                    <a16:rowId xmlns:a16="http://schemas.microsoft.com/office/drawing/2014/main" val="31380781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2EF501-84C2-BC47-B15A-5ABAB999E65F}"/>
              </a:ext>
            </a:extLst>
          </p:cNvPr>
          <p:cNvSpPr txBox="1"/>
          <p:nvPr/>
        </p:nvSpPr>
        <p:spPr>
          <a:xfrm>
            <a:off x="4638689" y="2143934"/>
            <a:ext cx="3238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Select the difficulty level</a:t>
            </a:r>
          </a:p>
        </p:txBody>
      </p:sp>
      <p:sp>
        <p:nvSpPr>
          <p:cNvPr id="10" name="矩形: 圆角 30">
            <a:extLst>
              <a:ext uri="{FF2B5EF4-FFF2-40B4-BE49-F238E27FC236}">
                <a16:creationId xmlns:a16="http://schemas.microsoft.com/office/drawing/2014/main" id="{8D5C44F3-E1A6-5B40-9C6F-564E815891A6}"/>
              </a:ext>
            </a:extLst>
          </p:cNvPr>
          <p:cNvSpPr/>
          <p:nvPr/>
        </p:nvSpPr>
        <p:spPr>
          <a:xfrm>
            <a:off x="8226378" y="4903792"/>
            <a:ext cx="1123882" cy="303068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11335-E43C-1A4A-9933-7872552219BA}"/>
              </a:ext>
            </a:extLst>
          </p:cNvPr>
          <p:cNvGrpSpPr/>
          <p:nvPr/>
        </p:nvGrpSpPr>
        <p:grpSpPr>
          <a:xfrm>
            <a:off x="2852213" y="1412645"/>
            <a:ext cx="1002195" cy="952531"/>
            <a:chOff x="6634308" y="1781534"/>
            <a:chExt cx="897460" cy="8529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C3278F-4774-8440-9AE9-531C4B62EB5C}"/>
                </a:ext>
              </a:extLst>
            </p:cNvPr>
            <p:cNvSpPr/>
            <p:nvPr/>
          </p:nvSpPr>
          <p:spPr>
            <a:xfrm>
              <a:off x="6634308" y="1781534"/>
              <a:ext cx="897460" cy="8529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13" name="Graphic 12" descr="Back with solid fill">
              <a:extLst>
                <a:ext uri="{FF2B5EF4-FFF2-40B4-BE49-F238E27FC236}">
                  <a16:creationId xmlns:a16="http://schemas.microsoft.com/office/drawing/2014/main" id="{31B831C6-BA0F-2B4C-B6F6-BAACE9555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7569" y="1882558"/>
              <a:ext cx="650938" cy="650938"/>
            </a:xfrm>
            <a:prstGeom prst="rect">
              <a:avLst/>
            </a:prstGeom>
          </p:spPr>
        </p:pic>
      </p:grpSp>
      <p:pic>
        <p:nvPicPr>
          <p:cNvPr id="14" name="Graphic 13" descr="Right pointing backhand index with solid fill">
            <a:extLst>
              <a:ext uri="{FF2B5EF4-FFF2-40B4-BE49-F238E27FC236}">
                <a16:creationId xmlns:a16="http://schemas.microsoft.com/office/drawing/2014/main" id="{8197C201-DF97-1E42-9B1D-DAC4478D7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7589" y="2143934"/>
            <a:ext cx="459847" cy="4598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10281F0-37C9-4941-A225-6A05C7F7A0AE}"/>
              </a:ext>
            </a:extLst>
          </p:cNvPr>
          <p:cNvSpPr/>
          <p:nvPr/>
        </p:nvSpPr>
        <p:spPr>
          <a:xfrm>
            <a:off x="2860366" y="1411839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1F617C-3A00-2F4A-9978-9626F9BFACAE}"/>
              </a:ext>
            </a:extLst>
          </p:cNvPr>
          <p:cNvSpPr/>
          <p:nvPr/>
        </p:nvSpPr>
        <p:spPr>
          <a:xfrm>
            <a:off x="2841740" y="978203"/>
            <a:ext cx="4182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17. Selecting a difficulty for challenge Page</a:t>
            </a:r>
          </a:p>
        </p:txBody>
      </p:sp>
      <p:pic>
        <p:nvPicPr>
          <p:cNvPr id="18" name="Graphic 17" descr="Caret Down with solid fill">
            <a:extLst>
              <a:ext uri="{FF2B5EF4-FFF2-40B4-BE49-F238E27FC236}">
                <a16:creationId xmlns:a16="http://schemas.microsoft.com/office/drawing/2014/main" id="{32C92A76-13AF-5748-BA07-D48733ED4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0527" y="2824433"/>
            <a:ext cx="329329" cy="32932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45F388-48AE-5E4B-AC7A-AA183502459B}"/>
              </a:ext>
            </a:extLst>
          </p:cNvPr>
          <p:cNvCxnSpPr>
            <a:cxnSpLocks/>
          </p:cNvCxnSpPr>
          <p:nvPr/>
        </p:nvCxnSpPr>
        <p:spPr>
          <a:xfrm flipV="1">
            <a:off x="7266432" y="2862374"/>
            <a:ext cx="2650796" cy="126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A1CBA9-7787-E14A-BC5E-8100FC75BC0A}"/>
              </a:ext>
            </a:extLst>
          </p:cNvPr>
          <p:cNvSpPr txBox="1"/>
          <p:nvPr/>
        </p:nvSpPr>
        <p:spPr>
          <a:xfrm>
            <a:off x="9932500" y="2520176"/>
            <a:ext cx="211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Select a level to select the difficulty level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4A1AF-1F8D-D942-B314-41F8C7A359FF}"/>
              </a:ext>
            </a:extLst>
          </p:cNvPr>
          <p:cNvCxnSpPr>
            <a:cxnSpLocks/>
          </p:cNvCxnSpPr>
          <p:nvPr/>
        </p:nvCxnSpPr>
        <p:spPr>
          <a:xfrm flipV="1">
            <a:off x="8851392" y="4380948"/>
            <a:ext cx="1000004" cy="418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4DCF77-3617-494B-BEF4-955275B7ECF6}"/>
              </a:ext>
            </a:extLst>
          </p:cNvPr>
          <p:cNvSpPr txBox="1"/>
          <p:nvPr/>
        </p:nvSpPr>
        <p:spPr>
          <a:xfrm>
            <a:off x="9866668" y="4038750"/>
            <a:ext cx="21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</a:t>
            </a:r>
            <a:r>
              <a:rPr lang="en-US" sz="1200" dirty="0"/>
              <a:t>Selecting the number of questions for challenge Page (17)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68328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706</Words>
  <Application>Microsoft Macintosh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2021-02-05T17:40:26Z</dcterms:created>
  <dcterms:modified xsi:type="dcterms:W3CDTF">2021-02-06T06:40:41Z</dcterms:modified>
</cp:coreProperties>
</file>