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12700" y="-3175"/>
            <a:ext cx="12204700" cy="6861175"/>
          </a:xfrm>
          <a:prstGeom prst="rect">
            <a:avLst/>
          </a:prstGeom>
          <a:noFill/>
          <a:ln w="9525">
            <a:noFill/>
          </a:ln>
        </p:spPr>
      </p:pic>
      <p:sp>
        <p:nvSpPr>
          <p:cNvPr id="2051" name="Rectangle 3"/>
          <p:cNvSpPr>
            <a:spLocks noGrp="1" noChangeArrowheads="1"/>
          </p:cNvSpPr>
          <p:nvPr>
            <p:ph type="ctrTitle"/>
          </p:nvPr>
        </p:nvSpPr>
        <p:spPr>
          <a:xfrm>
            <a:off x="2063751" y="1125538"/>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351088"/>
            <a:ext cx="9218083" cy="1752600"/>
          </a:xfrm>
        </p:spPr>
        <p:txBody>
          <a:bodyPr/>
          <a:lstStyle>
            <a:lvl1pPr marL="0" indent="0" algn="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6"/>
          <p:cNvPicPr>
            <a:picLocks noChangeAspect="1"/>
          </p:cNvPicPr>
          <p:nvPr/>
        </p:nvPicPr>
        <p:blipFill>
          <a:blip r:embed="rId12"/>
          <a:stretch>
            <a:fillRect/>
          </a:stretch>
        </p:blipFill>
        <p:spPr>
          <a:xfrm>
            <a:off x="0" y="0"/>
            <a:ext cx="12198351" cy="6861175"/>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bg1"/>
          </a:solidFill>
          <a:latin typeface="+mj-lt"/>
          <a:ea typeface="+mj-ea"/>
          <a:cs typeface="+mj-cs"/>
        </a:defRPr>
      </a:lvl1pPr>
      <a:lvl2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400" dirty="0"/>
              <a:t>TELCO ANALYSIS</a:t>
            </a:r>
            <a:endParaRPr lang="en-US" sz="4400" dirty="0"/>
          </a:p>
        </p:txBody>
      </p:sp>
      <p:sp>
        <p:nvSpPr>
          <p:cNvPr id="3" name="Subtitle 2"/>
          <p:cNvSpPr>
            <a:spLocks noGrp="1"/>
          </p:cNvSpPr>
          <p:nvPr>
            <p:ph type="subTitle" idx="1"/>
          </p:nvPr>
        </p:nvSpPr>
        <p:spPr>
          <a:xfrm>
            <a:off x="2063750" y="3791585"/>
            <a:ext cx="9218295" cy="1205230"/>
          </a:xfrm>
        </p:spPr>
        <p:txBody>
          <a:bodyPr/>
          <a:lstStyle/>
          <a:p>
            <a:pPr algn="r"/>
            <a:r>
              <a:rPr lang="en-US"/>
              <a:t>Suhana kumari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Performance</a:t>
            </a:r>
            <a:endParaRPr lang="en-US"/>
          </a:p>
        </p:txBody>
      </p:sp>
      <p:pic>
        <p:nvPicPr>
          <p:cNvPr id="4" name="Content Placeholder 3"/>
          <p:cNvPicPr>
            <a:picLocks noChangeAspect="1"/>
          </p:cNvPicPr>
          <p:nvPr>
            <p:ph idx="1"/>
          </p:nvPr>
        </p:nvPicPr>
        <p:blipFill>
          <a:blip r:embed="rId1"/>
          <a:stretch>
            <a:fillRect/>
          </a:stretch>
        </p:blipFill>
        <p:spPr>
          <a:xfrm>
            <a:off x="694690" y="1854835"/>
            <a:ext cx="10104755" cy="40830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t>Linear Regression</a:t>
            </a:r>
            <a:endParaRPr lang="en-US" sz="2400"/>
          </a:p>
          <a:p>
            <a:r>
              <a:rPr lang="en-US" sz="2400">
                <a:latin typeface="Calibri" panose="020F0502020204030204" charset="0"/>
                <a:cs typeface="Calibri" panose="020F0502020204030204" charset="0"/>
              </a:rPr>
              <a:t>The Mean Squared Error (MSE) is relatively high compared to other models, indicating that predictions are not very accurate. The R2 value is very low, meaning that the model explains very little of the variance in the target variable</a:t>
            </a:r>
            <a:endParaRPr lang="en-US" sz="2400">
              <a:latin typeface="Calibri" panose="020F0502020204030204" charset="0"/>
              <a:cs typeface="Calibri" panose="020F0502020204030204" charset="0"/>
            </a:endParaRPr>
          </a:p>
          <a:p>
            <a:r>
              <a:rPr lang="en-US" sz="2400"/>
              <a:t>Conclusion: Linear Regression is not performing well in this scenario</a:t>
            </a:r>
            <a:endParaRPr lang="en-US" sz="2400"/>
          </a:p>
          <a:p>
            <a:r>
              <a:rPr lang="en-US" sz="2400"/>
              <a:t>KNN Regressor</a:t>
            </a:r>
            <a:endParaRPr lang="en-US" sz="2400"/>
          </a:p>
          <a:p>
            <a:r>
              <a:rPr lang="en-US" sz="2400">
                <a:latin typeface="Calibri" panose="020F0502020204030204" charset="0"/>
                <a:cs typeface="Calibri" panose="020F0502020204030204" charset="0"/>
              </a:rPr>
              <a:t>KNN has very low MSE for both training and testing datasets, indicating high accuracy in predictions. The R2 values are very high, suggesting that the model explains a significant portion of the variance in the data.</a:t>
            </a:r>
            <a:endParaRPr lang="en-US" sz="2400">
              <a:latin typeface="Calibri" panose="020F0502020204030204" charset="0"/>
              <a:cs typeface="Calibri" panose="020F0502020204030204" charset="0"/>
            </a:endParaRPr>
          </a:p>
          <a:p>
            <a:r>
              <a:rPr lang="en-US" sz="2400">
                <a:cs typeface="+mn-lt"/>
              </a:rPr>
              <a:t>Conclusion: KNN is performing exceptionally well with low error rates and high R2 values.</a:t>
            </a:r>
            <a:endParaRPr lang="en-US" sz="2400">
              <a:cs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Conclusion</a:t>
            </a:r>
            <a:endParaRPr lang="en-US"/>
          </a:p>
        </p:txBody>
      </p:sp>
      <p:sp>
        <p:nvSpPr>
          <p:cNvPr id="3" name="Content Placeholder 2"/>
          <p:cNvSpPr>
            <a:spLocks noGrp="1"/>
          </p:cNvSpPr>
          <p:nvPr>
            <p:ph idx="1"/>
          </p:nvPr>
        </p:nvSpPr>
        <p:spPr/>
        <p:txBody>
          <a:bodyPr/>
          <a:p>
            <a:r>
              <a:rPr lang="en-US" sz="2400"/>
              <a:t>SVR Regressor</a:t>
            </a:r>
            <a:endParaRPr lang="en-US" sz="2400"/>
          </a:p>
          <a:p>
            <a:r>
              <a:rPr lang="en-US" sz="2400">
                <a:latin typeface="Calibri" panose="020F0502020204030204" charset="0"/>
                <a:cs typeface="Calibri" panose="020F0502020204030204" charset="0"/>
              </a:rPr>
              <a:t>SVR shows moderate MSE values. While not as low as KNN, they are still reasonable. The R2 values indicate that the model is explaining a decent portion of the variance.</a:t>
            </a:r>
            <a:endParaRPr lang="en-US" sz="2400">
              <a:latin typeface="Calibri" panose="020F0502020204030204" charset="0"/>
              <a:cs typeface="Calibri" panose="020F0502020204030204" charset="0"/>
            </a:endParaRPr>
          </a:p>
          <a:p>
            <a:r>
              <a:rPr lang="en-US" sz="2400"/>
              <a:t>Conclusion: SVR is performing reasonably well, though not as well as KNN.</a:t>
            </a:r>
            <a:endParaRPr lang="en-US" sz="2400"/>
          </a:p>
          <a:p>
            <a:r>
              <a:rPr lang="en-US" sz="2400"/>
              <a:t>Decision Tree Regressor</a:t>
            </a:r>
            <a:endParaRPr lang="en-US" sz="2400"/>
          </a:p>
          <a:p>
            <a:r>
              <a:rPr lang="en-US" sz="2400">
                <a:latin typeface="Calibri" panose="020F0502020204030204" charset="0"/>
                <a:cs typeface="Calibri" panose="020F0502020204030204" charset="0"/>
              </a:rPr>
              <a:t>The training MSE is extremely low, close to zero, indicating that the model fits the training data almost perfectly. The testing MSE is also very low, suggesting excellent performance on unseen data. The R2 values are almost perfect, showing that the model explains nearly all the variance.</a:t>
            </a:r>
            <a:endParaRPr lang="en-US" sz="2400">
              <a:latin typeface="Calibri" panose="020F0502020204030204" charset="0"/>
              <a:cs typeface="Calibri" panose="020F0502020204030204" charset="0"/>
            </a:endParaRPr>
          </a:p>
          <a:p>
            <a:r>
              <a:rPr lang="en-US" sz="2400">
                <a:latin typeface="Arial" panose="020B0604020202020204" pitchFamily="34" charset="0"/>
                <a:cs typeface="Arial" panose="020B0604020202020204" pitchFamily="34" charset="0"/>
              </a:rPr>
              <a:t>Conclusion: The Decision Tree Regressor performs very well, almost perfectly fitting both training and testing data</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Conclusiom</a:t>
            </a:r>
            <a:endParaRPr lang="en-US"/>
          </a:p>
        </p:txBody>
      </p:sp>
      <p:sp>
        <p:nvSpPr>
          <p:cNvPr id="3" name="Content Placeholder 2"/>
          <p:cNvSpPr>
            <a:spLocks noGrp="1"/>
          </p:cNvSpPr>
          <p:nvPr>
            <p:ph idx="1"/>
          </p:nvPr>
        </p:nvSpPr>
        <p:spPr/>
        <p:txBody>
          <a:bodyPr/>
          <a:p>
            <a:r>
              <a:rPr lang="en-US" sz="2400"/>
              <a:t>Random Forest Regressor</a:t>
            </a:r>
            <a:endParaRPr lang="en-US" sz="2400"/>
          </a:p>
          <a:p>
            <a:r>
              <a:rPr lang="en-US" sz="2400">
                <a:latin typeface="Calibri" panose="020F0502020204030204" charset="0"/>
                <a:cs typeface="Calibri" panose="020F0502020204030204" charset="0"/>
              </a:rPr>
              <a:t>This model also shows very low MSE for both training and testing datasets, even lower than the standard Decision Tree Regressor. The R2 values are very high, indicating excellent performance</a:t>
            </a:r>
            <a:endParaRPr lang="en-US" sz="2400">
              <a:latin typeface="Calibri" panose="020F0502020204030204" charset="0"/>
              <a:cs typeface="Calibri" panose="020F0502020204030204" charset="0"/>
            </a:endParaRPr>
          </a:p>
          <a:p>
            <a:r>
              <a:rPr lang="en-US" sz="2400"/>
              <a:t>Conclusion: This model, with hyperparameters tuned, performs slightly better than the basic Decision Tree Regressor</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Model Selection</a:t>
            </a:r>
            <a:endParaRPr lang="en-US"/>
          </a:p>
        </p:txBody>
      </p:sp>
      <p:sp>
        <p:nvSpPr>
          <p:cNvPr id="3" name="Content Placeholder 2"/>
          <p:cNvSpPr>
            <a:spLocks noGrp="1"/>
          </p:cNvSpPr>
          <p:nvPr>
            <p:ph idx="1"/>
          </p:nvPr>
        </p:nvSpPr>
        <p:spPr/>
        <p:txBody>
          <a:bodyPr/>
          <a:p>
            <a:r>
              <a:rPr lang="en-US" sz="2800"/>
              <a:t>Summary Best Model: The Decision Tree Regressor with Hyperparameters appears to be the best overall, as it achieves the lowest MSE and highest R2 values for both training and testing datasets.</a:t>
            </a:r>
            <a:endParaRPr lang="en-US" sz="2800"/>
          </a:p>
          <a:p>
            <a:endParaRPr lang="en-US"/>
          </a:p>
          <a:p>
            <a:r>
              <a:rPr lang="en-US" sz="2800"/>
              <a:t>Why: It has extremely low error rates and very high explanatory power. The Decision Tree Regressor with tuned hyperparameters is better than the basic Decision Tree Regressor due to its slightly improved performance metrics.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3429000"/>
            <a:ext cx="10972800" cy="2698750"/>
          </a:xfrm>
        </p:spPr>
        <p:txBody>
          <a:bodyPr/>
          <a:p>
            <a:pPr marL="0" indent="0" algn="ctr">
              <a:buNone/>
            </a:pPr>
            <a:r>
              <a:rPr lang="en-US" i="1">
                <a:latin typeface="Calibri" panose="020F0502020204030204" charset="0"/>
                <a:cs typeface="Calibri" panose="020F0502020204030204" charset="0"/>
              </a:rPr>
              <a:t>Thanks !!!</a:t>
            </a:r>
            <a:endParaRPr lang="en-US" i="1">
              <a:latin typeface="Calibri" panose="020F0502020204030204" charset="0"/>
              <a:cs typeface="Calibri" panose="020F050202020403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Objective</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sz="2400" i="1">
                <a:latin typeface="Calibri" panose="020F0502020204030204" charset="0"/>
                <a:cs typeface="Calibri" panose="020F0502020204030204" charset="0"/>
              </a:rPr>
              <a:t>The objective of this analysis is to evaluate the potential for growth and profitability of TellCo, a mobile service provider operating in the Republic of Pefkakia. We aim to determine whether TellCo represents a valuable acquisition opportunity or if it would be more strategic to pursue alternative investments.</a:t>
            </a:r>
            <a:endParaRPr lang="en-US" sz="2400" i="1">
              <a:latin typeface="Calibri" panose="020F0502020204030204" charset="0"/>
              <a:cs typeface="Calibri" panose="020F0502020204030204" charset="0"/>
            </a:endParaRPr>
          </a:p>
          <a:p>
            <a:pPr>
              <a:buFont typeface="Arial" panose="020B0604020202020204" pitchFamily="34" charset="0"/>
              <a:buChar char="•"/>
            </a:pPr>
            <a:r>
              <a:rPr lang="en-US" sz="2400" i="1">
                <a:latin typeface="Calibri" panose="020F0502020204030204" charset="0"/>
                <a:cs typeface="Calibri" panose="020F0502020204030204" charset="0"/>
              </a:rPr>
              <a:t>TellCo has provided its financial information for review but has not previously conducted a detailed analysis of their system-generated data. Understanding customer behavior, network utilization, and service performance is crucial for identifying areas of improvement and growth.</a:t>
            </a:r>
            <a:endParaRPr lang="en-US" sz="2400" i="1">
              <a:latin typeface="Calibri" panose="020F0502020204030204" charset="0"/>
              <a:cs typeface="Calibri" panose="020F0502020204030204" charset="0"/>
            </a:endParaRPr>
          </a:p>
          <a:p>
            <a:pPr>
              <a:buFont typeface="Arial" panose="020B0604020202020204" pitchFamily="34" charset="0"/>
              <a:buChar char="•"/>
            </a:pPr>
            <a:r>
              <a:rPr lang="en-US" sz="2400" i="1">
                <a:latin typeface="Calibri" panose="020F0502020204030204" charset="0"/>
                <a:cs typeface="Calibri" panose="020F0502020204030204" charset="0"/>
              </a:rPr>
              <a:t>The goal of this analysis is to provide actionable insights that will guide the decision-making process regarding the acquisition of TellCo. By understanding the underlying data and identifying growth opportunities, we aim to determine whether TellCo is a worthwhile investment and how it can be optimized for increased profitability.</a:t>
            </a:r>
            <a:endParaRPr lang="en-US" sz="2400" i="1">
              <a:latin typeface="Calibri" panose="020F0502020204030204" charset="0"/>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Analysis Goals</a:t>
            </a:r>
            <a:endParaRPr lang="en-US"/>
          </a:p>
        </p:txBody>
      </p:sp>
      <p:sp>
        <p:nvSpPr>
          <p:cNvPr id="3" name="Content Placeholder 2"/>
          <p:cNvSpPr>
            <a:spLocks noGrp="1"/>
          </p:cNvSpPr>
          <p:nvPr>
            <p:ph idx="1"/>
          </p:nvPr>
        </p:nvSpPr>
        <p:spPr/>
        <p:txBody>
          <a:bodyPr/>
          <a:p>
            <a:r>
              <a:rPr lang="en-US" sz="2400" i="1">
                <a:latin typeface="Calibri" panose="020F0502020204030204" charset="0"/>
                <a:cs typeface="Calibri" panose="020F0502020204030204" charset="0"/>
              </a:rPr>
              <a:t>Customer Segmentation: Identify distinct customer segments based on their usage patterns and demographics. Determine which segments are the most profitable and which have potential for growth.</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Usage Trends: Analyze patterns in network usage to identify peak periods, high-demand services, and underutilized areas.</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Revenue Optimization: Evaluate current revenue streams and pricing strategies. Recommend adjustments to enhance profitability</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Operational Efficiency: Assess network performance and identify areas where service quality can be improved or costs can be reduced.</a:t>
            </a:r>
            <a:endParaRPr lang="en-US" sz="2400" i="1">
              <a:latin typeface="Calibri" panose="020F0502020204030204" charset="0"/>
              <a:cs typeface="Calibri" panose="020F0502020204030204" charset="0"/>
            </a:endParaRPr>
          </a:p>
          <a:p>
            <a:r>
              <a:rPr lang="en-US" sz="2400" i="1">
                <a:latin typeface="Calibri" panose="020F0502020204030204" charset="0"/>
                <a:cs typeface="Calibri" panose="020F0502020204030204" charset="0"/>
              </a:rPr>
              <a:t>Competitive Positioning: Compare TellCo’s performance with industry benchmarks to gauge its competitive standing and potential for market share expansion.</a:t>
            </a:r>
            <a:endParaRPr lang="en-US" sz="2400" i="1">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Flow Chart</a:t>
            </a:r>
            <a:endParaRPr lang="en-US"/>
          </a:p>
        </p:txBody>
      </p:sp>
      <p:sp>
        <p:nvSpPr>
          <p:cNvPr id="3" name="Content Placeholder 2"/>
          <p:cNvSpPr>
            <a:spLocks noGrp="1"/>
          </p:cNvSpPr>
          <p:nvPr>
            <p:ph idx="1"/>
          </p:nvPr>
        </p:nvSpPr>
        <p:spPr>
          <a:xfrm>
            <a:off x="124460" y="1113155"/>
            <a:ext cx="11457940" cy="5014595"/>
          </a:xfrm>
        </p:spPr>
        <p:txBody>
          <a:bodyPr/>
          <a:p>
            <a:pPr marL="0" indent="0">
              <a:buNone/>
            </a:pPr>
            <a:r>
              <a:rPr lang="en-US" sz="2400" i="1"/>
              <a:t>Graph</a:t>
            </a:r>
            <a:endParaRPr lang="en-US" sz="2400" i="1"/>
          </a:p>
        </p:txBody>
      </p:sp>
      <p:sp>
        <p:nvSpPr>
          <p:cNvPr id="4" name="Rounded Rectangle 3"/>
          <p:cNvSpPr/>
          <p:nvPr/>
        </p:nvSpPr>
        <p:spPr>
          <a:xfrm>
            <a:off x="2562225" y="1304925"/>
            <a:ext cx="2323465" cy="8826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Loading DataSe</a:t>
            </a: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9" name="Rounded Rectangle 8"/>
          <p:cNvSpPr/>
          <p:nvPr/>
        </p:nvSpPr>
        <p:spPr>
          <a:xfrm>
            <a:off x="2484120" y="2477770"/>
            <a:ext cx="2401570" cy="950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Data Preprocessing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0" name="Rounded Rectangle 9"/>
          <p:cNvSpPr/>
          <p:nvPr/>
        </p:nvSpPr>
        <p:spPr>
          <a:xfrm>
            <a:off x="2484120" y="3718560"/>
            <a:ext cx="2379980" cy="84836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Handling Missing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   Values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1" name="Rounded Rectangle 10"/>
          <p:cNvSpPr/>
          <p:nvPr/>
        </p:nvSpPr>
        <p:spPr>
          <a:xfrm>
            <a:off x="2484120" y="4965700"/>
            <a:ext cx="2379980"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Data Normalization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3" name="Rounded Rectangle 12"/>
          <p:cNvSpPr/>
          <p:nvPr>
            <p:custDataLst>
              <p:tags r:id="rId1"/>
            </p:custDataLst>
          </p:nvPr>
        </p:nvSpPr>
        <p:spPr>
          <a:xfrm>
            <a:off x="5942965" y="4999990"/>
            <a:ext cx="2380615"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EDA</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5" name="Rounded Rectangle 14"/>
          <p:cNvSpPr/>
          <p:nvPr>
            <p:custDataLst>
              <p:tags r:id="rId2"/>
            </p:custDataLst>
          </p:nvPr>
        </p:nvSpPr>
        <p:spPr>
          <a:xfrm>
            <a:off x="5923915" y="3760470"/>
            <a:ext cx="2380615" cy="8064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Visualize</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457200" marR="0" lvl="1" indent="4572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Distribution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6" name="Rounded Rectangle 15"/>
          <p:cNvSpPr/>
          <p:nvPr/>
        </p:nvSpPr>
        <p:spPr>
          <a:xfrm>
            <a:off x="5857875" y="2439035"/>
            <a:ext cx="2446655" cy="93599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Feature Engineering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7" name="Rounded Rectangle 16"/>
          <p:cNvSpPr/>
          <p:nvPr/>
        </p:nvSpPr>
        <p:spPr>
          <a:xfrm>
            <a:off x="5858510" y="1363345"/>
            <a:ext cx="2446020" cy="823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Training</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8" name="Rounded Rectangle 17"/>
          <p:cNvSpPr/>
          <p:nvPr/>
        </p:nvSpPr>
        <p:spPr>
          <a:xfrm>
            <a:off x="9375140" y="1363345"/>
            <a:ext cx="2306955" cy="82359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Evaluation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19" name="Rounded Rectangle 18"/>
          <p:cNvSpPr/>
          <p:nvPr/>
        </p:nvSpPr>
        <p:spPr>
          <a:xfrm>
            <a:off x="9374505" y="2439670"/>
            <a:ext cx="2306955" cy="93472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Evaluate Model </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metrics</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0" name="Rounded Rectangle 19"/>
          <p:cNvSpPr/>
          <p:nvPr/>
        </p:nvSpPr>
        <p:spPr>
          <a:xfrm>
            <a:off x="9364980" y="3761105"/>
            <a:ext cx="2332990" cy="805815"/>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Model Selection</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1" name="Rounded Rectangle 20"/>
          <p:cNvSpPr/>
          <p:nvPr/>
        </p:nvSpPr>
        <p:spPr>
          <a:xfrm>
            <a:off x="9364345" y="4953635"/>
            <a:ext cx="2317115" cy="819150"/>
          </a:xfrm>
          <a:prstGeom prst="roundRect">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rPr>
              <a:t>Deployment</a:t>
            </a:r>
            <a:endParaRPr kumimoji="0" lang="en-US"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3" name="Down Arrow 22"/>
          <p:cNvSpPr/>
          <p:nvPr/>
        </p:nvSpPr>
        <p:spPr>
          <a:xfrm>
            <a:off x="3477260" y="2186940"/>
            <a:ext cx="361950" cy="36576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4" name="Down Arrow 23"/>
          <p:cNvSpPr/>
          <p:nvPr/>
        </p:nvSpPr>
        <p:spPr>
          <a:xfrm>
            <a:off x="3407410" y="3450590"/>
            <a:ext cx="431165" cy="264795"/>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5" name="Down Arrow 24"/>
          <p:cNvSpPr/>
          <p:nvPr>
            <p:custDataLst>
              <p:tags r:id="rId3"/>
            </p:custDataLst>
          </p:nvPr>
        </p:nvSpPr>
        <p:spPr>
          <a:xfrm>
            <a:off x="3476625" y="4567555"/>
            <a:ext cx="361950" cy="41148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7" name="Right Arrow 26"/>
          <p:cNvSpPr/>
          <p:nvPr/>
        </p:nvSpPr>
        <p:spPr>
          <a:xfrm>
            <a:off x="4883150" y="5132705"/>
            <a:ext cx="104076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8" name="Up Arrow 27"/>
          <p:cNvSpPr/>
          <p:nvPr/>
        </p:nvSpPr>
        <p:spPr>
          <a:xfrm>
            <a:off x="6845935" y="4567555"/>
            <a:ext cx="47053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29" name="Up Arrow 28"/>
          <p:cNvSpPr/>
          <p:nvPr>
            <p:custDataLst>
              <p:tags r:id="rId4"/>
            </p:custDataLst>
          </p:nvPr>
        </p:nvSpPr>
        <p:spPr>
          <a:xfrm>
            <a:off x="6849110" y="3377565"/>
            <a:ext cx="44005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0" name="Up Arrow 29"/>
          <p:cNvSpPr/>
          <p:nvPr>
            <p:custDataLst>
              <p:tags r:id="rId5"/>
            </p:custDataLst>
          </p:nvPr>
        </p:nvSpPr>
        <p:spPr>
          <a:xfrm>
            <a:off x="6845935" y="2095500"/>
            <a:ext cx="440055" cy="431800"/>
          </a:xfrm>
          <a:prstGeom prst="up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1" name="Right Arrow 30"/>
          <p:cNvSpPr/>
          <p:nvPr/>
        </p:nvSpPr>
        <p:spPr>
          <a:xfrm>
            <a:off x="8328025" y="1609725"/>
            <a:ext cx="1047115" cy="48577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2" name="Down Arrow 31"/>
          <p:cNvSpPr/>
          <p:nvPr/>
        </p:nvSpPr>
        <p:spPr>
          <a:xfrm>
            <a:off x="10292715" y="2187575"/>
            <a:ext cx="439420" cy="29083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3" name="Down Arrow 32"/>
          <p:cNvSpPr/>
          <p:nvPr/>
        </p:nvSpPr>
        <p:spPr>
          <a:xfrm>
            <a:off x="10323195" y="3374390"/>
            <a:ext cx="485775" cy="407035"/>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
        <p:nvSpPr>
          <p:cNvPr id="34" name="Down Arrow 33"/>
          <p:cNvSpPr/>
          <p:nvPr/>
        </p:nvSpPr>
        <p:spPr>
          <a:xfrm>
            <a:off x="10277475" y="4566920"/>
            <a:ext cx="454660" cy="412750"/>
          </a:xfrm>
          <a:prstGeom prst="down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10 Handset tType</a:t>
            </a:r>
            <a:endParaRPr lang="en-US"/>
          </a:p>
        </p:txBody>
      </p:sp>
      <p:pic>
        <p:nvPicPr>
          <p:cNvPr id="4" name="Content Placeholder 3"/>
          <p:cNvPicPr>
            <a:picLocks noChangeAspect="1"/>
          </p:cNvPicPr>
          <p:nvPr>
            <p:ph idx="1"/>
          </p:nvPr>
        </p:nvPicPr>
        <p:blipFill>
          <a:blip r:embed="rId1"/>
          <a:stretch>
            <a:fillRect/>
          </a:stretch>
        </p:blipFill>
        <p:spPr>
          <a:xfrm>
            <a:off x="2809875" y="1154430"/>
            <a:ext cx="5586095" cy="52641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Handset Manufacturer Company</a:t>
            </a:r>
            <a:endParaRPr lang="en-US"/>
          </a:p>
        </p:txBody>
      </p:sp>
      <p:pic>
        <p:nvPicPr>
          <p:cNvPr id="4" name="Content Placeholder 3"/>
          <p:cNvPicPr>
            <a:picLocks noChangeAspect="1"/>
          </p:cNvPicPr>
          <p:nvPr>
            <p:ph idx="1"/>
          </p:nvPr>
        </p:nvPicPr>
        <p:blipFill>
          <a:blip r:embed="rId1"/>
          <a:stretch>
            <a:fillRect/>
          </a:stretch>
        </p:blipFill>
        <p:spPr>
          <a:xfrm>
            <a:off x="2843530" y="1311275"/>
            <a:ext cx="6566535" cy="48031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Correlation Analysis</a:t>
            </a:r>
            <a:endParaRPr lang="en-US"/>
          </a:p>
        </p:txBody>
      </p:sp>
      <p:pic>
        <p:nvPicPr>
          <p:cNvPr id="4" name="Content Placeholder 3"/>
          <p:cNvPicPr>
            <a:picLocks noChangeAspect="1"/>
          </p:cNvPicPr>
          <p:nvPr>
            <p:ph idx="1"/>
          </p:nvPr>
        </p:nvPicPr>
        <p:blipFill>
          <a:blip r:embed="rId1"/>
          <a:stretch>
            <a:fillRect/>
          </a:stretch>
        </p:blipFill>
        <p:spPr>
          <a:xfrm>
            <a:off x="3317240" y="1291590"/>
            <a:ext cx="5588000" cy="47453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Distribution of Applications</a:t>
            </a:r>
            <a:endParaRPr lang="en-US"/>
          </a:p>
        </p:txBody>
      </p:sp>
      <p:pic>
        <p:nvPicPr>
          <p:cNvPr id="4" name="Content Placeholder 3"/>
          <p:cNvPicPr>
            <a:picLocks noChangeAspect="1"/>
          </p:cNvPicPr>
          <p:nvPr>
            <p:ph idx="1"/>
          </p:nvPr>
        </p:nvPicPr>
        <p:blipFill>
          <a:blip r:embed="rId1"/>
          <a:stretch>
            <a:fillRect/>
          </a:stretch>
        </p:blipFill>
        <p:spPr>
          <a:xfrm>
            <a:off x="3286125" y="1235075"/>
            <a:ext cx="5304790" cy="48018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 10 Satisfied Customers</a:t>
            </a:r>
            <a:endParaRPr lang="en-US"/>
          </a:p>
        </p:txBody>
      </p:sp>
      <p:pic>
        <p:nvPicPr>
          <p:cNvPr id="4" name="Content Placeholder 3"/>
          <p:cNvPicPr>
            <a:picLocks noChangeAspect="1"/>
          </p:cNvPicPr>
          <p:nvPr>
            <p:ph idx="1"/>
          </p:nvPr>
        </p:nvPicPr>
        <p:blipFill>
          <a:blip r:embed="rId1"/>
          <a:stretch>
            <a:fillRect/>
          </a:stretch>
        </p:blipFill>
        <p:spPr>
          <a:xfrm>
            <a:off x="2834640" y="1174750"/>
            <a:ext cx="6521450" cy="495300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heme/theme1.xml><?xml version="1.0" encoding="utf-8"?>
<a:theme xmlns:a="http://schemas.openxmlformats.org/drawingml/2006/main" name="Data Pie Charts">
  <a:themeElements>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Data Pie Chart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Data Pie Char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ata Pie Chart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ata Pie Chart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ata Pie Chart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ata Pie Chart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ata Pie Chart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ata Pie Chart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ata Pie Chart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ata Pie Chart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ata Pie Chart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ata Pie Chart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ata Pie Chart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ata Pie Charts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4171</Words>
  <Application>WPS Presentation</Application>
  <PresentationFormat>Widescreen</PresentationFormat>
  <Paragraphs>93</Paragraphs>
  <Slides>15</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Calibri Light</vt:lpstr>
      <vt:lpstr>Calibri</vt:lpstr>
      <vt:lpstr>Microsoft YaHei</vt:lpstr>
      <vt:lpstr>Arial Unicode MS</vt:lpstr>
      <vt:lpstr>Algerian</vt:lpstr>
      <vt:lpstr>Californian FB</vt:lpstr>
      <vt:lpstr>Agency FB</vt:lpstr>
      <vt:lpstr>Aparajita</vt:lpstr>
      <vt:lpstr>Calisto MT</vt:lpstr>
      <vt:lpstr>Data Pie Charts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TELCO ANALYSIS</dc:title>
  <dc:creator/>
  <cp:lastModifiedBy>RAJ</cp:lastModifiedBy>
  <cp:revision>1</cp:revision>
  <dcterms:created xsi:type="dcterms:W3CDTF">2024-09-15T15:55:43Z</dcterms:created>
  <dcterms:modified xsi:type="dcterms:W3CDTF">2024-09-15T15:55:44Z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DD533EF539A94EB7BA42FBE1CAC3B024_11</vt:lpwstr>
  </property>
  <property fmtid="{D5CDD505-2E9C-101B-9397-08002B2CF9AE}" pid="3" name="KSOProductBuildVer">
    <vt:lpwstr>1033-12.2.0.18283</vt:lpwstr>
  </property>
</Properties>
</file>