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77" r:id="rId9"/>
    <p:sldId id="263" r:id="rId10"/>
    <p:sldId id="278" r:id="rId11"/>
    <p:sldId id="266" r:id="rId12"/>
    <p:sldId id="279" r:id="rId13"/>
    <p:sldId id="280" r:id="rId14"/>
    <p:sldId id="281" r:id="rId15"/>
    <p:sldId id="265" r:id="rId16"/>
    <p:sldId id="282" r:id="rId17"/>
    <p:sldId id="267" r:id="rId18"/>
    <p:sldId id="283" r:id="rId19"/>
    <p:sldId id="284" r:id="rId20"/>
    <p:sldId id="268"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7T16:13:02.662" idx="1">
    <p:pos x="10" y="10"/>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tags" Target="../tags/tag9.xml"/><Relationship Id="rId2" Type="http://schemas.openxmlformats.org/officeDocument/2006/relationships/image" Target="../media/image7.png"/><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p:nvPr>
            <p:ph type="ctrTitle"/>
          </p:nvPr>
        </p:nvSpPr>
        <p:spPr>
          <a:xfrm>
            <a:off x="2063750" y="1125855"/>
            <a:ext cx="9931400" cy="5184140"/>
          </a:xfrm>
        </p:spPr>
        <p:txBody>
          <a:bodyPr/>
          <a:p>
            <a:pPr algn="ctr"/>
            <a:r>
              <a:rPr lang="en-US" sz="4400"/>
              <a:t>Pharmaceutical Sales prediction</a:t>
            </a:r>
            <a:br>
              <a:rPr lang="en-US" sz="4400"/>
            </a:br>
            <a:br>
              <a:rPr lang="en-US" sz="4400"/>
            </a:br>
            <a:br>
              <a:rPr lang="en-US" sz="4400"/>
            </a:br>
            <a:r>
              <a:rPr lang="en-US" sz="4400"/>
              <a:t>						</a:t>
            </a:r>
            <a:r>
              <a:rPr lang="en-US"/>
              <a:t>Suhana kumari</a:t>
            </a:r>
            <a:br>
              <a:rPr lang="en-US"/>
            </a:br>
            <a:r>
              <a:rPr lang="en-US" sz="4400"/>
              <a:t>								</a:t>
            </a:r>
            <a:endParaRPr 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Handling Outliers</a:t>
            </a:r>
            <a:endParaRPr lang="en-US"/>
          </a:p>
        </p:txBody>
      </p:sp>
      <p:pic>
        <p:nvPicPr>
          <p:cNvPr id="3" name="Picture 2"/>
          <p:cNvPicPr/>
          <p:nvPr>
            <p:custDataLst>
              <p:tags r:id="rId1"/>
            </p:custDataLst>
          </p:nvPr>
        </p:nvPicPr>
        <p:blipFill>
          <a:blip r:embed="rId2"/>
        </p:blipFill>
        <p:spPr>
          <a:xfrm>
            <a:off x="328295" y="1627632"/>
            <a:ext cx="5303520" cy="3602736"/>
          </a:xfrm>
          <a:prstGeom prst="rect">
            <a:avLst/>
          </a:prstGeom>
        </p:spPr>
      </p:pic>
      <p:pic>
        <p:nvPicPr>
          <p:cNvPr id="6" name="Picture 5"/>
          <p:cNvPicPr/>
          <p:nvPr>
            <p:custDataLst>
              <p:tags r:id="rId3"/>
            </p:custDataLst>
          </p:nvPr>
        </p:nvPicPr>
        <p:blipFill>
          <a:blip r:embed="rId4"/>
        </p:blipFill>
        <p:spPr>
          <a:xfrm>
            <a:off x="5949315" y="1627632"/>
            <a:ext cx="5303520" cy="3602736"/>
          </a:xfrm>
          <a:prstGeom prst="rect">
            <a:avLst/>
          </a:prstGeom>
        </p:spPr>
      </p:pic>
      <p:pic>
        <p:nvPicPr>
          <p:cNvPr id="4" name="Picture 3"/>
          <p:cNvPicPr>
            <a:picLocks noChangeAspect="1"/>
          </p:cNvPicPr>
          <p:nvPr/>
        </p:nvPicPr>
        <p:blipFill>
          <a:blip r:embed="rId5"/>
          <a:stretch>
            <a:fillRect/>
          </a:stretch>
        </p:blipFill>
        <p:spPr>
          <a:xfrm>
            <a:off x="328930" y="1022985"/>
            <a:ext cx="10923905" cy="53295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Observation</a:t>
            </a:r>
            <a:endParaRPr lang="en-US"/>
          </a:p>
        </p:txBody>
      </p:sp>
      <p:sp>
        <p:nvSpPr>
          <p:cNvPr id="3" name="Content Placeholder 2"/>
          <p:cNvSpPr>
            <a:spLocks noGrp="1"/>
          </p:cNvSpPr>
          <p:nvPr>
            <p:ph idx="1"/>
          </p:nvPr>
        </p:nvSpPr>
        <p:spPr/>
        <p:txBody>
          <a:bodyPr/>
          <a:p>
            <a:r>
              <a:rPr lang="en-US" sz="1600" b="1"/>
              <a:t>Positive Correlation</a:t>
            </a:r>
            <a:endParaRPr lang="en-US" sz="1600" b="1"/>
          </a:p>
          <a:p>
            <a:r>
              <a:rPr lang="en-US" sz="1800"/>
              <a:t>The correlation coefficient of 0.8947 indicates a strong positive correlation between the number of customers and sales. This means that, generally, as the number of customers increases, sales also tend to increase significantly.</a:t>
            </a:r>
            <a:endParaRPr 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23850" y="1863725"/>
            <a:ext cx="5600700" cy="3622040"/>
          </a:xfrm>
          <a:prstGeom prst="rect">
            <a:avLst/>
          </a:prstGeom>
        </p:spPr>
      </p:pic>
      <p:pic>
        <p:nvPicPr>
          <p:cNvPr id="5" name="Picture 4"/>
          <p:cNvPicPr>
            <a:picLocks noChangeAspect="1"/>
          </p:cNvPicPr>
          <p:nvPr/>
        </p:nvPicPr>
        <p:blipFill>
          <a:blip r:embed="rId2"/>
          <a:stretch>
            <a:fillRect/>
          </a:stretch>
        </p:blipFill>
        <p:spPr>
          <a:xfrm>
            <a:off x="6222365" y="1863725"/>
            <a:ext cx="5600700" cy="3622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Observation</a:t>
            </a:r>
            <a:endParaRPr lang="en-US"/>
          </a:p>
        </p:txBody>
      </p:sp>
      <p:sp>
        <p:nvSpPr>
          <p:cNvPr id="3" name="Content Placeholder 2"/>
          <p:cNvSpPr>
            <a:spLocks noGrp="1"/>
          </p:cNvSpPr>
          <p:nvPr>
            <p:ph idx="1"/>
          </p:nvPr>
        </p:nvSpPr>
        <p:spPr/>
        <p:txBody>
          <a:bodyPr/>
          <a:p>
            <a:r>
              <a:rPr lang="en-US" sz="1600" b="1"/>
              <a:t>Total Sales Distribution:</a:t>
            </a:r>
            <a:endParaRPr lang="en-US" sz="1600" b="1"/>
          </a:p>
          <a:p>
            <a:r>
              <a:rPr lang="en-US" sz="1400"/>
              <a:t>Assortment a and c dominate the total sales, combined total of approximately 5.8 billion, while assortment b contributes significantly less at about 70.9 million. This indicates that assortments a and c are likely more popular or have broader product offerings.</a:t>
            </a:r>
            <a:endParaRPr lang="en-US" sz="1400"/>
          </a:p>
          <a:p>
            <a:endParaRPr lang="en-US" sz="1400"/>
          </a:p>
          <a:p>
            <a:r>
              <a:rPr lang="en-US" sz="1600" b="1"/>
              <a:t>Average Sales per Store:</a:t>
            </a:r>
            <a:endParaRPr lang="en-US" sz="1400"/>
          </a:p>
          <a:p>
            <a:r>
              <a:rPr lang="en-US" sz="1400"/>
              <a:t>Assortment b has the highest average sales per store (8,553.93), suggesting that stores that carry assortment b may have higher sales efficiency or that the products in this assortment are priced higher or in demand.</a:t>
            </a:r>
            <a:endParaRPr lang="en-US" sz="1400"/>
          </a:p>
          <a:p>
            <a:r>
              <a:rPr lang="en-US" sz="1400"/>
              <a:t>Assortments a and c have lower average sales per store, at 5,481.03 and 6,058.68 respectively, indicating that while these assortments generate more total sales, they may have a larger number of stores contributing to that figur</a:t>
            </a:r>
            <a:r>
              <a:rPr lang="en-US" sz="1200"/>
              <a:t>e.</a:t>
            </a:r>
            <a:endParaRPr lang="en-US" sz="1200"/>
          </a:p>
          <a:p>
            <a:endParaRPr lang="en-US" sz="1200" b="1"/>
          </a:p>
          <a:p>
            <a:r>
              <a:rPr lang="en-US" sz="1600" b="1"/>
              <a:t>Store Count Analysis:</a:t>
            </a:r>
            <a:endParaRPr lang="en-US" sz="1600" b="1"/>
          </a:p>
          <a:p>
            <a:r>
              <a:rPr lang="en-US" sz="1400"/>
              <a:t>Assortment a has the highest store count (537,445), which correlates with its high total sales. This suggests a wide distribution or availability of this assortment type.</a:t>
            </a:r>
            <a:endParaRPr lang="en-US" sz="1400"/>
          </a:p>
          <a:p>
            <a:r>
              <a:rPr lang="en-US" sz="1400"/>
              <a:t>Assortment b has a significantly lower store count (8,294), which might indicate either a more specialized or premium product line that is not as widely distribute</a:t>
            </a:r>
            <a:r>
              <a:rPr lang="en-US" sz="1800"/>
              <a:t>d.</a:t>
            </a:r>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Perfomance</a:t>
            </a:r>
            <a:endParaRPr lang="en-US"/>
          </a:p>
        </p:txBody>
      </p:sp>
      <p:sp>
        <p:nvSpPr>
          <p:cNvPr id="6" name="Content Placeholder 5"/>
          <p:cNvSpPr>
            <a:spLocks noGrp="1"/>
          </p:cNvSpPr>
          <p:nvPr>
            <p:ph idx="1"/>
          </p:nvPr>
        </p:nvSpPr>
        <p:spPr/>
        <p:txBody>
          <a:bodyPr/>
          <a:p>
            <a:pPr marL="0" indent="0">
              <a:buNone/>
            </a:pPr>
            <a:r>
              <a:rPr lang="en-US"/>
              <a:t>                   </a:t>
            </a:r>
            <a:r>
              <a:rPr lang="en-US" sz="2400"/>
              <a:t> models      R2_Score for training  R2_Score for test  \</a:t>
            </a:r>
            <a:endParaRPr lang="en-US" sz="2400"/>
          </a:p>
          <a:p>
            <a:pPr marL="0" indent="0">
              <a:buNone/>
            </a:pPr>
            <a:r>
              <a:rPr lang="en-US" sz="2400"/>
              <a:t>0       LinearRegression()               </a:t>
            </a:r>
            <a:r>
              <a:rPr lang="en-US" sz="2000"/>
              <a:t>0.974433           0.974561</a:t>
            </a:r>
            <a:r>
              <a:rPr lang="en-US" sz="2400"/>
              <a:t>   </a:t>
            </a:r>
            <a:endParaRPr lang="en-US" sz="2400"/>
          </a:p>
          <a:p>
            <a:pPr marL="0" indent="0">
              <a:buNone/>
            </a:pPr>
            <a:r>
              <a:rPr lang="en-US" sz="2400"/>
              <a:t>1  DecisionTreeRegressor()           </a:t>
            </a:r>
            <a:r>
              <a:rPr lang="en-US" sz="2000"/>
              <a:t>1.000000           0.999822</a:t>
            </a:r>
            <a:r>
              <a:rPr lang="en-US" sz="2400"/>
              <a:t>   </a:t>
            </a:r>
            <a:endParaRPr lang="en-US" sz="2400"/>
          </a:p>
          <a:p>
            <a:pPr marL="0" indent="0">
              <a:buNone/>
            </a:pPr>
            <a:endParaRPr lang="en-US" sz="2400"/>
          </a:p>
          <a:p>
            <a:pPr marL="0" indent="0">
              <a:buNone/>
            </a:pPr>
            <a:r>
              <a:rPr lang="en-US" sz="2400"/>
              <a:t>   MAE for training  MAE for testing  </a:t>
            </a:r>
            <a:endParaRPr lang="en-US" sz="2400"/>
          </a:p>
          <a:p>
            <a:pPr marL="0" indent="0">
              <a:buNone/>
            </a:pPr>
            <a:r>
              <a:rPr lang="en-US" sz="2400"/>
              <a:t>0        </a:t>
            </a:r>
            <a:r>
              <a:rPr lang="en-US" sz="2000"/>
              <a:t>374.746871       375.713226</a:t>
            </a:r>
            <a:r>
              <a:rPr lang="en-US" sz="2400"/>
              <a:t>  </a:t>
            </a:r>
            <a:endParaRPr lang="en-US" sz="2400"/>
          </a:p>
          <a:p>
            <a:pPr marL="0" indent="0">
              <a:buNone/>
            </a:pPr>
            <a:r>
              <a:rPr lang="en-US" sz="2400"/>
              <a:t>1          </a:t>
            </a:r>
            <a:r>
              <a:rPr lang="en-US" sz="2000"/>
              <a:t>0.000000        13.369825 </a:t>
            </a:r>
            <a:endParaRPr lang="en-US" sz="2000"/>
          </a:p>
        </p:txBody>
      </p:sp>
      <p:sp>
        <p:nvSpPr>
          <p:cNvPr id="7" name="Text Box 6"/>
          <p:cNvSpPr txBox="1"/>
          <p:nvPr/>
        </p:nvSpPr>
        <p:spPr>
          <a:xfrm>
            <a:off x="609600" y="3601085"/>
            <a:ext cx="10789920" cy="2526665"/>
          </a:xfrm>
          <a:prstGeom prst="rect">
            <a:avLst/>
          </a:prstGeom>
          <a:noFill/>
        </p:spPr>
        <p:txBody>
          <a:bodyPr wrap="square" rtlCol="0">
            <a:noAutofit/>
          </a:bodyPr>
          <a:p>
            <a:endParaRPr lang="en-US"/>
          </a:p>
          <a:p>
            <a:endParaRPr lang="en-US"/>
          </a:p>
          <a:p>
            <a:endParaRPr lang="en-US"/>
          </a:p>
          <a:p>
            <a:endParaRPr lang="en-US"/>
          </a:p>
        </p:txBody>
      </p:sp>
      <p:sp>
        <p:nvSpPr>
          <p:cNvPr id="4" name="Text Box 3"/>
          <p:cNvSpPr txBox="1"/>
          <p:nvPr/>
        </p:nvSpPr>
        <p:spPr>
          <a:xfrm>
            <a:off x="1228725" y="2210435"/>
            <a:ext cx="4064000" cy="368300"/>
          </a:xfrm>
          <a:prstGeom prst="rect">
            <a:avLst/>
          </a:prstGeom>
          <a:noFill/>
        </p:spPr>
        <p:txBody>
          <a:bodyPr wrap="square" rtlCol="0">
            <a:spAutoFit/>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Evalution</a:t>
            </a:r>
            <a:endParaRPr lang="en-US"/>
          </a:p>
        </p:txBody>
      </p:sp>
      <p:sp>
        <p:nvSpPr>
          <p:cNvPr id="3" name="Content Placeholder 2"/>
          <p:cNvSpPr>
            <a:spLocks noGrp="1"/>
          </p:cNvSpPr>
          <p:nvPr>
            <p:ph idx="1"/>
          </p:nvPr>
        </p:nvSpPr>
        <p:spPr/>
        <p:txBody>
          <a:bodyPr/>
          <a:p>
            <a:r>
              <a:rPr lang="en-US" sz="1600" b="1"/>
              <a:t>R2 Score</a:t>
            </a:r>
            <a:r>
              <a:rPr lang="en-US" sz="1400" b="1"/>
              <a:t>:</a:t>
            </a:r>
            <a:r>
              <a:rPr lang="en-US" sz="1600"/>
              <a:t> R2 score indicates how well the model explains the variability of the target variable. A score of 1 indicates perfect prediction. The Decision Tree Regressor has a perfect training score and a very high testing score, while the Linear Regression model has slightly lower scores but still performs very well.</a:t>
            </a:r>
            <a:endParaRPr lang="en-US" sz="1600"/>
          </a:p>
          <a:p>
            <a:endParaRPr lang="en-US"/>
          </a:p>
          <a:p>
            <a:r>
              <a:rPr lang="en-US" sz="1600" b="1"/>
              <a:t>MAE (Mean Absolute Error):</a:t>
            </a:r>
            <a:r>
              <a:rPr lang="en-US" sz="1400"/>
              <a:t> </a:t>
            </a:r>
            <a:r>
              <a:rPr lang="en-US" sz="1600"/>
              <a:t>MAE measures the average magnitude of errors in predictions, with lower values indicating better performance. The Decision Tree Regressor has a MAE of 0 for the training set, which suggests it fits the training data perfectly, but its MAE on the testing set is 13.25, indicating some error in predictions. The Linear Regression model has a higher MAE, but it is relatively consistent between training and testing</a:t>
            </a:r>
            <a:r>
              <a:rPr lang="en-US" sz="1400"/>
              <a:t>.</a:t>
            </a:r>
            <a:endParaRPr lang="en-US" sz="1400"/>
          </a:p>
          <a:p>
            <a:endParaRPr lang="en-US" sz="1400"/>
          </a:p>
          <a:p>
            <a:r>
              <a:rPr lang="en-US" sz="1800" b="1"/>
              <a:t>Conclusion</a:t>
            </a:r>
            <a:endParaRPr lang="en-US" sz="1800" b="1"/>
          </a:p>
          <a:p>
            <a:r>
              <a:rPr lang="en-US" sz="1600" b="1"/>
              <a:t>Overfitting Concern:</a:t>
            </a:r>
            <a:r>
              <a:rPr lang="en-US" sz="1200"/>
              <a:t> </a:t>
            </a:r>
            <a:r>
              <a:rPr lang="en-US" sz="1600"/>
              <a:t>The Decision Tree Regressor shows a perfect fit on the training data but has a noticeable error on the testing data. This suggests that it may be overfitting, capturing noise rather than the underlying pattern.</a:t>
            </a:r>
            <a:endParaRPr lang="en-US" sz="1600"/>
          </a:p>
          <a:p>
            <a:endParaRPr lang="en-US" sz="1600"/>
          </a:p>
          <a:p>
            <a:r>
              <a:rPr lang="en-US" sz="1600" b="1"/>
              <a:t>Better Generalization: </a:t>
            </a:r>
            <a:r>
              <a:rPr lang="en-US" sz="1600"/>
              <a:t>The Linear Regression model, while it doesn't fit the training data as perfectly, demonstrates better generalization with similar R2  scores and lower variability in MAE.</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marL="0" algn="l">
              <a:buClrTx/>
              <a:buSzTx/>
              <a:buNone/>
            </a:pPr>
            <a:r>
              <a:rPr lang="en-US" sz="2800">
                <a:latin typeface="+mj-ea"/>
                <a:ea typeface="+mj-ea"/>
              </a:rPr>
              <a:t>         </a:t>
            </a:r>
            <a:r>
              <a:rPr lang="en-US" sz="2800">
                <a:sym typeface="+mn-ea"/>
              </a:rPr>
              <a:t>models</a:t>
            </a:r>
            <a:r>
              <a:rPr lang="en-US" sz="2800">
                <a:latin typeface="+mj-ea"/>
                <a:ea typeface="+mj-ea"/>
              </a:rPr>
              <a:t>      </a:t>
            </a:r>
            <a:r>
              <a:rPr lang="en-US" sz="2400"/>
              <a:t>       R2_Score for training    R2_Score for test  \</a:t>
            </a:r>
            <a:endParaRPr lang="en-US" sz="2400"/>
          </a:p>
          <a:p>
            <a:pPr marL="0" algn="l">
              <a:buClrTx/>
              <a:buSzTx/>
              <a:buNone/>
            </a:pPr>
            <a:r>
              <a:rPr lang="en-US" sz="2400"/>
              <a:t>0       LinearRegression()                    </a:t>
            </a:r>
            <a:r>
              <a:rPr lang="en-US" sz="2000"/>
              <a:t>0.954105                     0.954196</a:t>
            </a:r>
            <a:r>
              <a:rPr lang="en-US" sz="2400"/>
              <a:t>   </a:t>
            </a:r>
            <a:endParaRPr lang="en-US" sz="2400"/>
          </a:p>
          <a:p>
            <a:pPr marL="0" algn="l">
              <a:buClrTx/>
              <a:buSzTx/>
              <a:buNone/>
            </a:pPr>
            <a:r>
              <a:rPr lang="en-US" sz="2400"/>
              <a:t>1      DecisionTreeRegressor()            </a:t>
            </a:r>
            <a:r>
              <a:rPr lang="en-US" sz="2000"/>
              <a:t>1.000000                  0.999913</a:t>
            </a:r>
            <a:r>
              <a:rPr lang="en-US" sz="2400"/>
              <a:t>   </a:t>
            </a:r>
            <a:endParaRPr lang="en-US" sz="2400"/>
          </a:p>
          <a:p>
            <a:pPr marL="0" algn="l">
              <a:buClrTx/>
              <a:buSzTx/>
              <a:buNone/>
            </a:pPr>
            <a:endParaRPr lang="en-US" sz="2400"/>
          </a:p>
          <a:p>
            <a:pPr marL="0" algn="l">
              <a:buClrTx/>
              <a:buSzTx/>
              <a:buNone/>
            </a:pPr>
            <a:r>
              <a:rPr lang="en-US" sz="2400"/>
              <a:t>   MAE for training  MAE for testing  </a:t>
            </a:r>
            <a:endParaRPr lang="en-US" sz="2400"/>
          </a:p>
          <a:p>
            <a:pPr marL="0" algn="l">
              <a:buClrTx/>
              <a:buSzTx/>
              <a:buNone/>
            </a:pPr>
            <a:r>
              <a:rPr lang="en-US" sz="2400"/>
              <a:t>0        </a:t>
            </a:r>
            <a:r>
              <a:rPr lang="en-US" sz="2000"/>
              <a:t>584.981957       585.969510</a:t>
            </a:r>
            <a:r>
              <a:rPr lang="en-US" sz="2400"/>
              <a:t>  </a:t>
            </a:r>
            <a:endParaRPr lang="en-US" sz="2400"/>
          </a:p>
          <a:p>
            <a:pPr marL="0" algn="l">
              <a:buClrTx/>
              <a:buSzTx/>
              <a:buNone/>
            </a:pPr>
            <a:r>
              <a:rPr lang="en-US" sz="2400"/>
              <a:t>1         </a:t>
            </a:r>
            <a:r>
              <a:rPr lang="en-US" sz="2000"/>
              <a:t> 0.000000         8.190875</a:t>
            </a:r>
            <a:endParaRPr lang="en-US" sz="2000"/>
          </a:p>
          <a:p>
            <a:pPr marL="0" algn="l">
              <a:buClrTx/>
              <a:buSzTx/>
              <a:buNone/>
            </a:pPr>
            <a:r>
              <a:rPr lang="en-US" sz="2000" b="1"/>
              <a:t>Analysis</a:t>
            </a:r>
            <a:endParaRPr lang="en-US" sz="2000"/>
          </a:p>
          <a:p>
            <a:pPr marL="0" algn="l">
              <a:buClrTx/>
              <a:buSzTx/>
              <a:buNone/>
            </a:pPr>
            <a:r>
              <a:rPr lang="en-US" sz="2000"/>
              <a:t>By using only important feature we almost got the same accuracy but error is little bit ups . So instead of using 51 feature we can use 5 feature and with this we reduce training time and our model became more fast with almost same accuracy.</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LSTM Model Summary</a:t>
            </a:r>
            <a:endParaRPr lang="en-US"/>
          </a:p>
        </p:txBody>
      </p:sp>
      <p:sp>
        <p:nvSpPr>
          <p:cNvPr id="3" name="Content Placeholder 2"/>
          <p:cNvSpPr>
            <a:spLocks noGrp="1"/>
          </p:cNvSpPr>
          <p:nvPr>
            <p:ph idx="1"/>
          </p:nvPr>
        </p:nvSpPr>
        <p:spPr/>
        <p:txBody>
          <a:bodyPr/>
          <a:p>
            <a:endParaRPr lang="en-US"/>
          </a:p>
          <a:p>
            <a:r>
              <a:rPr lang="en-US" sz="1600"/>
              <a:t>┃ Layer (type)                         ┃ Output Shape                ┃         Param # ┃</a:t>
            </a:r>
            <a:endParaRPr lang="en-US" sz="1600"/>
          </a:p>
          <a:p>
            <a:r>
              <a:rPr lang="en-US" sz="1600"/>
              <a:t>┡━━━━━━━━━━━━━━━━━━━━━━━━━━━━━━━━━━━━━━━━━━━━━━━━━┩</a:t>
            </a:r>
            <a:endParaRPr lang="en-US" sz="1600"/>
          </a:p>
          <a:p>
            <a:r>
              <a:rPr lang="en-US" sz="1600"/>
              <a:t>│ lstm_1 (LSTM)                        │ (None, 50)                  │          10,800 │</a:t>
            </a:r>
            <a:endParaRPr lang="en-US" sz="1600"/>
          </a:p>
          <a:p>
            <a:r>
              <a:rPr lang="en-US" sz="1600"/>
              <a:t>├──────────────────────────────────────┼─────────────────────────────┼─</a:t>
            </a:r>
            <a:endParaRPr lang="en-US" sz="1600"/>
          </a:p>
          <a:p>
            <a:r>
              <a:rPr lang="en-US" sz="1600"/>
              <a:t>│ dense_1 (Dense)                      │ (None, 1)                   │              51 </a:t>
            </a:r>
            <a:endParaRPr 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Observation</a:t>
            </a:r>
            <a:endParaRPr lang="en-US"/>
          </a:p>
        </p:txBody>
      </p:sp>
      <p:sp>
        <p:nvSpPr>
          <p:cNvPr id="3" name="Content Placeholder 2"/>
          <p:cNvSpPr>
            <a:spLocks noGrp="1"/>
          </p:cNvSpPr>
          <p:nvPr>
            <p:ph idx="1"/>
          </p:nvPr>
        </p:nvSpPr>
        <p:spPr/>
        <p:txBody>
          <a:bodyPr/>
          <a:p>
            <a:r>
              <a:rPr lang="en-US" sz="1600" b="1"/>
              <a:t>loss: 0.1290</a:t>
            </a:r>
            <a:r>
              <a:rPr lang="en-US" sz="1400"/>
              <a:t>: </a:t>
            </a:r>
            <a:r>
              <a:rPr lang="en-US" sz="1600"/>
              <a:t>This is the training loss for the first epoch. A loss of 0.1290 means that, on average, the difference between the model's predictions and the true values for the training data is relatively high at this point</a:t>
            </a:r>
            <a:r>
              <a:rPr lang="en-US" sz="1400"/>
              <a:t>.</a:t>
            </a:r>
            <a:endParaRPr lang="en-US" sz="1400"/>
          </a:p>
          <a:p>
            <a:endParaRPr lang="en-US" sz="1400"/>
          </a:p>
          <a:p>
            <a:r>
              <a:rPr lang="en-US" sz="1600" b="1"/>
              <a:t>val_loss: 0.0305:</a:t>
            </a:r>
            <a:r>
              <a:rPr lang="en-US" sz="1400"/>
              <a:t> </a:t>
            </a:r>
            <a:r>
              <a:rPr lang="en-US" sz="1600"/>
              <a:t>This is the validation loss for the first epoch. A loss of 0.0305 on the validation set is significantly lower than the training loss, suggesting that the model is performing much better on unseen data during this first epoch.</a:t>
            </a:r>
            <a:endParaRPr lang="en-US" sz="1400"/>
          </a:p>
          <a:p>
            <a:endParaRPr lang="en-US" sz="1400"/>
          </a:p>
          <a:p>
            <a:r>
              <a:rPr lang="en-US" sz="1600"/>
              <a:t>In general, as the epochs progress, the training loss decreases. For instance, after Epoch 1, the training loss decreased from 0.1290 to 0.0218 by Epoch 20, which is a good sign. This means that the model is learning and fitting the training data better with each epoch</a:t>
            </a:r>
            <a:r>
              <a:rPr lang="en-US" sz="1400"/>
              <a:t>.</a:t>
            </a:r>
            <a:endParaRPr lang="en-US" sz="1400"/>
          </a:p>
          <a:p>
            <a:endParaRPr lang="en-US" sz="1400"/>
          </a:p>
          <a:p>
            <a:r>
              <a:rPr lang="en-US" sz="1600"/>
              <a:t>Similarly, the validation loss also decreases, which indicates that the model is generalizing better to unseen data. For example, validation loss decreased from 0.0305 to 0.0214 from Epoch 1 to Epoch 20</a:t>
            </a: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a:t>
            </a:r>
            <a:endParaRPr lang="en-US"/>
          </a:p>
        </p:txBody>
      </p:sp>
      <p:sp>
        <p:nvSpPr>
          <p:cNvPr id="3" name="Content Placeholder 2"/>
          <p:cNvSpPr>
            <a:spLocks noGrp="1"/>
          </p:cNvSpPr>
          <p:nvPr>
            <p:ph idx="1"/>
          </p:nvPr>
        </p:nvSpPr>
        <p:spPr/>
        <p:txBody>
          <a:bodyPr/>
          <a:p>
            <a:r>
              <a:rPr lang="en-US"/>
              <a:t>https://www.kaggle.com/</a:t>
            </a:r>
            <a:endParaRPr lang="en-US"/>
          </a:p>
          <a:p>
            <a:r>
              <a:rPr lang="en-US"/>
              <a:t>https://www.youtube.com/</a:t>
            </a:r>
            <a:endParaRPr lang="en-US"/>
          </a:p>
          <a:p>
            <a:r>
              <a:rPr lang="en-US"/>
              <a:t>https://www.google.com/</a:t>
            </a:r>
            <a:endParaRPr lang="en-US"/>
          </a:p>
          <a:p>
            <a:pPr marL="0" indent="0">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t>Problem Statement</a:t>
            </a:r>
            <a:endParaRPr lang="en-US" sz="4000"/>
          </a:p>
        </p:txBody>
      </p:sp>
      <p:sp>
        <p:nvSpPr>
          <p:cNvPr id="3" name="Content Placeholder 2"/>
          <p:cNvSpPr>
            <a:spLocks noGrp="1"/>
          </p:cNvSpPr>
          <p:nvPr>
            <p:ph idx="1"/>
          </p:nvPr>
        </p:nvSpPr>
        <p:spPr/>
        <p:txBody>
          <a:bodyPr/>
          <a:p>
            <a:endParaRPr lang="en-US" sz="2400" i="1">
              <a:latin typeface="Calibri" panose="020F0502020204030204" charset="0"/>
              <a:cs typeface="Calibri" panose="020F0502020204030204" charset="0"/>
            </a:endParaRPr>
          </a:p>
          <a:p>
            <a:r>
              <a:rPr lang="en-US" sz="2400" i="1">
                <a:latin typeface="Calibri" panose="020F0502020204030204" charset="0"/>
                <a:cs typeface="Calibri" panose="020F0502020204030204" charset="0"/>
              </a:rPr>
              <a:t>Rossmann Pharmaceuticals wants to improve its sales forecasting by automating the prediction of future sales for all their stores across multiple cities. Currently, store managers rely on personal judgment, but an automated approach can provide more consistent and data-driven insights. The forecast will be used to:</a:t>
            </a:r>
            <a:endParaRPr lang="en-US" sz="2400" i="1">
              <a:latin typeface="Calibri" panose="020F0502020204030204" charset="0"/>
              <a:cs typeface="Calibri" panose="020F0502020204030204" charset="0"/>
            </a:endParaRPr>
          </a:p>
          <a:p>
            <a:endParaRPr lang="en-US" sz="2400" i="1">
              <a:latin typeface="Calibri" panose="020F0502020204030204" charset="0"/>
              <a:cs typeface="Calibri" panose="020F0502020204030204" charset="0"/>
            </a:endParaRPr>
          </a:p>
          <a:p>
            <a:r>
              <a:rPr lang="en-US" sz="2400" i="1">
                <a:latin typeface="Calibri" panose="020F0502020204030204" charset="0"/>
                <a:cs typeface="Calibri" panose="020F0502020204030204" charset="0"/>
              </a:rPr>
              <a:t>Optimize inventory and resource allocation.</a:t>
            </a:r>
            <a:endParaRPr lang="en-US" sz="2400" i="1">
              <a:latin typeface="Calibri" panose="020F0502020204030204" charset="0"/>
              <a:cs typeface="Calibri" panose="020F0502020204030204" charset="0"/>
            </a:endParaRPr>
          </a:p>
          <a:p>
            <a:r>
              <a:rPr lang="en-US" sz="2400" i="1">
                <a:latin typeface="Calibri" panose="020F0502020204030204" charset="0"/>
                <a:cs typeface="Calibri" panose="020F0502020204030204" charset="0"/>
              </a:rPr>
              <a:t>Improve financial forecasting.</a:t>
            </a:r>
            <a:endParaRPr lang="en-US" sz="2400" i="1">
              <a:latin typeface="Calibri" panose="020F0502020204030204" charset="0"/>
              <a:cs typeface="Calibri" panose="020F0502020204030204" charset="0"/>
            </a:endParaRPr>
          </a:p>
          <a:p>
            <a:r>
              <a:rPr lang="en-US" sz="2400" i="1">
                <a:latin typeface="Calibri" panose="020F0502020204030204" charset="0"/>
                <a:cs typeface="Calibri" panose="020F0502020204030204" charset="0"/>
              </a:rPr>
              <a:t>Plan for promotions and marketing activities.</a:t>
            </a:r>
            <a:endParaRPr lang="en-US" sz="2400" i="1">
              <a:latin typeface="Calibri" panose="020F0502020204030204" charset="0"/>
              <a:cs typeface="Calibri" panose="020F050202020403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225165"/>
            <a:ext cx="10972800" cy="2902585"/>
          </a:xfrm>
        </p:spPr>
        <p:txBody>
          <a:bodyPr/>
          <a:p>
            <a:pPr marL="0" indent="0" algn="ctr">
              <a:buNone/>
            </a:pPr>
            <a:r>
              <a:rPr lang="en-US"/>
              <a:t>Thanks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t>Objectives of the project</a:t>
            </a:r>
            <a:endParaRPr lang="en-US" sz="4000"/>
          </a:p>
        </p:txBody>
      </p:sp>
      <p:sp>
        <p:nvSpPr>
          <p:cNvPr id="3" name="Content Placeholder 2"/>
          <p:cNvSpPr>
            <a:spLocks noGrp="1"/>
          </p:cNvSpPr>
          <p:nvPr>
            <p:ph idx="1"/>
          </p:nvPr>
        </p:nvSpPr>
        <p:spPr/>
        <p:txBody>
          <a:bodyPr/>
          <a:p>
            <a:endParaRPr lang="en-US"/>
          </a:p>
          <a:p>
            <a:r>
              <a:rPr lang="en-US" sz="2400">
                <a:latin typeface="Calibri" panose="020F0502020204030204" charset="0"/>
                <a:cs typeface="Calibri" panose="020F0502020204030204" charset="0"/>
              </a:rPr>
              <a:t>The objective of this project is to develop an end-to-end machine learning solution for sales forecasting at Rossmann Pharmaceuticals. The project aims to leverage historical sales data along with multiple external factors (such as promotions, holidays, competition, and seasonality) to generate accurate sales predictions for all stores across multiple cities. These predictions will be made six weeks ahead of time and delivered to the finance team for better decision-making in areas such as inventory management, resource allocation, financial forecasting, and strategic planning</a:t>
            </a:r>
            <a:endParaRPr lang="en-US" sz="24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2400">
                <a:latin typeface="Calibri" panose="020F0502020204030204" charset="0"/>
                <a:cs typeface="Calibri" panose="020F0502020204030204" charset="0"/>
              </a:rPr>
              <a:t>Automate Sales Forecasting:Replace manual forecasting by store managers with a data-driven, automated    solution to predict sales in all stores across various cities</a:t>
            </a:r>
            <a:endParaRPr lang="en-US" sz="2400">
              <a:latin typeface="Calibri" panose="020F0502020204030204" charset="0"/>
              <a:cs typeface="Calibri" panose="020F0502020204030204" charset="0"/>
            </a:endParaRPr>
          </a:p>
          <a:p>
            <a:pPr marL="0" indent="457200">
              <a:buNone/>
            </a:pPr>
            <a:r>
              <a:rPr lang="en-US" sz="2400">
                <a:latin typeface="Calibri" panose="020F0502020204030204" charset="0"/>
                <a:cs typeface="Calibri" panose="020F0502020204030204" charset="0"/>
              </a:rPr>
              <a:t>Improve Accuracy of Sales Predictions</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Use machine learning models (such as LSTM (Long Short-Term Memory) networks, time series models, or other regression techniques) to predict sales with a high level of accuracy.</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 Provide Actionable Insights:Generate insights for the finance and store management teams to optimize inventory, staffing, and budgeting.</a:t>
            </a:r>
            <a:endParaRPr lang="en-US" sz="2400">
              <a:latin typeface="Calibri" panose="020F0502020204030204" charset="0"/>
              <a:cs typeface="Calibri" panose="020F0502020204030204" charset="0"/>
            </a:endParaRPr>
          </a:p>
          <a:p>
            <a:r>
              <a:rPr lang="en-US" sz="2400">
                <a:latin typeface="Calibri" panose="020F0502020204030204" charset="0"/>
                <a:cs typeface="Calibri" panose="020F0502020204030204" charset="0"/>
              </a:rPr>
              <a:t>Scalable and Deployable Solution:Develop a scalable end-to-end solution that can be deployed in production, serving the sales predictions reliably for multiple stores and cities, integrating smoothly with Rossmann Pharmaceuticals' business processes.</a:t>
            </a:r>
            <a:endParaRPr lang="en-US" sz="2400">
              <a:latin typeface="Calibri" panose="020F0502020204030204" charset="0"/>
              <a:cs typeface="Calibri" panose="020F0502020204030204" charset="0"/>
            </a:endParaRPr>
          </a:p>
        </p:txBody>
      </p:sp>
      <p:sp>
        <p:nvSpPr>
          <p:cNvPr id="2" name="Text Box 1"/>
          <p:cNvSpPr txBox="1"/>
          <p:nvPr/>
        </p:nvSpPr>
        <p:spPr>
          <a:xfrm>
            <a:off x="899795" y="93345"/>
            <a:ext cx="4956810" cy="832485"/>
          </a:xfrm>
          <a:prstGeom prst="rect">
            <a:avLst/>
          </a:prstGeom>
          <a:noFill/>
        </p:spPr>
        <p:txBody>
          <a:bodyPr wrap="square" rtlCol="0">
            <a:noAutofit/>
          </a:bodyPr>
          <a:p>
            <a:r>
              <a:rPr lang="en-US" sz="4000">
                <a:solidFill>
                  <a:schemeClr val="bg1"/>
                </a:solidFill>
                <a:latin typeface="+mj-lt"/>
                <a:ea typeface="+mj-ea"/>
                <a:cs typeface="+mj-cs"/>
              </a:rPr>
              <a:t>Specific Goals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Flow Chart</a:t>
            </a:r>
            <a:endParaRPr lang="en-US"/>
          </a:p>
        </p:txBody>
      </p:sp>
      <p:sp>
        <p:nvSpPr>
          <p:cNvPr id="4" name="Rounded Rectangle 3"/>
          <p:cNvSpPr/>
          <p:nvPr/>
        </p:nvSpPr>
        <p:spPr>
          <a:xfrm>
            <a:off x="2561590" y="1304925"/>
            <a:ext cx="2323465" cy="88265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Loading DataSe</a:t>
            </a: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t</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Rounded Rectangle 8"/>
          <p:cNvSpPr/>
          <p:nvPr/>
        </p:nvSpPr>
        <p:spPr>
          <a:xfrm>
            <a:off x="2484120" y="2477770"/>
            <a:ext cx="2401570" cy="950595"/>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Data Preprocessing</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Rounded Rectangle 9"/>
          <p:cNvSpPr/>
          <p:nvPr/>
        </p:nvSpPr>
        <p:spPr>
          <a:xfrm>
            <a:off x="2484120" y="3718560"/>
            <a:ext cx="2379980" cy="84836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Handling Missing</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4572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Values</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Rounded Rectangle 10"/>
          <p:cNvSpPr/>
          <p:nvPr/>
        </p:nvSpPr>
        <p:spPr>
          <a:xfrm>
            <a:off x="2484120" y="4965700"/>
            <a:ext cx="2379980" cy="80645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Data Normalization</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3" name="Rounded Rectangle 12"/>
          <p:cNvSpPr/>
          <p:nvPr>
            <p:custDataLst>
              <p:tags r:id="rId1"/>
            </p:custDataLst>
          </p:nvPr>
        </p:nvSpPr>
        <p:spPr>
          <a:xfrm>
            <a:off x="5942965" y="4999990"/>
            <a:ext cx="2380615" cy="80645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457200" marR="0" lvl="1" indent="4572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EDA</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5" name="Rounded Rectangle 14"/>
          <p:cNvSpPr/>
          <p:nvPr>
            <p:custDataLst>
              <p:tags r:id="rId2"/>
            </p:custDataLst>
          </p:nvPr>
        </p:nvSpPr>
        <p:spPr>
          <a:xfrm>
            <a:off x="5923915" y="3760470"/>
            <a:ext cx="2380615" cy="80645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457200" marR="0" lvl="1" indent="4572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Visualize</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457200" marR="0" lvl="1" indent="4572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Distribution</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6" name="Rounded Rectangle 15"/>
          <p:cNvSpPr/>
          <p:nvPr/>
        </p:nvSpPr>
        <p:spPr>
          <a:xfrm>
            <a:off x="5857875" y="2439035"/>
            <a:ext cx="2446655" cy="93599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Feature Engineering</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7" name="Rounded Rectangle 16"/>
          <p:cNvSpPr/>
          <p:nvPr/>
        </p:nvSpPr>
        <p:spPr>
          <a:xfrm>
            <a:off x="5858510" y="1363345"/>
            <a:ext cx="2446020" cy="823595"/>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Model Training</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8" name="Rounded Rectangle 17"/>
          <p:cNvSpPr/>
          <p:nvPr/>
        </p:nvSpPr>
        <p:spPr>
          <a:xfrm>
            <a:off x="9375140" y="1363345"/>
            <a:ext cx="2306955" cy="823595"/>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Model Evaluation</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9" name="Rounded Rectangle 18"/>
          <p:cNvSpPr/>
          <p:nvPr/>
        </p:nvSpPr>
        <p:spPr>
          <a:xfrm>
            <a:off x="9374505" y="2439670"/>
            <a:ext cx="2306955" cy="93472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Evaluate Model </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metrics</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0" name="Rounded Rectangle 19"/>
          <p:cNvSpPr/>
          <p:nvPr/>
        </p:nvSpPr>
        <p:spPr>
          <a:xfrm>
            <a:off x="9364980" y="3761105"/>
            <a:ext cx="2332990" cy="805815"/>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Model Selection</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1" name="Rounded Rectangle 20"/>
          <p:cNvSpPr/>
          <p:nvPr/>
        </p:nvSpPr>
        <p:spPr>
          <a:xfrm>
            <a:off x="9364345" y="4953635"/>
            <a:ext cx="2317115" cy="81915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Deployment</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3" name="Down Arrow 22"/>
          <p:cNvSpPr/>
          <p:nvPr/>
        </p:nvSpPr>
        <p:spPr>
          <a:xfrm>
            <a:off x="3477260" y="2186940"/>
            <a:ext cx="361950" cy="365760"/>
          </a:xfrm>
          <a:prstGeom prst="down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4" name="Down Arrow 23"/>
          <p:cNvSpPr/>
          <p:nvPr/>
        </p:nvSpPr>
        <p:spPr>
          <a:xfrm>
            <a:off x="3407410" y="3450590"/>
            <a:ext cx="431165" cy="264795"/>
          </a:xfrm>
          <a:prstGeom prst="down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5" name="Down Arrow 24"/>
          <p:cNvSpPr/>
          <p:nvPr>
            <p:custDataLst>
              <p:tags r:id="rId3"/>
            </p:custDataLst>
          </p:nvPr>
        </p:nvSpPr>
        <p:spPr>
          <a:xfrm>
            <a:off x="3476625" y="4567555"/>
            <a:ext cx="361950" cy="411480"/>
          </a:xfrm>
          <a:prstGeom prst="down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7" name="Right Arrow 26"/>
          <p:cNvSpPr/>
          <p:nvPr/>
        </p:nvSpPr>
        <p:spPr>
          <a:xfrm>
            <a:off x="4883150" y="5132705"/>
            <a:ext cx="1040765"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8" name="Up Arrow 27"/>
          <p:cNvSpPr/>
          <p:nvPr/>
        </p:nvSpPr>
        <p:spPr>
          <a:xfrm>
            <a:off x="6845935" y="4567555"/>
            <a:ext cx="470535" cy="431800"/>
          </a:xfrm>
          <a:prstGeom prst="up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9" name="Up Arrow 28"/>
          <p:cNvSpPr/>
          <p:nvPr>
            <p:custDataLst>
              <p:tags r:id="rId4"/>
            </p:custDataLst>
          </p:nvPr>
        </p:nvSpPr>
        <p:spPr>
          <a:xfrm>
            <a:off x="6849110" y="3377565"/>
            <a:ext cx="440055" cy="431800"/>
          </a:xfrm>
          <a:prstGeom prst="up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0" name="Up Arrow 29"/>
          <p:cNvSpPr/>
          <p:nvPr>
            <p:custDataLst>
              <p:tags r:id="rId5"/>
            </p:custDataLst>
          </p:nvPr>
        </p:nvSpPr>
        <p:spPr>
          <a:xfrm>
            <a:off x="6845935" y="2095500"/>
            <a:ext cx="440055" cy="431800"/>
          </a:xfrm>
          <a:prstGeom prst="up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1" name="Right Arrow 30"/>
          <p:cNvSpPr/>
          <p:nvPr/>
        </p:nvSpPr>
        <p:spPr>
          <a:xfrm>
            <a:off x="8328025" y="1609725"/>
            <a:ext cx="1047115"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2" name="Down Arrow 31"/>
          <p:cNvSpPr/>
          <p:nvPr/>
        </p:nvSpPr>
        <p:spPr>
          <a:xfrm>
            <a:off x="10292715" y="2187575"/>
            <a:ext cx="439420" cy="290830"/>
          </a:xfrm>
          <a:prstGeom prst="down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3" name="Down Arrow 32"/>
          <p:cNvSpPr/>
          <p:nvPr/>
        </p:nvSpPr>
        <p:spPr>
          <a:xfrm>
            <a:off x="10323195" y="3374390"/>
            <a:ext cx="485775" cy="407035"/>
          </a:xfrm>
          <a:prstGeom prst="down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4" name="Down Arrow 33"/>
          <p:cNvSpPr/>
          <p:nvPr/>
        </p:nvSpPr>
        <p:spPr>
          <a:xfrm>
            <a:off x="10277475" y="4566920"/>
            <a:ext cx="454660" cy="412750"/>
          </a:xfrm>
          <a:prstGeom prst="down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EDA</a:t>
            </a:r>
            <a:endParaRPr lang="en-US"/>
          </a:p>
        </p:txBody>
      </p:sp>
      <p:sp>
        <p:nvSpPr>
          <p:cNvPr id="5" name="Text Box 4"/>
          <p:cNvSpPr txBox="1"/>
          <p:nvPr/>
        </p:nvSpPr>
        <p:spPr>
          <a:xfrm>
            <a:off x="609600" y="1070610"/>
            <a:ext cx="9426575" cy="752475"/>
          </a:xfrm>
          <a:prstGeom prst="rect">
            <a:avLst/>
          </a:prstGeom>
          <a:noFill/>
        </p:spPr>
        <p:txBody>
          <a:bodyPr wrap="square" rtlCol="0" anchor="t">
            <a:noAutofit/>
          </a:bodyPr>
          <a:p>
            <a:endParaRPr lang="en-US"/>
          </a:p>
        </p:txBody>
      </p:sp>
      <p:pic>
        <p:nvPicPr>
          <p:cNvPr id="6" name="Picture 5"/>
          <p:cNvPicPr/>
          <p:nvPr>
            <p:custDataLst>
              <p:tags r:id="rId1"/>
            </p:custDataLst>
          </p:nvPr>
        </p:nvPicPr>
        <p:blipFill>
          <a:blip r:embed="rId2"/>
        </p:blipFill>
        <p:spPr>
          <a:xfrm>
            <a:off x="2808097" y="2252726"/>
            <a:ext cx="5385816" cy="3950208"/>
          </a:xfrm>
          <a:prstGeom prst="rect">
            <a:avLst/>
          </a:prstGeom>
        </p:spPr>
      </p:pic>
      <p:pic>
        <p:nvPicPr>
          <p:cNvPr id="3" name="Picture 2"/>
          <p:cNvPicPr>
            <a:picLocks noChangeAspect="1"/>
          </p:cNvPicPr>
          <p:nvPr/>
        </p:nvPicPr>
        <p:blipFill>
          <a:blip r:embed="rId3"/>
          <a:stretch>
            <a:fillRect/>
          </a:stretch>
        </p:blipFill>
        <p:spPr>
          <a:xfrm>
            <a:off x="1717675" y="1278255"/>
            <a:ext cx="7566660" cy="5159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Observation</a:t>
            </a:r>
            <a:endParaRPr lang="en-US"/>
          </a:p>
        </p:txBody>
      </p:sp>
      <p:sp>
        <p:nvSpPr>
          <p:cNvPr id="3" name="Content Placeholder 2"/>
          <p:cNvSpPr>
            <a:spLocks noGrp="1"/>
          </p:cNvSpPr>
          <p:nvPr>
            <p:ph idx="1"/>
          </p:nvPr>
        </p:nvSpPr>
        <p:spPr/>
        <p:txBody>
          <a:bodyPr/>
          <a:p>
            <a:r>
              <a:rPr lang="en-US" sz="1600" b="1"/>
              <a:t>Sales Before Holidays:</a:t>
            </a:r>
            <a:endParaRPr lang="en-US" sz="1600" b="1"/>
          </a:p>
          <a:p>
            <a:r>
              <a:rPr lang="en-US" sz="1600"/>
              <a:t>Average Sales: 5937.72</a:t>
            </a:r>
            <a:endParaRPr lang="en-US" sz="1600"/>
          </a:p>
          <a:p>
            <a:r>
              <a:rPr lang="en-US" sz="1600"/>
              <a:t>This indicates that sales tend to be relatively high as consumers prepare for upcoming holidays, likely purchasing gifts or stockpiling for festivities.</a:t>
            </a:r>
            <a:endParaRPr lang="en-US" sz="1600"/>
          </a:p>
          <a:p>
            <a:endParaRPr lang="en-US" sz="1600"/>
          </a:p>
          <a:p>
            <a:r>
              <a:rPr lang="en-US" sz="1600" b="1"/>
              <a:t>Sales During Holidays:</a:t>
            </a:r>
            <a:endParaRPr lang="en-US" sz="1600" b="1"/>
          </a:p>
          <a:p>
            <a:r>
              <a:rPr lang="en-US" sz="1600"/>
              <a:t>Average Sales: 1600.76</a:t>
            </a:r>
            <a:endParaRPr lang="en-US" sz="1600"/>
          </a:p>
          <a:p>
            <a:r>
              <a:rPr lang="en-US" sz="1600"/>
              <a:t>Sales drop significantly during the holidays. This could be due to several factors, such as:</a:t>
            </a:r>
            <a:endParaRPr lang="en-US" sz="1600"/>
          </a:p>
          <a:p>
            <a:r>
              <a:rPr lang="en-US" sz="1600"/>
              <a:t>Many stores being closed on public holidays.</a:t>
            </a:r>
            <a:endParaRPr lang="en-US" sz="1600"/>
          </a:p>
          <a:p>
            <a:r>
              <a:rPr lang="en-US" sz="1600"/>
              <a:t>Shoppers potentially prioritizing spending </a:t>
            </a:r>
            <a:r>
              <a:rPr lang="en-US" sz="1600">
                <a:sym typeface="+mn-ea"/>
              </a:rPr>
              <a:t>.</a:t>
            </a:r>
            <a:endParaRPr lang="en-US" sz="1600"/>
          </a:p>
          <a:p>
            <a:r>
              <a:rPr lang="en-US" sz="1600"/>
              <a:t>on experiences or family activities over shopping.</a:t>
            </a:r>
            <a:endParaRPr lang="en-US" sz="1600"/>
          </a:p>
          <a:p>
            <a:r>
              <a:rPr lang="en-US" sz="1600"/>
              <a:t>Reduced foot traffic as people take time off from their usual shopping routines</a:t>
            </a:r>
            <a:endParaRPr lang="en-US" sz="1600"/>
          </a:p>
          <a:p>
            <a:endParaRPr lang="en-US" sz="1600"/>
          </a:p>
          <a:p>
            <a:r>
              <a:rPr lang="en-US" sz="1600" b="1"/>
              <a:t>Sales After Holidays:</a:t>
            </a:r>
            <a:endParaRPr lang="en-US" sz="1600" b="1"/>
          </a:p>
          <a:p>
            <a:r>
              <a:rPr lang="en-US" sz="1600"/>
              <a:t>Average Sales: 7048.49</a:t>
            </a:r>
            <a:endParaRPr lang="en-US" sz="1600"/>
          </a:p>
          <a:p>
            <a:r>
              <a:rPr lang="en-US" sz="1600"/>
              <a:t>Stores often have discounts to sell leftover holiday items, which attracts buyers looking for good deals.</a:t>
            </a:r>
            <a:endParaRPr lang="en-US" sz="1600"/>
          </a:p>
          <a:p>
            <a:r>
              <a:rPr lang="en-US" sz="1600"/>
              <a:t>People may need to buy things they used up during the holidays, like food or gifts</a:t>
            </a:r>
            <a:endParaRPr lang="en-US" sz="1600"/>
          </a:p>
        </p:txBody>
      </p:sp>
      <p:sp>
        <p:nvSpPr>
          <p:cNvPr id="4" name="Text Box 3"/>
          <p:cNvSpPr txBox="1"/>
          <p:nvPr/>
        </p:nvSpPr>
        <p:spPr>
          <a:xfrm>
            <a:off x="2653665" y="469265"/>
            <a:ext cx="4064000" cy="368300"/>
          </a:xfrm>
          <a:prstGeom prst="rect">
            <a:avLst/>
          </a:prstGeom>
          <a:noFill/>
        </p:spPr>
        <p:txBody>
          <a:bodyPr wrap="squar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726055" y="1165860"/>
            <a:ext cx="5080000" cy="1034415"/>
          </a:xfrm>
          <a:prstGeom prst="rect">
            <a:avLst/>
          </a:prstGeom>
        </p:spPr>
        <p:txBody>
          <a:bodyPr>
            <a:noAutofit/>
          </a:bodyPr>
          <a:p>
            <a:pPr marL="0" indent="0"/>
            <a:r>
              <a:rPr lang="en-US" sz="1600" b="0" i="0">
                <a:solidFill>
                  <a:srgbClr val="212121"/>
                </a:solidFill>
                <a:latin typeface="Roboto"/>
                <a:ea typeface="Roboto"/>
              </a:rPr>
              <a:t>By looking at graph , we are not able to judge the proper relationship between AI Lens and price</a:t>
            </a:r>
            <a:endParaRPr lang="en-US" sz="1600" b="0" i="0">
              <a:solidFill>
                <a:srgbClr val="212121"/>
              </a:solidFill>
              <a:latin typeface="Roboto"/>
              <a:ea typeface="Roboto"/>
            </a:endParaRPr>
          </a:p>
        </p:txBody>
      </p:sp>
      <p:pic>
        <p:nvPicPr>
          <p:cNvPr id="2" name="Picture 1"/>
          <p:cNvPicPr/>
          <p:nvPr>
            <p:custDataLst>
              <p:tags r:id="rId1"/>
            </p:custDataLst>
          </p:nvPr>
        </p:nvPicPr>
        <p:blipFill>
          <a:blip r:embed="rId2"/>
        </p:blipFill>
        <p:spPr>
          <a:xfrm>
            <a:off x="2213102" y="2200021"/>
            <a:ext cx="5385816" cy="3950208"/>
          </a:xfrm>
          <a:prstGeom prst="rect">
            <a:avLst/>
          </a:prstGeom>
        </p:spPr>
      </p:pic>
      <p:pic>
        <p:nvPicPr>
          <p:cNvPr id="3" name="Picture 2"/>
          <p:cNvPicPr>
            <a:picLocks noChangeAspect="1"/>
          </p:cNvPicPr>
          <p:nvPr/>
        </p:nvPicPr>
        <p:blipFill>
          <a:blip r:embed="rId3"/>
          <a:stretch>
            <a:fillRect/>
          </a:stretch>
        </p:blipFill>
        <p:spPr>
          <a:xfrm>
            <a:off x="2212975" y="1165860"/>
            <a:ext cx="8161655" cy="49777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Observation</a:t>
            </a:r>
            <a:endParaRPr lang="en-US"/>
          </a:p>
        </p:txBody>
      </p:sp>
      <p:sp>
        <p:nvSpPr>
          <p:cNvPr id="3" name="Content Placeholder 2"/>
          <p:cNvSpPr>
            <a:spLocks noGrp="1"/>
          </p:cNvSpPr>
          <p:nvPr>
            <p:ph idx="1"/>
          </p:nvPr>
        </p:nvSpPr>
        <p:spPr/>
        <p:txBody>
          <a:bodyPr/>
          <a:p>
            <a:r>
              <a:rPr lang="en-US" sz="1600" b="1"/>
              <a:t>Sales Variations:</a:t>
            </a:r>
            <a:endParaRPr lang="en-US" sz="1600" b="1"/>
          </a:p>
          <a:p>
            <a:endParaRPr lang="en-US" sz="1600" b="1"/>
          </a:p>
          <a:p>
            <a:r>
              <a:rPr lang="en-US" sz="1600"/>
              <a:t>The sales for StateHoliday values like 0 (which indicate no holiday) seem significantly higher compared to sales on specific holidays.</a:t>
            </a:r>
            <a:endParaRPr lang="en-US" sz="1600"/>
          </a:p>
          <a:p>
            <a:r>
              <a:rPr lang="en-US" sz="1600"/>
              <a:t>For example, the first row with StateHoliday = 0 has 5947.48 in sales, which is much higher than the sales values recorded during holidays (Public Holiday, Easter, Christmas observation).</a:t>
            </a:r>
            <a:endParaRPr lang="en-US" sz="1600"/>
          </a:p>
          <a:p>
            <a:r>
              <a:rPr lang="en-US" sz="1600"/>
              <a:t>On holidays like Public Holiday (a), Easter (b), and Christmas observation (c), the sales are much lower, suggesting that either the store is closed or fewer customers are shopping due to the holiday.</a:t>
            </a:r>
            <a:endParaRPr lang="en-US" sz="1600"/>
          </a:p>
          <a:p>
            <a:endParaRPr lang="en-US" sz="1600"/>
          </a:p>
          <a:p>
            <a:r>
              <a:rPr lang="en-US" sz="1600" b="1"/>
              <a:t>Impact of Holidays on Sales:</a:t>
            </a:r>
            <a:endParaRPr lang="en-US" sz="1600" b="1"/>
          </a:p>
          <a:p>
            <a:endParaRPr lang="en-US" sz="1600"/>
          </a:p>
          <a:p>
            <a:r>
              <a:rPr lang="en-US" sz="1600"/>
              <a:t>Public Holiday (a): When a public holiday occurs, sales drop significantly (from 5947.48 to 290.74). This may indicate that the store might be closed, or people may avoid shopping on these days.</a:t>
            </a:r>
            <a:endParaRPr lang="en-US" sz="1600"/>
          </a:p>
          <a:p>
            <a:r>
              <a:rPr lang="en-US" sz="1600"/>
              <a:t>Easter (b): Similarly, sales on Easter are lower (214.31), but still higher than during public holidays.</a:t>
            </a:r>
            <a:endParaRPr lang="en-US" sz="1600"/>
          </a:p>
          <a:p>
            <a:r>
              <a:rPr lang="en-US" sz="1600"/>
              <a:t>Christmas Observation (c): Sales on Christmas observation are also lower (168.73), though they are still slightly higher than sales during a public holiday.</a:t>
            </a:r>
            <a:endParaRPr lang="en-US" sz="160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9035</Words>
  <Application>WPS Presentation</Application>
  <PresentationFormat>Widescreen</PresentationFormat>
  <Paragraphs>172</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Calibri</vt:lpstr>
      <vt:lpstr>Roboto</vt:lpstr>
      <vt:lpstr>Times New Roman</vt:lpstr>
      <vt:lpstr>Microsoft YaHei</vt:lpstr>
      <vt:lpstr>Arial Unicode MS</vt:lpstr>
      <vt:lpstr>Data Pie Charts</vt:lpstr>
      <vt:lpstr>Pharmaceutical Sales prediction   						Suhana kumari 								</vt:lpstr>
      <vt:lpstr>Problem Statement</vt:lpstr>
      <vt:lpstr>Objectives of the project</vt:lpstr>
      <vt:lpstr>PowerPoint 演示文稿</vt:lpstr>
      <vt:lpstr>Flow Chart</vt:lpstr>
      <vt:lpstr>EDA</vt:lpstr>
      <vt:lpstr>  Observation</vt:lpstr>
      <vt:lpstr>PowerPoint 演示文稿</vt:lpstr>
      <vt:lpstr>  Observation</vt:lpstr>
      <vt:lpstr>Handling Outliers</vt:lpstr>
      <vt:lpstr> Observation</vt:lpstr>
      <vt:lpstr>PowerPoint 演示文稿</vt:lpstr>
      <vt:lpstr> Observation</vt:lpstr>
      <vt:lpstr>Model Perfomance</vt:lpstr>
      <vt:lpstr>Evalution</vt:lpstr>
      <vt:lpstr>Conclusion</vt:lpstr>
      <vt:lpstr> LSTM Model Summary</vt:lpstr>
      <vt:lpstr>  Observation</vt:lpstr>
      <vt:lpstr>Refrences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Price Prediction Analysis   						Suhana kumari 								</dc:title>
  <dc:creator/>
  <cp:lastModifiedBy>RAJ</cp:lastModifiedBy>
  <cp:revision>5</cp:revision>
  <dcterms:created xsi:type="dcterms:W3CDTF">2024-06-07T11:47:00Z</dcterms:created>
  <dcterms:modified xsi:type="dcterms:W3CDTF">2024-11-06T08:49:20Z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F05EA8D217864350A46673357105B8E1_13</vt:lpwstr>
  </property>
  <property fmtid="{D5CDD505-2E9C-101B-9397-08002B2CF9AE}" pid="3" name="KSOProductBuildVer">
    <vt:lpwstr>1033-12.2.0.18607</vt:lpwstr>
  </property>
</Properties>
</file>