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Lst>
  <p:sldSz cx="9144000" cy="5143500"/>
  <p:notesSz cx="6858000" cy="9144000"/>
  <p:embeddedFontLst>
    <p:embeddedFont>
      <p:font typeface="Raleway"/>
      <p:regular r:id="rId11"/>
    </p:embeddedFont>
    <p:embeddedFont>
      <p:font typeface="Lato" panose="020F0502020204030203"/>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font" Target="fonts/font3.fntdata"/><Relationship Id="rId12" Type="http://schemas.openxmlformats.org/officeDocument/2006/relationships/font" Target="fonts/font2.fntdata"/><Relationship Id="rId11" Type="http://schemas.openxmlformats.org/officeDocument/2006/relationships/font" Target="fonts/font1.fntdata"/><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11231f45f93_0_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231f45f93_0_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11231f45f93_0_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231f45f93_0_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11231f45f93_0_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231f45f93_0_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 name="Google Shape;77;p11"/>
          <p:cNvSpPr txBox="1"/>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80"/>
        <p:cNvGrpSpPr/>
        <p:nvPr/>
      </p:nvGrpSpPr>
      <p:grpSpPr>
        <a:xfrm>
          <a:off x="0" y="0"/>
          <a:ext cx="0" cy="0"/>
          <a:chOff x="0" y="0"/>
          <a:chExt cx="0" cy="0"/>
        </a:xfrm>
      </p:grpSpPr>
      <p:sp>
        <p:nvSpPr>
          <p:cNvPr id="81" name="Google Shape;81;p1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3"/>
          <p:cNvSpPr txBox="1"/>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 name="Google Shape;28;p4"/>
          <p:cNvSpPr txBox="1"/>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0" name="Google Shape;30;p4"/>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5"/>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8" name="Google Shape;38;p5"/>
          <p:cNvSpPr txBox="1"/>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9" name="Google Shape;39;p5"/>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6"/>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7"/>
          <p:cNvSpPr txBox="1"/>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7"/>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 name="Google Shape;59;p8"/>
          <p:cNvSpPr txBox="1"/>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9"/>
          <p:cNvSpPr txBox="1"/>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9" name="Google Shape;69;p9"/>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0" name="Shape 70"/>
        <p:cNvGrpSpPr/>
        <p:nvPr/>
      </p:nvGrpSpPr>
      <p:grpSpPr>
        <a:xfrm>
          <a:off x="0" y="0"/>
          <a:ext cx="0" cy="0"/>
          <a:chOff x="0" y="0"/>
          <a:chExt cx="0" cy="0"/>
        </a:xfrm>
      </p:grpSpPr>
      <p:sp>
        <p:nvSpPr>
          <p:cNvPr id="71" name="Google Shape;71;p10"/>
          <p:cNvSpPr txBox="1"/>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72" name="Google Shape;72;p10"/>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51690" y="683005"/>
            <a:ext cx="80322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935"/>
              <a:t>Familiarize</a:t>
            </a:r>
            <a:r>
              <a:rPr lang="en-GB" sz="2935"/>
              <a:t> </a:t>
            </a:r>
            <a:r>
              <a:rPr lang="en-GB" sz="2935"/>
              <a:t>yourself</a:t>
            </a:r>
            <a:r>
              <a:rPr lang="en-GB" sz="2935"/>
              <a:t> with phishing attacks</a:t>
            </a:r>
            <a:endParaRPr sz="2935"/>
          </a:p>
          <a:p>
            <a:pPr marL="0" lvl="0" indent="0" algn="l" rtl="0">
              <a:spcBef>
                <a:spcPts val="0"/>
              </a:spcBef>
              <a:spcAft>
                <a:spcPts val="0"/>
              </a:spcAft>
              <a:buNone/>
            </a:pPr>
            <a:endParaRPr sz="2600">
              <a:highlight>
                <a:srgbClr val="FFFF00"/>
              </a:highlight>
            </a:endParaRPr>
          </a:p>
        </p:txBody>
      </p:sp>
      <p:graphicFrame>
        <p:nvGraphicFramePr>
          <p:cNvPr id="1" name="Table 0"/>
          <p:cNvGraphicFramePr/>
          <p:nvPr/>
        </p:nvGraphicFramePr>
        <p:xfrm>
          <a:off x="915035" y="1598295"/>
          <a:ext cx="6146165" cy="1905000"/>
        </p:xfrm>
        <a:graphic>
          <a:graphicData uri="http://schemas.openxmlformats.org/drawingml/2006/table">
            <a:tbl>
              <a:tblPr firstRow="1" bandRow="1">
                <a:tableStyleId>{5C22544A-7EE6-4342-B048-85BDC9FD1C3A}</a:tableStyleId>
              </a:tblPr>
              <a:tblGrid>
                <a:gridCol w="1292225"/>
                <a:gridCol w="1536700"/>
                <a:gridCol w="1652588"/>
                <a:gridCol w="1665287"/>
              </a:tblGrid>
              <a:tr h="190500">
                <a:tc>
                  <a:txBody>
                    <a:bodyPr/>
                    <a:p>
                      <a:pPr marL="0" indent="0">
                        <a:buNone/>
                      </a:pPr>
                      <a:r>
                        <a:rPr lang="en-US" sz="1000" b="1" u="sng">
                          <a:solidFill>
                            <a:srgbClr val="000000"/>
                          </a:solidFill>
                          <a:latin typeface="Arial" panose="020B0604020202020204" charset="-122"/>
                        </a:rPr>
                        <a:t>Team</a:t>
                      </a:r>
                      <a:endParaRPr lang="en-US" sz="1000" b="1" u="sng">
                        <a:solidFill>
                          <a:srgbClr val="000000"/>
                        </a:solidFill>
                        <a:latin typeface="Arial" panose="020B060402020202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marL="0" indent="0" algn="ctr">
                        <a:buNone/>
                      </a:pPr>
                      <a:r>
                        <a:rPr lang="en-US" sz="1000" b="1" u="sng">
                          <a:solidFill>
                            <a:srgbClr val="000000"/>
                          </a:solidFill>
                          <a:latin typeface="Arial" panose="020B0604020202020204" charset="-122"/>
                        </a:rPr>
                        <a:t>Email open rate</a:t>
                      </a:r>
                      <a:endParaRPr lang="en-US" sz="1000" b="1" u="sng">
                        <a:solidFill>
                          <a:srgbClr val="000000"/>
                        </a:solidFill>
                        <a:latin typeface="Arial" panose="020B060402020202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marL="0" indent="0" algn="ctr">
                        <a:buNone/>
                      </a:pPr>
                      <a:r>
                        <a:rPr lang="en-US" sz="1000" b="1" u="sng">
                          <a:solidFill>
                            <a:srgbClr val="000000"/>
                          </a:solidFill>
                          <a:latin typeface="Arial" panose="020B0604020202020204" charset="-122"/>
                        </a:rPr>
                        <a:t>Email click through rate</a:t>
                      </a:r>
                      <a:endParaRPr lang="en-US" sz="1000" b="1" u="sng">
                        <a:solidFill>
                          <a:srgbClr val="000000"/>
                        </a:solidFill>
                        <a:latin typeface="Arial" panose="020B060402020202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marL="0" indent="0" algn="ctr">
                        <a:buNone/>
                      </a:pPr>
                      <a:r>
                        <a:rPr lang="en-US" sz="1000" b="1" u="sng">
                          <a:solidFill>
                            <a:srgbClr val="000000"/>
                          </a:solidFill>
                          <a:latin typeface="Arial" panose="020B0604020202020204" charset="-122"/>
                        </a:rPr>
                        <a:t>Phishing success rate</a:t>
                      </a:r>
                      <a:endParaRPr lang="en-US" sz="1000" b="1" u="sng">
                        <a:solidFill>
                          <a:srgbClr val="000000"/>
                        </a:solidFill>
                        <a:latin typeface="Arial" panose="020B060402020202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190500">
                <a:tc>
                  <a:txBody>
                    <a:bodyPr/>
                    <a:p>
                      <a:pPr marL="0" indent="0">
                        <a:buNone/>
                      </a:pPr>
                      <a:r>
                        <a:rPr lang="en-US" sz="1000">
                          <a:solidFill>
                            <a:srgbClr val="000000"/>
                          </a:solidFill>
                          <a:latin typeface="Arial" panose="020B0604020202020204" charset="-122"/>
                        </a:rPr>
                        <a:t>IT</a:t>
                      </a:r>
                      <a:endParaRPr lang="en-US" sz="1000">
                        <a:solidFill>
                          <a:srgbClr val="000000"/>
                        </a:solidFill>
                        <a:latin typeface="Arial" panose="020B060402020202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marL="0" indent="0" algn="ctr">
                        <a:buNone/>
                      </a:pPr>
                      <a:r>
                        <a:rPr lang="en-US" sz="1000">
                          <a:solidFill>
                            <a:srgbClr val="000000"/>
                          </a:solidFill>
                          <a:latin typeface="Arial" panose="020B0604020202020204" charset="-122"/>
                        </a:rPr>
                        <a:t>80%</a:t>
                      </a:r>
                      <a:endParaRPr lang="en-US" sz="1000">
                        <a:solidFill>
                          <a:srgbClr val="000000"/>
                        </a:solidFill>
                        <a:latin typeface="Arial" panose="020B060402020202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marL="0" indent="0" algn="ctr">
                        <a:buNone/>
                      </a:pPr>
                      <a:r>
                        <a:rPr lang="en-US" sz="1000">
                          <a:solidFill>
                            <a:srgbClr val="000000"/>
                          </a:solidFill>
                          <a:latin typeface="Arial" panose="020B0604020202020204" charset="-122"/>
                        </a:rPr>
                        <a:t>2%</a:t>
                      </a:r>
                      <a:endParaRPr lang="en-US" sz="1000">
                        <a:solidFill>
                          <a:srgbClr val="000000"/>
                        </a:solidFill>
                        <a:latin typeface="Arial" panose="020B060402020202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marL="0" indent="0" algn="ctr">
                        <a:buNone/>
                      </a:pPr>
                      <a:r>
                        <a:rPr lang="en-US" sz="1000">
                          <a:solidFill>
                            <a:srgbClr val="000000"/>
                          </a:solidFill>
                          <a:latin typeface="Arial" panose="020B0604020202020204" charset="-122"/>
                        </a:rPr>
                        <a:t>0%</a:t>
                      </a:r>
                      <a:endParaRPr lang="en-US" sz="1000">
                        <a:solidFill>
                          <a:srgbClr val="000000"/>
                        </a:solidFill>
                        <a:latin typeface="Arial" panose="020B060402020202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190500">
                <a:tc>
                  <a:txBody>
                    <a:bodyPr/>
                    <a:p>
                      <a:pPr marL="0" indent="0">
                        <a:buNone/>
                      </a:pPr>
                      <a:r>
                        <a:rPr lang="en-US" sz="1000">
                          <a:solidFill>
                            <a:srgbClr val="000000"/>
                          </a:solidFill>
                          <a:latin typeface="Arial" panose="020B0604020202020204" charset="-122"/>
                        </a:rPr>
                        <a:t>HR</a:t>
                      </a:r>
                      <a:endParaRPr lang="en-US" sz="1000">
                        <a:solidFill>
                          <a:srgbClr val="000000"/>
                        </a:solidFill>
                        <a:latin typeface="Arial" panose="020B060402020202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marL="0" indent="0" algn="ctr">
                        <a:buNone/>
                      </a:pPr>
                      <a:r>
                        <a:rPr lang="en-US" sz="1000">
                          <a:solidFill>
                            <a:srgbClr val="000000"/>
                          </a:solidFill>
                          <a:latin typeface="Arial" panose="020B0604020202020204" charset="-122"/>
                        </a:rPr>
                        <a:t>100%</a:t>
                      </a:r>
                      <a:endParaRPr lang="en-US" sz="1000">
                        <a:solidFill>
                          <a:srgbClr val="000000"/>
                        </a:solidFill>
                        <a:latin typeface="Arial" panose="020B060402020202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marL="0" indent="0" algn="ctr">
                        <a:buNone/>
                      </a:pPr>
                      <a:r>
                        <a:rPr lang="en-US" sz="1000">
                          <a:solidFill>
                            <a:srgbClr val="000000"/>
                          </a:solidFill>
                          <a:latin typeface="Arial" panose="020B0604020202020204" charset="-122"/>
                        </a:rPr>
                        <a:t>85%</a:t>
                      </a:r>
                      <a:endParaRPr lang="en-US" sz="1000">
                        <a:solidFill>
                          <a:srgbClr val="000000"/>
                        </a:solidFill>
                        <a:latin typeface="Arial" panose="020B060402020202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marL="0" indent="0" algn="ctr">
                        <a:buNone/>
                      </a:pPr>
                      <a:r>
                        <a:rPr lang="en-US" sz="1000">
                          <a:solidFill>
                            <a:srgbClr val="000000"/>
                          </a:solidFill>
                          <a:latin typeface="Arial" panose="020B0604020202020204" charset="-122"/>
                        </a:rPr>
                        <a:t>75%</a:t>
                      </a:r>
                      <a:endParaRPr lang="en-US" sz="1000">
                        <a:solidFill>
                          <a:srgbClr val="000000"/>
                        </a:solidFill>
                        <a:latin typeface="Arial" panose="020B060402020202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190500">
                <a:tc>
                  <a:txBody>
                    <a:bodyPr/>
                    <a:p>
                      <a:pPr marL="0" indent="0">
                        <a:buNone/>
                      </a:pPr>
                      <a:r>
                        <a:rPr lang="en-US" sz="1000">
                          <a:solidFill>
                            <a:srgbClr val="000000"/>
                          </a:solidFill>
                          <a:latin typeface="Arial" panose="020B0604020202020204" charset="-122"/>
                        </a:rPr>
                        <a:t>Card Services</a:t>
                      </a:r>
                      <a:endParaRPr lang="en-US" sz="1000">
                        <a:solidFill>
                          <a:srgbClr val="000000"/>
                        </a:solidFill>
                        <a:latin typeface="Arial" panose="020B060402020202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marL="0" indent="0" algn="ctr">
                        <a:buNone/>
                      </a:pPr>
                      <a:r>
                        <a:rPr lang="en-US" sz="1000">
                          <a:solidFill>
                            <a:srgbClr val="000000"/>
                          </a:solidFill>
                          <a:latin typeface="Arial" panose="020B0604020202020204" charset="-122"/>
                        </a:rPr>
                        <a:t>60%</a:t>
                      </a:r>
                      <a:endParaRPr lang="en-US" sz="1000">
                        <a:solidFill>
                          <a:srgbClr val="000000"/>
                        </a:solidFill>
                        <a:latin typeface="Arial" panose="020B060402020202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marL="0" indent="0" algn="ctr">
                        <a:buNone/>
                      </a:pPr>
                      <a:r>
                        <a:rPr lang="en-US" sz="1000">
                          <a:solidFill>
                            <a:srgbClr val="000000"/>
                          </a:solidFill>
                          <a:latin typeface="Arial" panose="020B0604020202020204" charset="-122"/>
                        </a:rPr>
                        <a:t>50%</a:t>
                      </a:r>
                      <a:endParaRPr lang="en-US" sz="1000">
                        <a:solidFill>
                          <a:srgbClr val="000000"/>
                        </a:solidFill>
                        <a:latin typeface="Arial" panose="020B060402020202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marL="0" indent="0" algn="ctr">
                        <a:buNone/>
                      </a:pPr>
                      <a:r>
                        <a:rPr lang="en-US" sz="1000">
                          <a:solidFill>
                            <a:srgbClr val="000000"/>
                          </a:solidFill>
                          <a:latin typeface="Arial" panose="020B0604020202020204" charset="-122"/>
                        </a:rPr>
                        <a:t>10%</a:t>
                      </a:r>
                      <a:endParaRPr lang="en-US" sz="1000">
                        <a:solidFill>
                          <a:srgbClr val="000000"/>
                        </a:solidFill>
                        <a:latin typeface="Arial" panose="020B060402020202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190500">
                <a:tc>
                  <a:txBody>
                    <a:bodyPr/>
                    <a:p>
                      <a:pPr marL="0" indent="0">
                        <a:buNone/>
                      </a:pPr>
                      <a:r>
                        <a:rPr lang="en-US" sz="1000">
                          <a:solidFill>
                            <a:srgbClr val="000000"/>
                          </a:solidFill>
                          <a:latin typeface="Arial" panose="020B0604020202020204" charset="-122"/>
                        </a:rPr>
                        <a:t>Reception</a:t>
                      </a:r>
                      <a:endParaRPr lang="en-US" sz="1000">
                        <a:solidFill>
                          <a:srgbClr val="000000"/>
                        </a:solidFill>
                        <a:latin typeface="Arial" panose="020B060402020202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marL="0" indent="0" algn="ctr">
                        <a:buNone/>
                      </a:pPr>
                      <a:r>
                        <a:rPr lang="en-US" sz="1000">
                          <a:solidFill>
                            <a:srgbClr val="000000"/>
                          </a:solidFill>
                          <a:latin typeface="Arial" panose="020B0604020202020204" charset="-122"/>
                        </a:rPr>
                        <a:t>40%</a:t>
                      </a:r>
                      <a:endParaRPr lang="en-US" sz="1000">
                        <a:solidFill>
                          <a:srgbClr val="000000"/>
                        </a:solidFill>
                        <a:latin typeface="Arial" panose="020B060402020202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marL="0" indent="0" algn="ctr">
                        <a:buNone/>
                      </a:pPr>
                      <a:r>
                        <a:rPr lang="en-US" sz="1000">
                          <a:solidFill>
                            <a:srgbClr val="000000"/>
                          </a:solidFill>
                          <a:latin typeface="Arial" panose="020B0604020202020204" charset="-122"/>
                        </a:rPr>
                        <a:t>10%</a:t>
                      </a:r>
                      <a:endParaRPr lang="en-US" sz="1000">
                        <a:solidFill>
                          <a:srgbClr val="000000"/>
                        </a:solidFill>
                        <a:latin typeface="Arial" panose="020B060402020202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marL="0" indent="0" algn="ctr">
                        <a:buNone/>
                      </a:pPr>
                      <a:r>
                        <a:rPr lang="en-US" sz="1000">
                          <a:solidFill>
                            <a:srgbClr val="000000"/>
                          </a:solidFill>
                          <a:latin typeface="Arial" panose="020B0604020202020204" charset="-122"/>
                        </a:rPr>
                        <a:t>0%</a:t>
                      </a:r>
                      <a:endParaRPr lang="en-US" sz="1000">
                        <a:solidFill>
                          <a:srgbClr val="000000"/>
                        </a:solidFill>
                        <a:latin typeface="Arial" panose="020B060402020202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190500">
                <a:tc>
                  <a:txBody>
                    <a:bodyPr/>
                    <a:p>
                      <a:pPr marL="0" indent="0">
                        <a:buNone/>
                      </a:pPr>
                      <a:r>
                        <a:rPr lang="en-US" sz="1000">
                          <a:solidFill>
                            <a:srgbClr val="000000"/>
                          </a:solidFill>
                          <a:latin typeface="Arial" panose="020B0604020202020204" charset="-122"/>
                        </a:rPr>
                        <a:t>Engineering</a:t>
                      </a:r>
                      <a:endParaRPr lang="en-US" sz="1000">
                        <a:solidFill>
                          <a:srgbClr val="000000"/>
                        </a:solidFill>
                        <a:latin typeface="Arial" panose="020B060402020202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marL="0" indent="0" algn="ctr">
                        <a:buNone/>
                      </a:pPr>
                      <a:r>
                        <a:rPr lang="en-US" sz="1000">
                          <a:solidFill>
                            <a:srgbClr val="000000"/>
                          </a:solidFill>
                          <a:latin typeface="Arial" panose="020B0604020202020204" charset="-122"/>
                        </a:rPr>
                        <a:t>70%</a:t>
                      </a:r>
                      <a:endParaRPr lang="en-US" sz="1000">
                        <a:solidFill>
                          <a:srgbClr val="000000"/>
                        </a:solidFill>
                        <a:latin typeface="Arial" panose="020B060402020202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marL="0" indent="0" algn="ctr">
                        <a:buNone/>
                      </a:pPr>
                      <a:r>
                        <a:rPr lang="en-US" sz="1000">
                          <a:solidFill>
                            <a:srgbClr val="000000"/>
                          </a:solidFill>
                          <a:latin typeface="Arial" panose="020B0604020202020204" charset="-122"/>
                        </a:rPr>
                        <a:t>4%</a:t>
                      </a:r>
                      <a:endParaRPr lang="en-US" sz="1000">
                        <a:solidFill>
                          <a:srgbClr val="000000"/>
                        </a:solidFill>
                        <a:latin typeface="Arial" panose="020B060402020202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marL="0" indent="0" algn="ctr">
                        <a:buNone/>
                      </a:pPr>
                      <a:r>
                        <a:rPr lang="en-US" sz="1000">
                          <a:solidFill>
                            <a:srgbClr val="000000"/>
                          </a:solidFill>
                          <a:latin typeface="Arial" panose="020B0604020202020204" charset="-122"/>
                        </a:rPr>
                        <a:t>1%</a:t>
                      </a:r>
                      <a:endParaRPr lang="en-US" sz="1000">
                        <a:solidFill>
                          <a:srgbClr val="000000"/>
                        </a:solidFill>
                        <a:latin typeface="Arial" panose="020B060402020202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210820">
                <a:tc>
                  <a:txBody>
                    <a:bodyPr/>
                    <a:p>
                      <a:pPr marL="0" indent="0">
                        <a:buNone/>
                      </a:pPr>
                      <a:r>
                        <a:rPr lang="en-US" sz="1000">
                          <a:solidFill>
                            <a:srgbClr val="000000"/>
                          </a:solidFill>
                          <a:latin typeface="Arial" panose="020B0604020202020204" charset="-122"/>
                        </a:rPr>
                        <a:t>Marketing</a:t>
                      </a:r>
                      <a:endParaRPr lang="en-US" sz="1000">
                        <a:solidFill>
                          <a:srgbClr val="000000"/>
                        </a:solidFill>
                        <a:latin typeface="Arial" panose="020B060402020202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marL="0" indent="0" algn="ctr">
                        <a:buNone/>
                      </a:pPr>
                      <a:r>
                        <a:rPr lang="en-US" sz="1000">
                          <a:solidFill>
                            <a:srgbClr val="000000"/>
                          </a:solidFill>
                          <a:latin typeface="Arial" panose="020B0604020202020204" charset="-122"/>
                        </a:rPr>
                        <a:t>65%</a:t>
                      </a:r>
                      <a:endParaRPr lang="en-US" sz="1000">
                        <a:solidFill>
                          <a:srgbClr val="000000"/>
                        </a:solidFill>
                        <a:latin typeface="Arial" panose="020B060402020202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marL="0" indent="0" algn="ctr">
                        <a:buNone/>
                      </a:pPr>
                      <a:r>
                        <a:rPr lang="en-US" sz="1000">
                          <a:solidFill>
                            <a:srgbClr val="000000"/>
                          </a:solidFill>
                          <a:latin typeface="Arial" panose="020B0604020202020204" charset="-122"/>
                        </a:rPr>
                        <a:t>40%</a:t>
                      </a:r>
                      <a:endParaRPr lang="en-US" sz="1000">
                        <a:solidFill>
                          <a:srgbClr val="000000"/>
                        </a:solidFill>
                        <a:latin typeface="Arial" panose="020B060402020202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marL="0" indent="0" algn="ctr">
                        <a:buNone/>
                      </a:pPr>
                      <a:r>
                        <a:rPr lang="en-US" sz="1000">
                          <a:solidFill>
                            <a:srgbClr val="000000"/>
                          </a:solidFill>
                          <a:latin typeface="Arial" panose="020B0604020202020204" charset="-122"/>
                        </a:rPr>
                        <a:t>38%</a:t>
                      </a:r>
                      <a:endParaRPr lang="en-US" sz="1000">
                        <a:solidFill>
                          <a:srgbClr val="000000"/>
                        </a:solidFill>
                        <a:latin typeface="Arial" panose="020B060402020202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190500">
                <a:tc>
                  <a:txBody>
                    <a:bodyPr/>
                    <a:p>
                      <a:pPr marL="0" indent="0">
                        <a:buNone/>
                      </a:pPr>
                      <a:r>
                        <a:rPr lang="en-US" sz="1000">
                          <a:solidFill>
                            <a:srgbClr val="000000"/>
                          </a:solidFill>
                          <a:latin typeface="Arial" panose="020B0604020202020204" charset="-122"/>
                        </a:rPr>
                        <a:t>R&amp;D</a:t>
                      </a:r>
                      <a:endParaRPr lang="en-US" sz="1000">
                        <a:solidFill>
                          <a:srgbClr val="000000"/>
                        </a:solidFill>
                        <a:latin typeface="Arial" panose="020B0604020202020204" charset="-122"/>
                      </a:endParaRPr>
                    </a:p>
                  </a:txBody>
                  <a:tcPr marL="12700" marR="12700" marT="12700" vert="horz" anchor="b" anchorCtr="0">
                    <a:lnL>
                      <a:noFill/>
                    </a:lnL>
                    <a:lnR>
                      <a:noFill/>
                    </a:lnR>
                    <a:lnT cap="flat">
                      <a:noFill/>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000">
                          <a:solidFill>
                            <a:srgbClr val="000000"/>
                          </a:solidFill>
                          <a:latin typeface="Arial" panose="020B0604020202020204" charset="-122"/>
                        </a:rPr>
                        <a:t>50%</a:t>
                      </a:r>
                      <a:endParaRPr lang="en-US" sz="1000">
                        <a:solidFill>
                          <a:srgbClr val="000000"/>
                        </a:solidFill>
                        <a:latin typeface="Arial" panose="020B0604020202020204" charset="-122"/>
                      </a:endParaRPr>
                    </a:p>
                  </a:txBody>
                  <a:tcPr marL="12700" marR="12700" marT="12700" vert="horz" anchor="b" anchorCtr="0">
                    <a:lnL>
                      <a:noFill/>
                    </a:lnL>
                    <a:lnR>
                      <a:noFill/>
                    </a:lnR>
                    <a:lnT cap="flat">
                      <a:noFill/>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000">
                          <a:solidFill>
                            <a:srgbClr val="000000"/>
                          </a:solidFill>
                          <a:latin typeface="Arial" panose="020B0604020202020204" charset="-122"/>
                        </a:rPr>
                        <a:t>5%</a:t>
                      </a:r>
                      <a:endParaRPr lang="en-US" sz="1000">
                        <a:solidFill>
                          <a:srgbClr val="000000"/>
                        </a:solidFill>
                        <a:latin typeface="Arial" panose="020B0604020202020204" charset="-122"/>
                      </a:endParaRPr>
                    </a:p>
                  </a:txBody>
                  <a:tcPr marL="12700" marR="12700" marT="12700" vert="horz" anchor="b" anchorCtr="0">
                    <a:lnL>
                      <a:noFill/>
                    </a:lnL>
                    <a:lnR>
                      <a:noFill/>
                    </a:lnR>
                    <a:lnT cap="flat">
                      <a:noFill/>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000">
                          <a:solidFill>
                            <a:srgbClr val="000000"/>
                          </a:solidFill>
                          <a:latin typeface="Arial" panose="020B0604020202020204" charset="-122"/>
                        </a:rPr>
                        <a:t>2%</a:t>
                      </a:r>
                      <a:endParaRPr lang="en-US" sz="1000">
                        <a:solidFill>
                          <a:srgbClr val="000000"/>
                        </a:solidFill>
                        <a:latin typeface="Arial" panose="020B0604020202020204" charset="-122"/>
                      </a:endParaRPr>
                    </a:p>
                  </a:txBody>
                  <a:tcPr marL="12700" marR="12700" marT="12700" vert="horz" anchor="b" anchorCtr="0">
                    <a:lnL>
                      <a:noFill/>
                    </a:lnL>
                    <a:lnR cap="flat">
                      <a:noFill/>
                    </a:lnR>
                    <a:lnT cap="flat">
                      <a:noFill/>
                    </a:lnT>
                    <a:lnB w="6350" cap="flat" cmpd="sng">
                      <a:solidFill>
                        <a:srgbClr val="000000"/>
                      </a:solidFill>
                      <a:prstDash val="solid"/>
                      <a:headEnd type="none" w="med" len="med"/>
                      <a:tailEnd type="none" w="med" len="med"/>
                    </a:lnB>
                    <a:lnTlToBr>
                      <a:noFill/>
                    </a:lnTlToBr>
                    <a:lnBlToTr>
                      <a:noFill/>
                    </a:lnBlToTr>
                    <a:noFill/>
                  </a:tcPr>
                </a:tc>
              </a:tr>
              <a:tr h="190500">
                <a:tc>
                  <a:txBody>
                    <a:bodyPr/>
                    <a:p>
                      <a:pPr marL="0" indent="0">
                        <a:buNone/>
                      </a:pPr>
                      <a:r>
                        <a:rPr lang="en-US" sz="1000" b="1">
                          <a:solidFill>
                            <a:srgbClr val="000000"/>
                          </a:solidFill>
                          <a:latin typeface="Arial" panose="020B0604020202020204" charset="-122"/>
                        </a:rPr>
                        <a:t>Overall average</a:t>
                      </a:r>
                      <a:endParaRPr lang="en-US" sz="1000" b="1">
                        <a:solidFill>
                          <a:srgbClr val="000000"/>
                        </a:solidFill>
                        <a:latin typeface="Arial" panose="020B0604020202020204" charset="-122"/>
                      </a:endParaRPr>
                    </a:p>
                  </a:txBody>
                  <a:tcPr marL="12700" marR="12700" marT="12700" vert="horz" anchor="b" anchorCtr="0">
                    <a:lnL>
                      <a:noFill/>
                    </a:lnL>
                    <a:lnR>
                      <a:noFill/>
                    </a:lnR>
                    <a:lnT w="6350" cap="flat" cmpd="sng">
                      <a:solidFill>
                        <a:srgbClr val="000000"/>
                      </a:solidFill>
                      <a:prstDash val="solid"/>
                      <a:headEnd type="none" w="med" len="med"/>
                      <a:tailEnd type="none" w="med" len="med"/>
                    </a:lnT>
                    <a:lnB cap="flat">
                      <a:noFill/>
                    </a:lnB>
                    <a:lnTlToBr>
                      <a:noFill/>
                    </a:lnTlToBr>
                    <a:lnBlToTr>
                      <a:noFill/>
                    </a:lnBlToTr>
                    <a:noFill/>
                  </a:tcPr>
                </a:tc>
                <a:tc>
                  <a:txBody>
                    <a:bodyPr/>
                    <a:p>
                      <a:pPr marL="0" indent="0" algn="ctr">
                        <a:buNone/>
                      </a:pPr>
                      <a:r>
                        <a:rPr lang="en-US" sz="1000" b="1">
                          <a:solidFill>
                            <a:srgbClr val="000000"/>
                          </a:solidFill>
                          <a:latin typeface="Arial" panose="020B0604020202020204" charset="-122"/>
                        </a:rPr>
                        <a:t>66%</a:t>
                      </a:r>
                      <a:endParaRPr lang="en-US" sz="1000" b="1">
                        <a:solidFill>
                          <a:srgbClr val="000000"/>
                        </a:solidFill>
                        <a:latin typeface="Arial" panose="020B0604020202020204" charset="-122"/>
                      </a:endParaRPr>
                    </a:p>
                  </a:txBody>
                  <a:tcPr marL="12700" marR="12700" marT="12700" vert="horz" anchor="b" anchorCtr="0">
                    <a:lnL>
                      <a:noFill/>
                    </a:lnL>
                    <a:lnR>
                      <a:noFill/>
                    </a:lnR>
                    <a:lnT w="6350" cap="flat" cmpd="sng">
                      <a:solidFill>
                        <a:srgbClr val="000000"/>
                      </a:solidFill>
                      <a:prstDash val="solid"/>
                      <a:headEnd type="none" w="med" len="med"/>
                      <a:tailEnd type="none" w="med" len="med"/>
                    </a:lnT>
                    <a:lnB cap="flat">
                      <a:noFill/>
                    </a:lnB>
                    <a:lnTlToBr>
                      <a:noFill/>
                    </a:lnTlToBr>
                    <a:lnBlToTr>
                      <a:noFill/>
                    </a:lnBlToTr>
                    <a:noFill/>
                  </a:tcPr>
                </a:tc>
                <a:tc>
                  <a:txBody>
                    <a:bodyPr/>
                    <a:p>
                      <a:pPr marL="0" indent="0" algn="ctr">
                        <a:buNone/>
                      </a:pPr>
                      <a:r>
                        <a:rPr lang="en-US" sz="1000" b="1">
                          <a:solidFill>
                            <a:srgbClr val="000000"/>
                          </a:solidFill>
                          <a:latin typeface="Arial" panose="020B0604020202020204" charset="-122"/>
                        </a:rPr>
                        <a:t>28%</a:t>
                      </a:r>
                      <a:endParaRPr lang="en-US" sz="1000" b="1">
                        <a:solidFill>
                          <a:srgbClr val="000000"/>
                        </a:solidFill>
                        <a:latin typeface="Arial" panose="020B0604020202020204" charset="-122"/>
                      </a:endParaRPr>
                    </a:p>
                  </a:txBody>
                  <a:tcPr marL="12700" marR="12700" marT="12700" vert="horz" anchor="b" anchorCtr="0">
                    <a:lnL>
                      <a:noFill/>
                    </a:lnL>
                    <a:lnR>
                      <a:noFill/>
                    </a:lnR>
                    <a:lnT w="6350" cap="flat" cmpd="sng">
                      <a:solidFill>
                        <a:srgbClr val="000000"/>
                      </a:solidFill>
                      <a:prstDash val="solid"/>
                      <a:headEnd type="none" w="med" len="med"/>
                      <a:tailEnd type="none" w="med" len="med"/>
                    </a:lnT>
                    <a:lnB cap="flat">
                      <a:noFill/>
                    </a:lnB>
                    <a:lnTlToBr>
                      <a:noFill/>
                    </a:lnTlToBr>
                    <a:lnBlToTr>
                      <a:noFill/>
                    </a:lnBlToTr>
                    <a:noFill/>
                  </a:tcPr>
                </a:tc>
                <a:tc>
                  <a:txBody>
                    <a:bodyPr/>
                    <a:p>
                      <a:pPr marL="0" indent="0" algn="ctr">
                        <a:buNone/>
                      </a:pPr>
                      <a:r>
                        <a:rPr lang="en-US" sz="1000" b="1">
                          <a:solidFill>
                            <a:srgbClr val="000000"/>
                          </a:solidFill>
                          <a:latin typeface="Arial" panose="020B0604020202020204" charset="-122"/>
                        </a:rPr>
                        <a:t>18%</a:t>
                      </a:r>
                      <a:endParaRPr lang="en-US" sz="1000" b="1">
                        <a:solidFill>
                          <a:srgbClr val="000000"/>
                        </a:solidFill>
                        <a:latin typeface="Arial" panose="020B0604020202020204" charset="-122"/>
                      </a:endParaRPr>
                    </a:p>
                  </a:txBody>
                  <a:tcPr marL="12700" marR="12700" marT="12700" vert="horz" anchor="b" anchorCtr="0">
                    <a:lnL>
                      <a:noFill/>
                    </a:lnL>
                    <a:lnR cap="flat">
                      <a:noFill/>
                    </a:lnR>
                    <a:lnT w="6350" cap="flat" cmpd="sng">
                      <a:solidFill>
                        <a:srgbClr val="000000"/>
                      </a:solidFill>
                      <a:prstDash val="solid"/>
                      <a:headEnd type="none" w="med" len="med"/>
                      <a:tailEnd type="none" w="med" len="med"/>
                    </a:lnT>
                    <a:lnB cap="flat">
                      <a:noFill/>
                    </a:lnB>
                    <a:lnTlToBr>
                      <a:noFill/>
                    </a:lnTlToBr>
                    <a:lnBlToTr>
                      <a:noFill/>
                    </a:lnBlToTr>
                    <a:noFill/>
                  </a:tcPr>
                </a:tc>
              </a:tr>
              <a:tr h="190500">
                <a:tc>
                  <a:txBody>
                    <a:bodyPr/>
                    <a:p>
                      <a:pPr marL="0" indent="0">
                        <a:buNone/>
                      </a:pPr>
                      <a:endParaRPr lang="en-US" sz="1000">
                        <a:solidFill>
                          <a:srgbClr val="000000"/>
                        </a:solidFill>
                        <a:latin typeface="Arial" panose="020B060402020202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marL="0" indent="0">
                        <a:buNone/>
                      </a:pPr>
                      <a:endParaRPr lang="en-US"/>
                    </a:p>
                  </a:txBody>
                  <a:tcPr marL="12700" marR="12700" marT="12700" vert="horz" anchor="b" anchorCtr="0">
                    <a:lnL>
                      <a:noFill/>
                    </a:lnL>
                    <a:lnR>
                      <a:noFill/>
                    </a:lnR>
                    <a:lnT cap="flat">
                      <a:noFill/>
                    </a:lnT>
                    <a:lnB cap="flat">
                      <a:noFill/>
                    </a:lnB>
                    <a:lnTlToBr>
                      <a:noFill/>
                    </a:lnTlToBr>
                    <a:lnBlToTr>
                      <a:noFill/>
                    </a:lnBlToTr>
                    <a:noFill/>
                  </a:tcPr>
                </a:tc>
                <a:tc>
                  <a:txBody>
                    <a:bodyPr/>
                    <a:p>
                      <a:pPr marL="0" indent="0">
                        <a:buNone/>
                      </a:pPr>
                      <a:endParaRPr lang="en-US"/>
                    </a:p>
                  </a:txBody>
                  <a:tcPr marL="12700" marR="12700" marT="12700" vert="horz" anchor="b" anchorCtr="0">
                    <a:lnL>
                      <a:noFill/>
                    </a:lnL>
                    <a:lnR>
                      <a:noFill/>
                    </a:lnR>
                    <a:lnT cap="flat">
                      <a:noFill/>
                    </a:lnT>
                    <a:lnB cap="flat">
                      <a:noFill/>
                    </a:lnB>
                    <a:lnTlToBr>
                      <a:noFill/>
                    </a:lnTlToBr>
                    <a:lnBlToTr>
                      <a:noFill/>
                    </a:lnBlToTr>
                    <a:noFill/>
                  </a:tcPr>
                </a:tc>
                <a:tc>
                  <a:txBody>
                    <a:bodyPr/>
                    <a:p>
                      <a:pPr marL="0" indent="0">
                        <a:buNone/>
                      </a:pPr>
                      <a:endParaRPr lang="en-US"/>
                    </a:p>
                  </a:txBody>
                  <a:tcPr marL="12700" marR="12700" marT="12700" vert="horz" anchor="b" anchorCtr="0">
                    <a:lnL>
                      <a:noFill/>
                    </a:lnL>
                    <a:lnR cap="flat">
                      <a:noFill/>
                    </a:lnR>
                    <a:lnT cap="flat">
                      <a:noFill/>
                    </a:lnT>
                    <a:lnB cap="flat">
                      <a:noFill/>
                    </a:lnB>
                    <a:lnTlToBr>
                      <a:noFill/>
                    </a:lnTlToBr>
                    <a:lnBlToTr>
                      <a:noFill/>
                    </a:lnBlToTr>
                    <a:noFill/>
                  </a:tcPr>
                </a:tc>
              </a:tr>
            </a:tbl>
          </a:graphicData>
        </a:graphic>
      </p:graphicFrame>
      <p:sp>
        <p:nvSpPr>
          <p:cNvPr id="2" name="Text Box 1"/>
          <p:cNvSpPr txBox="1"/>
          <p:nvPr/>
        </p:nvSpPr>
        <p:spPr>
          <a:xfrm>
            <a:off x="824230" y="3641725"/>
            <a:ext cx="7333615" cy="953135"/>
          </a:xfrm>
          <a:prstGeom prst="rect">
            <a:avLst/>
          </a:prstGeom>
          <a:noFill/>
        </p:spPr>
        <p:txBody>
          <a:bodyPr wrap="square" rtlCol="0">
            <a:spAutoFit/>
          </a:bodyPr>
          <a:p>
            <a:r>
              <a:rPr lang="en-US"/>
              <a:t>as shown above, a clear explanation of phishing success rate even though tough countermeasures are already put in place to defend our systems. But due to lack ok seriousness, and lack of knowledge to identify phising leads to compromise of systems most of the times.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phishing?</a:t>
            </a:r>
            <a:endParaRPr lang="en-GB"/>
          </a:p>
        </p:txBody>
      </p:sp>
      <p:sp>
        <p:nvSpPr>
          <p:cNvPr id="92" name="Google Shape;92;p14"/>
          <p:cNvSpPr txBox="1"/>
          <p:nvPr>
            <p:ph type="body" idx="1"/>
          </p:nvPr>
        </p:nvSpPr>
        <p:spPr>
          <a:xfrm>
            <a:off x="729450" y="2078875"/>
            <a:ext cx="7688700" cy="2261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a:highlight>
                  <a:srgbClr val="FFFF00"/>
                </a:highlight>
              </a:rPr>
              <a:t>Phishing is a type of social engineering where an attacker sends a fraudulent (e.g., spoofed, fake, or otherwise deceptive) message designed to trick a person into revealing sensitive information to the attacker[1] or to deploy malicious software on the victim's infrastructure like ransomware. Phishing attacks have become increasingly sophisticated and often transparently mirror the site being targeted, allowing the attacker to observe everything while the victim is navigating the site, and transverse any additional security boundaries with the victim.[2] As of 2020, phishing is by far the most common attack performed by cybercriminals, the FBI's Internet Crime Complaint Centre recording over twice as many incidents of phishing than any other type of computer crime</a:t>
            </a:r>
            <a:endParaRPr>
              <a:highlight>
                <a:srgbClr val="FFFF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8" name="Google Shape;98;p15"/>
          <p:cNvSpPr txBox="1"/>
          <p:nvPr>
            <p:ph type="title"/>
          </p:nvPr>
        </p:nvSpPr>
        <p:spPr>
          <a:xfrm>
            <a:off x="727545" y="705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Learn to spot phishing emails</a:t>
            </a:r>
            <a:endParaRPr lang="en-GB"/>
          </a:p>
        </p:txBody>
      </p:sp>
      <p:pic>
        <p:nvPicPr>
          <p:cNvPr id="2" name="Picture 1" descr="Screenshot (408)"/>
          <p:cNvPicPr>
            <a:picLocks noChangeAspect="1"/>
          </p:cNvPicPr>
          <p:nvPr/>
        </p:nvPicPr>
        <p:blipFill>
          <a:blip r:embed="rId1"/>
          <a:srcRect l="26806" t="18012" r="28382"/>
          <a:stretch>
            <a:fillRect/>
          </a:stretch>
        </p:blipFill>
        <p:spPr>
          <a:xfrm>
            <a:off x="2124075" y="1241425"/>
            <a:ext cx="4975225" cy="39020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How do we stop getting phished?</a:t>
            </a:r>
            <a:endParaRPr lang="en-GB"/>
          </a:p>
        </p:txBody>
      </p:sp>
      <p:sp>
        <p:nvSpPr>
          <p:cNvPr id="104" name="Google Shape;104;p16"/>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altLang="en-GB" sz="1400">
                <a:highlight>
                  <a:srgbClr val="FFFF00"/>
                </a:highlight>
              </a:rPr>
              <a:t>1</a:t>
            </a:r>
            <a:r>
              <a:rPr lang="en-GB" sz="1400">
                <a:highlight>
                  <a:srgbClr val="FFFF00"/>
                </a:highlight>
              </a:rPr>
              <a:t>. Know what a phishing scam looks like ·</a:t>
            </a:r>
            <a:endParaRPr lang="en-GB" sz="1400">
              <a:highlight>
                <a:srgbClr val="FFFF00"/>
              </a:highlight>
            </a:endParaRPr>
          </a:p>
          <a:p>
            <a:pPr marL="0" lvl="0" indent="0" algn="l" rtl="0">
              <a:spcBef>
                <a:spcPts val="0"/>
              </a:spcBef>
              <a:spcAft>
                <a:spcPts val="1200"/>
              </a:spcAft>
              <a:buNone/>
            </a:pPr>
            <a:r>
              <a:rPr lang="en-GB" sz="1400">
                <a:highlight>
                  <a:srgbClr val="FFFF00"/>
                </a:highlight>
              </a:rPr>
              <a:t> 2. Don't click on that link ·</a:t>
            </a:r>
            <a:endParaRPr lang="en-GB" sz="1400">
              <a:highlight>
                <a:srgbClr val="FFFF00"/>
              </a:highlight>
            </a:endParaRPr>
          </a:p>
          <a:p>
            <a:pPr marL="0" lvl="0" indent="0" algn="l" rtl="0">
              <a:spcBef>
                <a:spcPts val="0"/>
              </a:spcBef>
              <a:spcAft>
                <a:spcPts val="1200"/>
              </a:spcAft>
              <a:buNone/>
            </a:pPr>
            <a:r>
              <a:rPr lang="en-GB" sz="1400">
                <a:highlight>
                  <a:srgbClr val="FFFF00"/>
                </a:highlight>
              </a:rPr>
              <a:t> 3. Get free anti-phishing add-ons · </a:t>
            </a:r>
            <a:endParaRPr lang="en-GB" sz="1400">
              <a:highlight>
                <a:srgbClr val="FFFF00"/>
              </a:highlight>
            </a:endParaRPr>
          </a:p>
          <a:p>
            <a:pPr marL="0" lvl="0" indent="0" algn="l" rtl="0">
              <a:spcBef>
                <a:spcPts val="0"/>
              </a:spcBef>
              <a:spcAft>
                <a:spcPts val="1200"/>
              </a:spcAft>
              <a:buNone/>
            </a:pPr>
            <a:r>
              <a:rPr lang="en-GB" sz="1400">
                <a:highlight>
                  <a:srgbClr val="FFFF00"/>
                </a:highlight>
              </a:rPr>
              <a:t>4. Don't give your information to a</a:t>
            </a:r>
            <a:r>
              <a:rPr lang="en-US" altLang="en-GB" sz="1400">
                <a:highlight>
                  <a:srgbClr val="FFFF00"/>
                </a:highlight>
              </a:rPr>
              <a:t>nyone who you don’t know </a:t>
            </a:r>
            <a:endParaRPr lang="en-US" altLang="en-GB" sz="1400">
              <a:highlight>
                <a:srgbClr val="FFFF00"/>
              </a:highlight>
            </a:endParaRPr>
          </a:p>
          <a:p>
            <a:pPr marL="0" lvl="0" indent="0" algn="l" rtl="0">
              <a:spcBef>
                <a:spcPts val="0"/>
              </a:spcBef>
              <a:spcAft>
                <a:spcPts val="1200"/>
              </a:spcAft>
              <a:buNone/>
            </a:pPr>
            <a:r>
              <a:rPr lang="en-US" altLang="en-GB" sz="1400">
                <a:highlight>
                  <a:srgbClr val="FFFF00"/>
                </a:highlight>
              </a:rPr>
              <a:t>5. Verify everything explicitly</a:t>
            </a:r>
            <a:endParaRPr lang="en-US" altLang="en-GB" sz="1400">
              <a:highlight>
                <a:srgbClr val="FFFF00"/>
              </a:highlight>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1553</Words>
  <Application>WPS Presentation</Application>
  <PresentationFormat/>
  <Paragraphs>91</Paragraphs>
  <Slides>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vt:i4>
      </vt:variant>
    </vt:vector>
  </HeadingPairs>
  <TitlesOfParts>
    <vt:vector size="14" baseType="lpstr">
      <vt:lpstr>Arial</vt:lpstr>
      <vt:lpstr>SimSun</vt:lpstr>
      <vt:lpstr>Wingdings</vt:lpstr>
      <vt:lpstr>Arial</vt:lpstr>
      <vt:lpstr>Raleway</vt:lpstr>
      <vt:lpstr>Lato</vt:lpstr>
      <vt:lpstr>Microsoft YaHei</vt:lpstr>
      <vt:lpstr>Arial Unicode MS</vt:lpstr>
      <vt:lpstr>Arial</vt:lpstr>
      <vt:lpstr>Streamline</vt:lpstr>
      <vt:lpstr>&lt;teams identified as most at risk&gt;</vt:lpstr>
      <vt:lpstr>What is phishing?</vt:lpstr>
      <vt:lpstr>Learn to spot phishing emails</vt:lpstr>
      <vt:lpstr>How do we stop getting phished?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Familiarize yourself with phishing attacks</dc:title>
  <dc:creator/>
  <cp:lastModifiedBy>lenovo</cp:lastModifiedBy>
  <cp:revision>2</cp:revision>
  <dcterms:created xsi:type="dcterms:W3CDTF">2022-07-01T02:21:04Z</dcterms:created>
  <dcterms:modified xsi:type="dcterms:W3CDTF">2022-07-01T02:29:12Z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146EE69F7C48431E9CFAB7A7DA815E09</vt:lpwstr>
  </property>
  <property fmtid="{D5CDD505-2E9C-101B-9397-08002B2CF9AE}" pid="3" name="KSOProductBuildVer">
    <vt:lpwstr>1033-11.2.0.11156</vt:lpwstr>
  </property>
</Properties>
</file>