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6413"/>
  <p:notesSz cx="12192000" cy="8426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38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62678"/>
            <a:ext cx="6660515" cy="50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6819" y="1451130"/>
            <a:ext cx="8158360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89232" y="6484149"/>
            <a:ext cx="1210945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 /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53.png" /><Relationship Id="rId4" Type="http://schemas.openxmlformats.org/officeDocument/2006/relationships/image" Target="../media/image52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55.png" /><Relationship Id="rId7" Type="http://schemas.openxmlformats.org/officeDocument/2006/relationships/image" Target="../media/image59.png" /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8.png" /><Relationship Id="rId5" Type="http://schemas.openxmlformats.org/officeDocument/2006/relationships/image" Target="../media/image57.png" /><Relationship Id="rId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13" Type="http://schemas.openxmlformats.org/officeDocument/2006/relationships/image" Target="../media/image19.png" /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12" Type="http://schemas.openxmlformats.org/officeDocument/2006/relationships/image" Target="../media/image18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11" Type="http://schemas.openxmlformats.org/officeDocument/2006/relationships/image" Target="../media/image17.png" /><Relationship Id="rId5" Type="http://schemas.openxmlformats.org/officeDocument/2006/relationships/image" Target="../media/image11.png" /><Relationship Id="rId10" Type="http://schemas.openxmlformats.org/officeDocument/2006/relationships/image" Target="../media/image16.png" /><Relationship Id="rId4" Type="http://schemas.openxmlformats.org/officeDocument/2006/relationships/image" Target="../media/image10.png" /><Relationship Id="rId9" Type="http://schemas.openxmlformats.org/officeDocument/2006/relationships/image" Target="../media/image15.png" /><Relationship Id="rId14" Type="http://schemas.openxmlformats.org/officeDocument/2006/relationships/image" Target="../media/image7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25.png" /><Relationship Id="rId4" Type="http://schemas.openxmlformats.org/officeDocument/2006/relationships/image" Target="../media/image24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 /><Relationship Id="rId3" Type="http://schemas.openxmlformats.org/officeDocument/2006/relationships/image" Target="../media/image27.png" /><Relationship Id="rId7" Type="http://schemas.openxmlformats.org/officeDocument/2006/relationships/image" Target="../media/image31.png" /><Relationship Id="rId12" Type="http://schemas.openxmlformats.org/officeDocument/2006/relationships/image" Target="../media/image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0.png" /><Relationship Id="rId11" Type="http://schemas.openxmlformats.org/officeDocument/2006/relationships/image" Target="../media/image35.png" /><Relationship Id="rId5" Type="http://schemas.openxmlformats.org/officeDocument/2006/relationships/image" Target="../media/image29.png" /><Relationship Id="rId10" Type="http://schemas.openxmlformats.org/officeDocument/2006/relationships/image" Target="../media/image34.png" /><Relationship Id="rId4" Type="http://schemas.openxmlformats.org/officeDocument/2006/relationships/image" Target="../media/image28.png" /><Relationship Id="rId9" Type="http://schemas.openxmlformats.org/officeDocument/2006/relationships/image" Target="../media/image33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 /><Relationship Id="rId3" Type="http://schemas.openxmlformats.org/officeDocument/2006/relationships/image" Target="../media/image37.png" /><Relationship Id="rId7" Type="http://schemas.openxmlformats.org/officeDocument/2006/relationships/image" Target="../media/image41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0.png" /><Relationship Id="rId11" Type="http://schemas.openxmlformats.org/officeDocument/2006/relationships/image" Target="../media/image7.png" /><Relationship Id="rId5" Type="http://schemas.openxmlformats.org/officeDocument/2006/relationships/image" Target="../media/image39.png" /><Relationship Id="rId10" Type="http://schemas.openxmlformats.org/officeDocument/2006/relationships/image" Target="../media/image44.png" /><Relationship Id="rId4" Type="http://schemas.openxmlformats.org/officeDocument/2006/relationships/image" Target="../media/image38.png" /><Relationship Id="rId9" Type="http://schemas.openxmlformats.org/officeDocument/2006/relationships/image" Target="../media/image4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599" y="76199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1142999" y="1066799"/>
                </a:moveTo>
                <a:lnTo>
                  <a:pt x="190499" y="1066799"/>
                </a:lnTo>
                <a:lnTo>
                  <a:pt x="146807" y="1061770"/>
                </a:lnTo>
                <a:lnTo>
                  <a:pt x="106704" y="1047444"/>
                </a:lnTo>
                <a:lnTo>
                  <a:pt x="71334" y="1024962"/>
                </a:lnTo>
                <a:lnTo>
                  <a:pt x="41837" y="995465"/>
                </a:lnTo>
                <a:lnTo>
                  <a:pt x="19355" y="960094"/>
                </a:lnTo>
                <a:lnTo>
                  <a:pt x="5029" y="919992"/>
                </a:lnTo>
                <a:lnTo>
                  <a:pt x="0" y="876299"/>
                </a:lnTo>
                <a:lnTo>
                  <a:pt x="0" y="76199"/>
                </a:lnTo>
                <a:lnTo>
                  <a:pt x="5979" y="46512"/>
                </a:lnTo>
                <a:lnTo>
                  <a:pt x="22294" y="22294"/>
                </a:lnTo>
                <a:lnTo>
                  <a:pt x="46512" y="5979"/>
                </a:lnTo>
                <a:lnTo>
                  <a:pt x="76199" y="0"/>
                </a:lnTo>
                <a:lnTo>
                  <a:pt x="105887" y="5979"/>
                </a:lnTo>
                <a:lnTo>
                  <a:pt x="130105" y="22294"/>
                </a:lnTo>
                <a:lnTo>
                  <a:pt x="146420" y="46512"/>
                </a:lnTo>
                <a:lnTo>
                  <a:pt x="152399" y="76199"/>
                </a:lnTo>
                <a:lnTo>
                  <a:pt x="152399" y="876299"/>
                </a:lnTo>
                <a:lnTo>
                  <a:pt x="155406" y="891093"/>
                </a:lnTo>
                <a:lnTo>
                  <a:pt x="163591" y="903208"/>
                </a:lnTo>
                <a:lnTo>
                  <a:pt x="175706" y="911393"/>
                </a:lnTo>
                <a:lnTo>
                  <a:pt x="190499" y="914399"/>
                </a:lnTo>
                <a:lnTo>
                  <a:pt x="1142999" y="914399"/>
                </a:lnTo>
                <a:lnTo>
                  <a:pt x="1172687" y="920379"/>
                </a:lnTo>
                <a:lnTo>
                  <a:pt x="1196905" y="936694"/>
                </a:lnTo>
                <a:lnTo>
                  <a:pt x="1213220" y="960912"/>
                </a:lnTo>
                <a:lnTo>
                  <a:pt x="1219199" y="990599"/>
                </a:lnTo>
                <a:lnTo>
                  <a:pt x="1213220" y="1020287"/>
                </a:lnTo>
                <a:lnTo>
                  <a:pt x="1196905" y="1044505"/>
                </a:lnTo>
                <a:lnTo>
                  <a:pt x="1172687" y="1060820"/>
                </a:lnTo>
                <a:lnTo>
                  <a:pt x="1142999" y="1066799"/>
                </a:lnTo>
                <a:close/>
              </a:path>
              <a:path w="1219200" h="1066800">
                <a:moveTo>
                  <a:pt x="977979" y="425529"/>
                </a:moveTo>
                <a:lnTo>
                  <a:pt x="761999" y="425529"/>
                </a:lnTo>
                <a:lnTo>
                  <a:pt x="1012745" y="174545"/>
                </a:lnTo>
                <a:lnTo>
                  <a:pt x="1037971" y="157802"/>
                </a:lnTo>
                <a:lnTo>
                  <a:pt x="1066680" y="152221"/>
                </a:lnTo>
                <a:lnTo>
                  <a:pt x="1095389" y="157802"/>
                </a:lnTo>
                <a:lnTo>
                  <a:pt x="1120616" y="174545"/>
                </a:lnTo>
                <a:lnTo>
                  <a:pt x="1137359" y="199771"/>
                </a:lnTo>
                <a:lnTo>
                  <a:pt x="1142940" y="228480"/>
                </a:lnTo>
                <a:lnTo>
                  <a:pt x="1137359" y="257189"/>
                </a:lnTo>
                <a:lnTo>
                  <a:pt x="1120616" y="282416"/>
                </a:lnTo>
                <a:lnTo>
                  <a:pt x="1120854" y="282654"/>
                </a:lnTo>
                <a:lnTo>
                  <a:pt x="977979" y="425529"/>
                </a:lnTo>
                <a:close/>
              </a:path>
              <a:path w="1219200" h="1066800">
                <a:moveTo>
                  <a:pt x="304680" y="685740"/>
                </a:moveTo>
                <a:lnTo>
                  <a:pt x="275971" y="680159"/>
                </a:lnTo>
                <a:lnTo>
                  <a:pt x="250745" y="663416"/>
                </a:lnTo>
                <a:lnTo>
                  <a:pt x="234002" y="638189"/>
                </a:lnTo>
                <a:lnTo>
                  <a:pt x="228479" y="609778"/>
                </a:lnTo>
                <a:lnTo>
                  <a:pt x="228421" y="609480"/>
                </a:lnTo>
                <a:lnTo>
                  <a:pt x="250745" y="555545"/>
                </a:lnTo>
                <a:lnTo>
                  <a:pt x="517445" y="288845"/>
                </a:lnTo>
                <a:lnTo>
                  <a:pt x="571380" y="266521"/>
                </a:lnTo>
                <a:lnTo>
                  <a:pt x="600089" y="272102"/>
                </a:lnTo>
                <a:lnTo>
                  <a:pt x="625316" y="288845"/>
                </a:lnTo>
                <a:lnTo>
                  <a:pt x="761999" y="425529"/>
                </a:lnTo>
                <a:lnTo>
                  <a:pt x="977979" y="425529"/>
                </a:lnTo>
                <a:lnTo>
                  <a:pt x="952738" y="450770"/>
                </a:lnTo>
                <a:lnTo>
                  <a:pt x="571499" y="450770"/>
                </a:lnTo>
                <a:lnTo>
                  <a:pt x="358616" y="663416"/>
                </a:lnTo>
                <a:lnTo>
                  <a:pt x="333389" y="680159"/>
                </a:lnTo>
                <a:lnTo>
                  <a:pt x="304680" y="685740"/>
                </a:lnTo>
                <a:close/>
              </a:path>
              <a:path w="1219200" h="1066800">
                <a:moveTo>
                  <a:pt x="762118" y="609778"/>
                </a:moveTo>
                <a:lnTo>
                  <a:pt x="733410" y="604197"/>
                </a:lnTo>
                <a:lnTo>
                  <a:pt x="708183" y="587454"/>
                </a:lnTo>
                <a:lnTo>
                  <a:pt x="571499" y="450770"/>
                </a:lnTo>
                <a:lnTo>
                  <a:pt x="952738" y="450770"/>
                </a:lnTo>
                <a:lnTo>
                  <a:pt x="816054" y="587454"/>
                </a:lnTo>
                <a:lnTo>
                  <a:pt x="790827" y="604197"/>
                </a:lnTo>
                <a:lnTo>
                  <a:pt x="762118" y="609778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380999"/>
            <a:ext cx="1219200" cy="1217930"/>
          </a:xfrm>
          <a:custGeom>
            <a:avLst/>
            <a:gdLst/>
            <a:ahLst/>
            <a:cxnLst/>
            <a:rect l="l" t="t" r="r" b="b"/>
            <a:pathLst>
              <a:path w="1219200" h="1217930">
                <a:moveTo>
                  <a:pt x="398859" y="306070"/>
                </a:moveTo>
                <a:lnTo>
                  <a:pt x="396239" y="303530"/>
                </a:lnTo>
                <a:lnTo>
                  <a:pt x="357741" y="279400"/>
                </a:lnTo>
                <a:lnTo>
                  <a:pt x="328999" y="251460"/>
                </a:lnTo>
                <a:lnTo>
                  <a:pt x="311017" y="220980"/>
                </a:lnTo>
                <a:lnTo>
                  <a:pt x="304799" y="189230"/>
                </a:lnTo>
                <a:lnTo>
                  <a:pt x="309759" y="161290"/>
                </a:lnTo>
                <a:lnTo>
                  <a:pt x="347308" y="109220"/>
                </a:lnTo>
                <a:lnTo>
                  <a:pt x="378480" y="86360"/>
                </a:lnTo>
                <a:lnTo>
                  <a:pt x="416974" y="64770"/>
                </a:lnTo>
                <a:lnTo>
                  <a:pt x="462080" y="45720"/>
                </a:lnTo>
                <a:lnTo>
                  <a:pt x="513090" y="30480"/>
                </a:lnTo>
                <a:lnTo>
                  <a:pt x="569295" y="16510"/>
                </a:lnTo>
                <a:lnTo>
                  <a:pt x="629988" y="7620"/>
                </a:lnTo>
                <a:lnTo>
                  <a:pt x="694459" y="1270"/>
                </a:lnTo>
                <a:lnTo>
                  <a:pt x="761999" y="0"/>
                </a:lnTo>
                <a:lnTo>
                  <a:pt x="829540" y="1270"/>
                </a:lnTo>
                <a:lnTo>
                  <a:pt x="894011" y="7620"/>
                </a:lnTo>
                <a:lnTo>
                  <a:pt x="954704" y="16510"/>
                </a:lnTo>
                <a:lnTo>
                  <a:pt x="1010909" y="30480"/>
                </a:lnTo>
                <a:lnTo>
                  <a:pt x="1061919" y="45720"/>
                </a:lnTo>
                <a:lnTo>
                  <a:pt x="1107025" y="64770"/>
                </a:lnTo>
                <a:lnTo>
                  <a:pt x="1145518" y="86360"/>
                </a:lnTo>
                <a:lnTo>
                  <a:pt x="1176691" y="109220"/>
                </a:lnTo>
                <a:lnTo>
                  <a:pt x="1214240" y="161290"/>
                </a:lnTo>
                <a:lnTo>
                  <a:pt x="1219199" y="189230"/>
                </a:lnTo>
                <a:lnTo>
                  <a:pt x="1212982" y="220980"/>
                </a:lnTo>
                <a:lnTo>
                  <a:pt x="1195000" y="251460"/>
                </a:lnTo>
                <a:lnTo>
                  <a:pt x="1166258" y="279400"/>
                </a:lnTo>
                <a:lnTo>
                  <a:pt x="1127759" y="303530"/>
                </a:lnTo>
                <a:lnTo>
                  <a:pt x="457199" y="303530"/>
                </a:lnTo>
                <a:lnTo>
                  <a:pt x="442458" y="304800"/>
                </a:lnTo>
                <a:lnTo>
                  <a:pt x="413332" y="304800"/>
                </a:lnTo>
                <a:lnTo>
                  <a:pt x="398859" y="306070"/>
                </a:lnTo>
                <a:close/>
              </a:path>
              <a:path w="1219200" h="1217930">
                <a:moveTo>
                  <a:pt x="836533" y="377190"/>
                </a:moveTo>
                <a:lnTo>
                  <a:pt x="823257" y="372110"/>
                </a:lnTo>
                <a:lnTo>
                  <a:pt x="816508" y="368300"/>
                </a:lnTo>
                <a:lnTo>
                  <a:pt x="767584" y="350520"/>
                </a:lnTo>
                <a:lnTo>
                  <a:pt x="722136" y="336550"/>
                </a:lnTo>
                <a:lnTo>
                  <a:pt x="673664" y="325120"/>
                </a:lnTo>
                <a:lnTo>
                  <a:pt x="622551" y="316230"/>
                </a:lnTo>
                <a:lnTo>
                  <a:pt x="569181" y="309880"/>
                </a:lnTo>
                <a:lnTo>
                  <a:pt x="513936" y="306070"/>
                </a:lnTo>
                <a:lnTo>
                  <a:pt x="457199" y="303530"/>
                </a:lnTo>
                <a:lnTo>
                  <a:pt x="1127759" y="303530"/>
                </a:lnTo>
                <a:lnTo>
                  <a:pt x="1090362" y="322580"/>
                </a:lnTo>
                <a:lnTo>
                  <a:pt x="1047811" y="339090"/>
                </a:lnTo>
                <a:lnTo>
                  <a:pt x="1000630" y="351790"/>
                </a:lnTo>
                <a:lnTo>
                  <a:pt x="949342" y="363220"/>
                </a:lnTo>
                <a:lnTo>
                  <a:pt x="894469" y="372110"/>
                </a:lnTo>
                <a:lnTo>
                  <a:pt x="836533" y="377190"/>
                </a:lnTo>
                <a:close/>
              </a:path>
              <a:path w="1219200" h="1217930">
                <a:moveTo>
                  <a:pt x="990123" y="584200"/>
                </a:moveTo>
                <a:lnTo>
                  <a:pt x="990599" y="575310"/>
                </a:lnTo>
                <a:lnTo>
                  <a:pt x="990599" y="570230"/>
                </a:lnTo>
                <a:lnTo>
                  <a:pt x="986153" y="533400"/>
                </a:lnTo>
                <a:lnTo>
                  <a:pt x="973960" y="500380"/>
                </a:lnTo>
                <a:lnTo>
                  <a:pt x="955740" y="469900"/>
                </a:lnTo>
                <a:lnTo>
                  <a:pt x="933211" y="443230"/>
                </a:lnTo>
                <a:lnTo>
                  <a:pt x="982626" y="434340"/>
                </a:lnTo>
                <a:lnTo>
                  <a:pt x="1029563" y="422910"/>
                </a:lnTo>
                <a:lnTo>
                  <a:pt x="1073686" y="410210"/>
                </a:lnTo>
                <a:lnTo>
                  <a:pt x="1114663" y="394970"/>
                </a:lnTo>
                <a:lnTo>
                  <a:pt x="1170414" y="367030"/>
                </a:lnTo>
                <a:lnTo>
                  <a:pt x="1219199" y="334010"/>
                </a:lnTo>
                <a:lnTo>
                  <a:pt x="1219199" y="417830"/>
                </a:lnTo>
                <a:lnTo>
                  <a:pt x="1191428" y="483870"/>
                </a:lnTo>
                <a:lnTo>
                  <a:pt x="1158623" y="513080"/>
                </a:lnTo>
                <a:lnTo>
                  <a:pt x="1114901" y="539750"/>
                </a:lnTo>
                <a:lnTo>
                  <a:pt x="1057334" y="563880"/>
                </a:lnTo>
                <a:lnTo>
                  <a:pt x="1024822" y="574040"/>
                </a:lnTo>
                <a:lnTo>
                  <a:pt x="990123" y="584200"/>
                </a:lnTo>
                <a:close/>
              </a:path>
              <a:path w="1219200" h="1217930">
                <a:moveTo>
                  <a:pt x="457199" y="760730"/>
                </a:moveTo>
                <a:lnTo>
                  <a:pt x="397375" y="759460"/>
                </a:lnTo>
                <a:lnTo>
                  <a:pt x="339875" y="754380"/>
                </a:lnTo>
                <a:lnTo>
                  <a:pt x="285187" y="746760"/>
                </a:lnTo>
                <a:lnTo>
                  <a:pt x="233798" y="736600"/>
                </a:lnTo>
                <a:lnTo>
                  <a:pt x="186195" y="723900"/>
                </a:lnTo>
                <a:lnTo>
                  <a:pt x="142866" y="708660"/>
                </a:lnTo>
                <a:lnTo>
                  <a:pt x="104298" y="692150"/>
                </a:lnTo>
                <a:lnTo>
                  <a:pt x="52841" y="660400"/>
                </a:lnTo>
                <a:lnTo>
                  <a:pt x="24169" y="632460"/>
                </a:lnTo>
                <a:lnTo>
                  <a:pt x="0" y="570230"/>
                </a:lnTo>
                <a:lnTo>
                  <a:pt x="5810" y="541020"/>
                </a:lnTo>
                <a:lnTo>
                  <a:pt x="49601" y="483870"/>
                </a:lnTo>
                <a:lnTo>
                  <a:pt x="85784" y="459740"/>
                </a:lnTo>
                <a:lnTo>
                  <a:pt x="130294" y="438150"/>
                </a:lnTo>
                <a:lnTo>
                  <a:pt x="182232" y="419100"/>
                </a:lnTo>
                <a:lnTo>
                  <a:pt x="240700" y="402590"/>
                </a:lnTo>
                <a:lnTo>
                  <a:pt x="304799" y="391160"/>
                </a:lnTo>
                <a:lnTo>
                  <a:pt x="343019" y="386080"/>
                </a:lnTo>
                <a:lnTo>
                  <a:pt x="419576" y="381000"/>
                </a:lnTo>
                <a:lnTo>
                  <a:pt x="438321" y="381000"/>
                </a:lnTo>
                <a:lnTo>
                  <a:pt x="457199" y="379730"/>
                </a:lnTo>
                <a:lnTo>
                  <a:pt x="519565" y="382270"/>
                </a:lnTo>
                <a:lnTo>
                  <a:pt x="579344" y="387350"/>
                </a:lnTo>
                <a:lnTo>
                  <a:pt x="635991" y="394970"/>
                </a:lnTo>
                <a:lnTo>
                  <a:pt x="688960" y="406400"/>
                </a:lnTo>
                <a:lnTo>
                  <a:pt x="737704" y="420370"/>
                </a:lnTo>
                <a:lnTo>
                  <a:pt x="781680" y="436880"/>
                </a:lnTo>
                <a:lnTo>
                  <a:pt x="820340" y="454660"/>
                </a:lnTo>
                <a:lnTo>
                  <a:pt x="859951" y="480060"/>
                </a:lnTo>
                <a:lnTo>
                  <a:pt x="889515" y="509270"/>
                </a:lnTo>
                <a:lnTo>
                  <a:pt x="914399" y="570230"/>
                </a:lnTo>
                <a:lnTo>
                  <a:pt x="914243" y="574040"/>
                </a:lnTo>
                <a:lnTo>
                  <a:pt x="914191" y="575310"/>
                </a:lnTo>
                <a:lnTo>
                  <a:pt x="897783" y="622300"/>
                </a:lnTo>
                <a:lnTo>
                  <a:pt x="855620" y="664210"/>
                </a:lnTo>
                <a:lnTo>
                  <a:pt x="826055" y="683260"/>
                </a:lnTo>
                <a:lnTo>
                  <a:pt x="825103" y="683260"/>
                </a:lnTo>
                <a:lnTo>
                  <a:pt x="824388" y="684530"/>
                </a:lnTo>
                <a:lnTo>
                  <a:pt x="822959" y="684530"/>
                </a:lnTo>
                <a:lnTo>
                  <a:pt x="789448" y="701040"/>
                </a:lnTo>
                <a:lnTo>
                  <a:pt x="751678" y="716280"/>
                </a:lnTo>
                <a:lnTo>
                  <a:pt x="710035" y="728980"/>
                </a:lnTo>
                <a:lnTo>
                  <a:pt x="664904" y="740410"/>
                </a:lnTo>
                <a:lnTo>
                  <a:pt x="616670" y="749300"/>
                </a:lnTo>
                <a:lnTo>
                  <a:pt x="565718" y="755650"/>
                </a:lnTo>
                <a:lnTo>
                  <a:pt x="512432" y="759460"/>
                </a:lnTo>
                <a:lnTo>
                  <a:pt x="457199" y="760730"/>
                </a:lnTo>
                <a:close/>
              </a:path>
              <a:path w="1219200" h="1217930">
                <a:moveTo>
                  <a:pt x="990123" y="811530"/>
                </a:moveTo>
                <a:lnTo>
                  <a:pt x="990520" y="805180"/>
                </a:lnTo>
                <a:lnTo>
                  <a:pt x="990599" y="661670"/>
                </a:lnTo>
                <a:lnTo>
                  <a:pt x="1023848" y="654050"/>
                </a:lnTo>
                <a:lnTo>
                  <a:pt x="1085969" y="635000"/>
                </a:lnTo>
                <a:lnTo>
                  <a:pt x="1143219" y="610870"/>
                </a:lnTo>
                <a:lnTo>
                  <a:pt x="1195867" y="580390"/>
                </a:lnTo>
                <a:lnTo>
                  <a:pt x="1219199" y="562610"/>
                </a:lnTo>
                <a:lnTo>
                  <a:pt x="1219199" y="646430"/>
                </a:lnTo>
                <a:lnTo>
                  <a:pt x="1210300" y="684530"/>
                </a:lnTo>
                <a:lnTo>
                  <a:pt x="1183719" y="720090"/>
                </a:lnTo>
                <a:lnTo>
                  <a:pt x="1149250" y="748030"/>
                </a:lnTo>
                <a:lnTo>
                  <a:pt x="1104780" y="773430"/>
                </a:lnTo>
                <a:lnTo>
                  <a:pt x="1051381" y="795020"/>
                </a:lnTo>
                <a:lnTo>
                  <a:pt x="990123" y="811530"/>
                </a:lnTo>
                <a:close/>
              </a:path>
              <a:path w="1219200" h="1217930">
                <a:moveTo>
                  <a:pt x="457199" y="989330"/>
                </a:moveTo>
                <a:lnTo>
                  <a:pt x="401967" y="988060"/>
                </a:lnTo>
                <a:lnTo>
                  <a:pt x="348681" y="984250"/>
                </a:lnTo>
                <a:lnTo>
                  <a:pt x="297729" y="977900"/>
                </a:lnTo>
                <a:lnTo>
                  <a:pt x="249495" y="969010"/>
                </a:lnTo>
                <a:lnTo>
                  <a:pt x="204364" y="957580"/>
                </a:lnTo>
                <a:lnTo>
                  <a:pt x="162721" y="944880"/>
                </a:lnTo>
                <a:lnTo>
                  <a:pt x="124951" y="930910"/>
                </a:lnTo>
                <a:lnTo>
                  <a:pt x="52941" y="889000"/>
                </a:lnTo>
                <a:lnTo>
                  <a:pt x="24199" y="861060"/>
                </a:lnTo>
                <a:lnTo>
                  <a:pt x="0" y="798830"/>
                </a:lnTo>
                <a:lnTo>
                  <a:pt x="0" y="715010"/>
                </a:lnTo>
                <a:lnTo>
                  <a:pt x="23432" y="732790"/>
                </a:lnTo>
                <a:lnTo>
                  <a:pt x="48875" y="748030"/>
                </a:lnTo>
                <a:lnTo>
                  <a:pt x="104536" y="775970"/>
                </a:lnTo>
                <a:lnTo>
                  <a:pt x="146665" y="791210"/>
                </a:lnTo>
                <a:lnTo>
                  <a:pt x="192176" y="805180"/>
                </a:lnTo>
                <a:lnTo>
                  <a:pt x="240690" y="816610"/>
                </a:lnTo>
                <a:lnTo>
                  <a:pt x="291829" y="825500"/>
                </a:lnTo>
                <a:lnTo>
                  <a:pt x="345213" y="831850"/>
                </a:lnTo>
                <a:lnTo>
                  <a:pt x="400463" y="835660"/>
                </a:lnTo>
                <a:lnTo>
                  <a:pt x="457199" y="836930"/>
                </a:lnTo>
                <a:lnTo>
                  <a:pt x="904436" y="836930"/>
                </a:lnTo>
                <a:lnTo>
                  <a:pt x="890200" y="861060"/>
                </a:lnTo>
                <a:lnTo>
                  <a:pt x="861458" y="889000"/>
                </a:lnTo>
                <a:lnTo>
                  <a:pt x="822959" y="913130"/>
                </a:lnTo>
                <a:lnTo>
                  <a:pt x="771383" y="937260"/>
                </a:lnTo>
                <a:lnTo>
                  <a:pt x="728117" y="952500"/>
                </a:lnTo>
                <a:lnTo>
                  <a:pt x="680557" y="965200"/>
                </a:lnTo>
                <a:lnTo>
                  <a:pt x="629193" y="976630"/>
                </a:lnTo>
                <a:lnTo>
                  <a:pt x="574518" y="984250"/>
                </a:lnTo>
                <a:lnTo>
                  <a:pt x="517023" y="988060"/>
                </a:lnTo>
                <a:lnTo>
                  <a:pt x="457199" y="989330"/>
                </a:lnTo>
                <a:close/>
              </a:path>
              <a:path w="1219200" h="1217930">
                <a:moveTo>
                  <a:pt x="904436" y="836930"/>
                </a:moveTo>
                <a:lnTo>
                  <a:pt x="457199" y="836930"/>
                </a:lnTo>
                <a:lnTo>
                  <a:pt x="513936" y="835660"/>
                </a:lnTo>
                <a:lnTo>
                  <a:pt x="569186" y="831850"/>
                </a:lnTo>
                <a:lnTo>
                  <a:pt x="622570" y="825500"/>
                </a:lnTo>
                <a:lnTo>
                  <a:pt x="673709" y="816610"/>
                </a:lnTo>
                <a:lnTo>
                  <a:pt x="722223" y="805180"/>
                </a:lnTo>
                <a:lnTo>
                  <a:pt x="767734" y="791210"/>
                </a:lnTo>
                <a:lnTo>
                  <a:pt x="809863" y="775970"/>
                </a:lnTo>
                <a:lnTo>
                  <a:pt x="850348" y="756920"/>
                </a:lnTo>
                <a:lnTo>
                  <a:pt x="863203" y="749300"/>
                </a:lnTo>
                <a:lnTo>
                  <a:pt x="873922" y="744220"/>
                </a:lnTo>
                <a:lnTo>
                  <a:pt x="884306" y="736600"/>
                </a:lnTo>
                <a:lnTo>
                  <a:pt x="894378" y="730250"/>
                </a:lnTo>
                <a:lnTo>
                  <a:pt x="904160" y="722630"/>
                </a:lnTo>
                <a:lnTo>
                  <a:pt x="907732" y="720090"/>
                </a:lnTo>
                <a:lnTo>
                  <a:pt x="914399" y="715010"/>
                </a:lnTo>
                <a:lnTo>
                  <a:pt x="914399" y="798830"/>
                </a:lnTo>
                <a:lnTo>
                  <a:pt x="908182" y="830580"/>
                </a:lnTo>
                <a:lnTo>
                  <a:pt x="904436" y="836930"/>
                </a:lnTo>
                <a:close/>
              </a:path>
              <a:path w="1219200" h="1217930">
                <a:moveTo>
                  <a:pt x="457199" y="1217930"/>
                </a:moveTo>
                <a:lnTo>
                  <a:pt x="389659" y="1216660"/>
                </a:lnTo>
                <a:lnTo>
                  <a:pt x="325188" y="1210310"/>
                </a:lnTo>
                <a:lnTo>
                  <a:pt x="264495" y="1201420"/>
                </a:lnTo>
                <a:lnTo>
                  <a:pt x="208290" y="1187450"/>
                </a:lnTo>
                <a:lnTo>
                  <a:pt x="157280" y="1172210"/>
                </a:lnTo>
                <a:lnTo>
                  <a:pt x="112174" y="1153160"/>
                </a:lnTo>
                <a:lnTo>
                  <a:pt x="73680" y="1131570"/>
                </a:lnTo>
                <a:lnTo>
                  <a:pt x="42508" y="1108710"/>
                </a:lnTo>
                <a:lnTo>
                  <a:pt x="4959" y="1056640"/>
                </a:lnTo>
                <a:lnTo>
                  <a:pt x="0" y="1027430"/>
                </a:lnTo>
                <a:lnTo>
                  <a:pt x="0" y="943610"/>
                </a:lnTo>
                <a:lnTo>
                  <a:pt x="23432" y="961390"/>
                </a:lnTo>
                <a:lnTo>
                  <a:pt x="48875" y="976630"/>
                </a:lnTo>
                <a:lnTo>
                  <a:pt x="104536" y="1004570"/>
                </a:lnTo>
                <a:lnTo>
                  <a:pt x="146665" y="1019810"/>
                </a:lnTo>
                <a:lnTo>
                  <a:pt x="192176" y="1033780"/>
                </a:lnTo>
                <a:lnTo>
                  <a:pt x="240690" y="1045210"/>
                </a:lnTo>
                <a:lnTo>
                  <a:pt x="291829" y="1054100"/>
                </a:lnTo>
                <a:lnTo>
                  <a:pt x="345213" y="1060450"/>
                </a:lnTo>
                <a:lnTo>
                  <a:pt x="400463" y="1064260"/>
                </a:lnTo>
                <a:lnTo>
                  <a:pt x="457199" y="1065530"/>
                </a:lnTo>
                <a:lnTo>
                  <a:pt x="904638" y="1065530"/>
                </a:lnTo>
                <a:lnTo>
                  <a:pt x="895035" y="1083310"/>
                </a:lnTo>
                <a:lnTo>
                  <a:pt x="840718" y="1131570"/>
                </a:lnTo>
                <a:lnTo>
                  <a:pt x="802225" y="1153160"/>
                </a:lnTo>
                <a:lnTo>
                  <a:pt x="757119" y="1172210"/>
                </a:lnTo>
                <a:lnTo>
                  <a:pt x="706109" y="1187450"/>
                </a:lnTo>
                <a:lnTo>
                  <a:pt x="649904" y="1201420"/>
                </a:lnTo>
                <a:lnTo>
                  <a:pt x="589211" y="1210310"/>
                </a:lnTo>
                <a:lnTo>
                  <a:pt x="524740" y="1216660"/>
                </a:lnTo>
                <a:lnTo>
                  <a:pt x="457199" y="1217930"/>
                </a:lnTo>
                <a:close/>
              </a:path>
              <a:path w="1219200" h="1217930">
                <a:moveTo>
                  <a:pt x="904638" y="1065530"/>
                </a:moveTo>
                <a:lnTo>
                  <a:pt x="457199" y="1065530"/>
                </a:lnTo>
                <a:lnTo>
                  <a:pt x="513936" y="1064260"/>
                </a:lnTo>
                <a:lnTo>
                  <a:pt x="569186" y="1060450"/>
                </a:lnTo>
                <a:lnTo>
                  <a:pt x="622570" y="1054100"/>
                </a:lnTo>
                <a:lnTo>
                  <a:pt x="673709" y="1045210"/>
                </a:lnTo>
                <a:lnTo>
                  <a:pt x="722223" y="1033780"/>
                </a:lnTo>
                <a:lnTo>
                  <a:pt x="767734" y="1019810"/>
                </a:lnTo>
                <a:lnTo>
                  <a:pt x="809863" y="1004570"/>
                </a:lnTo>
                <a:lnTo>
                  <a:pt x="865614" y="976630"/>
                </a:lnTo>
                <a:lnTo>
                  <a:pt x="914399" y="943610"/>
                </a:lnTo>
                <a:lnTo>
                  <a:pt x="914399" y="1027430"/>
                </a:lnTo>
                <a:lnTo>
                  <a:pt x="909440" y="1056640"/>
                </a:lnTo>
                <a:lnTo>
                  <a:pt x="904638" y="1065530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95"/>
              </a:spcBef>
            </a:pPr>
            <a:r>
              <a:rPr spc="-525" dirty="0"/>
              <a:t>Personal</a:t>
            </a:r>
            <a:r>
              <a:rPr spc="-409" dirty="0"/>
              <a:t> </a:t>
            </a:r>
            <a:r>
              <a:rPr spc="-535" dirty="0"/>
              <a:t>Finance</a:t>
            </a:r>
            <a:r>
              <a:rPr spc="-409" dirty="0"/>
              <a:t> </a:t>
            </a:r>
            <a:r>
              <a:rPr spc="-550" dirty="0"/>
              <a:t>Chatbot</a:t>
            </a:r>
            <a:r>
              <a:rPr spc="-409" dirty="0"/>
              <a:t> </a:t>
            </a:r>
            <a:r>
              <a:rPr sz="4250" b="0" spc="160" dirty="0">
                <a:latin typeface="Segoe UI Symbol"/>
                <a:cs typeface="Segoe UI Symbol"/>
              </a:rPr>
              <a:t>💰</a:t>
            </a:r>
            <a:endParaRPr sz="4250">
              <a:latin typeface="Segoe UI Symbol"/>
              <a:cs typeface="Segoe UI Symbol"/>
            </a:endParaRPr>
          </a:p>
          <a:p>
            <a:pPr marL="434975" marR="427990" algn="ctr">
              <a:lnSpc>
                <a:spcPct val="106100"/>
              </a:lnSpc>
              <a:spcBef>
                <a:spcPts val="1240"/>
              </a:spcBef>
            </a:pPr>
            <a:r>
              <a:rPr sz="1650" b="0" spc="-125" dirty="0">
                <a:solidFill>
                  <a:srgbClr val="4A5462"/>
                </a:solidFill>
                <a:latin typeface="Montserrat"/>
                <a:cs typeface="Montserrat"/>
              </a:rPr>
              <a:t>A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85" dirty="0">
                <a:solidFill>
                  <a:srgbClr val="4A5462"/>
                </a:solidFill>
                <a:latin typeface="Montserrat"/>
                <a:cs typeface="Montserrat"/>
              </a:rPr>
              <a:t>sophisticated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85" dirty="0">
                <a:solidFill>
                  <a:srgbClr val="4A5462"/>
                </a:solidFill>
                <a:latin typeface="Montserrat"/>
                <a:cs typeface="Montserrat"/>
              </a:rPr>
              <a:t>AI-</a:t>
            </a:r>
            <a:r>
              <a:rPr sz="1650" b="0" spc="-110" dirty="0">
                <a:solidFill>
                  <a:srgbClr val="4A5462"/>
                </a:solidFill>
                <a:latin typeface="Montserrat"/>
                <a:cs typeface="Montserrat"/>
              </a:rPr>
              <a:t>powered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7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650" b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90" dirty="0">
                <a:solidFill>
                  <a:srgbClr val="4A5462"/>
                </a:solidFill>
                <a:latin typeface="Montserrat"/>
                <a:cs typeface="Montserrat"/>
              </a:rPr>
              <a:t>assistant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90" dirty="0">
                <a:solidFill>
                  <a:srgbClr val="4A5462"/>
                </a:solidFill>
                <a:latin typeface="Montserrat"/>
                <a:cs typeface="Montserrat"/>
              </a:rPr>
              <a:t>that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90" dirty="0">
                <a:solidFill>
                  <a:srgbClr val="4A5462"/>
                </a:solidFill>
                <a:latin typeface="Montserrat"/>
                <a:cs typeface="Montserrat"/>
              </a:rPr>
              <a:t>helps</a:t>
            </a:r>
            <a:r>
              <a:rPr sz="1650" b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95" dirty="0">
                <a:solidFill>
                  <a:srgbClr val="4A5462"/>
                </a:solidFill>
                <a:latin typeface="Montserrat"/>
                <a:cs typeface="Montserrat"/>
              </a:rPr>
              <a:t>users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114" dirty="0">
                <a:solidFill>
                  <a:srgbClr val="4A5462"/>
                </a:solidFill>
                <a:latin typeface="Montserrat"/>
                <a:cs typeface="Montserrat"/>
              </a:rPr>
              <a:t>manage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60" dirty="0">
                <a:solidFill>
                  <a:srgbClr val="4A5462"/>
                </a:solidFill>
                <a:latin typeface="Montserrat"/>
                <a:cs typeface="Montserrat"/>
              </a:rPr>
              <a:t>their </a:t>
            </a:r>
            <a:r>
              <a:rPr sz="1650" b="0" spc="-85" dirty="0">
                <a:solidFill>
                  <a:srgbClr val="4A5462"/>
                </a:solidFill>
                <a:latin typeface="Montserrat"/>
                <a:cs typeface="Montserrat"/>
              </a:rPr>
              <a:t>finances,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125" dirty="0">
                <a:solidFill>
                  <a:srgbClr val="4A5462"/>
                </a:solidFill>
                <a:latin typeface="Montserrat"/>
                <a:cs typeface="Montserrat"/>
              </a:rPr>
              <a:t>make</a:t>
            </a:r>
            <a:r>
              <a:rPr sz="1650" b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95" dirty="0">
                <a:solidFill>
                  <a:srgbClr val="4A5462"/>
                </a:solidFill>
                <a:latin typeface="Montserrat"/>
                <a:cs typeface="Montserrat"/>
              </a:rPr>
              <a:t>investment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85" dirty="0">
                <a:solidFill>
                  <a:srgbClr val="4A5462"/>
                </a:solidFill>
                <a:latin typeface="Montserrat"/>
                <a:cs typeface="Montserrat"/>
              </a:rPr>
              <a:t>decisions,</a:t>
            </a:r>
            <a:r>
              <a:rPr sz="1650" b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105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90" dirty="0">
                <a:solidFill>
                  <a:srgbClr val="4A5462"/>
                </a:solidFill>
                <a:latin typeface="Montserrat"/>
                <a:cs typeface="Montserrat"/>
              </a:rPr>
              <a:t>plan</a:t>
            </a:r>
            <a:r>
              <a:rPr sz="1650" b="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75" dirty="0">
                <a:solidFill>
                  <a:srgbClr val="4A5462"/>
                </a:solidFill>
                <a:latin typeface="Montserrat"/>
                <a:cs typeface="Montserrat"/>
              </a:rPr>
              <a:t>their</a:t>
            </a:r>
            <a:r>
              <a:rPr sz="1650" b="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650" b="0" spc="-10" dirty="0">
                <a:solidFill>
                  <a:srgbClr val="4A5462"/>
                </a:solidFill>
                <a:latin typeface="Montserrat"/>
                <a:cs typeface="Montserrat"/>
              </a:rPr>
              <a:t>savings</a:t>
            </a:r>
            <a:endParaRPr sz="1650">
              <a:latin typeface="Montserrat"/>
              <a:cs typeface="Montserra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3824" y="3428999"/>
            <a:ext cx="4324350" cy="1066800"/>
            <a:chOff x="3933824" y="3428999"/>
            <a:chExt cx="4324350" cy="1066800"/>
          </a:xfrm>
        </p:grpSpPr>
        <p:sp>
          <p:nvSpPr>
            <p:cNvPr id="7" name="object 7"/>
            <p:cNvSpPr/>
            <p:nvPr/>
          </p:nvSpPr>
          <p:spPr>
            <a:xfrm>
              <a:off x="3957637" y="3428999"/>
              <a:ext cx="4300855" cy="1066800"/>
            </a:xfrm>
            <a:custGeom>
              <a:avLst/>
              <a:gdLst/>
              <a:ahLst/>
              <a:cxnLst/>
              <a:rect l="l" t="t" r="r" b="b"/>
              <a:pathLst>
                <a:path w="4300855" h="1066800">
                  <a:moveTo>
                    <a:pt x="4229340" y="1066799"/>
                  </a:moveTo>
                  <a:lnTo>
                    <a:pt x="48947" y="1066799"/>
                  </a:lnTo>
                  <a:lnTo>
                    <a:pt x="45541" y="1066311"/>
                  </a:lnTo>
                  <a:lnTo>
                    <a:pt x="12911" y="1040943"/>
                  </a:lnTo>
                  <a:lnTo>
                    <a:pt x="335" y="1000558"/>
                  </a:lnTo>
                  <a:lnTo>
                    <a:pt x="0" y="995602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4229340" y="0"/>
                  </a:lnTo>
                  <a:lnTo>
                    <a:pt x="4270831" y="15621"/>
                  </a:lnTo>
                  <a:lnTo>
                    <a:pt x="4296650" y="51661"/>
                  </a:lnTo>
                  <a:lnTo>
                    <a:pt x="4300537" y="71196"/>
                  </a:lnTo>
                  <a:lnTo>
                    <a:pt x="4300537" y="995602"/>
                  </a:lnTo>
                  <a:lnTo>
                    <a:pt x="4284914" y="1037094"/>
                  </a:lnTo>
                  <a:lnTo>
                    <a:pt x="4248874" y="1062913"/>
                  </a:lnTo>
                  <a:lnTo>
                    <a:pt x="4234294" y="1066311"/>
                  </a:lnTo>
                  <a:lnTo>
                    <a:pt x="4229340" y="1066799"/>
                  </a:lnTo>
                  <a:close/>
                </a:path>
              </a:pathLst>
            </a:custGeom>
            <a:solidFill>
              <a:srgbClr val="3B81F5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3824" y="3429200"/>
              <a:ext cx="72390" cy="1066800"/>
            </a:xfrm>
            <a:custGeom>
              <a:avLst/>
              <a:gdLst/>
              <a:ahLst/>
              <a:cxnLst/>
              <a:rect l="l" t="t" r="r" b="b"/>
              <a:pathLst>
                <a:path w="72389" h="1066800">
                  <a:moveTo>
                    <a:pt x="72031" y="1066397"/>
                  </a:moveTo>
                  <a:lnTo>
                    <a:pt x="33857" y="1053767"/>
                  </a:lnTo>
                  <a:lnTo>
                    <a:pt x="5800" y="1019558"/>
                  </a:lnTo>
                  <a:lnTo>
                    <a:pt x="0" y="990398"/>
                  </a:lnTo>
                  <a:lnTo>
                    <a:pt x="0" y="75998"/>
                  </a:lnTo>
                  <a:lnTo>
                    <a:pt x="12829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1"/>
                  </a:lnTo>
                  <a:lnTo>
                    <a:pt x="61763" y="9465"/>
                  </a:lnTo>
                  <a:lnTo>
                    <a:pt x="49799" y="46837"/>
                  </a:lnTo>
                  <a:lnTo>
                    <a:pt x="47625" y="75998"/>
                  </a:lnTo>
                  <a:lnTo>
                    <a:pt x="47625" y="990398"/>
                  </a:lnTo>
                  <a:lnTo>
                    <a:pt x="52436" y="1032740"/>
                  </a:lnTo>
                  <a:lnTo>
                    <a:pt x="68765" y="1064664"/>
                  </a:lnTo>
                  <a:lnTo>
                    <a:pt x="72031" y="1066397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0049" y="3695699"/>
              <a:ext cx="152399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60924" y="3637857"/>
            <a:ext cx="15957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Profile</a:t>
            </a:r>
            <a:r>
              <a:rPr sz="1300" spc="3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Management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10050" y="3695700"/>
            <a:ext cx="2162175" cy="534035"/>
            <a:chOff x="4210050" y="3695700"/>
            <a:chExt cx="2162175" cy="5340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0300" y="3695700"/>
              <a:ext cx="161627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0050" y="4076699"/>
              <a:ext cx="171449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0239" y="4076164"/>
              <a:ext cx="115401" cy="15305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469062" y="3637857"/>
            <a:ext cx="14522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Investment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ontserrat"/>
                <a:cs typeface="Montserrat"/>
              </a:rPr>
              <a:t>Advice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9974" y="4018857"/>
            <a:ext cx="13481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Savings</a:t>
            </a:r>
            <a:r>
              <a:rPr sz="1300" spc="2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ontserrat"/>
                <a:cs typeface="Montserrat"/>
              </a:rPr>
              <a:t>Planning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1912" y="4018857"/>
            <a:ext cx="16084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Credit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Score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ontserrat"/>
                <a:cs typeface="Montserrat"/>
              </a:rPr>
              <a:t>Analysis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4545" y="5310187"/>
            <a:ext cx="199900" cy="2000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838203" y="4821254"/>
            <a:ext cx="2515870" cy="68326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1450" spc="-60" dirty="0">
                <a:solidFill>
                  <a:srgbClr val="2562EB"/>
                </a:solidFill>
                <a:latin typeface="Montserrat"/>
                <a:cs typeface="Montserrat"/>
              </a:rPr>
              <a:t>Built</a:t>
            </a:r>
            <a:r>
              <a:rPr sz="1450" spc="-5" dirty="0">
                <a:solidFill>
                  <a:srgbClr val="2562EB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2562EB"/>
                </a:solidFill>
                <a:latin typeface="Montserrat"/>
                <a:cs typeface="Montserrat"/>
              </a:rPr>
              <a:t>with</a:t>
            </a:r>
            <a:r>
              <a:rPr sz="1450" spc="-5" dirty="0">
                <a:solidFill>
                  <a:srgbClr val="2562EB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2562EB"/>
                </a:solidFill>
                <a:latin typeface="Montserrat"/>
                <a:cs typeface="Montserrat"/>
              </a:rPr>
              <a:t>Python</a:t>
            </a:r>
            <a:r>
              <a:rPr sz="1450" spc="-5" dirty="0">
                <a:solidFill>
                  <a:srgbClr val="2562EB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2562EB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2562EB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2562EB"/>
                </a:solidFill>
                <a:latin typeface="Montserrat"/>
                <a:cs typeface="Montserrat"/>
              </a:rPr>
              <a:t>Gradio</a:t>
            </a:r>
            <a:endParaRPr sz="1450">
              <a:latin typeface="Montserrat"/>
              <a:cs typeface="Montserrat"/>
            </a:endParaRPr>
          </a:p>
          <a:p>
            <a:pPr marR="20955" algn="ctr">
              <a:lnSpc>
                <a:spcPct val="100000"/>
              </a:lnSpc>
              <a:spcBef>
                <a:spcPts val="885"/>
              </a:spcBef>
            </a:pPr>
            <a:r>
              <a:rPr sz="1300" spc="-50" dirty="0">
                <a:solidFill>
                  <a:srgbClr val="374050"/>
                </a:solidFill>
                <a:latin typeface="Montserrat"/>
                <a:cs typeface="Montserrat"/>
              </a:rPr>
              <a:t>+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38874" y="5295899"/>
            <a:ext cx="228599" cy="22859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22" name="object 22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9799" y="0"/>
            <a:ext cx="1290320" cy="1219200"/>
          </a:xfrm>
          <a:custGeom>
            <a:avLst/>
            <a:gdLst/>
            <a:ahLst/>
            <a:cxnLst/>
            <a:rect l="l" t="t" r="r" b="b"/>
            <a:pathLst>
              <a:path w="1290320" h="1219200">
                <a:moveTo>
                  <a:pt x="1179671" y="571499"/>
                </a:moveTo>
                <a:lnTo>
                  <a:pt x="647699" y="571499"/>
                </a:lnTo>
                <a:lnTo>
                  <a:pt x="647699" y="39528"/>
                </a:lnTo>
                <a:lnTo>
                  <a:pt x="650639" y="24311"/>
                </a:lnTo>
                <a:lnTo>
                  <a:pt x="658713" y="11727"/>
                </a:lnTo>
                <a:lnTo>
                  <a:pt x="670805" y="3162"/>
                </a:lnTo>
                <a:lnTo>
                  <a:pt x="685799" y="0"/>
                </a:lnTo>
                <a:lnTo>
                  <a:pt x="734346" y="2180"/>
                </a:lnTo>
                <a:lnTo>
                  <a:pt x="781671" y="8594"/>
                </a:lnTo>
                <a:lnTo>
                  <a:pt x="827589" y="19055"/>
                </a:lnTo>
                <a:lnTo>
                  <a:pt x="871909" y="33374"/>
                </a:lnTo>
                <a:lnTo>
                  <a:pt x="914443" y="51362"/>
                </a:lnTo>
                <a:lnTo>
                  <a:pt x="955004" y="72830"/>
                </a:lnTo>
                <a:lnTo>
                  <a:pt x="993403" y="97592"/>
                </a:lnTo>
                <a:lnTo>
                  <a:pt x="1029451" y="125458"/>
                </a:lnTo>
                <a:lnTo>
                  <a:pt x="1062960" y="156239"/>
                </a:lnTo>
                <a:lnTo>
                  <a:pt x="1093741" y="189748"/>
                </a:lnTo>
                <a:lnTo>
                  <a:pt x="1121607" y="225796"/>
                </a:lnTo>
                <a:lnTo>
                  <a:pt x="1146368" y="264195"/>
                </a:lnTo>
                <a:lnTo>
                  <a:pt x="1167837" y="304756"/>
                </a:lnTo>
                <a:lnTo>
                  <a:pt x="1185825" y="347290"/>
                </a:lnTo>
                <a:lnTo>
                  <a:pt x="1200144" y="391610"/>
                </a:lnTo>
                <a:lnTo>
                  <a:pt x="1210605" y="437528"/>
                </a:lnTo>
                <a:lnTo>
                  <a:pt x="1217019" y="484853"/>
                </a:lnTo>
                <a:lnTo>
                  <a:pt x="1219199" y="533399"/>
                </a:lnTo>
                <a:lnTo>
                  <a:pt x="1216037" y="548394"/>
                </a:lnTo>
                <a:lnTo>
                  <a:pt x="1207472" y="560486"/>
                </a:lnTo>
                <a:lnTo>
                  <a:pt x="1194888" y="568560"/>
                </a:lnTo>
                <a:lnTo>
                  <a:pt x="1179671" y="571499"/>
                </a:lnTo>
                <a:close/>
              </a:path>
              <a:path w="1290320" h="1219200">
                <a:moveTo>
                  <a:pt x="571499" y="1219199"/>
                </a:moveTo>
                <a:lnTo>
                  <a:pt x="524643" y="1217306"/>
                </a:lnTo>
                <a:lnTo>
                  <a:pt x="478827" y="1211723"/>
                </a:lnTo>
                <a:lnTo>
                  <a:pt x="434199" y="1202597"/>
                </a:lnTo>
                <a:lnTo>
                  <a:pt x="390905" y="1190076"/>
                </a:lnTo>
                <a:lnTo>
                  <a:pt x="349094" y="1174305"/>
                </a:lnTo>
                <a:lnTo>
                  <a:pt x="308913" y="1155433"/>
                </a:lnTo>
                <a:lnTo>
                  <a:pt x="270509" y="1133605"/>
                </a:lnTo>
                <a:lnTo>
                  <a:pt x="234029" y="1108969"/>
                </a:lnTo>
                <a:lnTo>
                  <a:pt x="199620" y="1081670"/>
                </a:lnTo>
                <a:lnTo>
                  <a:pt x="167431" y="1051857"/>
                </a:lnTo>
                <a:lnTo>
                  <a:pt x="137608" y="1019676"/>
                </a:lnTo>
                <a:lnTo>
                  <a:pt x="110299" y="985273"/>
                </a:lnTo>
                <a:lnTo>
                  <a:pt x="85651" y="948796"/>
                </a:lnTo>
                <a:lnTo>
                  <a:pt x="63811" y="910391"/>
                </a:lnTo>
                <a:lnTo>
                  <a:pt x="44927" y="870205"/>
                </a:lnTo>
                <a:lnTo>
                  <a:pt x="29146" y="828385"/>
                </a:lnTo>
                <a:lnTo>
                  <a:pt x="16615" y="785078"/>
                </a:lnTo>
                <a:lnTo>
                  <a:pt x="7483" y="740430"/>
                </a:lnTo>
                <a:lnTo>
                  <a:pt x="1895" y="694588"/>
                </a:lnTo>
                <a:lnTo>
                  <a:pt x="0" y="647699"/>
                </a:lnTo>
                <a:lnTo>
                  <a:pt x="1960" y="600045"/>
                </a:lnTo>
                <a:lnTo>
                  <a:pt x="7739" y="553468"/>
                </a:lnTo>
                <a:lnTo>
                  <a:pt x="17181" y="508124"/>
                </a:lnTo>
                <a:lnTo>
                  <a:pt x="30131" y="464168"/>
                </a:lnTo>
                <a:lnTo>
                  <a:pt x="46433" y="421756"/>
                </a:lnTo>
                <a:lnTo>
                  <a:pt x="65934" y="381044"/>
                </a:lnTo>
                <a:lnTo>
                  <a:pt x="88477" y="342186"/>
                </a:lnTo>
                <a:lnTo>
                  <a:pt x="113908" y="305339"/>
                </a:lnTo>
                <a:lnTo>
                  <a:pt x="142071" y="270658"/>
                </a:lnTo>
                <a:lnTo>
                  <a:pt x="172812" y="238299"/>
                </a:lnTo>
                <a:lnTo>
                  <a:pt x="205975" y="208417"/>
                </a:lnTo>
                <a:lnTo>
                  <a:pt x="241405" y="181169"/>
                </a:lnTo>
                <a:lnTo>
                  <a:pt x="278948" y="156708"/>
                </a:lnTo>
                <a:lnTo>
                  <a:pt x="318448" y="135191"/>
                </a:lnTo>
                <a:lnTo>
                  <a:pt x="359750" y="116774"/>
                </a:lnTo>
                <a:lnTo>
                  <a:pt x="402699" y="101613"/>
                </a:lnTo>
                <a:lnTo>
                  <a:pt x="447140" y="89861"/>
                </a:lnTo>
                <a:lnTo>
                  <a:pt x="492918" y="81676"/>
                </a:lnTo>
                <a:lnTo>
                  <a:pt x="508486" y="82986"/>
                </a:lnTo>
                <a:lnTo>
                  <a:pt x="521374" y="90547"/>
                </a:lnTo>
                <a:lnTo>
                  <a:pt x="530155" y="102840"/>
                </a:lnTo>
                <a:lnTo>
                  <a:pt x="533399" y="118348"/>
                </a:lnTo>
                <a:lnTo>
                  <a:pt x="533399" y="685799"/>
                </a:lnTo>
                <a:lnTo>
                  <a:pt x="906065" y="1058465"/>
                </a:lnTo>
                <a:lnTo>
                  <a:pt x="914816" y="1071982"/>
                </a:lnTo>
                <a:lnTo>
                  <a:pt x="917138" y="1087129"/>
                </a:lnTo>
                <a:lnTo>
                  <a:pt x="913030" y="1101696"/>
                </a:lnTo>
                <a:lnTo>
                  <a:pt x="861240" y="1140322"/>
                </a:lnTo>
                <a:lnTo>
                  <a:pt x="817629" y="1163591"/>
                </a:lnTo>
                <a:lnTo>
                  <a:pt x="771869" y="1183077"/>
                </a:lnTo>
                <a:lnTo>
                  <a:pt x="724167" y="1198580"/>
                </a:lnTo>
                <a:lnTo>
                  <a:pt x="674733" y="1209902"/>
                </a:lnTo>
                <a:lnTo>
                  <a:pt x="623774" y="1216842"/>
                </a:lnTo>
                <a:lnTo>
                  <a:pt x="571499" y="1219199"/>
                </a:lnTo>
                <a:close/>
              </a:path>
              <a:path w="1290320" h="1219200">
                <a:moveTo>
                  <a:pt x="1088767" y="1074568"/>
                </a:moveTo>
                <a:lnTo>
                  <a:pt x="1075409" y="1071528"/>
                </a:lnTo>
                <a:lnTo>
                  <a:pt x="1063704" y="1063466"/>
                </a:lnTo>
                <a:lnTo>
                  <a:pt x="685799" y="685799"/>
                </a:lnTo>
                <a:lnTo>
                  <a:pt x="1253489" y="685799"/>
                </a:lnTo>
                <a:lnTo>
                  <a:pt x="1268964" y="689044"/>
                </a:lnTo>
                <a:lnTo>
                  <a:pt x="1281201" y="697825"/>
                </a:lnTo>
                <a:lnTo>
                  <a:pt x="1288751" y="710713"/>
                </a:lnTo>
                <a:lnTo>
                  <a:pt x="1290161" y="726281"/>
                </a:lnTo>
                <a:lnTo>
                  <a:pt x="1281173" y="775474"/>
                </a:lnTo>
                <a:lnTo>
                  <a:pt x="1268090" y="823093"/>
                </a:lnTo>
                <a:lnTo>
                  <a:pt x="1251099" y="868949"/>
                </a:lnTo>
                <a:lnTo>
                  <a:pt x="1230391" y="912852"/>
                </a:lnTo>
                <a:lnTo>
                  <a:pt x="1206157" y="954611"/>
                </a:lnTo>
                <a:lnTo>
                  <a:pt x="1178584" y="994037"/>
                </a:lnTo>
                <a:lnTo>
                  <a:pt x="1147864" y="1030941"/>
                </a:lnTo>
                <a:lnTo>
                  <a:pt x="1114186" y="1065133"/>
                </a:lnTo>
                <a:lnTo>
                  <a:pt x="1088767" y="1074568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3886200"/>
            <a:ext cx="1371600" cy="1066800"/>
          </a:xfrm>
          <a:custGeom>
            <a:avLst/>
            <a:gdLst/>
            <a:ahLst/>
            <a:cxnLst/>
            <a:rect l="l" t="t" r="r" b="b"/>
            <a:pathLst>
              <a:path w="1371600" h="1066800">
                <a:moveTo>
                  <a:pt x="1371599" y="228599"/>
                </a:moveTo>
                <a:lnTo>
                  <a:pt x="0" y="228599"/>
                </a:lnTo>
                <a:lnTo>
                  <a:pt x="0" y="152399"/>
                </a:lnTo>
                <a:lnTo>
                  <a:pt x="7780" y="104272"/>
                </a:lnTo>
                <a:lnTo>
                  <a:pt x="29436" y="62442"/>
                </a:lnTo>
                <a:lnTo>
                  <a:pt x="62442" y="29436"/>
                </a:lnTo>
                <a:lnTo>
                  <a:pt x="104272" y="7780"/>
                </a:lnTo>
                <a:lnTo>
                  <a:pt x="152399" y="0"/>
                </a:lnTo>
                <a:lnTo>
                  <a:pt x="1219199" y="0"/>
                </a:lnTo>
                <a:lnTo>
                  <a:pt x="1267327" y="7780"/>
                </a:lnTo>
                <a:lnTo>
                  <a:pt x="1309157" y="29436"/>
                </a:lnTo>
                <a:lnTo>
                  <a:pt x="1342163" y="62442"/>
                </a:lnTo>
                <a:lnTo>
                  <a:pt x="1363819" y="104272"/>
                </a:lnTo>
                <a:lnTo>
                  <a:pt x="1371599" y="152399"/>
                </a:lnTo>
                <a:lnTo>
                  <a:pt x="1371599" y="228599"/>
                </a:lnTo>
                <a:close/>
              </a:path>
              <a:path w="1371600" h="1066800">
                <a:moveTo>
                  <a:pt x="1219199" y="1066799"/>
                </a:moveTo>
                <a:lnTo>
                  <a:pt x="152399" y="1066799"/>
                </a:lnTo>
                <a:lnTo>
                  <a:pt x="104272" y="1059019"/>
                </a:lnTo>
                <a:lnTo>
                  <a:pt x="62442" y="1037363"/>
                </a:lnTo>
                <a:lnTo>
                  <a:pt x="29436" y="1004357"/>
                </a:lnTo>
                <a:lnTo>
                  <a:pt x="7780" y="962527"/>
                </a:lnTo>
                <a:lnTo>
                  <a:pt x="0" y="914399"/>
                </a:lnTo>
                <a:lnTo>
                  <a:pt x="0" y="457199"/>
                </a:lnTo>
                <a:lnTo>
                  <a:pt x="1371599" y="457199"/>
                </a:lnTo>
                <a:lnTo>
                  <a:pt x="1371599" y="761999"/>
                </a:lnTo>
                <a:lnTo>
                  <a:pt x="266699" y="761999"/>
                </a:lnTo>
                <a:lnTo>
                  <a:pt x="251906" y="765006"/>
                </a:lnTo>
                <a:lnTo>
                  <a:pt x="239791" y="773191"/>
                </a:lnTo>
                <a:lnTo>
                  <a:pt x="231606" y="785306"/>
                </a:lnTo>
                <a:lnTo>
                  <a:pt x="228599" y="800099"/>
                </a:lnTo>
                <a:lnTo>
                  <a:pt x="231606" y="814893"/>
                </a:lnTo>
                <a:lnTo>
                  <a:pt x="239791" y="827008"/>
                </a:lnTo>
                <a:lnTo>
                  <a:pt x="251906" y="835193"/>
                </a:lnTo>
                <a:lnTo>
                  <a:pt x="266699" y="838199"/>
                </a:lnTo>
                <a:lnTo>
                  <a:pt x="1371599" y="838199"/>
                </a:lnTo>
                <a:lnTo>
                  <a:pt x="1371599" y="914399"/>
                </a:lnTo>
                <a:lnTo>
                  <a:pt x="1363819" y="962527"/>
                </a:lnTo>
                <a:lnTo>
                  <a:pt x="1342163" y="1004357"/>
                </a:lnTo>
                <a:lnTo>
                  <a:pt x="1309157" y="1037363"/>
                </a:lnTo>
                <a:lnTo>
                  <a:pt x="1267327" y="1059019"/>
                </a:lnTo>
                <a:lnTo>
                  <a:pt x="1219199" y="1066799"/>
                </a:lnTo>
                <a:close/>
              </a:path>
              <a:path w="1371600" h="1066800">
                <a:moveTo>
                  <a:pt x="571499" y="838199"/>
                </a:moveTo>
                <a:lnTo>
                  <a:pt x="419099" y="838199"/>
                </a:lnTo>
                <a:lnTo>
                  <a:pt x="433893" y="835193"/>
                </a:lnTo>
                <a:lnTo>
                  <a:pt x="446008" y="827008"/>
                </a:lnTo>
                <a:lnTo>
                  <a:pt x="454193" y="814893"/>
                </a:lnTo>
                <a:lnTo>
                  <a:pt x="457199" y="800099"/>
                </a:lnTo>
                <a:lnTo>
                  <a:pt x="454193" y="785306"/>
                </a:lnTo>
                <a:lnTo>
                  <a:pt x="446008" y="773191"/>
                </a:lnTo>
                <a:lnTo>
                  <a:pt x="433893" y="765006"/>
                </a:lnTo>
                <a:lnTo>
                  <a:pt x="419099" y="761999"/>
                </a:lnTo>
                <a:lnTo>
                  <a:pt x="571499" y="761999"/>
                </a:lnTo>
                <a:lnTo>
                  <a:pt x="556706" y="765006"/>
                </a:lnTo>
                <a:lnTo>
                  <a:pt x="544591" y="773191"/>
                </a:lnTo>
                <a:lnTo>
                  <a:pt x="536406" y="785306"/>
                </a:lnTo>
                <a:lnTo>
                  <a:pt x="533399" y="800099"/>
                </a:lnTo>
                <a:lnTo>
                  <a:pt x="536406" y="814893"/>
                </a:lnTo>
                <a:lnTo>
                  <a:pt x="544591" y="827008"/>
                </a:lnTo>
                <a:lnTo>
                  <a:pt x="556706" y="835193"/>
                </a:lnTo>
                <a:lnTo>
                  <a:pt x="571499" y="838199"/>
                </a:lnTo>
                <a:close/>
              </a:path>
              <a:path w="1371600" h="1066800">
                <a:moveTo>
                  <a:pt x="1371599" y="838199"/>
                </a:moveTo>
                <a:lnTo>
                  <a:pt x="876299" y="838199"/>
                </a:lnTo>
                <a:lnTo>
                  <a:pt x="891093" y="835193"/>
                </a:lnTo>
                <a:lnTo>
                  <a:pt x="903208" y="827008"/>
                </a:lnTo>
                <a:lnTo>
                  <a:pt x="911393" y="814893"/>
                </a:lnTo>
                <a:lnTo>
                  <a:pt x="914399" y="800099"/>
                </a:lnTo>
                <a:lnTo>
                  <a:pt x="911393" y="785306"/>
                </a:lnTo>
                <a:lnTo>
                  <a:pt x="903208" y="773191"/>
                </a:lnTo>
                <a:lnTo>
                  <a:pt x="891093" y="765006"/>
                </a:lnTo>
                <a:lnTo>
                  <a:pt x="876299" y="761999"/>
                </a:lnTo>
                <a:lnTo>
                  <a:pt x="1371599" y="761999"/>
                </a:lnTo>
                <a:lnTo>
                  <a:pt x="1371599" y="838199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960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85" dirty="0"/>
              <a:t>Credit</a:t>
            </a:r>
            <a:r>
              <a:rPr spc="-245" dirty="0"/>
              <a:t> </a:t>
            </a:r>
            <a:r>
              <a:rPr spc="-310" dirty="0"/>
              <a:t>Score</a:t>
            </a:r>
            <a:r>
              <a:rPr spc="-245" dirty="0"/>
              <a:t> </a:t>
            </a:r>
            <a:r>
              <a:rPr spc="-300" dirty="0"/>
              <a:t>Analysis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7199" y="2895599"/>
            <a:ext cx="6448425" cy="381000"/>
            <a:chOff x="457199" y="2895599"/>
            <a:chExt cx="6448425" cy="381000"/>
          </a:xfrm>
        </p:grpSpPr>
        <p:sp>
          <p:nvSpPr>
            <p:cNvPr id="8" name="object 8"/>
            <p:cNvSpPr/>
            <p:nvPr/>
          </p:nvSpPr>
          <p:spPr>
            <a:xfrm>
              <a:off x="471487" y="28955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4"/>
                  </a:lnTo>
                  <a:lnTo>
                    <a:pt x="6382473" y="377114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28955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199" y="3428999"/>
            <a:ext cx="6448425" cy="381000"/>
            <a:chOff x="457199" y="3428999"/>
            <a:chExt cx="6448425" cy="381000"/>
          </a:xfrm>
        </p:grpSpPr>
        <p:sp>
          <p:nvSpPr>
            <p:cNvPr id="11" name="object 11"/>
            <p:cNvSpPr/>
            <p:nvPr/>
          </p:nvSpPr>
          <p:spPr>
            <a:xfrm>
              <a:off x="471487" y="34289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3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34289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7199" y="3962399"/>
            <a:ext cx="6448425" cy="381000"/>
            <a:chOff x="457199" y="3962399"/>
            <a:chExt cx="6448425" cy="381000"/>
          </a:xfrm>
        </p:grpSpPr>
        <p:sp>
          <p:nvSpPr>
            <p:cNvPr id="14" name="object 14"/>
            <p:cNvSpPr/>
            <p:nvPr/>
          </p:nvSpPr>
          <p:spPr>
            <a:xfrm>
              <a:off x="471487" y="39623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4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" y="39623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5474" y="2947583"/>
            <a:ext cx="588581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0" dirty="0">
                <a:solidFill>
                  <a:srgbClr val="3B81F5"/>
                </a:solidFill>
                <a:latin typeface="Montserrat SemiBold"/>
                <a:cs typeface="Montserrat SemiBold"/>
              </a:rPr>
              <a:t>Real-</a:t>
            </a: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time</a:t>
            </a:r>
            <a:r>
              <a:rPr sz="1350" b="1" spc="-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3B81F5"/>
                </a:solidFill>
                <a:latin typeface="Montserrat SemiBold"/>
                <a:cs typeface="Montserrat SemiBold"/>
              </a:rPr>
              <a:t>simulations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Montserrat"/>
                <a:cs typeface="Montserrat"/>
              </a:rPr>
              <a:t>show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Montserrat"/>
                <a:cs typeface="Montserrat"/>
              </a:rPr>
              <a:t>how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decisions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impact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your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credit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score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474" y="3480983"/>
            <a:ext cx="501713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Personalized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0" dirty="0">
                <a:solidFill>
                  <a:srgbClr val="3B81F5"/>
                </a:solidFill>
                <a:latin typeface="Montserrat SemiBold"/>
                <a:cs typeface="Montserrat SemiBold"/>
              </a:rPr>
              <a:t>improvement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3B81F5"/>
                </a:solidFill>
                <a:latin typeface="Montserrat SemiBold"/>
                <a:cs typeface="Montserrat SemiBold"/>
              </a:rPr>
              <a:t>plan</a:t>
            </a:r>
            <a:r>
              <a:rPr sz="13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with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prioritized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actionable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steps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474" y="4014382"/>
            <a:ext cx="524827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10" dirty="0">
                <a:solidFill>
                  <a:srgbClr val="3B81F5"/>
                </a:solidFill>
                <a:latin typeface="Montserrat SemiBold"/>
                <a:cs typeface="Montserrat SemiBold"/>
              </a:rPr>
              <a:t>Debt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3B81F5"/>
                </a:solidFill>
                <a:latin typeface="Montserrat SemiBold"/>
                <a:cs typeface="Montserrat SemiBold"/>
              </a:rPr>
              <a:t>management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strategies</a:t>
            </a:r>
            <a:r>
              <a:rPr sz="13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customized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your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situation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7199" y="4648200"/>
            <a:ext cx="457200" cy="457200"/>
            <a:chOff x="457199" y="4648200"/>
            <a:chExt cx="457200" cy="457200"/>
          </a:xfrm>
        </p:grpSpPr>
        <p:sp>
          <p:nvSpPr>
            <p:cNvPr id="20" name="object 20"/>
            <p:cNvSpPr/>
            <p:nvPr/>
          </p:nvSpPr>
          <p:spPr>
            <a:xfrm>
              <a:off x="457199" y="4648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078" y="4781549"/>
              <a:ext cx="130961" cy="1904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54100" y="4738282"/>
            <a:ext cx="566356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50-point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credit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score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increase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can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save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50" b="1" spc="-100" dirty="0">
                <a:solidFill>
                  <a:srgbClr val="3B81F5"/>
                </a:solidFill>
                <a:latin typeface="Montserrat SemiBold"/>
                <a:cs typeface="Montserrat SemiBold"/>
              </a:rPr>
              <a:t>thousands</a:t>
            </a:r>
            <a:r>
              <a:rPr sz="13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on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mortgage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ontserrat"/>
                <a:cs typeface="Montserrat"/>
              </a:rPr>
              <a:t>interest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9399" y="6096000"/>
            <a:ext cx="6553200" cy="457200"/>
          </a:xfrm>
          <a:custGeom>
            <a:avLst/>
            <a:gdLst/>
            <a:ahLst/>
            <a:cxnLst/>
            <a:rect l="l" t="t" r="r" b="b"/>
            <a:pathLst>
              <a:path w="6553200" h="457200">
                <a:moveTo>
                  <a:pt x="6332086" y="457199"/>
                </a:moveTo>
                <a:lnTo>
                  <a:pt x="221113" y="457199"/>
                </a:lnTo>
                <a:lnTo>
                  <a:pt x="213644" y="456832"/>
                </a:lnTo>
                <a:lnTo>
                  <a:pt x="169405" y="449528"/>
                </a:lnTo>
                <a:lnTo>
                  <a:pt x="127441" y="433735"/>
                </a:lnTo>
                <a:lnTo>
                  <a:pt x="89364" y="410059"/>
                </a:lnTo>
                <a:lnTo>
                  <a:pt x="56639" y="379409"/>
                </a:lnTo>
                <a:lnTo>
                  <a:pt x="30522" y="342963"/>
                </a:lnTo>
                <a:lnTo>
                  <a:pt x="12016" y="302122"/>
                </a:lnTo>
                <a:lnTo>
                  <a:pt x="1834" y="258456"/>
                </a:lnTo>
                <a:lnTo>
                  <a:pt x="0" y="236086"/>
                </a:lnTo>
                <a:lnTo>
                  <a:pt x="0" y="228599"/>
                </a:lnTo>
                <a:lnTo>
                  <a:pt x="0" y="221112"/>
                </a:lnTo>
                <a:lnTo>
                  <a:pt x="5852" y="176658"/>
                </a:lnTo>
                <a:lnTo>
                  <a:pt x="20265" y="134201"/>
                </a:lnTo>
                <a:lnTo>
                  <a:pt x="42685" y="95370"/>
                </a:lnTo>
                <a:lnTo>
                  <a:pt x="72249" y="61660"/>
                </a:lnTo>
                <a:lnTo>
                  <a:pt x="107821" y="34365"/>
                </a:lnTo>
                <a:lnTo>
                  <a:pt x="148035" y="14535"/>
                </a:lnTo>
                <a:lnTo>
                  <a:pt x="191344" y="2931"/>
                </a:lnTo>
                <a:lnTo>
                  <a:pt x="221113" y="0"/>
                </a:lnTo>
                <a:lnTo>
                  <a:pt x="6332086" y="0"/>
                </a:lnTo>
                <a:lnTo>
                  <a:pt x="6376539" y="5852"/>
                </a:lnTo>
                <a:lnTo>
                  <a:pt x="6418997" y="20265"/>
                </a:lnTo>
                <a:lnTo>
                  <a:pt x="6457827" y="42683"/>
                </a:lnTo>
                <a:lnTo>
                  <a:pt x="6491537" y="72249"/>
                </a:lnTo>
                <a:lnTo>
                  <a:pt x="6518831" y="107821"/>
                </a:lnTo>
                <a:lnTo>
                  <a:pt x="6538662" y="148035"/>
                </a:lnTo>
                <a:lnTo>
                  <a:pt x="6550267" y="191344"/>
                </a:lnTo>
                <a:lnTo>
                  <a:pt x="6553200" y="221112"/>
                </a:lnTo>
                <a:lnTo>
                  <a:pt x="6553200" y="236086"/>
                </a:lnTo>
                <a:lnTo>
                  <a:pt x="6547345" y="280539"/>
                </a:lnTo>
                <a:lnTo>
                  <a:pt x="6532932" y="322997"/>
                </a:lnTo>
                <a:lnTo>
                  <a:pt x="6510512" y="361827"/>
                </a:lnTo>
                <a:lnTo>
                  <a:pt x="6480949" y="395538"/>
                </a:lnTo>
                <a:lnTo>
                  <a:pt x="6445377" y="422832"/>
                </a:lnTo>
                <a:lnTo>
                  <a:pt x="6405163" y="442663"/>
                </a:lnTo>
                <a:lnTo>
                  <a:pt x="6361853" y="454267"/>
                </a:lnTo>
                <a:lnTo>
                  <a:pt x="6339555" y="456832"/>
                </a:lnTo>
                <a:lnTo>
                  <a:pt x="633208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15220" y="6186082"/>
            <a:ext cx="596138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5" dirty="0">
                <a:solidFill>
                  <a:srgbClr val="1C4ED8"/>
                </a:solidFill>
                <a:latin typeface="Montserrat SemiBold"/>
                <a:cs typeface="Montserrat SemiBold"/>
              </a:rPr>
              <a:t>Transform</a:t>
            </a:r>
            <a:r>
              <a:rPr sz="1350" b="1" spc="-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your</a:t>
            </a:r>
            <a:r>
              <a:rPr sz="1350" b="1" spc="-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C4ED8"/>
                </a:solidFill>
                <a:latin typeface="Montserrat SemiBold"/>
                <a:cs typeface="Montserrat SemiBold"/>
              </a:rPr>
              <a:t>credit</a:t>
            </a:r>
            <a:r>
              <a:rPr sz="1350" b="1" spc="-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health</a:t>
            </a:r>
            <a:r>
              <a:rPr sz="1350" b="1" spc="-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with</a:t>
            </a:r>
            <a:r>
              <a:rPr sz="1350" b="1" spc="-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C4ED8"/>
                </a:solidFill>
                <a:latin typeface="Montserrat SemiBold"/>
                <a:cs typeface="Montserrat SemiBold"/>
              </a:rPr>
              <a:t>personalized</a:t>
            </a:r>
            <a:r>
              <a:rPr sz="1350" b="1" spc="-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1C4ED8"/>
                </a:solidFill>
                <a:latin typeface="Montserrat SemiBold"/>
                <a:cs typeface="Montserrat SemiBold"/>
              </a:rPr>
              <a:t>AI-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driven</a:t>
            </a:r>
            <a:r>
              <a:rPr sz="1350" b="1" spc="-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1C4ED8"/>
                </a:solidFill>
                <a:latin typeface="Montserrat SemiBold"/>
                <a:cs typeface="Montserrat SemiBold"/>
              </a:rPr>
              <a:t>recommendations</a:t>
            </a:r>
            <a:endParaRPr sz="1350">
              <a:latin typeface="Montserrat SemiBold"/>
              <a:cs typeface="Montserrat SemiBol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62824" y="1257299"/>
            <a:ext cx="4371975" cy="4381500"/>
            <a:chOff x="7362824" y="1257299"/>
            <a:chExt cx="4371975" cy="4381500"/>
          </a:xfrm>
        </p:grpSpPr>
        <p:sp>
          <p:nvSpPr>
            <p:cNvPr id="26" name="object 26"/>
            <p:cNvSpPr/>
            <p:nvPr/>
          </p:nvSpPr>
          <p:spPr>
            <a:xfrm>
              <a:off x="7362824" y="1257299"/>
              <a:ext cx="4371975" cy="4381500"/>
            </a:xfrm>
            <a:custGeom>
              <a:avLst/>
              <a:gdLst/>
              <a:ahLst/>
              <a:cxnLst/>
              <a:rect l="l" t="t" r="r" b="b"/>
              <a:pathLst>
                <a:path w="4371975" h="4381500">
                  <a:moveTo>
                    <a:pt x="4282979" y="4381499"/>
                  </a:moveTo>
                  <a:lnTo>
                    <a:pt x="88995" y="4381499"/>
                  </a:lnTo>
                  <a:lnTo>
                    <a:pt x="82801" y="4380888"/>
                  </a:lnTo>
                  <a:lnTo>
                    <a:pt x="37131" y="4361971"/>
                  </a:lnTo>
                  <a:lnTo>
                    <a:pt x="9643" y="4328477"/>
                  </a:lnTo>
                  <a:lnTo>
                    <a:pt x="0" y="4292503"/>
                  </a:lnTo>
                  <a:lnTo>
                    <a:pt x="0" y="4286249"/>
                  </a:lnTo>
                  <a:lnTo>
                    <a:pt x="0" y="88995"/>
                  </a:lnTo>
                  <a:lnTo>
                    <a:pt x="12578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4282979" y="0"/>
                  </a:lnTo>
                  <a:lnTo>
                    <a:pt x="4324440" y="12577"/>
                  </a:lnTo>
                  <a:lnTo>
                    <a:pt x="4359395" y="47532"/>
                  </a:lnTo>
                  <a:lnTo>
                    <a:pt x="4371975" y="88995"/>
                  </a:lnTo>
                  <a:lnTo>
                    <a:pt x="4371975" y="4292503"/>
                  </a:lnTo>
                  <a:lnTo>
                    <a:pt x="4359395" y="4333966"/>
                  </a:lnTo>
                  <a:lnTo>
                    <a:pt x="4324440" y="4368920"/>
                  </a:lnTo>
                  <a:lnTo>
                    <a:pt x="4289173" y="4380888"/>
                  </a:lnTo>
                  <a:lnTo>
                    <a:pt x="4282979" y="43814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10474" y="2666999"/>
              <a:ext cx="3895725" cy="990600"/>
            </a:xfrm>
            <a:custGeom>
              <a:avLst/>
              <a:gdLst/>
              <a:ahLst/>
              <a:cxnLst/>
              <a:rect l="l" t="t" r="r" b="b"/>
              <a:pathLst>
                <a:path w="3895725" h="990600">
                  <a:moveTo>
                    <a:pt x="3824528" y="990599"/>
                  </a:moveTo>
                  <a:lnTo>
                    <a:pt x="53397" y="990599"/>
                  </a:lnTo>
                  <a:lnTo>
                    <a:pt x="49681" y="990111"/>
                  </a:lnTo>
                  <a:lnTo>
                    <a:pt x="14085" y="964743"/>
                  </a:lnTo>
                  <a:lnTo>
                    <a:pt x="365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824528" y="0"/>
                  </a:lnTo>
                  <a:lnTo>
                    <a:pt x="3866018" y="15621"/>
                  </a:lnTo>
                  <a:lnTo>
                    <a:pt x="3891839" y="51661"/>
                  </a:lnTo>
                  <a:lnTo>
                    <a:pt x="3895725" y="71196"/>
                  </a:lnTo>
                  <a:lnTo>
                    <a:pt x="3895725" y="919403"/>
                  </a:lnTo>
                  <a:lnTo>
                    <a:pt x="3880102" y="960893"/>
                  </a:lnTo>
                  <a:lnTo>
                    <a:pt x="3844063" y="986713"/>
                  </a:lnTo>
                  <a:lnTo>
                    <a:pt x="3829482" y="990111"/>
                  </a:lnTo>
                  <a:lnTo>
                    <a:pt x="3824528" y="990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91424" y="26672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2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4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44500" y="1213037"/>
            <a:ext cx="7705725" cy="181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374050"/>
                </a:solidFill>
                <a:latin typeface="Montserrat SemiBold"/>
                <a:cs typeface="Montserrat SemiBold"/>
              </a:rPr>
              <a:t>Simulate</a:t>
            </a:r>
            <a:r>
              <a:rPr sz="205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95" dirty="0">
                <a:solidFill>
                  <a:srgbClr val="374050"/>
                </a:solidFill>
                <a:latin typeface="Montserrat SemiBold"/>
                <a:cs typeface="Montserrat SemiBold"/>
              </a:rPr>
              <a:t>&amp;</a:t>
            </a:r>
            <a:r>
              <a:rPr sz="205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80" dirty="0">
                <a:solidFill>
                  <a:srgbClr val="374050"/>
                </a:solidFill>
                <a:latin typeface="Montserrat SemiBold"/>
                <a:cs typeface="Montserrat SemiBold"/>
              </a:rPr>
              <a:t>Improve</a:t>
            </a:r>
            <a:r>
              <a:rPr sz="205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95" dirty="0">
                <a:solidFill>
                  <a:srgbClr val="374050"/>
                </a:solidFill>
                <a:latin typeface="Montserrat SemiBold"/>
                <a:cs typeface="Montserrat SemiBold"/>
              </a:rPr>
              <a:t>Your</a:t>
            </a:r>
            <a:r>
              <a:rPr sz="2050" b="1" spc="-3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55" dirty="0">
                <a:solidFill>
                  <a:srgbClr val="374050"/>
                </a:solidFill>
                <a:latin typeface="Montserrat SemiBold"/>
                <a:cs typeface="Montserrat SemiBold"/>
              </a:rPr>
              <a:t>Credit</a:t>
            </a:r>
            <a:r>
              <a:rPr sz="205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0" dirty="0">
                <a:solidFill>
                  <a:srgbClr val="374050"/>
                </a:solidFill>
                <a:latin typeface="Montserrat SemiBold"/>
                <a:cs typeface="Montserrat SemiBold"/>
              </a:rPr>
              <a:t>Profile</a:t>
            </a:r>
            <a:endParaRPr sz="2050">
              <a:latin typeface="Montserrat SemiBold"/>
              <a:cs typeface="Montserrat SemiBold"/>
            </a:endParaRPr>
          </a:p>
          <a:p>
            <a:pPr marL="12700" marR="1363980" algn="just">
              <a:lnSpc>
                <a:spcPct val="116700"/>
              </a:lnSpc>
              <a:spcBef>
                <a:spcPts val="1689"/>
              </a:spcBef>
            </a:pPr>
            <a:r>
              <a:rPr sz="1500" spc="-130" dirty="0">
                <a:solidFill>
                  <a:srgbClr val="4A5462"/>
                </a:solidFill>
                <a:latin typeface="Montserrat"/>
                <a:cs typeface="Montserrat"/>
              </a:rPr>
              <a:t>Our</a:t>
            </a:r>
            <a:r>
              <a:rPr sz="1500" spc="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500" spc="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4A5462"/>
                </a:solidFill>
                <a:latin typeface="Montserrat"/>
                <a:cs typeface="Montserrat"/>
              </a:rPr>
              <a:t>analyzes</a:t>
            </a:r>
            <a:r>
              <a:rPr sz="1500" spc="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20" dirty="0">
                <a:solidFill>
                  <a:srgbClr val="4A5462"/>
                </a:solidFill>
                <a:latin typeface="Montserrat"/>
                <a:cs typeface="Montserrat"/>
              </a:rPr>
              <a:t>your</a:t>
            </a:r>
            <a:r>
              <a:rPr sz="1500" spc="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80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500" spc="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00" dirty="0">
                <a:solidFill>
                  <a:srgbClr val="4A5462"/>
                </a:solidFill>
                <a:latin typeface="Montserrat"/>
                <a:cs typeface="Montserrat"/>
              </a:rPr>
              <a:t>behaviors</a:t>
            </a:r>
            <a:r>
              <a:rPr sz="1500" spc="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25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500" spc="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90" dirty="0">
                <a:solidFill>
                  <a:srgbClr val="4A5462"/>
                </a:solidFill>
                <a:latin typeface="Montserrat"/>
                <a:cs typeface="Montserrat"/>
              </a:rPr>
              <a:t>credit</a:t>
            </a:r>
            <a:r>
              <a:rPr sz="1500" spc="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85" dirty="0">
                <a:solidFill>
                  <a:srgbClr val="4A5462"/>
                </a:solidFill>
                <a:latin typeface="Montserrat"/>
                <a:cs typeface="Montserrat"/>
              </a:rPr>
              <a:t>profile</a:t>
            </a:r>
            <a:r>
              <a:rPr sz="1500" spc="4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50" dirty="0">
                <a:solidFill>
                  <a:srgbClr val="4A5462"/>
                </a:solidFill>
                <a:latin typeface="Montserrat"/>
                <a:cs typeface="Montserrat"/>
              </a:rPr>
              <a:t>to</a:t>
            </a:r>
            <a:r>
              <a:rPr sz="1500" spc="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35" dirty="0">
                <a:solidFill>
                  <a:srgbClr val="4A5462"/>
                </a:solidFill>
                <a:latin typeface="Montserrat"/>
                <a:cs typeface="Montserrat"/>
              </a:rPr>
              <a:t>provide </a:t>
            </a:r>
            <a:r>
              <a:rPr sz="1500" spc="-95" dirty="0">
                <a:solidFill>
                  <a:srgbClr val="4A5462"/>
                </a:solidFill>
                <a:latin typeface="Montserrat"/>
                <a:cs typeface="Montserrat"/>
              </a:rPr>
              <a:t>actionable</a:t>
            </a:r>
            <a:r>
              <a:rPr sz="1500" spc="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4A5462"/>
                </a:solidFill>
                <a:latin typeface="Montserrat"/>
                <a:cs typeface="Montserrat"/>
              </a:rPr>
              <a:t>recommendations</a:t>
            </a:r>
            <a:r>
              <a:rPr sz="1500" spc="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95" dirty="0">
                <a:solidFill>
                  <a:srgbClr val="4A5462"/>
                </a:solidFill>
                <a:latin typeface="Montserrat"/>
                <a:cs typeface="Montserrat"/>
              </a:rPr>
              <a:t>that</a:t>
            </a:r>
            <a:r>
              <a:rPr sz="1500" spc="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14" dirty="0">
                <a:solidFill>
                  <a:srgbClr val="4A5462"/>
                </a:solidFill>
                <a:latin typeface="Montserrat"/>
                <a:cs typeface="Montserrat"/>
              </a:rPr>
              <a:t>improve</a:t>
            </a:r>
            <a:r>
              <a:rPr sz="1500" spc="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20" dirty="0">
                <a:solidFill>
                  <a:srgbClr val="4A5462"/>
                </a:solidFill>
                <a:latin typeface="Montserrat"/>
                <a:cs typeface="Montserrat"/>
              </a:rPr>
              <a:t>your</a:t>
            </a:r>
            <a:r>
              <a:rPr sz="1500" spc="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90" dirty="0">
                <a:solidFill>
                  <a:srgbClr val="4A5462"/>
                </a:solidFill>
                <a:latin typeface="Montserrat"/>
                <a:cs typeface="Montserrat"/>
              </a:rPr>
              <a:t>credit</a:t>
            </a:r>
            <a:r>
              <a:rPr sz="1500" spc="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05" dirty="0">
                <a:solidFill>
                  <a:srgbClr val="4A5462"/>
                </a:solidFill>
                <a:latin typeface="Montserrat"/>
                <a:cs typeface="Montserrat"/>
              </a:rPr>
              <a:t>score</a:t>
            </a:r>
            <a:r>
              <a:rPr sz="1500" spc="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125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500" spc="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500" spc="-40" dirty="0">
                <a:solidFill>
                  <a:srgbClr val="4A5462"/>
                </a:solidFill>
                <a:latin typeface="Montserrat"/>
                <a:cs typeface="Montserrat"/>
              </a:rPr>
              <a:t>financial </a:t>
            </a:r>
            <a:r>
              <a:rPr sz="1500" spc="-10" dirty="0">
                <a:solidFill>
                  <a:srgbClr val="4A5462"/>
                </a:solidFill>
                <a:latin typeface="Montserrat"/>
                <a:cs typeface="Montserrat"/>
              </a:rPr>
              <a:t>health.</a:t>
            </a:r>
            <a:endParaRPr sz="150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50">
              <a:latin typeface="Montserrat"/>
              <a:cs typeface="Montserrat"/>
            </a:endParaRPr>
          </a:p>
          <a:p>
            <a:pPr marR="5080" algn="r">
              <a:lnSpc>
                <a:spcPct val="100000"/>
              </a:lnSpc>
            </a:pPr>
            <a:r>
              <a:rPr sz="1350" b="1" spc="-20" dirty="0">
                <a:solidFill>
                  <a:srgbClr val="1F2937"/>
                </a:solidFill>
                <a:latin typeface="Montserrat SemiBold"/>
                <a:cs typeface="Montserrat SemiBold"/>
              </a:rPr>
              <a:t>User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67290" y="3002254"/>
            <a:ext cx="358584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95" dirty="0">
                <a:solidFill>
                  <a:srgbClr val="4A5462"/>
                </a:solidFill>
                <a:latin typeface="Montserrat"/>
                <a:cs typeface="Montserrat"/>
              </a:rPr>
              <a:t>How</a:t>
            </a:r>
            <a:r>
              <a:rPr sz="130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would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paying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Montserrat"/>
                <a:cs typeface="Montserrat"/>
              </a:rPr>
              <a:t>off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105" dirty="0">
                <a:solidFill>
                  <a:srgbClr val="4A5462"/>
                </a:solidFill>
                <a:latin typeface="Montserrat"/>
                <a:cs typeface="Montserrat"/>
              </a:rPr>
              <a:t>my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credit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card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affect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Montserrat"/>
                <a:cs typeface="Montserrat"/>
              </a:rPr>
              <a:t>my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score?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591424" y="3809999"/>
            <a:ext cx="3914775" cy="1219200"/>
            <a:chOff x="7591424" y="3809999"/>
            <a:chExt cx="3914775" cy="1219200"/>
          </a:xfrm>
        </p:grpSpPr>
        <p:sp>
          <p:nvSpPr>
            <p:cNvPr id="32" name="object 32"/>
            <p:cNvSpPr/>
            <p:nvPr/>
          </p:nvSpPr>
          <p:spPr>
            <a:xfrm>
              <a:off x="7610474" y="3809999"/>
              <a:ext cx="3895725" cy="1219200"/>
            </a:xfrm>
            <a:custGeom>
              <a:avLst/>
              <a:gdLst/>
              <a:ahLst/>
              <a:cxnLst/>
              <a:rect l="l" t="t" r="r" b="b"/>
              <a:pathLst>
                <a:path w="3895725" h="1219200">
                  <a:moveTo>
                    <a:pt x="3824528" y="1219199"/>
                  </a:moveTo>
                  <a:lnTo>
                    <a:pt x="53397" y="1219199"/>
                  </a:lnTo>
                  <a:lnTo>
                    <a:pt x="49681" y="1218711"/>
                  </a:lnTo>
                  <a:lnTo>
                    <a:pt x="14085" y="1193343"/>
                  </a:lnTo>
                  <a:lnTo>
                    <a:pt x="365" y="1152958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824528" y="0"/>
                  </a:lnTo>
                  <a:lnTo>
                    <a:pt x="3866018" y="15621"/>
                  </a:lnTo>
                  <a:lnTo>
                    <a:pt x="3891839" y="51661"/>
                  </a:lnTo>
                  <a:lnTo>
                    <a:pt x="3895725" y="71196"/>
                  </a:lnTo>
                  <a:lnTo>
                    <a:pt x="3895725" y="1148003"/>
                  </a:lnTo>
                  <a:lnTo>
                    <a:pt x="3880102" y="1189494"/>
                  </a:lnTo>
                  <a:lnTo>
                    <a:pt x="3844063" y="1215313"/>
                  </a:lnTo>
                  <a:lnTo>
                    <a:pt x="3829482" y="1218711"/>
                  </a:lnTo>
                  <a:lnTo>
                    <a:pt x="3824528" y="1219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91424" y="3810277"/>
              <a:ext cx="70485" cy="1219200"/>
            </a:xfrm>
            <a:custGeom>
              <a:avLst/>
              <a:gdLst/>
              <a:ahLst/>
              <a:cxnLst/>
              <a:rect l="l" t="t" r="r" b="b"/>
              <a:pathLst>
                <a:path w="70484" h="1219200">
                  <a:moveTo>
                    <a:pt x="70450" y="1218644"/>
                  </a:moveTo>
                  <a:lnTo>
                    <a:pt x="33857" y="1206091"/>
                  </a:lnTo>
                  <a:lnTo>
                    <a:pt x="5800" y="1171882"/>
                  </a:lnTo>
                  <a:lnTo>
                    <a:pt x="0" y="1142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142722"/>
                  </a:lnTo>
                  <a:lnTo>
                    <a:pt x="44515" y="1185064"/>
                  </a:lnTo>
                  <a:lnTo>
                    <a:pt x="66287" y="1216988"/>
                  </a:lnTo>
                  <a:lnTo>
                    <a:pt x="70450" y="121864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767290" y="3904543"/>
            <a:ext cx="3390900" cy="9525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50" b="1" spc="-95" dirty="0">
                <a:solidFill>
                  <a:srgbClr val="1F2937"/>
                </a:solidFill>
                <a:latin typeface="Montserrat SemiBold"/>
                <a:cs typeface="Montserrat SemiBold"/>
              </a:rPr>
              <a:t>Finance</a:t>
            </a:r>
            <a:r>
              <a:rPr sz="1350" b="1" spc="-3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1F2937"/>
                </a:solidFill>
                <a:latin typeface="Montserrat SemiBold"/>
                <a:cs typeface="Montserrat SemiBold"/>
              </a:rPr>
              <a:t>Bot</a:t>
            </a:r>
            <a:r>
              <a:rPr sz="1350" b="1" spc="-3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400" spc="30" dirty="0">
                <a:solidFill>
                  <a:srgbClr val="1F2937"/>
                </a:solidFill>
                <a:latin typeface="Segoe UI Symbol"/>
                <a:cs typeface="Segoe UI Symbol"/>
              </a:rPr>
              <a:t>💰</a:t>
            </a:r>
            <a:endParaRPr sz="1400">
              <a:latin typeface="Segoe UI Symbol"/>
              <a:cs typeface="Segoe UI Symbol"/>
            </a:endParaRPr>
          </a:p>
          <a:p>
            <a:pPr marL="12700" marR="5080">
              <a:lnSpc>
                <a:spcPts val="1800"/>
              </a:lnSpc>
              <a:spcBef>
                <a:spcPts val="80"/>
              </a:spcBef>
            </a:pP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Reducing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your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credit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Montserrat"/>
                <a:cs typeface="Montserrat"/>
              </a:rPr>
              <a:t>utilization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from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90" dirty="0">
                <a:solidFill>
                  <a:srgbClr val="4A5462"/>
                </a:solidFill>
                <a:latin typeface="Montserrat"/>
                <a:cs typeface="Montserrat"/>
              </a:rPr>
              <a:t>80%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Montserrat"/>
                <a:cs typeface="Montserrat"/>
              </a:rPr>
              <a:t>to </a:t>
            </a:r>
            <a:r>
              <a:rPr sz="1300" spc="-85" dirty="0">
                <a:solidFill>
                  <a:srgbClr val="4A5462"/>
                </a:solidFill>
                <a:latin typeface="Montserrat"/>
                <a:cs typeface="Montserrat"/>
              </a:rPr>
              <a:t>30%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could</a:t>
            </a:r>
            <a:r>
              <a:rPr sz="130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increase</a:t>
            </a:r>
            <a:r>
              <a:rPr sz="130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your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score</a:t>
            </a:r>
            <a:r>
              <a:rPr sz="130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Montserrat"/>
                <a:cs typeface="Montserrat"/>
              </a:rPr>
              <a:t>by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approximately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40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points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within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60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4A5462"/>
                </a:solidFill>
                <a:latin typeface="Montserrat"/>
                <a:cs typeface="Montserrat"/>
              </a:rPr>
              <a:t>days.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91424" y="5181599"/>
            <a:ext cx="314325" cy="38100"/>
          </a:xfrm>
          <a:custGeom>
            <a:avLst/>
            <a:gdLst/>
            <a:ahLst/>
            <a:cxnLst/>
            <a:rect l="l" t="t" r="r" b="b"/>
            <a:pathLst>
              <a:path w="314325" h="38100">
                <a:moveTo>
                  <a:pt x="314324" y="38099"/>
                </a:moveTo>
                <a:lnTo>
                  <a:pt x="0" y="38099"/>
                </a:lnTo>
                <a:lnTo>
                  <a:pt x="0" y="0"/>
                </a:lnTo>
                <a:lnTo>
                  <a:pt x="314324" y="0"/>
                </a:lnTo>
                <a:lnTo>
                  <a:pt x="314324" y="38099"/>
                </a:lnTo>
                <a:close/>
              </a:path>
            </a:pathLst>
          </a:custGeom>
          <a:solidFill>
            <a:srgbClr val="EF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76790" y="5202744"/>
            <a:ext cx="34036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Poor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96324" y="5181599"/>
            <a:ext cx="257175" cy="38100"/>
          </a:xfrm>
          <a:custGeom>
            <a:avLst/>
            <a:gdLst/>
            <a:ahLst/>
            <a:cxnLst/>
            <a:rect l="l" t="t" r="r" b="b"/>
            <a:pathLst>
              <a:path w="257175" h="38100">
                <a:moveTo>
                  <a:pt x="257174" y="38099"/>
                </a:moveTo>
                <a:lnTo>
                  <a:pt x="0" y="38099"/>
                </a:lnTo>
                <a:lnTo>
                  <a:pt x="0" y="0"/>
                </a:lnTo>
                <a:lnTo>
                  <a:pt x="257174" y="0"/>
                </a:lnTo>
                <a:lnTo>
                  <a:pt x="257174" y="38099"/>
                </a:lnTo>
                <a:close/>
              </a:path>
            </a:pathLst>
          </a:custGeom>
          <a:solidFill>
            <a:srgbClr val="F59D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86303" y="5202744"/>
            <a:ext cx="2755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Fair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744074" y="5181599"/>
            <a:ext cx="361950" cy="38100"/>
          </a:xfrm>
          <a:custGeom>
            <a:avLst/>
            <a:gdLst/>
            <a:ahLst/>
            <a:cxnLst/>
            <a:rect l="l" t="t" r="r" b="b"/>
            <a:pathLst>
              <a:path w="361950" h="38100">
                <a:moveTo>
                  <a:pt x="361949" y="38099"/>
                </a:moveTo>
                <a:lnTo>
                  <a:pt x="0" y="38099"/>
                </a:lnTo>
                <a:lnTo>
                  <a:pt x="0" y="0"/>
                </a:lnTo>
                <a:lnTo>
                  <a:pt x="361949" y="0"/>
                </a:lnTo>
                <a:lnTo>
                  <a:pt x="361949" y="38099"/>
                </a:lnTo>
                <a:close/>
              </a:path>
            </a:pathLst>
          </a:custGeom>
          <a:solidFill>
            <a:srgbClr val="0FB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730778" y="5202744"/>
            <a:ext cx="38671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Good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896599" y="51815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049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886280" y="5202744"/>
            <a:ext cx="63309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Excellent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591549" y="1485899"/>
            <a:ext cx="1905000" cy="952500"/>
            <a:chOff x="8591549" y="1485899"/>
            <a:chExt cx="1905000" cy="952500"/>
          </a:xfrm>
        </p:grpSpPr>
        <p:sp>
          <p:nvSpPr>
            <p:cNvPr id="44" name="object 44"/>
            <p:cNvSpPr/>
            <p:nvPr/>
          </p:nvSpPr>
          <p:spPr>
            <a:xfrm>
              <a:off x="8591549" y="1485899"/>
              <a:ext cx="1905000" cy="952500"/>
            </a:xfrm>
            <a:custGeom>
              <a:avLst/>
              <a:gdLst/>
              <a:ahLst/>
              <a:cxnLst/>
              <a:rect l="l" t="t" r="r" b="b"/>
              <a:pathLst>
                <a:path w="1905000" h="952500">
                  <a:moveTo>
                    <a:pt x="1904999" y="952499"/>
                  </a:moveTo>
                  <a:lnTo>
                    <a:pt x="0" y="952499"/>
                  </a:lnTo>
                  <a:lnTo>
                    <a:pt x="286" y="929124"/>
                  </a:lnTo>
                  <a:lnTo>
                    <a:pt x="2580" y="882429"/>
                  </a:lnTo>
                  <a:lnTo>
                    <a:pt x="7162" y="835903"/>
                  </a:lnTo>
                  <a:lnTo>
                    <a:pt x="14022" y="789658"/>
                  </a:lnTo>
                  <a:lnTo>
                    <a:pt x="23142" y="743805"/>
                  </a:lnTo>
                  <a:lnTo>
                    <a:pt x="34502" y="698455"/>
                  </a:lnTo>
                  <a:lnTo>
                    <a:pt x="48074" y="653717"/>
                  </a:lnTo>
                  <a:lnTo>
                    <a:pt x="63824" y="609699"/>
                  </a:lnTo>
                  <a:lnTo>
                    <a:pt x="81714" y="566507"/>
                  </a:lnTo>
                  <a:lnTo>
                    <a:pt x="101703" y="524244"/>
                  </a:lnTo>
                  <a:lnTo>
                    <a:pt x="123741" y="483014"/>
                  </a:lnTo>
                  <a:lnTo>
                    <a:pt x="147776" y="442914"/>
                  </a:lnTo>
                  <a:lnTo>
                    <a:pt x="173749" y="404042"/>
                  </a:lnTo>
                  <a:lnTo>
                    <a:pt x="201599" y="366491"/>
                  </a:lnTo>
                  <a:lnTo>
                    <a:pt x="231257" y="330352"/>
                  </a:lnTo>
                  <a:lnTo>
                    <a:pt x="262653" y="295712"/>
                  </a:lnTo>
                  <a:lnTo>
                    <a:pt x="295711" y="262654"/>
                  </a:lnTo>
                  <a:lnTo>
                    <a:pt x="330352" y="231258"/>
                  </a:lnTo>
                  <a:lnTo>
                    <a:pt x="366491" y="201599"/>
                  </a:lnTo>
                  <a:lnTo>
                    <a:pt x="404041" y="173750"/>
                  </a:lnTo>
                  <a:lnTo>
                    <a:pt x="442913" y="147776"/>
                  </a:lnTo>
                  <a:lnTo>
                    <a:pt x="483013" y="123742"/>
                  </a:lnTo>
                  <a:lnTo>
                    <a:pt x="524243" y="101703"/>
                  </a:lnTo>
                  <a:lnTo>
                    <a:pt x="566506" y="81715"/>
                  </a:lnTo>
                  <a:lnTo>
                    <a:pt x="609698" y="63824"/>
                  </a:lnTo>
                  <a:lnTo>
                    <a:pt x="653717" y="48074"/>
                  </a:lnTo>
                  <a:lnTo>
                    <a:pt x="698455" y="34503"/>
                  </a:lnTo>
                  <a:lnTo>
                    <a:pt x="743805" y="23143"/>
                  </a:lnTo>
                  <a:lnTo>
                    <a:pt x="789658" y="14022"/>
                  </a:lnTo>
                  <a:lnTo>
                    <a:pt x="835903" y="7163"/>
                  </a:lnTo>
                  <a:lnTo>
                    <a:pt x="882429" y="2580"/>
                  </a:lnTo>
                  <a:lnTo>
                    <a:pt x="929124" y="286"/>
                  </a:lnTo>
                  <a:lnTo>
                    <a:pt x="952499" y="0"/>
                  </a:lnTo>
                  <a:lnTo>
                    <a:pt x="975875" y="286"/>
                  </a:lnTo>
                  <a:lnTo>
                    <a:pt x="1022569" y="2580"/>
                  </a:lnTo>
                  <a:lnTo>
                    <a:pt x="1069095" y="7163"/>
                  </a:lnTo>
                  <a:lnTo>
                    <a:pt x="1115340" y="14022"/>
                  </a:lnTo>
                  <a:lnTo>
                    <a:pt x="1161192" y="23143"/>
                  </a:lnTo>
                  <a:lnTo>
                    <a:pt x="1206542" y="34503"/>
                  </a:lnTo>
                  <a:lnTo>
                    <a:pt x="1251280" y="48074"/>
                  </a:lnTo>
                  <a:lnTo>
                    <a:pt x="1295299" y="63824"/>
                  </a:lnTo>
                  <a:lnTo>
                    <a:pt x="1338490" y="81715"/>
                  </a:lnTo>
                  <a:lnTo>
                    <a:pt x="1380752" y="101703"/>
                  </a:lnTo>
                  <a:lnTo>
                    <a:pt x="1421983" y="123742"/>
                  </a:lnTo>
                  <a:lnTo>
                    <a:pt x="1462082" y="147776"/>
                  </a:lnTo>
                  <a:lnTo>
                    <a:pt x="1500954" y="173750"/>
                  </a:lnTo>
                  <a:lnTo>
                    <a:pt x="1538506" y="201599"/>
                  </a:lnTo>
                  <a:lnTo>
                    <a:pt x="1574645" y="231258"/>
                  </a:lnTo>
                  <a:lnTo>
                    <a:pt x="1609285" y="262654"/>
                  </a:lnTo>
                  <a:lnTo>
                    <a:pt x="1642344" y="295712"/>
                  </a:lnTo>
                  <a:lnTo>
                    <a:pt x="1673741" y="330352"/>
                  </a:lnTo>
                  <a:lnTo>
                    <a:pt x="1703398" y="366491"/>
                  </a:lnTo>
                  <a:lnTo>
                    <a:pt x="1731248" y="404042"/>
                  </a:lnTo>
                  <a:lnTo>
                    <a:pt x="1757222" y="442914"/>
                  </a:lnTo>
                  <a:lnTo>
                    <a:pt x="1781259" y="483014"/>
                  </a:lnTo>
                  <a:lnTo>
                    <a:pt x="1803296" y="524244"/>
                  </a:lnTo>
                  <a:lnTo>
                    <a:pt x="1823284" y="566507"/>
                  </a:lnTo>
                  <a:lnTo>
                    <a:pt x="1841175" y="609699"/>
                  </a:lnTo>
                  <a:lnTo>
                    <a:pt x="1856925" y="653717"/>
                  </a:lnTo>
                  <a:lnTo>
                    <a:pt x="1870496" y="698455"/>
                  </a:lnTo>
                  <a:lnTo>
                    <a:pt x="1881856" y="743805"/>
                  </a:lnTo>
                  <a:lnTo>
                    <a:pt x="1890976" y="789658"/>
                  </a:lnTo>
                  <a:lnTo>
                    <a:pt x="1897835" y="835903"/>
                  </a:lnTo>
                  <a:lnTo>
                    <a:pt x="1902418" y="882429"/>
                  </a:lnTo>
                  <a:lnTo>
                    <a:pt x="1904712" y="929124"/>
                  </a:lnTo>
                  <a:lnTo>
                    <a:pt x="1904999" y="9524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91537" y="1900072"/>
              <a:ext cx="1557655" cy="538480"/>
            </a:xfrm>
            <a:custGeom>
              <a:avLst/>
              <a:gdLst/>
              <a:ahLst/>
              <a:cxnLst/>
              <a:rect l="l" t="t" r="r" b="b"/>
              <a:pathLst>
                <a:path w="1557654" h="538480">
                  <a:moveTo>
                    <a:pt x="381000" y="347827"/>
                  </a:moveTo>
                  <a:lnTo>
                    <a:pt x="19304" y="347827"/>
                  </a:lnTo>
                  <a:lnTo>
                    <a:pt x="18313" y="352513"/>
                  </a:lnTo>
                  <a:lnTo>
                    <a:pt x="10312" y="398576"/>
                  </a:lnTo>
                  <a:lnTo>
                    <a:pt x="4597" y="444969"/>
                  </a:lnTo>
                  <a:lnTo>
                    <a:pt x="1155" y="491591"/>
                  </a:lnTo>
                  <a:lnTo>
                    <a:pt x="0" y="538327"/>
                  </a:lnTo>
                  <a:lnTo>
                    <a:pt x="381000" y="538327"/>
                  </a:lnTo>
                  <a:lnTo>
                    <a:pt x="381000" y="347827"/>
                  </a:lnTo>
                  <a:close/>
                </a:path>
                <a:path w="1557654" h="538480">
                  <a:moveTo>
                    <a:pt x="1557515" y="26936"/>
                  </a:moveTo>
                  <a:lnTo>
                    <a:pt x="1530578" y="0"/>
                  </a:lnTo>
                  <a:lnTo>
                    <a:pt x="992238" y="538327"/>
                  </a:lnTo>
                  <a:lnTo>
                    <a:pt x="1046124" y="538327"/>
                  </a:lnTo>
                  <a:lnTo>
                    <a:pt x="1557515" y="26936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72548" y="2247899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380999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380999" y="0"/>
                  </a:lnTo>
                  <a:lnTo>
                    <a:pt x="380999" y="19050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353548" y="2247899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380999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380999" y="0"/>
                  </a:lnTo>
                  <a:lnTo>
                    <a:pt x="380999" y="190500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734548" y="2247899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380999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380999" y="0"/>
                  </a:lnTo>
                  <a:lnTo>
                    <a:pt x="380999" y="1905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115549" y="2247899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381000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361708" y="0"/>
                  </a:lnTo>
                  <a:lnTo>
                    <a:pt x="362698" y="4676"/>
                  </a:lnTo>
                  <a:lnTo>
                    <a:pt x="370691" y="50739"/>
                  </a:lnTo>
                  <a:lnTo>
                    <a:pt x="376413" y="97138"/>
                  </a:lnTo>
                  <a:lnTo>
                    <a:pt x="379853" y="143763"/>
                  </a:lnTo>
                  <a:lnTo>
                    <a:pt x="381000" y="190499"/>
                  </a:lnTo>
                  <a:close/>
                </a:path>
              </a:pathLst>
            </a:custGeom>
            <a:solidFill>
              <a:srgbClr val="0478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0401299" y="6496049"/>
            <a:ext cx="1600200" cy="323850"/>
            <a:chOff x="10401299" y="6496049"/>
            <a:chExt cx="1600200" cy="323850"/>
          </a:xfrm>
        </p:grpSpPr>
        <p:sp>
          <p:nvSpPr>
            <p:cNvPr id="51" name="object 51"/>
            <p:cNvSpPr/>
            <p:nvPr/>
          </p:nvSpPr>
          <p:spPr>
            <a:xfrm>
              <a:off x="10401299" y="64960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599" y="6591299"/>
              <a:ext cx="133349" cy="13334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0689232" y="6598449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658" y="427"/>
            <a:ext cx="1524000" cy="1218565"/>
          </a:xfrm>
          <a:custGeom>
            <a:avLst/>
            <a:gdLst/>
            <a:ahLst/>
            <a:cxnLst/>
            <a:rect l="l" t="t" r="r" b="b"/>
            <a:pathLst>
              <a:path w="1524000" h="1218565">
                <a:moveTo>
                  <a:pt x="618756" y="1218344"/>
                </a:moveTo>
                <a:lnTo>
                  <a:pt x="588585" y="1215914"/>
                </a:lnTo>
                <a:lnTo>
                  <a:pt x="561681" y="1201950"/>
                </a:lnTo>
                <a:lnTo>
                  <a:pt x="542835" y="1179570"/>
                </a:lnTo>
                <a:lnTo>
                  <a:pt x="533768" y="1151788"/>
                </a:lnTo>
                <a:lnTo>
                  <a:pt x="536197" y="1121617"/>
                </a:lnTo>
                <a:lnTo>
                  <a:pt x="840997" y="54817"/>
                </a:lnTo>
                <a:lnTo>
                  <a:pt x="854961" y="27912"/>
                </a:lnTo>
                <a:lnTo>
                  <a:pt x="877341" y="9067"/>
                </a:lnTo>
                <a:lnTo>
                  <a:pt x="905124" y="0"/>
                </a:lnTo>
                <a:lnTo>
                  <a:pt x="935295" y="2429"/>
                </a:lnTo>
                <a:lnTo>
                  <a:pt x="962199" y="16393"/>
                </a:lnTo>
                <a:lnTo>
                  <a:pt x="981045" y="38773"/>
                </a:lnTo>
                <a:lnTo>
                  <a:pt x="990112" y="66555"/>
                </a:lnTo>
                <a:lnTo>
                  <a:pt x="987682" y="96727"/>
                </a:lnTo>
                <a:lnTo>
                  <a:pt x="682882" y="1163527"/>
                </a:lnTo>
                <a:lnTo>
                  <a:pt x="668919" y="1190431"/>
                </a:lnTo>
                <a:lnTo>
                  <a:pt x="646539" y="1209276"/>
                </a:lnTo>
                <a:lnTo>
                  <a:pt x="618756" y="1218344"/>
                </a:lnTo>
                <a:close/>
              </a:path>
              <a:path w="1524000" h="1218565">
                <a:moveTo>
                  <a:pt x="1180921" y="952250"/>
                </a:moveTo>
                <a:lnTo>
                  <a:pt x="1152212" y="946669"/>
                </a:lnTo>
                <a:lnTo>
                  <a:pt x="1126986" y="929926"/>
                </a:lnTo>
                <a:lnTo>
                  <a:pt x="1110242" y="904700"/>
                </a:lnTo>
                <a:lnTo>
                  <a:pt x="1104661" y="875991"/>
                </a:lnTo>
                <a:lnTo>
                  <a:pt x="1110242" y="847282"/>
                </a:lnTo>
                <a:lnTo>
                  <a:pt x="1126986" y="822055"/>
                </a:lnTo>
                <a:lnTo>
                  <a:pt x="1339869" y="609172"/>
                </a:lnTo>
                <a:lnTo>
                  <a:pt x="1127224" y="396288"/>
                </a:lnTo>
                <a:lnTo>
                  <a:pt x="1110481" y="371061"/>
                </a:lnTo>
                <a:lnTo>
                  <a:pt x="1104899" y="342353"/>
                </a:lnTo>
                <a:lnTo>
                  <a:pt x="1110481" y="313644"/>
                </a:lnTo>
                <a:lnTo>
                  <a:pt x="1127129" y="288560"/>
                </a:lnTo>
                <a:lnTo>
                  <a:pt x="1152212" y="271912"/>
                </a:lnTo>
                <a:lnTo>
                  <a:pt x="1180921" y="266331"/>
                </a:lnTo>
                <a:lnTo>
                  <a:pt x="1209630" y="271912"/>
                </a:lnTo>
                <a:lnTo>
                  <a:pt x="1234713" y="288560"/>
                </a:lnTo>
                <a:lnTo>
                  <a:pt x="1501556" y="555355"/>
                </a:lnTo>
                <a:lnTo>
                  <a:pt x="1518299" y="580582"/>
                </a:lnTo>
                <a:lnTo>
                  <a:pt x="1523857" y="609172"/>
                </a:lnTo>
                <a:lnTo>
                  <a:pt x="1518299" y="638000"/>
                </a:lnTo>
                <a:lnTo>
                  <a:pt x="1501556" y="663226"/>
                </a:lnTo>
                <a:lnTo>
                  <a:pt x="1234856" y="929926"/>
                </a:lnTo>
                <a:lnTo>
                  <a:pt x="1209630" y="946669"/>
                </a:lnTo>
                <a:lnTo>
                  <a:pt x="1180921" y="952250"/>
                </a:lnTo>
                <a:close/>
              </a:path>
              <a:path w="1524000" h="1218565">
                <a:moveTo>
                  <a:pt x="342959" y="952012"/>
                </a:moveTo>
                <a:lnTo>
                  <a:pt x="289024" y="929688"/>
                </a:lnTo>
                <a:lnTo>
                  <a:pt x="22324" y="662988"/>
                </a:lnTo>
                <a:lnTo>
                  <a:pt x="0" y="609052"/>
                </a:lnTo>
                <a:lnTo>
                  <a:pt x="5581" y="580344"/>
                </a:lnTo>
                <a:lnTo>
                  <a:pt x="22324" y="555117"/>
                </a:lnTo>
                <a:lnTo>
                  <a:pt x="289024" y="288417"/>
                </a:lnTo>
                <a:lnTo>
                  <a:pt x="314250" y="271674"/>
                </a:lnTo>
                <a:lnTo>
                  <a:pt x="342959" y="266093"/>
                </a:lnTo>
                <a:lnTo>
                  <a:pt x="371668" y="271674"/>
                </a:lnTo>
                <a:lnTo>
                  <a:pt x="396894" y="288417"/>
                </a:lnTo>
                <a:lnTo>
                  <a:pt x="413638" y="313644"/>
                </a:lnTo>
                <a:lnTo>
                  <a:pt x="419219" y="342353"/>
                </a:lnTo>
                <a:lnTo>
                  <a:pt x="413638" y="371062"/>
                </a:lnTo>
                <a:lnTo>
                  <a:pt x="396894" y="396288"/>
                </a:lnTo>
                <a:lnTo>
                  <a:pt x="184130" y="609052"/>
                </a:lnTo>
                <a:lnTo>
                  <a:pt x="183891" y="609052"/>
                </a:lnTo>
                <a:lnTo>
                  <a:pt x="396894" y="821817"/>
                </a:lnTo>
                <a:lnTo>
                  <a:pt x="413637" y="847044"/>
                </a:lnTo>
                <a:lnTo>
                  <a:pt x="419219" y="875752"/>
                </a:lnTo>
                <a:lnTo>
                  <a:pt x="413637" y="904461"/>
                </a:lnTo>
                <a:lnTo>
                  <a:pt x="396894" y="929688"/>
                </a:lnTo>
                <a:lnTo>
                  <a:pt x="371668" y="946431"/>
                </a:lnTo>
                <a:lnTo>
                  <a:pt x="342959" y="952012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4791074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1066799" y="457199"/>
                </a:moveTo>
                <a:lnTo>
                  <a:pt x="152399" y="457199"/>
                </a:lnTo>
                <a:lnTo>
                  <a:pt x="104272" y="449419"/>
                </a:lnTo>
                <a:lnTo>
                  <a:pt x="62442" y="427763"/>
                </a:lnTo>
                <a:lnTo>
                  <a:pt x="29436" y="394757"/>
                </a:lnTo>
                <a:lnTo>
                  <a:pt x="7780" y="352927"/>
                </a:lnTo>
                <a:lnTo>
                  <a:pt x="0" y="304799"/>
                </a:lnTo>
                <a:lnTo>
                  <a:pt x="0" y="152399"/>
                </a:lnTo>
                <a:lnTo>
                  <a:pt x="7780" y="104272"/>
                </a:lnTo>
                <a:lnTo>
                  <a:pt x="29436" y="62442"/>
                </a:lnTo>
                <a:lnTo>
                  <a:pt x="62442" y="29436"/>
                </a:lnTo>
                <a:lnTo>
                  <a:pt x="104272" y="7780"/>
                </a:lnTo>
                <a:lnTo>
                  <a:pt x="152399" y="0"/>
                </a:lnTo>
                <a:lnTo>
                  <a:pt x="1066799" y="0"/>
                </a:lnTo>
                <a:lnTo>
                  <a:pt x="1114927" y="7780"/>
                </a:lnTo>
                <a:lnTo>
                  <a:pt x="1156757" y="29436"/>
                </a:lnTo>
                <a:lnTo>
                  <a:pt x="1189763" y="62442"/>
                </a:lnTo>
                <a:lnTo>
                  <a:pt x="1211419" y="104272"/>
                </a:lnTo>
                <a:lnTo>
                  <a:pt x="1219199" y="152399"/>
                </a:lnTo>
                <a:lnTo>
                  <a:pt x="1219199" y="171449"/>
                </a:lnTo>
                <a:lnTo>
                  <a:pt x="815397" y="171449"/>
                </a:lnTo>
                <a:lnTo>
                  <a:pt x="811680" y="171816"/>
                </a:lnTo>
                <a:lnTo>
                  <a:pt x="776085" y="190842"/>
                </a:lnTo>
                <a:lnTo>
                  <a:pt x="761999" y="224847"/>
                </a:lnTo>
                <a:lnTo>
                  <a:pt x="761999" y="232352"/>
                </a:lnTo>
                <a:lnTo>
                  <a:pt x="781392" y="271664"/>
                </a:lnTo>
                <a:lnTo>
                  <a:pt x="815397" y="285749"/>
                </a:lnTo>
                <a:lnTo>
                  <a:pt x="1219199" y="285749"/>
                </a:lnTo>
                <a:lnTo>
                  <a:pt x="1219199" y="304799"/>
                </a:lnTo>
                <a:lnTo>
                  <a:pt x="1211419" y="352927"/>
                </a:lnTo>
                <a:lnTo>
                  <a:pt x="1189763" y="394757"/>
                </a:lnTo>
                <a:lnTo>
                  <a:pt x="1156757" y="427763"/>
                </a:lnTo>
                <a:lnTo>
                  <a:pt x="1114927" y="449419"/>
                </a:lnTo>
                <a:lnTo>
                  <a:pt x="1066799" y="457199"/>
                </a:lnTo>
                <a:close/>
              </a:path>
              <a:path w="1219200" h="1066800">
                <a:moveTo>
                  <a:pt x="986847" y="285749"/>
                </a:moveTo>
                <a:lnTo>
                  <a:pt x="822902" y="285749"/>
                </a:lnTo>
                <a:lnTo>
                  <a:pt x="826618" y="285383"/>
                </a:lnTo>
                <a:lnTo>
                  <a:pt x="833979" y="283919"/>
                </a:lnTo>
                <a:lnTo>
                  <a:pt x="868753" y="257230"/>
                </a:lnTo>
                <a:lnTo>
                  <a:pt x="876299" y="232352"/>
                </a:lnTo>
                <a:lnTo>
                  <a:pt x="876299" y="224847"/>
                </a:lnTo>
                <a:lnTo>
                  <a:pt x="856907" y="185535"/>
                </a:lnTo>
                <a:lnTo>
                  <a:pt x="822902" y="171449"/>
                </a:lnTo>
                <a:lnTo>
                  <a:pt x="986847" y="171449"/>
                </a:lnTo>
                <a:lnTo>
                  <a:pt x="947535" y="190842"/>
                </a:lnTo>
                <a:lnTo>
                  <a:pt x="933449" y="224847"/>
                </a:lnTo>
                <a:lnTo>
                  <a:pt x="933449" y="232352"/>
                </a:lnTo>
                <a:lnTo>
                  <a:pt x="952842" y="271664"/>
                </a:lnTo>
                <a:lnTo>
                  <a:pt x="983130" y="285383"/>
                </a:lnTo>
                <a:lnTo>
                  <a:pt x="986847" y="285749"/>
                </a:lnTo>
                <a:close/>
              </a:path>
              <a:path w="1219200" h="1066800">
                <a:moveTo>
                  <a:pt x="1219199" y="285749"/>
                </a:moveTo>
                <a:lnTo>
                  <a:pt x="994352" y="285749"/>
                </a:lnTo>
                <a:lnTo>
                  <a:pt x="998068" y="285383"/>
                </a:lnTo>
                <a:lnTo>
                  <a:pt x="1005429" y="283919"/>
                </a:lnTo>
                <a:lnTo>
                  <a:pt x="1040203" y="257230"/>
                </a:lnTo>
                <a:lnTo>
                  <a:pt x="1047749" y="232352"/>
                </a:lnTo>
                <a:lnTo>
                  <a:pt x="1047749" y="224847"/>
                </a:lnTo>
                <a:lnTo>
                  <a:pt x="1028357" y="185535"/>
                </a:lnTo>
                <a:lnTo>
                  <a:pt x="994352" y="171449"/>
                </a:lnTo>
                <a:lnTo>
                  <a:pt x="1219199" y="171449"/>
                </a:lnTo>
                <a:lnTo>
                  <a:pt x="1219199" y="285749"/>
                </a:lnTo>
                <a:close/>
              </a:path>
              <a:path w="1219200" h="1066800">
                <a:moveTo>
                  <a:pt x="1066799" y="1066799"/>
                </a:moveTo>
                <a:lnTo>
                  <a:pt x="152399" y="1066799"/>
                </a:lnTo>
                <a:lnTo>
                  <a:pt x="104272" y="1059019"/>
                </a:lnTo>
                <a:lnTo>
                  <a:pt x="62442" y="1037363"/>
                </a:lnTo>
                <a:lnTo>
                  <a:pt x="29436" y="1004357"/>
                </a:lnTo>
                <a:lnTo>
                  <a:pt x="7780" y="962527"/>
                </a:lnTo>
                <a:lnTo>
                  <a:pt x="0" y="914399"/>
                </a:lnTo>
                <a:lnTo>
                  <a:pt x="0" y="761999"/>
                </a:lnTo>
                <a:lnTo>
                  <a:pt x="7780" y="713872"/>
                </a:lnTo>
                <a:lnTo>
                  <a:pt x="29436" y="672042"/>
                </a:lnTo>
                <a:lnTo>
                  <a:pt x="62442" y="639036"/>
                </a:lnTo>
                <a:lnTo>
                  <a:pt x="104272" y="617379"/>
                </a:lnTo>
                <a:lnTo>
                  <a:pt x="152399" y="609599"/>
                </a:lnTo>
                <a:lnTo>
                  <a:pt x="1066799" y="609599"/>
                </a:lnTo>
                <a:lnTo>
                  <a:pt x="1114927" y="617379"/>
                </a:lnTo>
                <a:lnTo>
                  <a:pt x="1156757" y="639036"/>
                </a:lnTo>
                <a:lnTo>
                  <a:pt x="1189763" y="672042"/>
                </a:lnTo>
                <a:lnTo>
                  <a:pt x="1211419" y="713872"/>
                </a:lnTo>
                <a:lnTo>
                  <a:pt x="1219199" y="761999"/>
                </a:lnTo>
                <a:lnTo>
                  <a:pt x="1219199" y="781049"/>
                </a:lnTo>
                <a:lnTo>
                  <a:pt x="815397" y="781049"/>
                </a:lnTo>
                <a:lnTo>
                  <a:pt x="811680" y="781416"/>
                </a:lnTo>
                <a:lnTo>
                  <a:pt x="776085" y="800442"/>
                </a:lnTo>
                <a:lnTo>
                  <a:pt x="761999" y="834447"/>
                </a:lnTo>
                <a:lnTo>
                  <a:pt x="761999" y="841952"/>
                </a:lnTo>
                <a:lnTo>
                  <a:pt x="781392" y="881264"/>
                </a:lnTo>
                <a:lnTo>
                  <a:pt x="815397" y="895349"/>
                </a:lnTo>
                <a:lnTo>
                  <a:pt x="1219199" y="895349"/>
                </a:lnTo>
                <a:lnTo>
                  <a:pt x="1219199" y="914399"/>
                </a:lnTo>
                <a:lnTo>
                  <a:pt x="1211419" y="962527"/>
                </a:lnTo>
                <a:lnTo>
                  <a:pt x="1189763" y="1004357"/>
                </a:lnTo>
                <a:lnTo>
                  <a:pt x="1156757" y="1037363"/>
                </a:lnTo>
                <a:lnTo>
                  <a:pt x="1114927" y="1059019"/>
                </a:lnTo>
                <a:lnTo>
                  <a:pt x="1066799" y="1066799"/>
                </a:lnTo>
                <a:close/>
              </a:path>
              <a:path w="1219200" h="1066800">
                <a:moveTo>
                  <a:pt x="1005897" y="895349"/>
                </a:moveTo>
                <a:lnTo>
                  <a:pt x="822902" y="895349"/>
                </a:lnTo>
                <a:lnTo>
                  <a:pt x="826618" y="894983"/>
                </a:lnTo>
                <a:lnTo>
                  <a:pt x="833979" y="893519"/>
                </a:lnTo>
                <a:lnTo>
                  <a:pt x="868753" y="866830"/>
                </a:lnTo>
                <a:lnTo>
                  <a:pt x="876299" y="841952"/>
                </a:lnTo>
                <a:lnTo>
                  <a:pt x="876299" y="834447"/>
                </a:lnTo>
                <a:lnTo>
                  <a:pt x="856907" y="795135"/>
                </a:lnTo>
                <a:lnTo>
                  <a:pt x="822902" y="781049"/>
                </a:lnTo>
                <a:lnTo>
                  <a:pt x="1005897" y="781049"/>
                </a:lnTo>
                <a:lnTo>
                  <a:pt x="966585" y="800442"/>
                </a:lnTo>
                <a:lnTo>
                  <a:pt x="952499" y="834447"/>
                </a:lnTo>
                <a:lnTo>
                  <a:pt x="952499" y="841952"/>
                </a:lnTo>
                <a:lnTo>
                  <a:pt x="971892" y="881264"/>
                </a:lnTo>
                <a:lnTo>
                  <a:pt x="1002180" y="894983"/>
                </a:lnTo>
                <a:lnTo>
                  <a:pt x="1005897" y="895349"/>
                </a:lnTo>
                <a:close/>
              </a:path>
              <a:path w="1219200" h="1066800">
                <a:moveTo>
                  <a:pt x="1219199" y="895349"/>
                </a:moveTo>
                <a:lnTo>
                  <a:pt x="1013402" y="895349"/>
                </a:lnTo>
                <a:lnTo>
                  <a:pt x="1017118" y="894983"/>
                </a:lnTo>
                <a:lnTo>
                  <a:pt x="1024479" y="893519"/>
                </a:lnTo>
                <a:lnTo>
                  <a:pt x="1059253" y="866830"/>
                </a:lnTo>
                <a:lnTo>
                  <a:pt x="1066799" y="841952"/>
                </a:lnTo>
                <a:lnTo>
                  <a:pt x="1066799" y="834447"/>
                </a:lnTo>
                <a:lnTo>
                  <a:pt x="1047407" y="795135"/>
                </a:lnTo>
                <a:lnTo>
                  <a:pt x="1013402" y="781049"/>
                </a:lnTo>
                <a:lnTo>
                  <a:pt x="1219199" y="781049"/>
                </a:lnTo>
                <a:lnTo>
                  <a:pt x="1219199" y="895349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0097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10" dirty="0"/>
              <a:t>Technical</a:t>
            </a:r>
            <a:r>
              <a:rPr spc="-245" dirty="0"/>
              <a:t> </a:t>
            </a:r>
            <a:r>
              <a:rPr spc="-310" dirty="0"/>
              <a:t>Architecture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7199" y="2895599"/>
            <a:ext cx="4143375" cy="609600"/>
            <a:chOff x="457199" y="2895599"/>
            <a:chExt cx="4143375" cy="609600"/>
          </a:xfrm>
        </p:grpSpPr>
        <p:sp>
          <p:nvSpPr>
            <p:cNvPr id="8" name="object 8"/>
            <p:cNvSpPr/>
            <p:nvPr/>
          </p:nvSpPr>
          <p:spPr>
            <a:xfrm>
              <a:off x="471487" y="2895599"/>
              <a:ext cx="4129404" cy="609600"/>
            </a:xfrm>
            <a:custGeom>
              <a:avLst/>
              <a:gdLst/>
              <a:ahLst/>
              <a:cxnLst/>
              <a:rect l="l" t="t" r="r" b="b"/>
              <a:pathLst>
                <a:path w="4129404" h="609600">
                  <a:moveTo>
                    <a:pt x="4057890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4057890" y="0"/>
                  </a:lnTo>
                  <a:lnTo>
                    <a:pt x="4062845" y="488"/>
                  </a:lnTo>
                  <a:lnTo>
                    <a:pt x="4099381" y="15621"/>
                  </a:lnTo>
                  <a:lnTo>
                    <a:pt x="4125200" y="51661"/>
                  </a:lnTo>
                  <a:lnTo>
                    <a:pt x="4129086" y="71196"/>
                  </a:lnTo>
                  <a:lnTo>
                    <a:pt x="4129086" y="538403"/>
                  </a:lnTo>
                  <a:lnTo>
                    <a:pt x="4113464" y="579894"/>
                  </a:lnTo>
                  <a:lnTo>
                    <a:pt x="4077424" y="605714"/>
                  </a:lnTo>
                  <a:lnTo>
                    <a:pt x="4057890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2895599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199" y="3657599"/>
            <a:ext cx="4143375" cy="609600"/>
            <a:chOff x="457199" y="3657599"/>
            <a:chExt cx="4143375" cy="609600"/>
          </a:xfrm>
        </p:grpSpPr>
        <p:sp>
          <p:nvSpPr>
            <p:cNvPr id="11" name="object 11"/>
            <p:cNvSpPr/>
            <p:nvPr/>
          </p:nvSpPr>
          <p:spPr>
            <a:xfrm>
              <a:off x="471487" y="3657599"/>
              <a:ext cx="4129404" cy="609600"/>
            </a:xfrm>
            <a:custGeom>
              <a:avLst/>
              <a:gdLst/>
              <a:ahLst/>
              <a:cxnLst/>
              <a:rect l="l" t="t" r="r" b="b"/>
              <a:pathLst>
                <a:path w="4129404" h="609600">
                  <a:moveTo>
                    <a:pt x="4057890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4057890" y="0"/>
                  </a:lnTo>
                  <a:lnTo>
                    <a:pt x="4062845" y="488"/>
                  </a:lnTo>
                  <a:lnTo>
                    <a:pt x="4099381" y="15621"/>
                  </a:lnTo>
                  <a:lnTo>
                    <a:pt x="4125200" y="51661"/>
                  </a:lnTo>
                  <a:lnTo>
                    <a:pt x="4129086" y="71196"/>
                  </a:lnTo>
                  <a:lnTo>
                    <a:pt x="4129086" y="538403"/>
                  </a:lnTo>
                  <a:lnTo>
                    <a:pt x="4113464" y="579893"/>
                  </a:lnTo>
                  <a:lnTo>
                    <a:pt x="4077424" y="605713"/>
                  </a:lnTo>
                  <a:lnTo>
                    <a:pt x="4057890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3657599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7199" y="4419599"/>
            <a:ext cx="4143375" cy="609600"/>
            <a:chOff x="457199" y="4419599"/>
            <a:chExt cx="4143375" cy="609600"/>
          </a:xfrm>
        </p:grpSpPr>
        <p:sp>
          <p:nvSpPr>
            <p:cNvPr id="14" name="object 14"/>
            <p:cNvSpPr/>
            <p:nvPr/>
          </p:nvSpPr>
          <p:spPr>
            <a:xfrm>
              <a:off x="471487" y="4419599"/>
              <a:ext cx="4129404" cy="609600"/>
            </a:xfrm>
            <a:custGeom>
              <a:avLst/>
              <a:gdLst/>
              <a:ahLst/>
              <a:cxnLst/>
              <a:rect l="l" t="t" r="r" b="b"/>
              <a:pathLst>
                <a:path w="4129404" h="609600">
                  <a:moveTo>
                    <a:pt x="4057890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4057890" y="0"/>
                  </a:lnTo>
                  <a:lnTo>
                    <a:pt x="4062845" y="488"/>
                  </a:lnTo>
                  <a:lnTo>
                    <a:pt x="4099381" y="15621"/>
                  </a:lnTo>
                  <a:lnTo>
                    <a:pt x="4125200" y="51661"/>
                  </a:lnTo>
                  <a:lnTo>
                    <a:pt x="4129086" y="71196"/>
                  </a:lnTo>
                  <a:lnTo>
                    <a:pt x="4129086" y="538403"/>
                  </a:lnTo>
                  <a:lnTo>
                    <a:pt x="4113464" y="579894"/>
                  </a:lnTo>
                  <a:lnTo>
                    <a:pt x="4077424" y="605713"/>
                  </a:lnTo>
                  <a:lnTo>
                    <a:pt x="4057890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" y="4419599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4500" y="1213037"/>
            <a:ext cx="315658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40" dirty="0">
                <a:solidFill>
                  <a:srgbClr val="374050"/>
                </a:solidFill>
                <a:latin typeface="Montserrat SemiBold"/>
                <a:cs typeface="Montserrat SemiBold"/>
              </a:rPr>
              <a:t>Built</a:t>
            </a:r>
            <a:r>
              <a:rPr sz="2050" b="1" spc="-4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55" dirty="0">
                <a:solidFill>
                  <a:srgbClr val="374050"/>
                </a:solidFill>
                <a:latin typeface="Montserrat SemiBold"/>
                <a:cs typeface="Montserrat SemiBold"/>
              </a:rPr>
              <a:t>with</a:t>
            </a:r>
            <a:r>
              <a:rPr sz="2050" b="1" spc="-4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70" dirty="0">
                <a:solidFill>
                  <a:srgbClr val="374050"/>
                </a:solidFill>
                <a:latin typeface="Montserrat SemiBold"/>
                <a:cs typeface="Montserrat SemiBold"/>
              </a:rPr>
              <a:t>Python</a:t>
            </a:r>
            <a:r>
              <a:rPr sz="2050" b="1" spc="-4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95" dirty="0">
                <a:solidFill>
                  <a:srgbClr val="374050"/>
                </a:solidFill>
                <a:latin typeface="Montserrat SemiBold"/>
                <a:cs typeface="Montserrat SemiBold"/>
              </a:rPr>
              <a:t>&amp;</a:t>
            </a:r>
            <a:r>
              <a:rPr sz="2050" b="1" spc="-4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35" dirty="0">
                <a:solidFill>
                  <a:srgbClr val="374050"/>
                </a:solidFill>
                <a:latin typeface="Montserrat SemiBold"/>
                <a:cs typeface="Montserrat SemiBold"/>
              </a:rPr>
              <a:t>Gradio</a:t>
            </a:r>
            <a:endParaRPr sz="2050">
              <a:latin typeface="Montserrat SemiBold"/>
              <a:cs typeface="Montserrat Semi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500" y="1739633"/>
            <a:ext cx="4054475" cy="825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Our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solution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leverages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4A5462"/>
                </a:solidFill>
                <a:latin typeface="Montserrat"/>
                <a:cs typeface="Montserrat"/>
              </a:rPr>
              <a:t>modern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technologies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4A5462"/>
                </a:solidFill>
                <a:latin typeface="Montserrat"/>
                <a:cs typeface="Montserrat"/>
              </a:rPr>
              <a:t>to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deliver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responsive,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intelligent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financial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assistant</a:t>
            </a:r>
            <a:r>
              <a:rPr sz="14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4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clean</a:t>
            </a:r>
            <a:r>
              <a:rPr sz="14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architecture.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474" y="2921978"/>
            <a:ext cx="3740785" cy="487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85"/>
              </a:spcBef>
            </a:pPr>
            <a:r>
              <a:rPr sz="1350" b="1" spc="-100" dirty="0">
                <a:solidFill>
                  <a:srgbClr val="3B81F5"/>
                </a:solidFill>
                <a:latin typeface="Montserrat SemiBold"/>
                <a:cs typeface="Montserrat SemiBold"/>
              </a:rPr>
              <a:t>Python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3B81F5"/>
                </a:solidFill>
                <a:latin typeface="Montserrat SemiBold"/>
                <a:cs typeface="Montserrat SemiBold"/>
              </a:rPr>
              <a:t>backend</a:t>
            </a:r>
            <a:r>
              <a:rPr sz="1350" b="1" spc="-3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for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robust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Montserrat"/>
                <a:cs typeface="Montserrat"/>
              </a:rPr>
              <a:t>calculations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AI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logic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474" y="3683978"/>
            <a:ext cx="3725545" cy="487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85"/>
              </a:spcBef>
            </a:pP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Gradio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3B81F5"/>
                </a:solidFill>
                <a:latin typeface="Montserrat SemiBold"/>
                <a:cs typeface="Montserrat SemiBold"/>
              </a:rPr>
              <a:t>framework</a:t>
            </a:r>
            <a:r>
              <a:rPr sz="13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for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rapid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UI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development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Montserrat"/>
                <a:cs typeface="Montserrat"/>
              </a:rPr>
              <a:t>and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interactive</a:t>
            </a:r>
            <a:r>
              <a:rPr sz="1300" spc="-2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elements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474" y="4445977"/>
            <a:ext cx="3676650" cy="487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85"/>
              </a:spcBef>
            </a:pPr>
            <a:r>
              <a:rPr sz="1350" b="1" spc="-110" dirty="0">
                <a:solidFill>
                  <a:srgbClr val="3B81F5"/>
                </a:solidFill>
                <a:latin typeface="Montserrat SemiBold"/>
                <a:cs typeface="Montserrat SemiBold"/>
              </a:rPr>
              <a:t>API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integrations</a:t>
            </a:r>
            <a:r>
              <a:rPr sz="1350" b="1" spc="-3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for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real-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time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data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ontserrat"/>
                <a:cs typeface="Montserrat"/>
              </a:rPr>
              <a:t>and </a:t>
            </a:r>
            <a:r>
              <a:rPr sz="1300" spc="-80" dirty="0">
                <a:solidFill>
                  <a:srgbClr val="374050"/>
                </a:solidFill>
                <a:latin typeface="Montserrat"/>
                <a:cs typeface="Montserrat"/>
              </a:rPr>
              <a:t>market</a:t>
            </a:r>
            <a:r>
              <a:rPr sz="1300" spc="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analysis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500" y="5304522"/>
            <a:ext cx="173037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0" dirty="0">
                <a:solidFill>
                  <a:srgbClr val="374050"/>
                </a:solidFill>
                <a:latin typeface="Montserrat SemiBold"/>
                <a:cs typeface="Montserrat SemiBold"/>
              </a:rPr>
              <a:t>Security</a:t>
            </a:r>
            <a:r>
              <a:rPr sz="1700" b="1" spc="1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700" b="1" spc="-120" dirty="0">
                <a:solidFill>
                  <a:srgbClr val="374050"/>
                </a:solidFill>
                <a:latin typeface="Montserrat SemiBold"/>
                <a:cs typeface="Montserrat SemiBold"/>
              </a:rPr>
              <a:t>Features</a:t>
            </a:r>
            <a:endParaRPr sz="1700">
              <a:latin typeface="Montserrat SemiBold"/>
              <a:cs typeface="Montserrat SemiBold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32" y="5791199"/>
            <a:ext cx="142934" cy="15216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11199" y="5734176"/>
            <a:ext cx="364490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5" dirty="0">
                <a:latin typeface="Montserrat"/>
                <a:cs typeface="Montserrat"/>
              </a:rPr>
              <a:t>Environment-</a:t>
            </a:r>
            <a:r>
              <a:rPr sz="1300" spc="-65" dirty="0">
                <a:latin typeface="Montserrat"/>
                <a:cs typeface="Montserrat"/>
              </a:rPr>
              <a:t>variable-</a:t>
            </a:r>
            <a:r>
              <a:rPr sz="1300" spc="-75" dirty="0">
                <a:latin typeface="Montserrat"/>
                <a:cs typeface="Montserrat"/>
              </a:rPr>
              <a:t>based</a:t>
            </a:r>
            <a:r>
              <a:rPr sz="1300" spc="6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API</a:t>
            </a:r>
            <a:r>
              <a:rPr sz="1300" spc="65" dirty="0">
                <a:latin typeface="Montserrat"/>
                <a:cs typeface="Montserrat"/>
              </a:rPr>
              <a:t> </a:t>
            </a:r>
            <a:r>
              <a:rPr sz="1300" spc="-85" dirty="0">
                <a:latin typeface="Montserrat"/>
                <a:cs typeface="Montserrat"/>
              </a:rPr>
              <a:t>key</a:t>
            </a:r>
            <a:r>
              <a:rPr sz="1300" spc="60" dirty="0">
                <a:latin typeface="Montserrat"/>
                <a:cs typeface="Montserrat"/>
              </a:rPr>
              <a:t> </a:t>
            </a:r>
            <a:r>
              <a:rPr sz="1300" spc="-45" dirty="0">
                <a:latin typeface="Montserrat"/>
                <a:cs typeface="Montserrat"/>
              </a:rPr>
              <a:t>protection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134099"/>
            <a:ext cx="133349" cy="1523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92149" y="6077076"/>
            <a:ext cx="376618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5" dirty="0">
                <a:latin typeface="Montserrat"/>
                <a:cs typeface="Montserrat"/>
              </a:rPr>
              <a:t>Secure</a:t>
            </a:r>
            <a:r>
              <a:rPr sz="1300" spc="-15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local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data</a:t>
            </a:r>
            <a:r>
              <a:rPr sz="1300" spc="-15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storage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of</a:t>
            </a:r>
            <a:r>
              <a:rPr sz="1300" spc="-15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personal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40" dirty="0">
                <a:latin typeface="Montserrat"/>
                <a:cs typeface="Montserrat"/>
              </a:rPr>
              <a:t>information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6476999"/>
            <a:ext cx="190499" cy="15260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49299" y="6419976"/>
            <a:ext cx="313245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0" dirty="0">
                <a:latin typeface="Montserrat"/>
                <a:cs typeface="Montserrat"/>
              </a:rPr>
              <a:t>User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authentication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and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data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40" dirty="0">
                <a:latin typeface="Montserrat"/>
                <a:cs typeface="Montserrat"/>
              </a:rPr>
              <a:t>encryption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43199" y="6991350"/>
            <a:ext cx="6705600" cy="466725"/>
          </a:xfrm>
          <a:custGeom>
            <a:avLst/>
            <a:gdLst/>
            <a:ahLst/>
            <a:cxnLst/>
            <a:rect l="l" t="t" r="r" b="b"/>
            <a:pathLst>
              <a:path w="6705600" h="466725">
                <a:moveTo>
                  <a:pt x="6479880" y="466724"/>
                </a:moveTo>
                <a:lnTo>
                  <a:pt x="225719" y="466724"/>
                </a:lnTo>
                <a:lnTo>
                  <a:pt x="218095" y="466349"/>
                </a:lnTo>
                <a:lnTo>
                  <a:pt x="180339" y="460749"/>
                </a:lnTo>
                <a:lnTo>
                  <a:pt x="136997" y="446034"/>
                </a:lnTo>
                <a:lnTo>
                  <a:pt x="97358" y="423148"/>
                </a:lnTo>
                <a:lnTo>
                  <a:pt x="62945" y="392968"/>
                </a:lnTo>
                <a:lnTo>
                  <a:pt x="35082" y="356655"/>
                </a:lnTo>
                <a:lnTo>
                  <a:pt x="14838" y="315603"/>
                </a:lnTo>
                <a:lnTo>
                  <a:pt x="2992" y="271392"/>
                </a:lnTo>
                <a:lnTo>
                  <a:pt x="0" y="241005"/>
                </a:lnTo>
                <a:lnTo>
                  <a:pt x="0" y="233361"/>
                </a:lnTo>
                <a:lnTo>
                  <a:pt x="0" y="225719"/>
                </a:lnTo>
                <a:lnTo>
                  <a:pt x="5974" y="180339"/>
                </a:lnTo>
                <a:lnTo>
                  <a:pt x="20688" y="136995"/>
                </a:lnTo>
                <a:lnTo>
                  <a:pt x="43574" y="97357"/>
                </a:lnTo>
                <a:lnTo>
                  <a:pt x="73754" y="62945"/>
                </a:lnTo>
                <a:lnTo>
                  <a:pt x="110067" y="35081"/>
                </a:lnTo>
                <a:lnTo>
                  <a:pt x="151119" y="14838"/>
                </a:lnTo>
                <a:lnTo>
                  <a:pt x="195331" y="2992"/>
                </a:lnTo>
                <a:lnTo>
                  <a:pt x="225719" y="0"/>
                </a:lnTo>
                <a:lnTo>
                  <a:pt x="6479880" y="0"/>
                </a:lnTo>
                <a:lnTo>
                  <a:pt x="6525259" y="5975"/>
                </a:lnTo>
                <a:lnTo>
                  <a:pt x="6568602" y="20687"/>
                </a:lnTo>
                <a:lnTo>
                  <a:pt x="6608240" y="43574"/>
                </a:lnTo>
                <a:lnTo>
                  <a:pt x="6642653" y="73753"/>
                </a:lnTo>
                <a:lnTo>
                  <a:pt x="6670516" y="110067"/>
                </a:lnTo>
                <a:lnTo>
                  <a:pt x="6690760" y="151118"/>
                </a:lnTo>
                <a:lnTo>
                  <a:pt x="6702606" y="195331"/>
                </a:lnTo>
                <a:lnTo>
                  <a:pt x="6705599" y="225719"/>
                </a:lnTo>
                <a:lnTo>
                  <a:pt x="6705599" y="241005"/>
                </a:lnTo>
                <a:lnTo>
                  <a:pt x="6699624" y="286383"/>
                </a:lnTo>
                <a:lnTo>
                  <a:pt x="6684910" y="329726"/>
                </a:lnTo>
                <a:lnTo>
                  <a:pt x="6662024" y="369365"/>
                </a:lnTo>
                <a:lnTo>
                  <a:pt x="6631844" y="403778"/>
                </a:lnTo>
                <a:lnTo>
                  <a:pt x="6595530" y="431640"/>
                </a:lnTo>
                <a:lnTo>
                  <a:pt x="6554479" y="451884"/>
                </a:lnTo>
                <a:lnTo>
                  <a:pt x="6510267" y="463730"/>
                </a:lnTo>
                <a:lnTo>
                  <a:pt x="6487504" y="466349"/>
                </a:lnTo>
                <a:lnTo>
                  <a:pt x="6479880" y="466724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7773" y="1257299"/>
            <a:ext cx="6677025" cy="542924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308155" y="1456422"/>
            <a:ext cx="21780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55" dirty="0">
                <a:solidFill>
                  <a:srgbClr val="374050"/>
                </a:solidFill>
                <a:latin typeface="Montserrat SemiBold"/>
                <a:cs typeface="Montserrat SemiBold"/>
              </a:rPr>
              <a:t>Component</a:t>
            </a:r>
            <a:r>
              <a:rPr sz="1700" b="1" spc="1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374050"/>
                </a:solidFill>
                <a:latin typeface="Montserrat SemiBold"/>
                <a:cs typeface="Montserrat SemiBold"/>
              </a:rPr>
              <a:t>Structure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2365" y="2563959"/>
            <a:ext cx="56324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95" dirty="0">
                <a:solidFill>
                  <a:srgbClr val="1F2937"/>
                </a:solidFill>
                <a:latin typeface="Montserrat"/>
                <a:cs typeface="Montserrat"/>
              </a:rPr>
              <a:t>app.py</a:t>
            </a:r>
            <a:endParaRPr sz="1350">
              <a:latin typeface="Montserrat"/>
              <a:cs typeface="Montserra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10758" y="2864700"/>
            <a:ext cx="152590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8700"/>
              </a:lnSpc>
              <a:spcBef>
                <a:spcPts val="95"/>
              </a:spcBef>
            </a:pP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Main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application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entry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point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initialization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logic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53474" y="2563959"/>
            <a:ext cx="88773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90" dirty="0">
                <a:solidFill>
                  <a:srgbClr val="1F2937"/>
                </a:solidFill>
                <a:latin typeface="Montserrat"/>
                <a:cs typeface="Montserrat"/>
              </a:rPr>
              <a:t>chatbot.py</a:t>
            </a:r>
            <a:endParaRPr sz="1350">
              <a:latin typeface="Montserrat"/>
              <a:cs typeface="Montserra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25159" y="2864700"/>
            <a:ext cx="1544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5080" indent="-60960">
              <a:lnSpc>
                <a:spcPct val="108700"/>
              </a:lnSpc>
              <a:spcBef>
                <a:spcPts val="95"/>
              </a:spcBef>
            </a:pPr>
            <a:r>
              <a:rPr sz="1150" spc="-85" dirty="0">
                <a:solidFill>
                  <a:srgbClr val="4A5462"/>
                </a:solidFill>
                <a:latin typeface="Montserrat"/>
                <a:cs typeface="Montserrat"/>
              </a:rPr>
              <a:t>Core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logic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and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1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calculations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15673" y="2563959"/>
            <a:ext cx="410209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80" dirty="0">
                <a:solidFill>
                  <a:srgbClr val="1F2937"/>
                </a:solidFill>
                <a:latin typeface="Montserrat"/>
                <a:cs typeface="Montserrat"/>
              </a:rPr>
              <a:t>ui.py</a:t>
            </a:r>
            <a:endParaRPr sz="1350">
              <a:latin typeface="Montserrat"/>
              <a:cs typeface="Montserra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79433" y="2864700"/>
            <a:ext cx="16827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6545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Gradio</a:t>
            </a:r>
            <a:r>
              <a:rPr sz="11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interface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components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layouts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74915" y="4383234"/>
            <a:ext cx="119761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90" dirty="0">
                <a:solidFill>
                  <a:srgbClr val="1F2937"/>
                </a:solidFill>
                <a:latin typeface="Montserrat"/>
                <a:cs typeface="Montserrat"/>
              </a:rPr>
              <a:t>api_handler.py</a:t>
            </a:r>
            <a:endParaRPr sz="1350">
              <a:latin typeface="Montserrat"/>
              <a:cs typeface="Montserra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4408" y="4683975"/>
            <a:ext cx="167893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 marR="5080" indent="-269240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External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API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integrations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for</a:t>
            </a:r>
            <a:r>
              <a:rPr sz="11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1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data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98816" y="4383234"/>
            <a:ext cx="159702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90" dirty="0">
                <a:solidFill>
                  <a:srgbClr val="1F2937"/>
                </a:solidFill>
                <a:latin typeface="Montserrat"/>
                <a:cs typeface="Montserrat"/>
              </a:rPr>
              <a:t>credit_calculator.py</a:t>
            </a:r>
            <a:endParaRPr sz="1350">
              <a:latin typeface="Montserrat"/>
              <a:cs typeface="Montserra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13848" y="4683975"/>
            <a:ext cx="15671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 marR="5080" indent="-60960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Credit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score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simulation 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logic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72612" y="4383234"/>
            <a:ext cx="129603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95" dirty="0">
                <a:solidFill>
                  <a:srgbClr val="1F2937"/>
                </a:solidFill>
                <a:latin typeface="Montserrat"/>
                <a:cs typeface="Montserrat"/>
              </a:rPr>
              <a:t>data_storage.py</a:t>
            </a:r>
            <a:endParaRPr sz="1350">
              <a:latin typeface="Montserrat"/>
              <a:cs typeface="Montserra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38990" y="4683975"/>
            <a:ext cx="1163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marR="5080" indent="-10160">
              <a:lnSpc>
                <a:spcPct val="108700"/>
              </a:lnSpc>
              <a:spcBef>
                <a:spcPts val="95"/>
              </a:spcBef>
            </a:pP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Secure</a:t>
            </a:r>
            <a:r>
              <a:rPr sz="11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local</a:t>
            </a:r>
            <a:r>
              <a:rPr sz="115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data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persistence</a:t>
            </a:r>
            <a:r>
              <a:rPr sz="11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layer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13610" y="5633632"/>
            <a:ext cx="170561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5" dirty="0">
                <a:solidFill>
                  <a:srgbClr val="374050"/>
                </a:solidFill>
                <a:latin typeface="Montserrat SemiBold"/>
                <a:cs typeface="Montserrat SemiBold"/>
              </a:rPr>
              <a:t>Modular</a:t>
            </a:r>
            <a:r>
              <a:rPr sz="1350" b="1" spc="1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374050"/>
                </a:solidFill>
                <a:latin typeface="Montserrat SemiBold"/>
                <a:cs typeface="Montserrat SemiBold"/>
              </a:rPr>
              <a:t>Architecture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65960" y="5893650"/>
            <a:ext cx="58877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Components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are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designed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separation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of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concerns,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enabling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easy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maintenance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Montserrat"/>
                <a:cs typeface="Montserrat"/>
              </a:rPr>
              <a:t>and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future</a:t>
            </a:r>
            <a:r>
              <a:rPr sz="11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extensibility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401299" y="7410450"/>
            <a:ext cx="1600200" cy="323850"/>
            <a:chOff x="10401299" y="7410450"/>
            <a:chExt cx="1600200" cy="323850"/>
          </a:xfrm>
        </p:grpSpPr>
        <p:sp>
          <p:nvSpPr>
            <p:cNvPr id="46" name="object 46"/>
            <p:cNvSpPr/>
            <p:nvPr/>
          </p:nvSpPr>
          <p:spPr>
            <a:xfrm>
              <a:off x="10401299" y="7410450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599" y="7505699"/>
              <a:ext cx="133349" cy="13334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3033960" y="7127999"/>
            <a:ext cx="612394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350" b="1" spc="-95" dirty="0">
                <a:solidFill>
                  <a:srgbClr val="1C4ED8"/>
                </a:solidFill>
                <a:latin typeface="Montserrat SemiBold"/>
                <a:cs typeface="Montserrat SemiBold"/>
              </a:rPr>
              <a:t>Simple</a:t>
            </a:r>
            <a:r>
              <a:rPr sz="1350" b="1" spc="-4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deployment:</a:t>
            </a:r>
            <a:r>
              <a:rPr sz="1350" b="1" spc="-4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200" b="1" dirty="0">
                <a:solidFill>
                  <a:srgbClr val="1C4ED8"/>
                </a:solidFill>
                <a:latin typeface="Liberation Mono"/>
                <a:cs typeface="Liberation Mono"/>
              </a:rPr>
              <a:t>pip</a:t>
            </a:r>
            <a:r>
              <a:rPr sz="1200" b="1" spc="-5" dirty="0">
                <a:solidFill>
                  <a:srgbClr val="1C4ED8"/>
                </a:solidFill>
                <a:latin typeface="Liberation Mono"/>
                <a:cs typeface="Liberation Mono"/>
              </a:rPr>
              <a:t> </a:t>
            </a:r>
            <a:r>
              <a:rPr sz="1200" b="1" dirty="0">
                <a:solidFill>
                  <a:srgbClr val="1C4ED8"/>
                </a:solidFill>
                <a:latin typeface="Liberation Mono"/>
                <a:cs typeface="Liberation Mono"/>
              </a:rPr>
              <a:t>install</a:t>
            </a:r>
            <a:r>
              <a:rPr sz="1200" b="1" spc="-5" dirty="0">
                <a:solidFill>
                  <a:srgbClr val="1C4ED8"/>
                </a:solidFill>
                <a:latin typeface="Liberation Mono"/>
                <a:cs typeface="Liberation Mono"/>
              </a:rPr>
              <a:t> </a:t>
            </a:r>
            <a:r>
              <a:rPr sz="1200" b="1" spc="-10" dirty="0">
                <a:solidFill>
                  <a:srgbClr val="1C4ED8"/>
                </a:solidFill>
                <a:latin typeface="Liberation Mono"/>
                <a:cs typeface="Liberation Mono"/>
              </a:rPr>
              <a:t>-</a:t>
            </a:r>
            <a:r>
              <a:rPr sz="1200" b="1" dirty="0">
                <a:solidFill>
                  <a:srgbClr val="1C4ED8"/>
                </a:solidFill>
                <a:latin typeface="Liberation Mono"/>
                <a:cs typeface="Liberation Mono"/>
              </a:rPr>
              <a:t>r </a:t>
            </a:r>
            <a:r>
              <a:rPr sz="1200" b="1" spc="-10" dirty="0">
                <a:solidFill>
                  <a:srgbClr val="1C4ED8"/>
                </a:solidFill>
                <a:latin typeface="Liberation Mono"/>
                <a:cs typeface="Liberation Mono"/>
              </a:rPr>
              <a:t>requirements.txt</a:t>
            </a:r>
            <a:r>
              <a:rPr sz="1200" b="1" spc="-390" dirty="0">
                <a:solidFill>
                  <a:srgbClr val="1C4ED8"/>
                </a:solidFill>
                <a:latin typeface="Liberation Mono"/>
                <a:cs typeface="Liberation Mono"/>
              </a:rPr>
              <a:t> </a:t>
            </a:r>
            <a:r>
              <a:rPr sz="1350" b="1" spc="-105" dirty="0">
                <a:solidFill>
                  <a:srgbClr val="1C4ED8"/>
                </a:solidFill>
                <a:latin typeface="Montserrat SemiBold"/>
                <a:cs typeface="Montserrat SemiBold"/>
              </a:rPr>
              <a:t>then</a:t>
            </a:r>
            <a:r>
              <a:rPr sz="1350" b="1" spc="-4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200" b="1" dirty="0">
                <a:solidFill>
                  <a:srgbClr val="1C4ED8"/>
                </a:solidFill>
                <a:latin typeface="Liberation Mono"/>
                <a:cs typeface="Liberation Mono"/>
              </a:rPr>
              <a:t>python</a:t>
            </a:r>
            <a:r>
              <a:rPr sz="1200" b="1" spc="-5" dirty="0">
                <a:solidFill>
                  <a:srgbClr val="1C4ED8"/>
                </a:solidFill>
                <a:latin typeface="Liberation Mono"/>
                <a:cs typeface="Liberation Mono"/>
              </a:rPr>
              <a:t> </a:t>
            </a:r>
            <a:r>
              <a:rPr sz="1200" b="1" spc="-10" dirty="0">
                <a:solidFill>
                  <a:srgbClr val="1C4ED8"/>
                </a:solidFill>
                <a:latin typeface="Liberation Mono"/>
                <a:cs typeface="Liberation Mono"/>
              </a:rPr>
              <a:t>app.py</a:t>
            </a:r>
            <a:endParaRPr sz="1200">
              <a:latin typeface="Liberation Mono"/>
              <a:cs typeface="Liberation Mon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689232" y="7512849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599" y="0"/>
            <a:ext cx="1371600" cy="1219200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1062989" y="152399"/>
                </a:moveTo>
                <a:lnTo>
                  <a:pt x="308609" y="152399"/>
                </a:lnTo>
                <a:lnTo>
                  <a:pt x="308115" y="143072"/>
                </a:lnTo>
                <a:lnTo>
                  <a:pt x="307687" y="133677"/>
                </a:lnTo>
                <a:lnTo>
                  <a:pt x="306943" y="114776"/>
                </a:lnTo>
                <a:lnTo>
                  <a:pt x="314589" y="70321"/>
                </a:lnTo>
                <a:lnTo>
                  <a:pt x="338464" y="33813"/>
                </a:lnTo>
                <a:lnTo>
                  <a:pt x="374618" y="9093"/>
                </a:lnTo>
                <a:lnTo>
                  <a:pt x="419099" y="0"/>
                </a:lnTo>
                <a:lnTo>
                  <a:pt x="952499" y="0"/>
                </a:lnTo>
                <a:lnTo>
                  <a:pt x="996980" y="9093"/>
                </a:lnTo>
                <a:lnTo>
                  <a:pt x="1033135" y="33813"/>
                </a:lnTo>
                <a:lnTo>
                  <a:pt x="1057010" y="70321"/>
                </a:lnTo>
                <a:lnTo>
                  <a:pt x="1064656" y="114776"/>
                </a:lnTo>
                <a:lnTo>
                  <a:pt x="1064295" y="124338"/>
                </a:lnTo>
                <a:lnTo>
                  <a:pt x="1063916" y="133677"/>
                </a:lnTo>
                <a:lnTo>
                  <a:pt x="1063486" y="143072"/>
                </a:lnTo>
                <a:lnTo>
                  <a:pt x="1062989" y="152399"/>
                </a:lnTo>
                <a:close/>
              </a:path>
              <a:path w="1371600" h="1219200">
                <a:moveTo>
                  <a:pt x="852249" y="1066799"/>
                </a:moveTo>
                <a:lnTo>
                  <a:pt x="519350" y="1066799"/>
                </a:lnTo>
                <a:lnTo>
                  <a:pt x="554448" y="1059697"/>
                </a:lnTo>
                <a:lnTo>
                  <a:pt x="583138" y="1040338"/>
                </a:lnTo>
                <a:lnTo>
                  <a:pt x="602497" y="1011647"/>
                </a:lnTo>
                <a:lnTo>
                  <a:pt x="609599" y="976550"/>
                </a:lnTo>
                <a:lnTo>
                  <a:pt x="602755" y="942037"/>
                </a:lnTo>
                <a:lnTo>
                  <a:pt x="583481" y="910470"/>
                </a:lnTo>
                <a:lnTo>
                  <a:pt x="553719" y="884798"/>
                </a:lnTo>
                <a:lnTo>
                  <a:pt x="515778" y="867965"/>
                </a:lnTo>
                <a:lnTo>
                  <a:pt x="478764" y="856898"/>
                </a:lnTo>
                <a:lnTo>
                  <a:pt x="439247" y="843144"/>
                </a:lnTo>
                <a:lnTo>
                  <a:pt x="397894" y="826404"/>
                </a:lnTo>
                <a:lnTo>
                  <a:pt x="355371" y="806380"/>
                </a:lnTo>
                <a:lnTo>
                  <a:pt x="312346" y="782773"/>
                </a:lnTo>
                <a:lnTo>
                  <a:pt x="269486" y="755284"/>
                </a:lnTo>
                <a:lnTo>
                  <a:pt x="227458" y="723614"/>
                </a:lnTo>
                <a:lnTo>
                  <a:pt x="186928" y="687466"/>
                </a:lnTo>
                <a:lnTo>
                  <a:pt x="158421" y="657851"/>
                </a:lnTo>
                <a:lnTo>
                  <a:pt x="131509" y="625710"/>
                </a:lnTo>
                <a:lnTo>
                  <a:pt x="106428" y="590965"/>
                </a:lnTo>
                <a:lnTo>
                  <a:pt x="83412" y="553533"/>
                </a:lnTo>
                <a:lnTo>
                  <a:pt x="62699" y="513335"/>
                </a:lnTo>
                <a:lnTo>
                  <a:pt x="44525" y="470291"/>
                </a:lnTo>
                <a:lnTo>
                  <a:pt x="29126" y="424319"/>
                </a:lnTo>
                <a:lnTo>
                  <a:pt x="16862" y="375835"/>
                </a:lnTo>
                <a:lnTo>
                  <a:pt x="7645" y="323550"/>
                </a:lnTo>
                <a:lnTo>
                  <a:pt x="7596" y="323272"/>
                </a:lnTo>
                <a:lnTo>
                  <a:pt x="1938" y="268035"/>
                </a:lnTo>
                <a:lnTo>
                  <a:pt x="0" y="209549"/>
                </a:lnTo>
                <a:lnTo>
                  <a:pt x="4476" y="187259"/>
                </a:lnTo>
                <a:lnTo>
                  <a:pt x="16698" y="169098"/>
                </a:lnTo>
                <a:lnTo>
                  <a:pt x="34859" y="156875"/>
                </a:lnTo>
                <a:lnTo>
                  <a:pt x="57149" y="152399"/>
                </a:lnTo>
                <a:lnTo>
                  <a:pt x="1314449" y="152399"/>
                </a:lnTo>
                <a:lnTo>
                  <a:pt x="1336740" y="156875"/>
                </a:lnTo>
                <a:lnTo>
                  <a:pt x="1354901" y="169098"/>
                </a:lnTo>
                <a:lnTo>
                  <a:pt x="1367123" y="187259"/>
                </a:lnTo>
                <a:lnTo>
                  <a:pt x="1371599" y="209549"/>
                </a:lnTo>
                <a:lnTo>
                  <a:pt x="1369705" y="266699"/>
                </a:lnTo>
                <a:lnTo>
                  <a:pt x="116681" y="266699"/>
                </a:lnTo>
                <a:lnTo>
                  <a:pt x="123387" y="323272"/>
                </a:lnTo>
                <a:lnTo>
                  <a:pt x="134324" y="375340"/>
                </a:lnTo>
                <a:lnTo>
                  <a:pt x="149288" y="423767"/>
                </a:lnTo>
                <a:lnTo>
                  <a:pt x="167580" y="467558"/>
                </a:lnTo>
                <a:lnTo>
                  <a:pt x="188886" y="507420"/>
                </a:lnTo>
                <a:lnTo>
                  <a:pt x="212787" y="543564"/>
                </a:lnTo>
                <a:lnTo>
                  <a:pt x="238864" y="576204"/>
                </a:lnTo>
                <a:lnTo>
                  <a:pt x="266700" y="605551"/>
                </a:lnTo>
                <a:lnTo>
                  <a:pt x="308100" y="641739"/>
                </a:lnTo>
                <a:lnTo>
                  <a:pt x="351621" y="672703"/>
                </a:lnTo>
                <a:lnTo>
                  <a:pt x="396258" y="698844"/>
                </a:lnTo>
                <a:lnTo>
                  <a:pt x="441007" y="720566"/>
                </a:lnTo>
                <a:lnTo>
                  <a:pt x="1147797" y="720566"/>
                </a:lnTo>
                <a:lnTo>
                  <a:pt x="1144379" y="723614"/>
                </a:lnTo>
                <a:lnTo>
                  <a:pt x="1102347" y="755284"/>
                </a:lnTo>
                <a:lnTo>
                  <a:pt x="1059478" y="782773"/>
                </a:lnTo>
                <a:lnTo>
                  <a:pt x="1016436" y="806380"/>
                </a:lnTo>
                <a:lnTo>
                  <a:pt x="973885" y="826404"/>
                </a:lnTo>
                <a:lnTo>
                  <a:pt x="932489" y="843144"/>
                </a:lnTo>
                <a:lnTo>
                  <a:pt x="892913" y="856898"/>
                </a:lnTo>
                <a:lnTo>
                  <a:pt x="855821" y="867965"/>
                </a:lnTo>
                <a:lnTo>
                  <a:pt x="817553" y="884798"/>
                </a:lnTo>
                <a:lnTo>
                  <a:pt x="787925" y="910470"/>
                </a:lnTo>
                <a:lnTo>
                  <a:pt x="768790" y="942037"/>
                </a:lnTo>
                <a:lnTo>
                  <a:pt x="761999" y="976550"/>
                </a:lnTo>
                <a:lnTo>
                  <a:pt x="769102" y="1011647"/>
                </a:lnTo>
                <a:lnTo>
                  <a:pt x="788461" y="1040338"/>
                </a:lnTo>
                <a:lnTo>
                  <a:pt x="817151" y="1059697"/>
                </a:lnTo>
                <a:lnTo>
                  <a:pt x="852249" y="1066799"/>
                </a:lnTo>
                <a:close/>
              </a:path>
              <a:path w="1371600" h="1219200">
                <a:moveTo>
                  <a:pt x="930830" y="720566"/>
                </a:moveTo>
                <a:lnTo>
                  <a:pt x="441007" y="720566"/>
                </a:lnTo>
                <a:lnTo>
                  <a:pt x="423246" y="686790"/>
                </a:lnTo>
                <a:lnTo>
                  <a:pt x="406107" y="649308"/>
                </a:lnTo>
                <a:lnTo>
                  <a:pt x="389757" y="607924"/>
                </a:lnTo>
                <a:lnTo>
                  <a:pt x="374359" y="562442"/>
                </a:lnTo>
                <a:lnTo>
                  <a:pt x="360079" y="512665"/>
                </a:lnTo>
                <a:lnTo>
                  <a:pt x="347080" y="458399"/>
                </a:lnTo>
                <a:lnTo>
                  <a:pt x="335527" y="399447"/>
                </a:lnTo>
                <a:lnTo>
                  <a:pt x="325586" y="335612"/>
                </a:lnTo>
                <a:lnTo>
                  <a:pt x="317420" y="266699"/>
                </a:lnTo>
                <a:lnTo>
                  <a:pt x="1054417" y="266699"/>
                </a:lnTo>
                <a:lnTo>
                  <a:pt x="1046251" y="335612"/>
                </a:lnTo>
                <a:lnTo>
                  <a:pt x="1036310" y="399447"/>
                </a:lnTo>
                <a:lnTo>
                  <a:pt x="1024757" y="458399"/>
                </a:lnTo>
                <a:lnTo>
                  <a:pt x="1011758" y="512665"/>
                </a:lnTo>
                <a:lnTo>
                  <a:pt x="997478" y="562442"/>
                </a:lnTo>
                <a:lnTo>
                  <a:pt x="982080" y="607924"/>
                </a:lnTo>
                <a:lnTo>
                  <a:pt x="965730" y="649308"/>
                </a:lnTo>
                <a:lnTo>
                  <a:pt x="948592" y="686790"/>
                </a:lnTo>
                <a:lnTo>
                  <a:pt x="930830" y="720566"/>
                </a:lnTo>
                <a:close/>
              </a:path>
              <a:path w="1371600" h="1219200">
                <a:moveTo>
                  <a:pt x="1147797" y="720566"/>
                </a:moveTo>
                <a:lnTo>
                  <a:pt x="930830" y="720566"/>
                </a:lnTo>
                <a:lnTo>
                  <a:pt x="975579" y="698844"/>
                </a:lnTo>
                <a:lnTo>
                  <a:pt x="1020216" y="672703"/>
                </a:lnTo>
                <a:lnTo>
                  <a:pt x="1063737" y="641739"/>
                </a:lnTo>
                <a:lnTo>
                  <a:pt x="1105138" y="605551"/>
                </a:lnTo>
                <a:lnTo>
                  <a:pt x="1105376" y="605551"/>
                </a:lnTo>
                <a:lnTo>
                  <a:pt x="1133133" y="576204"/>
                </a:lnTo>
                <a:lnTo>
                  <a:pt x="1159155" y="543564"/>
                </a:lnTo>
                <a:lnTo>
                  <a:pt x="1183022" y="507420"/>
                </a:lnTo>
                <a:lnTo>
                  <a:pt x="1204317" y="467558"/>
                </a:lnTo>
                <a:lnTo>
                  <a:pt x="1222620" y="423767"/>
                </a:lnTo>
                <a:lnTo>
                  <a:pt x="1237513" y="375835"/>
                </a:lnTo>
                <a:lnTo>
                  <a:pt x="1248577" y="323550"/>
                </a:lnTo>
                <a:lnTo>
                  <a:pt x="1255394" y="266699"/>
                </a:lnTo>
                <a:lnTo>
                  <a:pt x="1369705" y="266699"/>
                </a:lnTo>
                <a:lnTo>
                  <a:pt x="1364004" y="323272"/>
                </a:lnTo>
                <a:lnTo>
                  <a:pt x="1354867" y="375340"/>
                </a:lnTo>
                <a:lnTo>
                  <a:pt x="1342485" y="424319"/>
                </a:lnTo>
                <a:lnTo>
                  <a:pt x="1327096" y="470291"/>
                </a:lnTo>
                <a:lnTo>
                  <a:pt x="1308938" y="513335"/>
                </a:lnTo>
                <a:lnTo>
                  <a:pt x="1288248" y="553533"/>
                </a:lnTo>
                <a:lnTo>
                  <a:pt x="1265263" y="590965"/>
                </a:lnTo>
                <a:lnTo>
                  <a:pt x="1240220" y="625710"/>
                </a:lnTo>
                <a:lnTo>
                  <a:pt x="1213356" y="657851"/>
                </a:lnTo>
                <a:lnTo>
                  <a:pt x="1184909" y="687466"/>
                </a:lnTo>
                <a:lnTo>
                  <a:pt x="1147797" y="720566"/>
                </a:lnTo>
                <a:close/>
              </a:path>
              <a:path w="1371600" h="1219200">
                <a:moveTo>
                  <a:pt x="914399" y="1219199"/>
                </a:moveTo>
                <a:lnTo>
                  <a:pt x="457199" y="1219199"/>
                </a:lnTo>
                <a:lnTo>
                  <a:pt x="427512" y="1213220"/>
                </a:lnTo>
                <a:lnTo>
                  <a:pt x="403294" y="1196905"/>
                </a:lnTo>
                <a:lnTo>
                  <a:pt x="386979" y="1172687"/>
                </a:lnTo>
                <a:lnTo>
                  <a:pt x="380999" y="1142999"/>
                </a:lnTo>
                <a:lnTo>
                  <a:pt x="386979" y="1113312"/>
                </a:lnTo>
                <a:lnTo>
                  <a:pt x="403294" y="1089094"/>
                </a:lnTo>
                <a:lnTo>
                  <a:pt x="427512" y="1072779"/>
                </a:lnTo>
                <a:lnTo>
                  <a:pt x="457199" y="1066799"/>
                </a:lnTo>
                <a:lnTo>
                  <a:pt x="914399" y="1066799"/>
                </a:lnTo>
                <a:lnTo>
                  <a:pt x="944087" y="1072779"/>
                </a:lnTo>
                <a:lnTo>
                  <a:pt x="968305" y="1089094"/>
                </a:lnTo>
                <a:lnTo>
                  <a:pt x="984620" y="1113312"/>
                </a:lnTo>
                <a:lnTo>
                  <a:pt x="990599" y="1142999"/>
                </a:lnTo>
                <a:lnTo>
                  <a:pt x="984620" y="1172687"/>
                </a:lnTo>
                <a:lnTo>
                  <a:pt x="968305" y="1196905"/>
                </a:lnTo>
                <a:lnTo>
                  <a:pt x="944087" y="1213220"/>
                </a:lnTo>
                <a:lnTo>
                  <a:pt x="914399" y="1219199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4419600"/>
            <a:ext cx="1371600" cy="1066800"/>
          </a:xfrm>
          <a:custGeom>
            <a:avLst/>
            <a:gdLst/>
            <a:ahLst/>
            <a:cxnLst/>
            <a:rect l="l" t="t" r="r" b="b"/>
            <a:pathLst>
              <a:path w="1371600" h="1066800">
                <a:moveTo>
                  <a:pt x="609599" y="1066799"/>
                </a:moveTo>
                <a:lnTo>
                  <a:pt x="130016" y="1066799"/>
                </a:lnTo>
                <a:lnTo>
                  <a:pt x="79463" y="1056564"/>
                </a:lnTo>
                <a:lnTo>
                  <a:pt x="38129" y="1028670"/>
                </a:lnTo>
                <a:lnTo>
                  <a:pt x="10235" y="987336"/>
                </a:lnTo>
                <a:lnTo>
                  <a:pt x="0" y="936783"/>
                </a:lnTo>
                <a:lnTo>
                  <a:pt x="483" y="925725"/>
                </a:lnTo>
                <a:lnTo>
                  <a:pt x="287893" y="101441"/>
                </a:lnTo>
                <a:lnTo>
                  <a:pt x="310295" y="59974"/>
                </a:lnTo>
                <a:lnTo>
                  <a:pt x="343525" y="27949"/>
                </a:lnTo>
                <a:lnTo>
                  <a:pt x="384836" y="7311"/>
                </a:lnTo>
                <a:lnTo>
                  <a:pt x="431482" y="0"/>
                </a:lnTo>
                <a:lnTo>
                  <a:pt x="609599" y="0"/>
                </a:lnTo>
                <a:lnTo>
                  <a:pt x="609599" y="152399"/>
                </a:lnTo>
                <a:lnTo>
                  <a:pt x="615579" y="182087"/>
                </a:lnTo>
                <a:lnTo>
                  <a:pt x="631894" y="206305"/>
                </a:lnTo>
                <a:lnTo>
                  <a:pt x="656112" y="222620"/>
                </a:lnTo>
                <a:lnTo>
                  <a:pt x="685799" y="228599"/>
                </a:lnTo>
                <a:lnTo>
                  <a:pt x="1128743" y="228599"/>
                </a:lnTo>
                <a:lnTo>
                  <a:pt x="1182720" y="380999"/>
                </a:lnTo>
                <a:lnTo>
                  <a:pt x="685799" y="380999"/>
                </a:lnTo>
                <a:lnTo>
                  <a:pt x="656112" y="386979"/>
                </a:lnTo>
                <a:lnTo>
                  <a:pt x="631894" y="403294"/>
                </a:lnTo>
                <a:lnTo>
                  <a:pt x="615579" y="427512"/>
                </a:lnTo>
                <a:lnTo>
                  <a:pt x="609599" y="457199"/>
                </a:lnTo>
                <a:lnTo>
                  <a:pt x="609599" y="609599"/>
                </a:lnTo>
                <a:lnTo>
                  <a:pt x="615579" y="639287"/>
                </a:lnTo>
                <a:lnTo>
                  <a:pt x="631894" y="663505"/>
                </a:lnTo>
                <a:lnTo>
                  <a:pt x="656112" y="679820"/>
                </a:lnTo>
                <a:lnTo>
                  <a:pt x="685799" y="685799"/>
                </a:lnTo>
                <a:lnTo>
                  <a:pt x="1290674" y="685799"/>
                </a:lnTo>
                <a:lnTo>
                  <a:pt x="1344651" y="838199"/>
                </a:lnTo>
                <a:lnTo>
                  <a:pt x="685799" y="838199"/>
                </a:lnTo>
                <a:lnTo>
                  <a:pt x="656112" y="844179"/>
                </a:lnTo>
                <a:lnTo>
                  <a:pt x="631894" y="860494"/>
                </a:lnTo>
                <a:lnTo>
                  <a:pt x="615579" y="884712"/>
                </a:lnTo>
                <a:lnTo>
                  <a:pt x="609599" y="914399"/>
                </a:lnTo>
                <a:lnTo>
                  <a:pt x="609599" y="1066799"/>
                </a:lnTo>
                <a:close/>
              </a:path>
              <a:path w="1371600" h="1066800">
                <a:moveTo>
                  <a:pt x="1128743" y="228599"/>
                </a:moveTo>
                <a:lnTo>
                  <a:pt x="685799" y="228599"/>
                </a:lnTo>
                <a:lnTo>
                  <a:pt x="715487" y="222620"/>
                </a:lnTo>
                <a:lnTo>
                  <a:pt x="739705" y="206305"/>
                </a:lnTo>
                <a:lnTo>
                  <a:pt x="756020" y="182087"/>
                </a:lnTo>
                <a:lnTo>
                  <a:pt x="761999" y="152399"/>
                </a:lnTo>
                <a:lnTo>
                  <a:pt x="761999" y="0"/>
                </a:lnTo>
                <a:lnTo>
                  <a:pt x="940117" y="0"/>
                </a:lnTo>
                <a:lnTo>
                  <a:pt x="986730" y="7311"/>
                </a:lnTo>
                <a:lnTo>
                  <a:pt x="1027985" y="27949"/>
                </a:lnTo>
                <a:lnTo>
                  <a:pt x="1061204" y="59974"/>
                </a:lnTo>
                <a:lnTo>
                  <a:pt x="1083706" y="101441"/>
                </a:lnTo>
                <a:lnTo>
                  <a:pt x="1128743" y="228599"/>
                </a:lnTo>
                <a:close/>
              </a:path>
              <a:path w="1371600" h="1066800">
                <a:moveTo>
                  <a:pt x="1290674" y="685799"/>
                </a:moveTo>
                <a:lnTo>
                  <a:pt x="685799" y="685799"/>
                </a:lnTo>
                <a:lnTo>
                  <a:pt x="715487" y="679820"/>
                </a:lnTo>
                <a:lnTo>
                  <a:pt x="739705" y="663505"/>
                </a:lnTo>
                <a:lnTo>
                  <a:pt x="756020" y="639287"/>
                </a:lnTo>
                <a:lnTo>
                  <a:pt x="761999" y="609599"/>
                </a:lnTo>
                <a:lnTo>
                  <a:pt x="761999" y="457199"/>
                </a:lnTo>
                <a:lnTo>
                  <a:pt x="756020" y="427512"/>
                </a:lnTo>
                <a:lnTo>
                  <a:pt x="739705" y="403294"/>
                </a:lnTo>
                <a:lnTo>
                  <a:pt x="715487" y="386979"/>
                </a:lnTo>
                <a:lnTo>
                  <a:pt x="685799" y="380999"/>
                </a:lnTo>
                <a:lnTo>
                  <a:pt x="1182720" y="380999"/>
                </a:lnTo>
                <a:lnTo>
                  <a:pt x="1290674" y="685799"/>
                </a:lnTo>
                <a:close/>
              </a:path>
              <a:path w="1371600" h="1066800">
                <a:moveTo>
                  <a:pt x="1241583" y="1066799"/>
                </a:moveTo>
                <a:lnTo>
                  <a:pt x="761999" y="1066799"/>
                </a:lnTo>
                <a:lnTo>
                  <a:pt x="761999" y="914399"/>
                </a:lnTo>
                <a:lnTo>
                  <a:pt x="756020" y="884712"/>
                </a:lnTo>
                <a:lnTo>
                  <a:pt x="739705" y="860494"/>
                </a:lnTo>
                <a:lnTo>
                  <a:pt x="715487" y="844179"/>
                </a:lnTo>
                <a:lnTo>
                  <a:pt x="685799" y="838199"/>
                </a:lnTo>
                <a:lnTo>
                  <a:pt x="1344651" y="838199"/>
                </a:lnTo>
                <a:lnTo>
                  <a:pt x="1364218" y="893444"/>
                </a:lnTo>
                <a:lnTo>
                  <a:pt x="1371599" y="936783"/>
                </a:lnTo>
                <a:lnTo>
                  <a:pt x="1361397" y="987336"/>
                </a:lnTo>
                <a:lnTo>
                  <a:pt x="1333559" y="1028670"/>
                </a:lnTo>
                <a:lnTo>
                  <a:pt x="1292237" y="1056564"/>
                </a:lnTo>
                <a:lnTo>
                  <a:pt x="1241583" y="1066799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4294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15" dirty="0"/>
              <a:t>Competitive</a:t>
            </a:r>
            <a:r>
              <a:rPr spc="-245" dirty="0"/>
              <a:t> </a:t>
            </a:r>
            <a:r>
              <a:rPr spc="-330" dirty="0"/>
              <a:t>Advantages</a:t>
            </a:r>
            <a:r>
              <a:rPr spc="-240" dirty="0"/>
              <a:t> </a:t>
            </a:r>
            <a:r>
              <a:rPr spc="-295" dirty="0"/>
              <a:t>&amp;</a:t>
            </a:r>
            <a:r>
              <a:rPr spc="-240" dirty="0"/>
              <a:t> </a:t>
            </a:r>
            <a:r>
              <a:rPr spc="-375" dirty="0"/>
              <a:t>Roadmap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7199" y="4819649"/>
            <a:ext cx="6448425" cy="1333500"/>
            <a:chOff x="457199" y="4819649"/>
            <a:chExt cx="6448425" cy="1333500"/>
          </a:xfrm>
        </p:grpSpPr>
        <p:sp>
          <p:nvSpPr>
            <p:cNvPr id="8" name="object 8"/>
            <p:cNvSpPr/>
            <p:nvPr/>
          </p:nvSpPr>
          <p:spPr>
            <a:xfrm>
              <a:off x="476249" y="4819649"/>
              <a:ext cx="6429375" cy="1333500"/>
            </a:xfrm>
            <a:custGeom>
              <a:avLst/>
              <a:gdLst/>
              <a:ahLst/>
              <a:cxnLst/>
              <a:rect l="l" t="t" r="r" b="b"/>
              <a:pathLst>
                <a:path w="6429375" h="1333500">
                  <a:moveTo>
                    <a:pt x="6358177" y="1333499"/>
                  </a:moveTo>
                  <a:lnTo>
                    <a:pt x="53397" y="1333499"/>
                  </a:lnTo>
                  <a:lnTo>
                    <a:pt x="49681" y="1333011"/>
                  </a:lnTo>
                  <a:lnTo>
                    <a:pt x="14085" y="1307643"/>
                  </a:lnTo>
                  <a:lnTo>
                    <a:pt x="366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6358177" y="0"/>
                  </a:lnTo>
                  <a:lnTo>
                    <a:pt x="6399667" y="15621"/>
                  </a:lnTo>
                  <a:lnTo>
                    <a:pt x="6425487" y="51661"/>
                  </a:lnTo>
                  <a:lnTo>
                    <a:pt x="6429374" y="71196"/>
                  </a:lnTo>
                  <a:lnTo>
                    <a:pt x="6429374" y="1262303"/>
                  </a:lnTo>
                  <a:lnTo>
                    <a:pt x="6413752" y="1303794"/>
                  </a:lnTo>
                  <a:lnTo>
                    <a:pt x="6377711" y="1329613"/>
                  </a:lnTo>
                  <a:lnTo>
                    <a:pt x="6363132" y="1333011"/>
                  </a:lnTo>
                  <a:lnTo>
                    <a:pt x="6358177" y="13334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4819927"/>
              <a:ext cx="70485" cy="1333500"/>
            </a:xfrm>
            <a:custGeom>
              <a:avLst/>
              <a:gdLst/>
              <a:ahLst/>
              <a:cxnLst/>
              <a:rect l="l" t="t" r="r" b="b"/>
              <a:pathLst>
                <a:path w="70484" h="1333500">
                  <a:moveTo>
                    <a:pt x="70450" y="1332944"/>
                  </a:moveTo>
                  <a:lnTo>
                    <a:pt x="33857" y="1320391"/>
                  </a:lnTo>
                  <a:lnTo>
                    <a:pt x="5800" y="1286182"/>
                  </a:lnTo>
                  <a:lnTo>
                    <a:pt x="0" y="1257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257022"/>
                  </a:lnTo>
                  <a:lnTo>
                    <a:pt x="44515" y="1299363"/>
                  </a:lnTo>
                  <a:lnTo>
                    <a:pt x="66287" y="1331287"/>
                  </a:lnTo>
                  <a:lnTo>
                    <a:pt x="70450" y="13329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4500" y="1213037"/>
            <a:ext cx="28530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75" dirty="0">
                <a:solidFill>
                  <a:srgbClr val="374050"/>
                </a:solidFill>
                <a:latin typeface="Montserrat SemiBold"/>
                <a:cs typeface="Montserrat SemiBold"/>
              </a:rPr>
              <a:t>Our</a:t>
            </a:r>
            <a:r>
              <a:rPr sz="2050" b="1" spc="-3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75" dirty="0">
                <a:solidFill>
                  <a:srgbClr val="374050"/>
                </a:solidFill>
                <a:latin typeface="Montserrat SemiBold"/>
                <a:cs typeface="Montserrat SemiBold"/>
              </a:rPr>
              <a:t>Unique</a:t>
            </a:r>
            <a:r>
              <a:rPr sz="2050" b="1" spc="-4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55" dirty="0">
                <a:solidFill>
                  <a:srgbClr val="374050"/>
                </a:solidFill>
                <a:latin typeface="Montserrat SemiBold"/>
                <a:cs typeface="Montserrat SemiBold"/>
              </a:rPr>
              <a:t>Advantages</a:t>
            </a:r>
            <a:endParaRPr sz="2050">
              <a:latin typeface="Montserrat SemiBold"/>
              <a:cs typeface="Montserrat SemiBol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199" y="1790700"/>
            <a:ext cx="3143250" cy="1285875"/>
            <a:chOff x="457199" y="1790700"/>
            <a:chExt cx="3143250" cy="1285875"/>
          </a:xfrm>
        </p:grpSpPr>
        <p:sp>
          <p:nvSpPr>
            <p:cNvPr id="12" name="object 12"/>
            <p:cNvSpPr/>
            <p:nvPr/>
          </p:nvSpPr>
          <p:spPr>
            <a:xfrm>
              <a:off x="457199" y="1804987"/>
              <a:ext cx="3143250" cy="1271905"/>
            </a:xfrm>
            <a:custGeom>
              <a:avLst/>
              <a:gdLst/>
              <a:ahLst/>
              <a:cxnLst/>
              <a:rect l="l" t="t" r="r" b="b"/>
              <a:pathLst>
                <a:path w="3143250" h="1271905">
                  <a:moveTo>
                    <a:pt x="3072052" y="1271587"/>
                  </a:moveTo>
                  <a:lnTo>
                    <a:pt x="71196" y="1271587"/>
                  </a:lnTo>
                  <a:lnTo>
                    <a:pt x="66241" y="1271099"/>
                  </a:lnTo>
                  <a:lnTo>
                    <a:pt x="29705" y="1255965"/>
                  </a:lnTo>
                  <a:lnTo>
                    <a:pt x="3885" y="1219925"/>
                  </a:lnTo>
                  <a:lnTo>
                    <a:pt x="0" y="1200390"/>
                  </a:lnTo>
                  <a:lnTo>
                    <a:pt x="0" y="11953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072052" y="0"/>
                  </a:lnTo>
                  <a:lnTo>
                    <a:pt x="3113544" y="12692"/>
                  </a:lnTo>
                  <a:lnTo>
                    <a:pt x="3139363" y="41975"/>
                  </a:lnTo>
                  <a:lnTo>
                    <a:pt x="3143249" y="57847"/>
                  </a:lnTo>
                  <a:lnTo>
                    <a:pt x="3143249" y="1200390"/>
                  </a:lnTo>
                  <a:lnTo>
                    <a:pt x="3127627" y="1241881"/>
                  </a:lnTo>
                  <a:lnTo>
                    <a:pt x="3091587" y="1267701"/>
                  </a:lnTo>
                  <a:lnTo>
                    <a:pt x="3077008" y="1271099"/>
                  </a:lnTo>
                  <a:lnTo>
                    <a:pt x="3072052" y="1271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577" y="1790700"/>
              <a:ext cx="3142615" cy="69215"/>
            </a:xfrm>
            <a:custGeom>
              <a:avLst/>
              <a:gdLst/>
              <a:ahLst/>
              <a:cxnLst/>
              <a:rect l="l" t="t" r="r" b="b"/>
              <a:pathLst>
                <a:path w="3142615" h="69214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3066672" y="0"/>
                  </a:lnTo>
                  <a:lnTo>
                    <a:pt x="3109014" y="12829"/>
                  </a:lnTo>
                  <a:lnTo>
                    <a:pt x="3126119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3142615" h="69214">
                  <a:moveTo>
                    <a:pt x="3142494" y="68698"/>
                  </a:moveTo>
                  <a:lnTo>
                    <a:pt x="3114989" y="39366"/>
                  </a:lnTo>
                  <a:lnTo>
                    <a:pt x="3074178" y="28801"/>
                  </a:lnTo>
                  <a:lnTo>
                    <a:pt x="3066672" y="28574"/>
                  </a:lnTo>
                  <a:lnTo>
                    <a:pt x="3126119" y="28574"/>
                  </a:lnTo>
                  <a:lnTo>
                    <a:pt x="3141421" y="61331"/>
                  </a:lnTo>
                  <a:lnTo>
                    <a:pt x="3142494" y="6869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501" y="2008770"/>
              <a:ext cx="144884" cy="19250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77887" y="1957403"/>
            <a:ext cx="15081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90" dirty="0">
                <a:solidFill>
                  <a:srgbClr val="1F2937"/>
                </a:solidFill>
                <a:latin typeface="Montserrat Medium"/>
                <a:cs typeface="Montserrat Medium"/>
              </a:rPr>
              <a:t>Real-time</a:t>
            </a:r>
            <a:r>
              <a:rPr sz="1500" b="0" spc="-20" dirty="0">
                <a:solidFill>
                  <a:srgbClr val="1F2937"/>
                </a:solidFill>
                <a:latin typeface="Montserrat Medium"/>
                <a:cs typeface="Montserrat Medium"/>
              </a:rPr>
              <a:t> </a:t>
            </a:r>
            <a:r>
              <a:rPr sz="1500" b="0" spc="-80" dirty="0">
                <a:solidFill>
                  <a:srgbClr val="1F2937"/>
                </a:solidFill>
                <a:latin typeface="Montserrat Medium"/>
                <a:cs typeface="Montserrat Medium"/>
              </a:rPr>
              <a:t>Advice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899" y="2321919"/>
            <a:ext cx="268541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Instantaneous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guidance</a:t>
            </a:r>
            <a:r>
              <a:rPr sz="11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Montserrat"/>
                <a:cs typeface="Montserrat"/>
              </a:rPr>
              <a:t>based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on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market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conditions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user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activity,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unlike</a:t>
            </a:r>
            <a:r>
              <a:rPr sz="1150" spc="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static</a:t>
            </a:r>
            <a:r>
              <a:rPr sz="1150" spc="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robo-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advisors.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52849" y="1790700"/>
            <a:ext cx="3152775" cy="1285875"/>
            <a:chOff x="3752849" y="1790700"/>
            <a:chExt cx="3152775" cy="1285875"/>
          </a:xfrm>
        </p:grpSpPr>
        <p:sp>
          <p:nvSpPr>
            <p:cNvPr id="18" name="object 18"/>
            <p:cNvSpPr/>
            <p:nvPr/>
          </p:nvSpPr>
          <p:spPr>
            <a:xfrm>
              <a:off x="3752849" y="1804987"/>
              <a:ext cx="3152775" cy="1271905"/>
            </a:xfrm>
            <a:custGeom>
              <a:avLst/>
              <a:gdLst/>
              <a:ahLst/>
              <a:cxnLst/>
              <a:rect l="l" t="t" r="r" b="b"/>
              <a:pathLst>
                <a:path w="3152775" h="1271905">
                  <a:moveTo>
                    <a:pt x="3081578" y="1271587"/>
                  </a:moveTo>
                  <a:lnTo>
                    <a:pt x="71196" y="1271587"/>
                  </a:lnTo>
                  <a:lnTo>
                    <a:pt x="66241" y="1271099"/>
                  </a:lnTo>
                  <a:lnTo>
                    <a:pt x="29705" y="1255965"/>
                  </a:lnTo>
                  <a:lnTo>
                    <a:pt x="3885" y="1219925"/>
                  </a:lnTo>
                  <a:lnTo>
                    <a:pt x="0" y="1200390"/>
                  </a:lnTo>
                  <a:lnTo>
                    <a:pt x="0" y="11953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081578" y="0"/>
                  </a:lnTo>
                  <a:lnTo>
                    <a:pt x="3123068" y="12692"/>
                  </a:lnTo>
                  <a:lnTo>
                    <a:pt x="3148888" y="41975"/>
                  </a:lnTo>
                  <a:lnTo>
                    <a:pt x="3152775" y="57847"/>
                  </a:lnTo>
                  <a:lnTo>
                    <a:pt x="3152775" y="1200390"/>
                  </a:lnTo>
                  <a:lnTo>
                    <a:pt x="3137152" y="1241881"/>
                  </a:lnTo>
                  <a:lnTo>
                    <a:pt x="3101111" y="1267701"/>
                  </a:lnTo>
                  <a:lnTo>
                    <a:pt x="3086533" y="1271099"/>
                  </a:lnTo>
                  <a:lnTo>
                    <a:pt x="3081578" y="1271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3227" y="1790700"/>
              <a:ext cx="3152140" cy="69215"/>
            </a:xfrm>
            <a:custGeom>
              <a:avLst/>
              <a:gdLst/>
              <a:ahLst/>
              <a:cxnLst/>
              <a:rect l="l" t="t" r="r" b="b"/>
              <a:pathLst>
                <a:path w="3152140" h="69214">
                  <a:moveTo>
                    <a:pt x="0" y="68698"/>
                  </a:moveTo>
                  <a:lnTo>
                    <a:pt x="16888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3076197" y="0"/>
                  </a:lnTo>
                  <a:lnTo>
                    <a:pt x="3118538" y="12829"/>
                  </a:lnTo>
                  <a:lnTo>
                    <a:pt x="3135643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3152140" h="69214">
                  <a:moveTo>
                    <a:pt x="3152018" y="68698"/>
                  </a:moveTo>
                  <a:lnTo>
                    <a:pt x="3124513" y="39366"/>
                  </a:lnTo>
                  <a:lnTo>
                    <a:pt x="3083703" y="28801"/>
                  </a:lnTo>
                  <a:lnTo>
                    <a:pt x="3076197" y="28574"/>
                  </a:lnTo>
                  <a:lnTo>
                    <a:pt x="3135643" y="28574"/>
                  </a:lnTo>
                  <a:lnTo>
                    <a:pt x="3150945" y="61331"/>
                  </a:lnTo>
                  <a:lnTo>
                    <a:pt x="3152018" y="6869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249" y="2009774"/>
              <a:ext cx="190499" cy="1904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201070" y="1957403"/>
            <a:ext cx="136017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85" dirty="0">
                <a:solidFill>
                  <a:srgbClr val="1F2937"/>
                </a:solidFill>
                <a:latin typeface="Montserrat Medium"/>
                <a:cs typeface="Montserrat Medium"/>
              </a:rPr>
              <a:t>Full</a:t>
            </a:r>
            <a:r>
              <a:rPr sz="1500" b="0" spc="-20" dirty="0">
                <a:solidFill>
                  <a:srgbClr val="1F2937"/>
                </a:solidFill>
                <a:latin typeface="Montserrat Medium"/>
                <a:cs typeface="Montserrat Medium"/>
              </a:rPr>
              <a:t> </a:t>
            </a:r>
            <a:r>
              <a:rPr sz="1500" b="0" spc="-85" dirty="0">
                <a:solidFill>
                  <a:srgbClr val="1F2937"/>
                </a:solidFill>
                <a:latin typeface="Montserrat Medium"/>
                <a:cs typeface="Montserrat Medium"/>
              </a:rPr>
              <a:t>Integration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6270" y="2321919"/>
            <a:ext cx="284861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Comprehensive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solution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combining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investment,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savings,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credit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scoring,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Montserrat"/>
                <a:cs typeface="Montserrat"/>
              </a:rPr>
              <a:t>and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budgeting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in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one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conversational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Montserrat"/>
                <a:cs typeface="Montserrat"/>
              </a:rPr>
              <a:t>interface.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7199" y="3228975"/>
            <a:ext cx="3143250" cy="1285875"/>
            <a:chOff x="457199" y="3228975"/>
            <a:chExt cx="3143250" cy="1285875"/>
          </a:xfrm>
        </p:grpSpPr>
        <p:sp>
          <p:nvSpPr>
            <p:cNvPr id="24" name="object 24"/>
            <p:cNvSpPr/>
            <p:nvPr/>
          </p:nvSpPr>
          <p:spPr>
            <a:xfrm>
              <a:off x="457199" y="3243262"/>
              <a:ext cx="3143250" cy="1271905"/>
            </a:xfrm>
            <a:custGeom>
              <a:avLst/>
              <a:gdLst/>
              <a:ahLst/>
              <a:cxnLst/>
              <a:rect l="l" t="t" r="r" b="b"/>
              <a:pathLst>
                <a:path w="3143250" h="1271904">
                  <a:moveTo>
                    <a:pt x="3072052" y="1271587"/>
                  </a:moveTo>
                  <a:lnTo>
                    <a:pt x="71196" y="1271587"/>
                  </a:lnTo>
                  <a:lnTo>
                    <a:pt x="66241" y="1271099"/>
                  </a:lnTo>
                  <a:lnTo>
                    <a:pt x="29705" y="1255964"/>
                  </a:lnTo>
                  <a:lnTo>
                    <a:pt x="3885" y="1219924"/>
                  </a:lnTo>
                  <a:lnTo>
                    <a:pt x="0" y="1200390"/>
                  </a:lnTo>
                  <a:lnTo>
                    <a:pt x="0" y="11953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072052" y="0"/>
                  </a:lnTo>
                  <a:lnTo>
                    <a:pt x="3113544" y="12692"/>
                  </a:lnTo>
                  <a:lnTo>
                    <a:pt x="3139363" y="41975"/>
                  </a:lnTo>
                  <a:lnTo>
                    <a:pt x="3143249" y="57847"/>
                  </a:lnTo>
                  <a:lnTo>
                    <a:pt x="3143249" y="1200390"/>
                  </a:lnTo>
                  <a:lnTo>
                    <a:pt x="3127627" y="1241881"/>
                  </a:lnTo>
                  <a:lnTo>
                    <a:pt x="3091587" y="1267701"/>
                  </a:lnTo>
                  <a:lnTo>
                    <a:pt x="3077008" y="1271099"/>
                  </a:lnTo>
                  <a:lnTo>
                    <a:pt x="3072052" y="1271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577" y="3228975"/>
              <a:ext cx="3142615" cy="69215"/>
            </a:xfrm>
            <a:custGeom>
              <a:avLst/>
              <a:gdLst/>
              <a:ahLst/>
              <a:cxnLst/>
              <a:rect l="l" t="t" r="r" b="b"/>
              <a:pathLst>
                <a:path w="3142615" h="69214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3066672" y="0"/>
                  </a:lnTo>
                  <a:lnTo>
                    <a:pt x="3109014" y="12829"/>
                  </a:lnTo>
                  <a:lnTo>
                    <a:pt x="3126119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3142615" h="69214">
                  <a:moveTo>
                    <a:pt x="3142494" y="68698"/>
                  </a:moveTo>
                  <a:lnTo>
                    <a:pt x="3114989" y="39366"/>
                  </a:lnTo>
                  <a:lnTo>
                    <a:pt x="3074178" y="28801"/>
                  </a:lnTo>
                  <a:lnTo>
                    <a:pt x="3066672" y="28574"/>
                  </a:lnTo>
                  <a:lnTo>
                    <a:pt x="3126119" y="28574"/>
                  </a:lnTo>
                  <a:lnTo>
                    <a:pt x="3141421" y="61331"/>
                  </a:lnTo>
                  <a:lnTo>
                    <a:pt x="3142494" y="6869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553" y="3448049"/>
              <a:ext cx="178593" cy="19020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01700" y="3395678"/>
            <a:ext cx="14516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100" dirty="0">
                <a:solidFill>
                  <a:srgbClr val="1F2937"/>
                </a:solidFill>
                <a:latin typeface="Montserrat Medium"/>
                <a:cs typeface="Montserrat Medium"/>
              </a:rPr>
              <a:t>Privacy-</a:t>
            </a:r>
            <a:r>
              <a:rPr sz="1500" b="0" spc="-90" dirty="0">
                <a:solidFill>
                  <a:srgbClr val="1F2937"/>
                </a:solidFill>
                <a:latin typeface="Montserrat Medium"/>
                <a:cs typeface="Montserrat Medium"/>
              </a:rPr>
              <a:t>Focused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899" y="3760194"/>
            <a:ext cx="284035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Local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data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storage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encrypted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APIs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Montserrat"/>
                <a:cs typeface="Montserrat"/>
              </a:rPr>
              <a:t>for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maximum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security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user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privacy protection.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2849" y="3228975"/>
            <a:ext cx="3152775" cy="1285875"/>
            <a:chOff x="3752849" y="3228975"/>
            <a:chExt cx="3152775" cy="1285875"/>
          </a:xfrm>
        </p:grpSpPr>
        <p:sp>
          <p:nvSpPr>
            <p:cNvPr id="30" name="object 30"/>
            <p:cNvSpPr/>
            <p:nvPr/>
          </p:nvSpPr>
          <p:spPr>
            <a:xfrm>
              <a:off x="3752849" y="3243262"/>
              <a:ext cx="3152775" cy="1271905"/>
            </a:xfrm>
            <a:custGeom>
              <a:avLst/>
              <a:gdLst/>
              <a:ahLst/>
              <a:cxnLst/>
              <a:rect l="l" t="t" r="r" b="b"/>
              <a:pathLst>
                <a:path w="3152775" h="1271904">
                  <a:moveTo>
                    <a:pt x="3081578" y="1271587"/>
                  </a:moveTo>
                  <a:lnTo>
                    <a:pt x="71196" y="1271587"/>
                  </a:lnTo>
                  <a:lnTo>
                    <a:pt x="66241" y="1271099"/>
                  </a:lnTo>
                  <a:lnTo>
                    <a:pt x="29705" y="1255964"/>
                  </a:lnTo>
                  <a:lnTo>
                    <a:pt x="3885" y="1219924"/>
                  </a:lnTo>
                  <a:lnTo>
                    <a:pt x="0" y="1200390"/>
                  </a:lnTo>
                  <a:lnTo>
                    <a:pt x="0" y="11953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081578" y="0"/>
                  </a:lnTo>
                  <a:lnTo>
                    <a:pt x="3123068" y="12692"/>
                  </a:lnTo>
                  <a:lnTo>
                    <a:pt x="3148888" y="41975"/>
                  </a:lnTo>
                  <a:lnTo>
                    <a:pt x="3152775" y="57847"/>
                  </a:lnTo>
                  <a:lnTo>
                    <a:pt x="3152775" y="1200390"/>
                  </a:lnTo>
                  <a:lnTo>
                    <a:pt x="3137152" y="1241881"/>
                  </a:lnTo>
                  <a:lnTo>
                    <a:pt x="3101111" y="1267701"/>
                  </a:lnTo>
                  <a:lnTo>
                    <a:pt x="3086533" y="1271099"/>
                  </a:lnTo>
                  <a:lnTo>
                    <a:pt x="3081578" y="1271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3227" y="3228975"/>
              <a:ext cx="3152140" cy="69215"/>
            </a:xfrm>
            <a:custGeom>
              <a:avLst/>
              <a:gdLst/>
              <a:ahLst/>
              <a:cxnLst/>
              <a:rect l="l" t="t" r="r" b="b"/>
              <a:pathLst>
                <a:path w="3152140" h="69214">
                  <a:moveTo>
                    <a:pt x="0" y="68698"/>
                  </a:moveTo>
                  <a:lnTo>
                    <a:pt x="16888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3076196" y="0"/>
                  </a:lnTo>
                  <a:lnTo>
                    <a:pt x="3118538" y="12829"/>
                  </a:lnTo>
                  <a:lnTo>
                    <a:pt x="3135643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3152140" h="69214">
                  <a:moveTo>
                    <a:pt x="3152018" y="68698"/>
                  </a:moveTo>
                  <a:lnTo>
                    <a:pt x="3124513" y="39366"/>
                  </a:lnTo>
                  <a:lnTo>
                    <a:pt x="3083703" y="28801"/>
                  </a:lnTo>
                  <a:lnTo>
                    <a:pt x="3076196" y="28574"/>
                  </a:lnTo>
                  <a:lnTo>
                    <a:pt x="3135643" y="28574"/>
                  </a:lnTo>
                  <a:lnTo>
                    <a:pt x="3150945" y="61331"/>
                  </a:lnTo>
                  <a:lnTo>
                    <a:pt x="3152018" y="6869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9" y="3448049"/>
              <a:ext cx="190499" cy="1904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201070" y="3395678"/>
            <a:ext cx="162433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95" dirty="0">
                <a:solidFill>
                  <a:srgbClr val="1F2937"/>
                </a:solidFill>
                <a:latin typeface="Montserrat Medium"/>
                <a:cs typeface="Montserrat Medium"/>
              </a:rPr>
              <a:t>Adaptive</a:t>
            </a:r>
            <a:r>
              <a:rPr sz="1500" b="0" spc="-40" dirty="0">
                <a:solidFill>
                  <a:srgbClr val="1F2937"/>
                </a:solidFill>
                <a:latin typeface="Montserrat Medium"/>
                <a:cs typeface="Montserrat Medium"/>
              </a:rPr>
              <a:t> </a:t>
            </a:r>
            <a:r>
              <a:rPr sz="1500" b="0" spc="-85" dirty="0">
                <a:solidFill>
                  <a:srgbClr val="1F2937"/>
                </a:solidFill>
                <a:latin typeface="Montserrat Medium"/>
                <a:cs typeface="Montserrat Medium"/>
              </a:rPr>
              <a:t>Learning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6270" y="3760194"/>
            <a:ext cx="283464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Continuously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improves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recommendations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based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on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user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interactions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financial outcomes.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4999" y="4954727"/>
            <a:ext cx="170370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10" dirty="0">
                <a:solidFill>
                  <a:srgbClr val="374050"/>
                </a:solidFill>
                <a:latin typeface="Montserrat SemiBold"/>
                <a:cs typeface="Montserrat SemiBold"/>
              </a:rPr>
              <a:t>Market</a:t>
            </a:r>
            <a:r>
              <a:rPr sz="1500" b="1" spc="-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500" b="1" spc="-80" dirty="0">
                <a:solidFill>
                  <a:srgbClr val="374050"/>
                </a:solidFill>
                <a:latin typeface="Montserrat SemiBold"/>
                <a:cs typeface="Montserrat SemiBold"/>
              </a:rPr>
              <a:t>Positioning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4999" y="5269368"/>
            <a:ext cx="5675630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Our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Montserrat"/>
                <a:cs typeface="Montserrat"/>
              </a:rPr>
              <a:t>fills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the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gap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between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expensive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4A5462"/>
                </a:solidFill>
                <a:latin typeface="Montserrat"/>
                <a:cs typeface="Montserrat"/>
              </a:rPr>
              <a:t>human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advisors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Montserrat"/>
                <a:cs typeface="Montserrat"/>
              </a:rPr>
              <a:t>and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limited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automated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Montserrat"/>
                <a:cs typeface="Montserrat"/>
              </a:rPr>
              <a:t>tools,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providing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personalized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advice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at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scale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Montserrat"/>
                <a:cs typeface="Montserrat"/>
              </a:rPr>
              <a:t>the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accessibility</a:t>
            </a:r>
            <a:r>
              <a:rPr sz="130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of</a:t>
            </a:r>
            <a:r>
              <a:rPr sz="130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modern</a:t>
            </a:r>
            <a:r>
              <a:rPr sz="130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conversational</a:t>
            </a:r>
            <a:r>
              <a:rPr sz="130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Montserrat"/>
                <a:cs typeface="Montserrat"/>
              </a:rPr>
              <a:t>AI.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09999" y="6629400"/>
            <a:ext cx="4572000" cy="457200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4350886" y="457199"/>
                </a:moveTo>
                <a:lnTo>
                  <a:pt x="221113" y="457199"/>
                </a:lnTo>
                <a:lnTo>
                  <a:pt x="213644" y="456832"/>
                </a:lnTo>
                <a:lnTo>
                  <a:pt x="169405" y="449528"/>
                </a:lnTo>
                <a:lnTo>
                  <a:pt x="127441" y="433735"/>
                </a:lnTo>
                <a:lnTo>
                  <a:pt x="89364" y="410058"/>
                </a:lnTo>
                <a:lnTo>
                  <a:pt x="56639" y="379408"/>
                </a:lnTo>
                <a:lnTo>
                  <a:pt x="30522" y="342963"/>
                </a:lnTo>
                <a:lnTo>
                  <a:pt x="12016" y="302122"/>
                </a:lnTo>
                <a:lnTo>
                  <a:pt x="1834" y="258456"/>
                </a:lnTo>
                <a:lnTo>
                  <a:pt x="0" y="236086"/>
                </a:lnTo>
                <a:lnTo>
                  <a:pt x="0" y="228599"/>
                </a:lnTo>
                <a:lnTo>
                  <a:pt x="0" y="221112"/>
                </a:lnTo>
                <a:lnTo>
                  <a:pt x="5852" y="176657"/>
                </a:lnTo>
                <a:lnTo>
                  <a:pt x="20265" y="134199"/>
                </a:lnTo>
                <a:lnTo>
                  <a:pt x="42685" y="95369"/>
                </a:lnTo>
                <a:lnTo>
                  <a:pt x="72249" y="61660"/>
                </a:lnTo>
                <a:lnTo>
                  <a:pt x="107821" y="34365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3" y="0"/>
                </a:lnTo>
                <a:lnTo>
                  <a:pt x="4350886" y="0"/>
                </a:lnTo>
                <a:lnTo>
                  <a:pt x="4395339" y="5853"/>
                </a:lnTo>
                <a:lnTo>
                  <a:pt x="4437796" y="20265"/>
                </a:lnTo>
                <a:lnTo>
                  <a:pt x="4476626" y="42684"/>
                </a:lnTo>
                <a:lnTo>
                  <a:pt x="4510337" y="72248"/>
                </a:lnTo>
                <a:lnTo>
                  <a:pt x="4537632" y="107820"/>
                </a:lnTo>
                <a:lnTo>
                  <a:pt x="4557463" y="148034"/>
                </a:lnTo>
                <a:lnTo>
                  <a:pt x="4569067" y="191344"/>
                </a:lnTo>
                <a:lnTo>
                  <a:pt x="4571999" y="221112"/>
                </a:lnTo>
                <a:lnTo>
                  <a:pt x="4571999" y="236086"/>
                </a:lnTo>
                <a:lnTo>
                  <a:pt x="4566145" y="280539"/>
                </a:lnTo>
                <a:lnTo>
                  <a:pt x="4551732" y="322997"/>
                </a:lnTo>
                <a:lnTo>
                  <a:pt x="4529312" y="361827"/>
                </a:lnTo>
                <a:lnTo>
                  <a:pt x="4499749" y="395538"/>
                </a:lnTo>
                <a:lnTo>
                  <a:pt x="4464177" y="422832"/>
                </a:lnTo>
                <a:lnTo>
                  <a:pt x="4423963" y="442662"/>
                </a:lnTo>
                <a:lnTo>
                  <a:pt x="4380653" y="454267"/>
                </a:lnTo>
                <a:lnTo>
                  <a:pt x="4358355" y="456832"/>
                </a:lnTo>
                <a:lnTo>
                  <a:pt x="4350886" y="457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7362824" y="1257299"/>
            <a:ext cx="4371975" cy="4991100"/>
            <a:chOff x="7362824" y="1257299"/>
            <a:chExt cx="4371975" cy="4991100"/>
          </a:xfrm>
        </p:grpSpPr>
        <p:sp>
          <p:nvSpPr>
            <p:cNvPr id="39" name="object 39"/>
            <p:cNvSpPr/>
            <p:nvPr/>
          </p:nvSpPr>
          <p:spPr>
            <a:xfrm>
              <a:off x="7362824" y="1257299"/>
              <a:ext cx="4371975" cy="4991100"/>
            </a:xfrm>
            <a:custGeom>
              <a:avLst/>
              <a:gdLst/>
              <a:ahLst/>
              <a:cxnLst/>
              <a:rect l="l" t="t" r="r" b="b"/>
              <a:pathLst>
                <a:path w="4371975" h="4991100">
                  <a:moveTo>
                    <a:pt x="4282979" y="4991099"/>
                  </a:moveTo>
                  <a:lnTo>
                    <a:pt x="88995" y="4991099"/>
                  </a:lnTo>
                  <a:lnTo>
                    <a:pt x="82801" y="4990489"/>
                  </a:lnTo>
                  <a:lnTo>
                    <a:pt x="37131" y="4971571"/>
                  </a:lnTo>
                  <a:lnTo>
                    <a:pt x="9643" y="4938077"/>
                  </a:lnTo>
                  <a:lnTo>
                    <a:pt x="0" y="4902103"/>
                  </a:lnTo>
                  <a:lnTo>
                    <a:pt x="0" y="4895849"/>
                  </a:lnTo>
                  <a:lnTo>
                    <a:pt x="0" y="88995"/>
                  </a:lnTo>
                  <a:lnTo>
                    <a:pt x="12578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4282979" y="0"/>
                  </a:lnTo>
                  <a:lnTo>
                    <a:pt x="4324440" y="12577"/>
                  </a:lnTo>
                  <a:lnTo>
                    <a:pt x="4359395" y="47532"/>
                  </a:lnTo>
                  <a:lnTo>
                    <a:pt x="4371975" y="88995"/>
                  </a:lnTo>
                  <a:lnTo>
                    <a:pt x="4371975" y="4902103"/>
                  </a:lnTo>
                  <a:lnTo>
                    <a:pt x="4359395" y="4943566"/>
                  </a:lnTo>
                  <a:lnTo>
                    <a:pt x="4324440" y="4978520"/>
                  </a:lnTo>
                  <a:lnTo>
                    <a:pt x="4289173" y="4990489"/>
                  </a:lnTo>
                  <a:lnTo>
                    <a:pt x="4282979" y="49910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05713" y="1981199"/>
              <a:ext cx="19050" cy="3619500"/>
            </a:xfrm>
            <a:custGeom>
              <a:avLst/>
              <a:gdLst/>
              <a:ahLst/>
              <a:cxnLst/>
              <a:rect l="l" t="t" r="r" b="b"/>
              <a:pathLst>
                <a:path w="19050" h="3619500">
                  <a:moveTo>
                    <a:pt x="19050" y="3200400"/>
                  </a:moveTo>
                  <a:lnTo>
                    <a:pt x="0" y="3200400"/>
                  </a:lnTo>
                  <a:lnTo>
                    <a:pt x="0" y="3619500"/>
                  </a:lnTo>
                  <a:lnTo>
                    <a:pt x="19050" y="3619500"/>
                  </a:lnTo>
                  <a:lnTo>
                    <a:pt x="19050" y="3200400"/>
                  </a:lnTo>
                  <a:close/>
                </a:path>
                <a:path w="19050" h="3619500">
                  <a:moveTo>
                    <a:pt x="19050" y="2133600"/>
                  </a:moveTo>
                  <a:lnTo>
                    <a:pt x="0" y="2133600"/>
                  </a:lnTo>
                  <a:lnTo>
                    <a:pt x="0" y="2971800"/>
                  </a:lnTo>
                  <a:lnTo>
                    <a:pt x="19050" y="2971800"/>
                  </a:lnTo>
                  <a:lnTo>
                    <a:pt x="19050" y="2133600"/>
                  </a:lnTo>
                  <a:close/>
                </a:path>
                <a:path w="19050" h="3619500">
                  <a:moveTo>
                    <a:pt x="19050" y="1066800"/>
                  </a:moveTo>
                  <a:lnTo>
                    <a:pt x="0" y="1066800"/>
                  </a:lnTo>
                  <a:lnTo>
                    <a:pt x="0" y="1905000"/>
                  </a:lnTo>
                  <a:lnTo>
                    <a:pt x="19050" y="1905000"/>
                  </a:lnTo>
                  <a:lnTo>
                    <a:pt x="19050" y="1066800"/>
                  </a:lnTo>
                  <a:close/>
                </a:path>
                <a:path w="19050" h="3619500">
                  <a:moveTo>
                    <a:pt x="1905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9050" y="8382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3322" y="1523999"/>
              <a:ext cx="186704" cy="1904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881590" y="1463046"/>
            <a:ext cx="23717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5" dirty="0">
                <a:solidFill>
                  <a:srgbClr val="374050"/>
                </a:solidFill>
                <a:latin typeface="Montserrat SemiBold"/>
                <a:cs typeface="Montserrat SemiBold"/>
              </a:rPr>
              <a:t>Development</a:t>
            </a:r>
            <a:r>
              <a:rPr sz="1650" b="1" spc="-2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650" b="1" spc="-100" dirty="0">
                <a:solidFill>
                  <a:srgbClr val="374050"/>
                </a:solidFill>
                <a:latin typeface="Montserrat SemiBold"/>
                <a:cs typeface="Montserrat SemiBold"/>
              </a:rPr>
              <a:t>Roadmap</a:t>
            </a:r>
            <a:endParaRPr sz="1650">
              <a:latin typeface="Montserrat SemiBold"/>
              <a:cs typeface="Montserrat SemiBold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591424" y="1981199"/>
            <a:ext cx="3914775" cy="4038600"/>
            <a:chOff x="7591424" y="1981199"/>
            <a:chExt cx="3914775" cy="4038600"/>
          </a:xfrm>
        </p:grpSpPr>
        <p:sp>
          <p:nvSpPr>
            <p:cNvPr id="44" name="object 44"/>
            <p:cNvSpPr/>
            <p:nvPr/>
          </p:nvSpPr>
          <p:spPr>
            <a:xfrm>
              <a:off x="7591424" y="1981199"/>
              <a:ext cx="38100" cy="4038600"/>
            </a:xfrm>
            <a:custGeom>
              <a:avLst/>
              <a:gdLst/>
              <a:ahLst/>
              <a:cxnLst/>
              <a:rect l="l" t="t" r="r" b="b"/>
              <a:pathLst>
                <a:path w="38100" h="4038600">
                  <a:moveTo>
                    <a:pt x="38099" y="4038599"/>
                  </a:moveTo>
                  <a:lnTo>
                    <a:pt x="0" y="4038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40385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34348" y="1981199"/>
              <a:ext cx="3371850" cy="838200"/>
            </a:xfrm>
            <a:custGeom>
              <a:avLst/>
              <a:gdLst/>
              <a:ahLst/>
              <a:cxnLst/>
              <a:rect l="l" t="t" r="r" b="b"/>
              <a:pathLst>
                <a:path w="3371850" h="838200">
                  <a:moveTo>
                    <a:pt x="3300653" y="838199"/>
                  </a:moveTo>
                  <a:lnTo>
                    <a:pt x="62297" y="838199"/>
                  </a:lnTo>
                  <a:lnTo>
                    <a:pt x="57961" y="837711"/>
                  </a:lnTo>
                  <a:lnTo>
                    <a:pt x="22624" y="819418"/>
                  </a:lnTo>
                  <a:lnTo>
                    <a:pt x="2134" y="781772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3668" y="29705"/>
                  </a:lnTo>
                  <a:lnTo>
                    <a:pt x="45204" y="3885"/>
                  </a:lnTo>
                  <a:lnTo>
                    <a:pt x="62297" y="0"/>
                  </a:lnTo>
                  <a:lnTo>
                    <a:pt x="3300653" y="0"/>
                  </a:lnTo>
                  <a:lnTo>
                    <a:pt x="3342144" y="15621"/>
                  </a:lnTo>
                  <a:lnTo>
                    <a:pt x="3367964" y="51661"/>
                  </a:lnTo>
                  <a:lnTo>
                    <a:pt x="3371850" y="71196"/>
                  </a:lnTo>
                  <a:lnTo>
                    <a:pt x="3371850" y="767003"/>
                  </a:lnTo>
                  <a:lnTo>
                    <a:pt x="3356227" y="808494"/>
                  </a:lnTo>
                  <a:lnTo>
                    <a:pt x="3320188" y="834313"/>
                  </a:lnTo>
                  <a:lnTo>
                    <a:pt x="3305607" y="837711"/>
                  </a:lnTo>
                  <a:lnTo>
                    <a:pt x="3300653" y="838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24823" y="1982042"/>
              <a:ext cx="66040" cy="836930"/>
            </a:xfrm>
            <a:custGeom>
              <a:avLst/>
              <a:gdLst/>
              <a:ahLst/>
              <a:cxnLst/>
              <a:rect l="l" t="t" r="r" b="b"/>
              <a:pathLst>
                <a:path w="66040" h="836930">
                  <a:moveTo>
                    <a:pt x="65445" y="836515"/>
                  </a:moveTo>
                  <a:lnTo>
                    <a:pt x="27882" y="820090"/>
                  </a:lnTo>
                  <a:lnTo>
                    <a:pt x="3262" y="783244"/>
                  </a:lnTo>
                  <a:lnTo>
                    <a:pt x="0" y="761157"/>
                  </a:lnTo>
                  <a:lnTo>
                    <a:pt x="0" y="75357"/>
                  </a:lnTo>
                  <a:lnTo>
                    <a:pt x="12830" y="33015"/>
                  </a:lnTo>
                  <a:lnTo>
                    <a:pt x="47039" y="4957"/>
                  </a:lnTo>
                  <a:lnTo>
                    <a:pt x="65445" y="0"/>
                  </a:lnTo>
                  <a:lnTo>
                    <a:pt x="61331" y="1091"/>
                  </a:lnTo>
                  <a:lnTo>
                    <a:pt x="47328" y="8824"/>
                  </a:lnTo>
                  <a:lnTo>
                    <a:pt x="23400" y="46197"/>
                  </a:lnTo>
                  <a:lnTo>
                    <a:pt x="19050" y="75357"/>
                  </a:lnTo>
                  <a:lnTo>
                    <a:pt x="19050" y="761157"/>
                  </a:lnTo>
                  <a:lnTo>
                    <a:pt x="28672" y="803499"/>
                  </a:lnTo>
                  <a:lnTo>
                    <a:pt x="61331" y="835423"/>
                  </a:lnTo>
                  <a:lnTo>
                    <a:pt x="65445" y="83651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243540" y="2049478"/>
            <a:ext cx="2931160" cy="6502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50" b="0" spc="-20" dirty="0">
                <a:solidFill>
                  <a:srgbClr val="1D40AF"/>
                </a:solidFill>
                <a:latin typeface="Montserrat Medium"/>
                <a:cs typeface="Montserrat Medium"/>
              </a:rPr>
              <a:t>Q4</a:t>
            </a:r>
            <a:r>
              <a:rPr sz="1250" b="0" spc="-65" dirty="0">
                <a:solidFill>
                  <a:srgbClr val="1D40AF"/>
                </a:solidFill>
                <a:latin typeface="Montserrat Medium"/>
                <a:cs typeface="Montserrat Medium"/>
              </a:rPr>
              <a:t> </a:t>
            </a:r>
            <a:r>
              <a:rPr sz="1250" b="0" spc="-20" dirty="0">
                <a:solidFill>
                  <a:srgbClr val="1D40AF"/>
                </a:solidFill>
                <a:latin typeface="Montserrat Medium"/>
                <a:cs typeface="Montserrat Medium"/>
              </a:rPr>
              <a:t>2025</a:t>
            </a:r>
            <a:endParaRPr sz="125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30"/>
              </a:spcBef>
            </a:pPr>
            <a:r>
              <a:rPr sz="1150" spc="-65" dirty="0">
                <a:solidFill>
                  <a:srgbClr val="374050"/>
                </a:solidFill>
                <a:latin typeface="Montserrat"/>
                <a:cs typeface="Montserrat"/>
              </a:rPr>
              <a:t>Cloud</a:t>
            </a:r>
            <a:r>
              <a:rPr sz="1150" spc="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integration</a:t>
            </a:r>
            <a:r>
              <a:rPr sz="1150" spc="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Montserrat"/>
                <a:cs typeface="Montserrat"/>
              </a:rPr>
              <a:t>for</a:t>
            </a:r>
            <a:r>
              <a:rPr sz="1150" spc="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Montserrat"/>
                <a:cs typeface="Montserrat"/>
              </a:rPr>
              <a:t>seamless</a:t>
            </a:r>
            <a:r>
              <a:rPr sz="1150" spc="2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Montserrat"/>
                <a:cs typeface="Montserrat"/>
              </a:rPr>
              <a:t>multi-</a:t>
            </a:r>
            <a:r>
              <a:rPr sz="1150" spc="-45" dirty="0">
                <a:solidFill>
                  <a:srgbClr val="374050"/>
                </a:solidFill>
                <a:latin typeface="Montserrat"/>
                <a:cs typeface="Montserrat"/>
              </a:rPr>
              <a:t>device 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synchronization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658100" y="2343149"/>
            <a:ext cx="3848100" cy="1543050"/>
            <a:chOff x="7658100" y="2343149"/>
            <a:chExt cx="3848100" cy="1543050"/>
          </a:xfrm>
        </p:grpSpPr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8100" y="2343149"/>
              <a:ext cx="114299" cy="1142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134349" y="3047999"/>
              <a:ext cx="3371850" cy="838200"/>
            </a:xfrm>
            <a:custGeom>
              <a:avLst/>
              <a:gdLst/>
              <a:ahLst/>
              <a:cxnLst/>
              <a:rect l="l" t="t" r="r" b="b"/>
              <a:pathLst>
                <a:path w="3371850" h="838200">
                  <a:moveTo>
                    <a:pt x="3300653" y="838199"/>
                  </a:moveTo>
                  <a:lnTo>
                    <a:pt x="62297" y="838199"/>
                  </a:lnTo>
                  <a:lnTo>
                    <a:pt x="57961" y="837711"/>
                  </a:lnTo>
                  <a:lnTo>
                    <a:pt x="22624" y="819419"/>
                  </a:lnTo>
                  <a:lnTo>
                    <a:pt x="2134" y="781772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3668" y="29705"/>
                  </a:lnTo>
                  <a:lnTo>
                    <a:pt x="45204" y="3885"/>
                  </a:lnTo>
                  <a:lnTo>
                    <a:pt x="62297" y="0"/>
                  </a:lnTo>
                  <a:lnTo>
                    <a:pt x="3300653" y="0"/>
                  </a:lnTo>
                  <a:lnTo>
                    <a:pt x="3342144" y="15621"/>
                  </a:lnTo>
                  <a:lnTo>
                    <a:pt x="3367964" y="51661"/>
                  </a:lnTo>
                  <a:lnTo>
                    <a:pt x="3371850" y="71196"/>
                  </a:lnTo>
                  <a:lnTo>
                    <a:pt x="3371850" y="767003"/>
                  </a:lnTo>
                  <a:lnTo>
                    <a:pt x="3356227" y="808494"/>
                  </a:lnTo>
                  <a:lnTo>
                    <a:pt x="3320188" y="834313"/>
                  </a:lnTo>
                  <a:lnTo>
                    <a:pt x="3305607" y="837711"/>
                  </a:lnTo>
                  <a:lnTo>
                    <a:pt x="3300653" y="838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24824" y="3048842"/>
              <a:ext cx="66040" cy="836930"/>
            </a:xfrm>
            <a:custGeom>
              <a:avLst/>
              <a:gdLst/>
              <a:ahLst/>
              <a:cxnLst/>
              <a:rect l="l" t="t" r="r" b="b"/>
              <a:pathLst>
                <a:path w="66040" h="836929">
                  <a:moveTo>
                    <a:pt x="65446" y="836515"/>
                  </a:moveTo>
                  <a:lnTo>
                    <a:pt x="27882" y="820090"/>
                  </a:lnTo>
                  <a:lnTo>
                    <a:pt x="3262" y="783244"/>
                  </a:lnTo>
                  <a:lnTo>
                    <a:pt x="0" y="761157"/>
                  </a:lnTo>
                  <a:lnTo>
                    <a:pt x="0" y="75357"/>
                  </a:lnTo>
                  <a:lnTo>
                    <a:pt x="12830" y="33015"/>
                  </a:lnTo>
                  <a:lnTo>
                    <a:pt x="47039" y="4957"/>
                  </a:lnTo>
                  <a:lnTo>
                    <a:pt x="65445" y="0"/>
                  </a:lnTo>
                  <a:lnTo>
                    <a:pt x="61331" y="1091"/>
                  </a:lnTo>
                  <a:lnTo>
                    <a:pt x="47328" y="8824"/>
                  </a:lnTo>
                  <a:lnTo>
                    <a:pt x="23400" y="46197"/>
                  </a:lnTo>
                  <a:lnTo>
                    <a:pt x="19050" y="75357"/>
                  </a:lnTo>
                  <a:lnTo>
                    <a:pt x="19050" y="761157"/>
                  </a:lnTo>
                  <a:lnTo>
                    <a:pt x="28672" y="803499"/>
                  </a:lnTo>
                  <a:lnTo>
                    <a:pt x="61331" y="835423"/>
                  </a:lnTo>
                  <a:lnTo>
                    <a:pt x="65446" y="83651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243540" y="3116278"/>
            <a:ext cx="3100705" cy="6502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50" b="0" spc="-30" dirty="0">
                <a:solidFill>
                  <a:srgbClr val="1D40AF"/>
                </a:solidFill>
                <a:latin typeface="Montserrat Medium"/>
                <a:cs typeface="Montserrat Medium"/>
              </a:rPr>
              <a:t>Q1</a:t>
            </a:r>
            <a:r>
              <a:rPr sz="1250" b="0" spc="-55" dirty="0">
                <a:solidFill>
                  <a:srgbClr val="1D40AF"/>
                </a:solidFill>
                <a:latin typeface="Montserrat Medium"/>
                <a:cs typeface="Montserrat Medium"/>
              </a:rPr>
              <a:t> </a:t>
            </a:r>
            <a:r>
              <a:rPr sz="1250" b="0" spc="-20" dirty="0">
                <a:solidFill>
                  <a:srgbClr val="1D40AF"/>
                </a:solidFill>
                <a:latin typeface="Montserrat Medium"/>
                <a:cs typeface="Montserrat Medium"/>
              </a:rPr>
              <a:t>2026</a:t>
            </a:r>
            <a:endParaRPr sz="125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30"/>
              </a:spcBef>
            </a:pPr>
            <a:r>
              <a:rPr sz="1150" spc="-75" dirty="0">
                <a:solidFill>
                  <a:srgbClr val="374050"/>
                </a:solidFill>
                <a:latin typeface="Montserrat"/>
                <a:cs typeface="Montserrat"/>
              </a:rPr>
              <a:t>Advanced</a:t>
            </a:r>
            <a:r>
              <a:rPr sz="1150" spc="-3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Montserrat"/>
                <a:cs typeface="Montserrat"/>
              </a:rPr>
              <a:t>analytics</a:t>
            </a:r>
            <a:r>
              <a:rPr sz="115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dashboard</a:t>
            </a:r>
            <a:r>
              <a:rPr sz="1150" spc="-2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with</a:t>
            </a:r>
            <a:r>
              <a:rPr sz="115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Montserrat"/>
                <a:cs typeface="Montserrat"/>
              </a:rPr>
              <a:t>predictive </a:t>
            </a:r>
            <a:r>
              <a:rPr sz="115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150" spc="-3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modeling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658100" y="3409950"/>
            <a:ext cx="3848100" cy="1543050"/>
            <a:chOff x="7658100" y="3409950"/>
            <a:chExt cx="3848100" cy="1543050"/>
          </a:xfrm>
        </p:grpSpPr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8100" y="3409950"/>
              <a:ext cx="114299" cy="1142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134349" y="4114799"/>
              <a:ext cx="3371850" cy="838200"/>
            </a:xfrm>
            <a:custGeom>
              <a:avLst/>
              <a:gdLst/>
              <a:ahLst/>
              <a:cxnLst/>
              <a:rect l="l" t="t" r="r" b="b"/>
              <a:pathLst>
                <a:path w="3371850" h="838200">
                  <a:moveTo>
                    <a:pt x="3300653" y="838199"/>
                  </a:moveTo>
                  <a:lnTo>
                    <a:pt x="62297" y="838199"/>
                  </a:lnTo>
                  <a:lnTo>
                    <a:pt x="57961" y="837711"/>
                  </a:lnTo>
                  <a:lnTo>
                    <a:pt x="22624" y="819419"/>
                  </a:lnTo>
                  <a:lnTo>
                    <a:pt x="2134" y="781772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3668" y="29704"/>
                  </a:lnTo>
                  <a:lnTo>
                    <a:pt x="45204" y="3885"/>
                  </a:lnTo>
                  <a:lnTo>
                    <a:pt x="62297" y="0"/>
                  </a:lnTo>
                  <a:lnTo>
                    <a:pt x="3300653" y="0"/>
                  </a:lnTo>
                  <a:lnTo>
                    <a:pt x="3342144" y="15621"/>
                  </a:lnTo>
                  <a:lnTo>
                    <a:pt x="3367964" y="51661"/>
                  </a:lnTo>
                  <a:lnTo>
                    <a:pt x="3371850" y="71196"/>
                  </a:lnTo>
                  <a:lnTo>
                    <a:pt x="3371850" y="767003"/>
                  </a:lnTo>
                  <a:lnTo>
                    <a:pt x="3356227" y="808494"/>
                  </a:lnTo>
                  <a:lnTo>
                    <a:pt x="3320188" y="834313"/>
                  </a:lnTo>
                  <a:lnTo>
                    <a:pt x="3305607" y="837711"/>
                  </a:lnTo>
                  <a:lnTo>
                    <a:pt x="3300653" y="838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24824" y="4115642"/>
              <a:ext cx="66040" cy="836930"/>
            </a:xfrm>
            <a:custGeom>
              <a:avLst/>
              <a:gdLst/>
              <a:ahLst/>
              <a:cxnLst/>
              <a:rect l="l" t="t" r="r" b="b"/>
              <a:pathLst>
                <a:path w="66040" h="836929">
                  <a:moveTo>
                    <a:pt x="65446" y="836515"/>
                  </a:moveTo>
                  <a:lnTo>
                    <a:pt x="27882" y="820090"/>
                  </a:lnTo>
                  <a:lnTo>
                    <a:pt x="3262" y="783243"/>
                  </a:lnTo>
                  <a:lnTo>
                    <a:pt x="0" y="761157"/>
                  </a:lnTo>
                  <a:lnTo>
                    <a:pt x="0" y="75357"/>
                  </a:lnTo>
                  <a:lnTo>
                    <a:pt x="12830" y="33014"/>
                  </a:lnTo>
                  <a:lnTo>
                    <a:pt x="47039" y="4957"/>
                  </a:lnTo>
                  <a:lnTo>
                    <a:pt x="65445" y="0"/>
                  </a:lnTo>
                  <a:lnTo>
                    <a:pt x="61331" y="1091"/>
                  </a:lnTo>
                  <a:lnTo>
                    <a:pt x="47328" y="8824"/>
                  </a:lnTo>
                  <a:lnTo>
                    <a:pt x="23400" y="46196"/>
                  </a:lnTo>
                  <a:lnTo>
                    <a:pt x="19050" y="75357"/>
                  </a:lnTo>
                  <a:lnTo>
                    <a:pt x="19050" y="761157"/>
                  </a:lnTo>
                  <a:lnTo>
                    <a:pt x="28672" y="803499"/>
                  </a:lnTo>
                  <a:lnTo>
                    <a:pt x="61331" y="835423"/>
                  </a:lnTo>
                  <a:lnTo>
                    <a:pt x="65446" y="83651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243540" y="4183078"/>
            <a:ext cx="2804795" cy="6502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50" b="0" spc="-30" dirty="0">
                <a:solidFill>
                  <a:srgbClr val="1D40AF"/>
                </a:solidFill>
                <a:latin typeface="Montserrat Medium"/>
                <a:cs typeface="Montserrat Medium"/>
              </a:rPr>
              <a:t>Q2</a:t>
            </a:r>
            <a:r>
              <a:rPr sz="1250" b="0" spc="-55" dirty="0">
                <a:solidFill>
                  <a:srgbClr val="1D40AF"/>
                </a:solidFill>
                <a:latin typeface="Montserrat Medium"/>
                <a:cs typeface="Montserrat Medium"/>
              </a:rPr>
              <a:t> </a:t>
            </a:r>
            <a:r>
              <a:rPr sz="1250" b="0" spc="-20" dirty="0">
                <a:solidFill>
                  <a:srgbClr val="1D40AF"/>
                </a:solidFill>
                <a:latin typeface="Montserrat Medium"/>
                <a:cs typeface="Montserrat Medium"/>
              </a:rPr>
              <a:t>2026</a:t>
            </a:r>
            <a:endParaRPr sz="125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30"/>
              </a:spcBef>
            </a:pPr>
            <a:r>
              <a:rPr sz="1150" spc="-60" dirty="0">
                <a:solidFill>
                  <a:srgbClr val="374050"/>
                </a:solidFill>
                <a:latin typeface="Montserrat"/>
                <a:cs typeface="Montserrat"/>
              </a:rPr>
              <a:t>Multi-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language</a:t>
            </a:r>
            <a:r>
              <a:rPr sz="11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Montserrat"/>
                <a:cs typeface="Montserrat"/>
              </a:rPr>
              <a:t>support</a:t>
            </a:r>
            <a:r>
              <a:rPr sz="115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15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Montserrat"/>
                <a:cs typeface="Montserrat"/>
              </a:rPr>
              <a:t>international </a:t>
            </a:r>
            <a:r>
              <a:rPr sz="1150" spc="-80" dirty="0">
                <a:solidFill>
                  <a:srgbClr val="374050"/>
                </a:solidFill>
                <a:latin typeface="Montserrat"/>
                <a:cs typeface="Montserrat"/>
              </a:rPr>
              <a:t>market</a:t>
            </a:r>
            <a:r>
              <a:rPr sz="1150" spc="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expansion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658100" y="4476750"/>
            <a:ext cx="3848100" cy="1543050"/>
            <a:chOff x="7658100" y="4476750"/>
            <a:chExt cx="3848100" cy="1543050"/>
          </a:xfrm>
        </p:grpSpPr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8100" y="4476750"/>
              <a:ext cx="114299" cy="11429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134349" y="5181599"/>
              <a:ext cx="3371850" cy="838200"/>
            </a:xfrm>
            <a:custGeom>
              <a:avLst/>
              <a:gdLst/>
              <a:ahLst/>
              <a:cxnLst/>
              <a:rect l="l" t="t" r="r" b="b"/>
              <a:pathLst>
                <a:path w="3371850" h="838200">
                  <a:moveTo>
                    <a:pt x="3300653" y="838199"/>
                  </a:moveTo>
                  <a:lnTo>
                    <a:pt x="62297" y="838199"/>
                  </a:lnTo>
                  <a:lnTo>
                    <a:pt x="57961" y="837711"/>
                  </a:lnTo>
                  <a:lnTo>
                    <a:pt x="22624" y="819418"/>
                  </a:lnTo>
                  <a:lnTo>
                    <a:pt x="2134" y="781772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3668" y="29705"/>
                  </a:lnTo>
                  <a:lnTo>
                    <a:pt x="45204" y="3885"/>
                  </a:lnTo>
                  <a:lnTo>
                    <a:pt x="62297" y="0"/>
                  </a:lnTo>
                  <a:lnTo>
                    <a:pt x="3300653" y="0"/>
                  </a:lnTo>
                  <a:lnTo>
                    <a:pt x="3342144" y="15620"/>
                  </a:lnTo>
                  <a:lnTo>
                    <a:pt x="3367964" y="51661"/>
                  </a:lnTo>
                  <a:lnTo>
                    <a:pt x="3371850" y="71196"/>
                  </a:lnTo>
                  <a:lnTo>
                    <a:pt x="3371850" y="767003"/>
                  </a:lnTo>
                  <a:lnTo>
                    <a:pt x="3356227" y="808493"/>
                  </a:lnTo>
                  <a:lnTo>
                    <a:pt x="3320188" y="834313"/>
                  </a:lnTo>
                  <a:lnTo>
                    <a:pt x="3305607" y="837711"/>
                  </a:lnTo>
                  <a:lnTo>
                    <a:pt x="3300653" y="838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24824" y="5182442"/>
              <a:ext cx="66040" cy="836930"/>
            </a:xfrm>
            <a:custGeom>
              <a:avLst/>
              <a:gdLst/>
              <a:ahLst/>
              <a:cxnLst/>
              <a:rect l="l" t="t" r="r" b="b"/>
              <a:pathLst>
                <a:path w="66040" h="836929">
                  <a:moveTo>
                    <a:pt x="65445" y="836515"/>
                  </a:moveTo>
                  <a:lnTo>
                    <a:pt x="27882" y="820090"/>
                  </a:lnTo>
                  <a:lnTo>
                    <a:pt x="3262" y="783244"/>
                  </a:lnTo>
                  <a:lnTo>
                    <a:pt x="0" y="761157"/>
                  </a:lnTo>
                  <a:lnTo>
                    <a:pt x="0" y="75357"/>
                  </a:lnTo>
                  <a:lnTo>
                    <a:pt x="12830" y="33014"/>
                  </a:lnTo>
                  <a:lnTo>
                    <a:pt x="47039" y="4957"/>
                  </a:lnTo>
                  <a:lnTo>
                    <a:pt x="65445" y="0"/>
                  </a:lnTo>
                  <a:lnTo>
                    <a:pt x="61331" y="1090"/>
                  </a:lnTo>
                  <a:lnTo>
                    <a:pt x="47328" y="8824"/>
                  </a:lnTo>
                  <a:lnTo>
                    <a:pt x="23400" y="46196"/>
                  </a:lnTo>
                  <a:lnTo>
                    <a:pt x="19050" y="75357"/>
                  </a:lnTo>
                  <a:lnTo>
                    <a:pt x="19050" y="761157"/>
                  </a:lnTo>
                  <a:lnTo>
                    <a:pt x="28672" y="803499"/>
                  </a:lnTo>
                  <a:lnTo>
                    <a:pt x="61331" y="835423"/>
                  </a:lnTo>
                  <a:lnTo>
                    <a:pt x="65445" y="83651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243540" y="5249878"/>
            <a:ext cx="2866390" cy="6502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50" b="0" spc="-35" dirty="0">
                <a:solidFill>
                  <a:srgbClr val="1D40AF"/>
                </a:solidFill>
                <a:latin typeface="Montserrat Medium"/>
                <a:cs typeface="Montserrat Medium"/>
              </a:rPr>
              <a:t>Q3</a:t>
            </a:r>
            <a:r>
              <a:rPr sz="1250" b="0" spc="-50" dirty="0">
                <a:solidFill>
                  <a:srgbClr val="1D40AF"/>
                </a:solidFill>
                <a:latin typeface="Montserrat Medium"/>
                <a:cs typeface="Montserrat Medium"/>
              </a:rPr>
              <a:t> </a:t>
            </a:r>
            <a:r>
              <a:rPr sz="1250" b="0" spc="-20" dirty="0">
                <a:solidFill>
                  <a:srgbClr val="1D40AF"/>
                </a:solidFill>
                <a:latin typeface="Montserrat Medium"/>
                <a:cs typeface="Montserrat Medium"/>
              </a:rPr>
              <a:t>2026</a:t>
            </a:r>
            <a:endParaRPr sz="1250">
              <a:latin typeface="Montserrat Medium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130"/>
              </a:spcBef>
            </a:pP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Banking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&amp;</a:t>
            </a:r>
            <a:r>
              <a:rPr sz="11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investment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Montserrat"/>
                <a:cs typeface="Montserrat"/>
              </a:rPr>
              <a:t>account</a:t>
            </a:r>
            <a:r>
              <a:rPr sz="11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Montserrat"/>
                <a:cs typeface="Montserrat"/>
              </a:rPr>
              <a:t>integration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with</a:t>
            </a:r>
            <a:r>
              <a:rPr sz="1150" spc="-2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Montserrat"/>
                <a:cs typeface="Montserrat"/>
              </a:rPr>
              <a:t>major</a:t>
            </a:r>
            <a:r>
              <a:rPr sz="115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institutions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63" name="object 6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58100" y="5543549"/>
            <a:ext cx="114299" cy="114299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10401299" y="7029450"/>
            <a:ext cx="1600200" cy="323850"/>
            <a:chOff x="10401299" y="7029450"/>
            <a:chExt cx="1600200" cy="323850"/>
          </a:xfrm>
        </p:grpSpPr>
        <p:sp>
          <p:nvSpPr>
            <p:cNvPr id="65" name="object 65"/>
            <p:cNvSpPr/>
            <p:nvPr/>
          </p:nvSpPr>
          <p:spPr>
            <a:xfrm>
              <a:off x="10401299" y="7029450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15599" y="7124699"/>
              <a:ext cx="133349" cy="133349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103141" y="6775119"/>
            <a:ext cx="398589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350" b="1" spc="-90" dirty="0">
                <a:solidFill>
                  <a:srgbClr val="FFFFFF"/>
                </a:solidFill>
                <a:latin typeface="Montserrat SemiBold"/>
                <a:cs typeface="Montserrat SemiBold"/>
              </a:rPr>
              <a:t>Building</a:t>
            </a:r>
            <a:r>
              <a:rPr sz="1350" b="1" spc="-2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FFFFFF"/>
                </a:solidFill>
                <a:latin typeface="Montserrat SemiBold"/>
                <a:cs typeface="Montserrat SemiBold"/>
              </a:rPr>
              <a:t>the</a:t>
            </a:r>
            <a:r>
              <a:rPr sz="1350" b="1" spc="-2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FFFFFF"/>
                </a:solidFill>
                <a:latin typeface="Montserrat SemiBold"/>
                <a:cs typeface="Montserrat SemiBold"/>
              </a:rPr>
              <a:t>financial</a:t>
            </a:r>
            <a:r>
              <a:rPr sz="1350" b="1" spc="-2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FFFFFF"/>
                </a:solidFill>
                <a:latin typeface="Montserrat SemiBold"/>
                <a:cs typeface="Montserrat SemiBold"/>
              </a:rPr>
              <a:t>assistant</a:t>
            </a:r>
            <a:r>
              <a:rPr sz="1350" b="1" spc="-2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FFFFFF"/>
                </a:solidFill>
                <a:latin typeface="Montserrat SemiBold"/>
                <a:cs typeface="Montserrat SemiBold"/>
              </a:rPr>
              <a:t>of</a:t>
            </a:r>
            <a:r>
              <a:rPr sz="1350" b="1" spc="-2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0" dirty="0">
                <a:solidFill>
                  <a:srgbClr val="FFFFFF"/>
                </a:solidFill>
                <a:latin typeface="Montserrat SemiBold"/>
                <a:cs typeface="Montserrat SemiBold"/>
              </a:rPr>
              <a:t>tomorrow,</a:t>
            </a:r>
            <a:r>
              <a:rPr sz="1350" b="1" spc="-2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65" dirty="0">
                <a:solidFill>
                  <a:srgbClr val="FFFFFF"/>
                </a:solidFill>
                <a:latin typeface="Montserrat SemiBold"/>
                <a:cs typeface="Montserrat SemiBold"/>
              </a:rPr>
              <a:t>today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689232" y="7131849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599" y="76199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1142999" y="1066799"/>
                </a:moveTo>
                <a:lnTo>
                  <a:pt x="190499" y="1066799"/>
                </a:lnTo>
                <a:lnTo>
                  <a:pt x="146807" y="1061770"/>
                </a:lnTo>
                <a:lnTo>
                  <a:pt x="106704" y="1047444"/>
                </a:lnTo>
                <a:lnTo>
                  <a:pt x="71334" y="1024962"/>
                </a:lnTo>
                <a:lnTo>
                  <a:pt x="41837" y="995465"/>
                </a:lnTo>
                <a:lnTo>
                  <a:pt x="19355" y="960094"/>
                </a:lnTo>
                <a:lnTo>
                  <a:pt x="5029" y="919992"/>
                </a:lnTo>
                <a:lnTo>
                  <a:pt x="0" y="876299"/>
                </a:lnTo>
                <a:lnTo>
                  <a:pt x="0" y="76199"/>
                </a:lnTo>
                <a:lnTo>
                  <a:pt x="5979" y="46512"/>
                </a:lnTo>
                <a:lnTo>
                  <a:pt x="22294" y="22294"/>
                </a:lnTo>
                <a:lnTo>
                  <a:pt x="46512" y="5979"/>
                </a:lnTo>
                <a:lnTo>
                  <a:pt x="76199" y="0"/>
                </a:lnTo>
                <a:lnTo>
                  <a:pt x="105887" y="5979"/>
                </a:lnTo>
                <a:lnTo>
                  <a:pt x="130105" y="22294"/>
                </a:lnTo>
                <a:lnTo>
                  <a:pt x="146420" y="46512"/>
                </a:lnTo>
                <a:lnTo>
                  <a:pt x="152399" y="76199"/>
                </a:lnTo>
                <a:lnTo>
                  <a:pt x="152399" y="876299"/>
                </a:lnTo>
                <a:lnTo>
                  <a:pt x="155406" y="891093"/>
                </a:lnTo>
                <a:lnTo>
                  <a:pt x="163591" y="903208"/>
                </a:lnTo>
                <a:lnTo>
                  <a:pt x="175706" y="911393"/>
                </a:lnTo>
                <a:lnTo>
                  <a:pt x="190499" y="914399"/>
                </a:lnTo>
                <a:lnTo>
                  <a:pt x="1142999" y="914399"/>
                </a:lnTo>
                <a:lnTo>
                  <a:pt x="1172687" y="920379"/>
                </a:lnTo>
                <a:lnTo>
                  <a:pt x="1196905" y="936694"/>
                </a:lnTo>
                <a:lnTo>
                  <a:pt x="1213220" y="960912"/>
                </a:lnTo>
                <a:lnTo>
                  <a:pt x="1219199" y="990599"/>
                </a:lnTo>
                <a:lnTo>
                  <a:pt x="1213220" y="1020287"/>
                </a:lnTo>
                <a:lnTo>
                  <a:pt x="1196905" y="1044505"/>
                </a:lnTo>
                <a:lnTo>
                  <a:pt x="1172687" y="1060820"/>
                </a:lnTo>
                <a:lnTo>
                  <a:pt x="1142999" y="1066799"/>
                </a:lnTo>
                <a:close/>
              </a:path>
              <a:path w="1219200" h="1066800">
                <a:moveTo>
                  <a:pt x="977979" y="425529"/>
                </a:moveTo>
                <a:lnTo>
                  <a:pt x="761999" y="425529"/>
                </a:lnTo>
                <a:lnTo>
                  <a:pt x="1012745" y="174545"/>
                </a:lnTo>
                <a:lnTo>
                  <a:pt x="1037971" y="157802"/>
                </a:lnTo>
                <a:lnTo>
                  <a:pt x="1066680" y="152221"/>
                </a:lnTo>
                <a:lnTo>
                  <a:pt x="1095389" y="157802"/>
                </a:lnTo>
                <a:lnTo>
                  <a:pt x="1120616" y="174545"/>
                </a:lnTo>
                <a:lnTo>
                  <a:pt x="1137359" y="199771"/>
                </a:lnTo>
                <a:lnTo>
                  <a:pt x="1142940" y="228480"/>
                </a:lnTo>
                <a:lnTo>
                  <a:pt x="1137359" y="257189"/>
                </a:lnTo>
                <a:lnTo>
                  <a:pt x="1120616" y="282416"/>
                </a:lnTo>
                <a:lnTo>
                  <a:pt x="1120854" y="282654"/>
                </a:lnTo>
                <a:lnTo>
                  <a:pt x="977979" y="425529"/>
                </a:lnTo>
                <a:close/>
              </a:path>
              <a:path w="1219200" h="1066800">
                <a:moveTo>
                  <a:pt x="304680" y="685740"/>
                </a:moveTo>
                <a:lnTo>
                  <a:pt x="275971" y="680159"/>
                </a:lnTo>
                <a:lnTo>
                  <a:pt x="250745" y="663416"/>
                </a:lnTo>
                <a:lnTo>
                  <a:pt x="234002" y="638189"/>
                </a:lnTo>
                <a:lnTo>
                  <a:pt x="228479" y="609778"/>
                </a:lnTo>
                <a:lnTo>
                  <a:pt x="228421" y="609480"/>
                </a:lnTo>
                <a:lnTo>
                  <a:pt x="250745" y="555545"/>
                </a:lnTo>
                <a:lnTo>
                  <a:pt x="517445" y="288845"/>
                </a:lnTo>
                <a:lnTo>
                  <a:pt x="571380" y="266521"/>
                </a:lnTo>
                <a:lnTo>
                  <a:pt x="600089" y="272102"/>
                </a:lnTo>
                <a:lnTo>
                  <a:pt x="625316" y="288845"/>
                </a:lnTo>
                <a:lnTo>
                  <a:pt x="761999" y="425529"/>
                </a:lnTo>
                <a:lnTo>
                  <a:pt x="977979" y="425529"/>
                </a:lnTo>
                <a:lnTo>
                  <a:pt x="952738" y="450770"/>
                </a:lnTo>
                <a:lnTo>
                  <a:pt x="571499" y="450770"/>
                </a:lnTo>
                <a:lnTo>
                  <a:pt x="358616" y="663416"/>
                </a:lnTo>
                <a:lnTo>
                  <a:pt x="333389" y="680159"/>
                </a:lnTo>
                <a:lnTo>
                  <a:pt x="304680" y="685740"/>
                </a:lnTo>
                <a:close/>
              </a:path>
              <a:path w="1219200" h="1066800">
                <a:moveTo>
                  <a:pt x="762118" y="609778"/>
                </a:moveTo>
                <a:lnTo>
                  <a:pt x="733410" y="604197"/>
                </a:lnTo>
                <a:lnTo>
                  <a:pt x="708183" y="587454"/>
                </a:lnTo>
                <a:lnTo>
                  <a:pt x="571499" y="450770"/>
                </a:lnTo>
                <a:lnTo>
                  <a:pt x="952738" y="450770"/>
                </a:lnTo>
                <a:lnTo>
                  <a:pt x="816054" y="587454"/>
                </a:lnTo>
                <a:lnTo>
                  <a:pt x="790827" y="604197"/>
                </a:lnTo>
                <a:lnTo>
                  <a:pt x="762118" y="609778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3657600"/>
            <a:ext cx="1219200" cy="1217930"/>
          </a:xfrm>
          <a:custGeom>
            <a:avLst/>
            <a:gdLst/>
            <a:ahLst/>
            <a:cxnLst/>
            <a:rect l="l" t="t" r="r" b="b"/>
            <a:pathLst>
              <a:path w="1219200" h="1217929">
                <a:moveTo>
                  <a:pt x="398859" y="306070"/>
                </a:moveTo>
                <a:lnTo>
                  <a:pt x="396239" y="303530"/>
                </a:lnTo>
                <a:lnTo>
                  <a:pt x="357741" y="279400"/>
                </a:lnTo>
                <a:lnTo>
                  <a:pt x="328999" y="251460"/>
                </a:lnTo>
                <a:lnTo>
                  <a:pt x="311017" y="220980"/>
                </a:lnTo>
                <a:lnTo>
                  <a:pt x="304799" y="189230"/>
                </a:lnTo>
                <a:lnTo>
                  <a:pt x="309759" y="161290"/>
                </a:lnTo>
                <a:lnTo>
                  <a:pt x="347308" y="109220"/>
                </a:lnTo>
                <a:lnTo>
                  <a:pt x="378480" y="86360"/>
                </a:lnTo>
                <a:lnTo>
                  <a:pt x="416974" y="64770"/>
                </a:lnTo>
                <a:lnTo>
                  <a:pt x="462080" y="45720"/>
                </a:lnTo>
                <a:lnTo>
                  <a:pt x="513090" y="30480"/>
                </a:lnTo>
                <a:lnTo>
                  <a:pt x="569295" y="16510"/>
                </a:lnTo>
                <a:lnTo>
                  <a:pt x="629988" y="7620"/>
                </a:lnTo>
                <a:lnTo>
                  <a:pt x="694459" y="1270"/>
                </a:lnTo>
                <a:lnTo>
                  <a:pt x="761999" y="0"/>
                </a:lnTo>
                <a:lnTo>
                  <a:pt x="829540" y="1270"/>
                </a:lnTo>
                <a:lnTo>
                  <a:pt x="894011" y="7620"/>
                </a:lnTo>
                <a:lnTo>
                  <a:pt x="954704" y="16510"/>
                </a:lnTo>
                <a:lnTo>
                  <a:pt x="1010909" y="30480"/>
                </a:lnTo>
                <a:lnTo>
                  <a:pt x="1061919" y="45720"/>
                </a:lnTo>
                <a:lnTo>
                  <a:pt x="1107025" y="64770"/>
                </a:lnTo>
                <a:lnTo>
                  <a:pt x="1145518" y="86360"/>
                </a:lnTo>
                <a:lnTo>
                  <a:pt x="1176691" y="109220"/>
                </a:lnTo>
                <a:lnTo>
                  <a:pt x="1214240" y="161290"/>
                </a:lnTo>
                <a:lnTo>
                  <a:pt x="1219199" y="189230"/>
                </a:lnTo>
                <a:lnTo>
                  <a:pt x="1212982" y="220980"/>
                </a:lnTo>
                <a:lnTo>
                  <a:pt x="1195000" y="251460"/>
                </a:lnTo>
                <a:lnTo>
                  <a:pt x="1166258" y="279400"/>
                </a:lnTo>
                <a:lnTo>
                  <a:pt x="1127759" y="303530"/>
                </a:lnTo>
                <a:lnTo>
                  <a:pt x="457199" y="303530"/>
                </a:lnTo>
                <a:lnTo>
                  <a:pt x="442458" y="304800"/>
                </a:lnTo>
                <a:lnTo>
                  <a:pt x="413332" y="304800"/>
                </a:lnTo>
                <a:lnTo>
                  <a:pt x="398859" y="306070"/>
                </a:lnTo>
                <a:close/>
              </a:path>
              <a:path w="1219200" h="1217929">
                <a:moveTo>
                  <a:pt x="836533" y="377190"/>
                </a:moveTo>
                <a:lnTo>
                  <a:pt x="823257" y="372110"/>
                </a:lnTo>
                <a:lnTo>
                  <a:pt x="816508" y="368300"/>
                </a:lnTo>
                <a:lnTo>
                  <a:pt x="767584" y="350520"/>
                </a:lnTo>
                <a:lnTo>
                  <a:pt x="722136" y="336550"/>
                </a:lnTo>
                <a:lnTo>
                  <a:pt x="673664" y="325120"/>
                </a:lnTo>
                <a:lnTo>
                  <a:pt x="622551" y="316230"/>
                </a:lnTo>
                <a:lnTo>
                  <a:pt x="569181" y="309880"/>
                </a:lnTo>
                <a:lnTo>
                  <a:pt x="513936" y="306070"/>
                </a:lnTo>
                <a:lnTo>
                  <a:pt x="457199" y="303530"/>
                </a:lnTo>
                <a:lnTo>
                  <a:pt x="1127759" y="303530"/>
                </a:lnTo>
                <a:lnTo>
                  <a:pt x="1090362" y="322580"/>
                </a:lnTo>
                <a:lnTo>
                  <a:pt x="1047811" y="339090"/>
                </a:lnTo>
                <a:lnTo>
                  <a:pt x="1000630" y="351790"/>
                </a:lnTo>
                <a:lnTo>
                  <a:pt x="949342" y="363220"/>
                </a:lnTo>
                <a:lnTo>
                  <a:pt x="894469" y="372110"/>
                </a:lnTo>
                <a:lnTo>
                  <a:pt x="836533" y="377190"/>
                </a:lnTo>
                <a:close/>
              </a:path>
              <a:path w="1219200" h="1217929">
                <a:moveTo>
                  <a:pt x="990123" y="584200"/>
                </a:moveTo>
                <a:lnTo>
                  <a:pt x="990599" y="575310"/>
                </a:lnTo>
                <a:lnTo>
                  <a:pt x="990599" y="570230"/>
                </a:lnTo>
                <a:lnTo>
                  <a:pt x="986153" y="533400"/>
                </a:lnTo>
                <a:lnTo>
                  <a:pt x="973960" y="500380"/>
                </a:lnTo>
                <a:lnTo>
                  <a:pt x="955740" y="469900"/>
                </a:lnTo>
                <a:lnTo>
                  <a:pt x="933211" y="443230"/>
                </a:lnTo>
                <a:lnTo>
                  <a:pt x="982626" y="434340"/>
                </a:lnTo>
                <a:lnTo>
                  <a:pt x="1029563" y="422910"/>
                </a:lnTo>
                <a:lnTo>
                  <a:pt x="1073686" y="410210"/>
                </a:lnTo>
                <a:lnTo>
                  <a:pt x="1114663" y="394970"/>
                </a:lnTo>
                <a:lnTo>
                  <a:pt x="1170414" y="367030"/>
                </a:lnTo>
                <a:lnTo>
                  <a:pt x="1219199" y="334010"/>
                </a:lnTo>
                <a:lnTo>
                  <a:pt x="1219199" y="417830"/>
                </a:lnTo>
                <a:lnTo>
                  <a:pt x="1191428" y="483870"/>
                </a:lnTo>
                <a:lnTo>
                  <a:pt x="1158623" y="513080"/>
                </a:lnTo>
                <a:lnTo>
                  <a:pt x="1114901" y="539750"/>
                </a:lnTo>
                <a:lnTo>
                  <a:pt x="1057334" y="563880"/>
                </a:lnTo>
                <a:lnTo>
                  <a:pt x="1024822" y="574040"/>
                </a:lnTo>
                <a:lnTo>
                  <a:pt x="990123" y="584200"/>
                </a:lnTo>
                <a:close/>
              </a:path>
              <a:path w="1219200" h="1217929">
                <a:moveTo>
                  <a:pt x="457199" y="760730"/>
                </a:moveTo>
                <a:lnTo>
                  <a:pt x="397375" y="759460"/>
                </a:lnTo>
                <a:lnTo>
                  <a:pt x="339875" y="754380"/>
                </a:lnTo>
                <a:lnTo>
                  <a:pt x="285187" y="746760"/>
                </a:lnTo>
                <a:lnTo>
                  <a:pt x="233798" y="736600"/>
                </a:lnTo>
                <a:lnTo>
                  <a:pt x="186195" y="723900"/>
                </a:lnTo>
                <a:lnTo>
                  <a:pt x="142866" y="708660"/>
                </a:lnTo>
                <a:lnTo>
                  <a:pt x="104298" y="692150"/>
                </a:lnTo>
                <a:lnTo>
                  <a:pt x="52841" y="660400"/>
                </a:lnTo>
                <a:lnTo>
                  <a:pt x="24169" y="632460"/>
                </a:lnTo>
                <a:lnTo>
                  <a:pt x="0" y="570230"/>
                </a:lnTo>
                <a:lnTo>
                  <a:pt x="5810" y="541020"/>
                </a:lnTo>
                <a:lnTo>
                  <a:pt x="49601" y="483870"/>
                </a:lnTo>
                <a:lnTo>
                  <a:pt x="85784" y="459740"/>
                </a:lnTo>
                <a:lnTo>
                  <a:pt x="130294" y="438150"/>
                </a:lnTo>
                <a:lnTo>
                  <a:pt x="182232" y="419100"/>
                </a:lnTo>
                <a:lnTo>
                  <a:pt x="240700" y="402590"/>
                </a:lnTo>
                <a:lnTo>
                  <a:pt x="304799" y="391160"/>
                </a:lnTo>
                <a:lnTo>
                  <a:pt x="343019" y="386080"/>
                </a:lnTo>
                <a:lnTo>
                  <a:pt x="419576" y="381000"/>
                </a:lnTo>
                <a:lnTo>
                  <a:pt x="438321" y="381000"/>
                </a:lnTo>
                <a:lnTo>
                  <a:pt x="457199" y="379730"/>
                </a:lnTo>
                <a:lnTo>
                  <a:pt x="519565" y="382270"/>
                </a:lnTo>
                <a:lnTo>
                  <a:pt x="579344" y="387350"/>
                </a:lnTo>
                <a:lnTo>
                  <a:pt x="635991" y="394970"/>
                </a:lnTo>
                <a:lnTo>
                  <a:pt x="688960" y="406400"/>
                </a:lnTo>
                <a:lnTo>
                  <a:pt x="737704" y="420370"/>
                </a:lnTo>
                <a:lnTo>
                  <a:pt x="781680" y="436880"/>
                </a:lnTo>
                <a:lnTo>
                  <a:pt x="820340" y="454660"/>
                </a:lnTo>
                <a:lnTo>
                  <a:pt x="859951" y="480060"/>
                </a:lnTo>
                <a:lnTo>
                  <a:pt x="889515" y="509270"/>
                </a:lnTo>
                <a:lnTo>
                  <a:pt x="914399" y="570230"/>
                </a:lnTo>
                <a:lnTo>
                  <a:pt x="914243" y="574040"/>
                </a:lnTo>
                <a:lnTo>
                  <a:pt x="914191" y="575310"/>
                </a:lnTo>
                <a:lnTo>
                  <a:pt x="897783" y="622300"/>
                </a:lnTo>
                <a:lnTo>
                  <a:pt x="855620" y="664210"/>
                </a:lnTo>
                <a:lnTo>
                  <a:pt x="826055" y="683260"/>
                </a:lnTo>
                <a:lnTo>
                  <a:pt x="825103" y="683260"/>
                </a:lnTo>
                <a:lnTo>
                  <a:pt x="824388" y="684530"/>
                </a:lnTo>
                <a:lnTo>
                  <a:pt x="822959" y="684530"/>
                </a:lnTo>
                <a:lnTo>
                  <a:pt x="789448" y="701040"/>
                </a:lnTo>
                <a:lnTo>
                  <a:pt x="751678" y="716280"/>
                </a:lnTo>
                <a:lnTo>
                  <a:pt x="710035" y="728980"/>
                </a:lnTo>
                <a:lnTo>
                  <a:pt x="664904" y="740410"/>
                </a:lnTo>
                <a:lnTo>
                  <a:pt x="616670" y="749300"/>
                </a:lnTo>
                <a:lnTo>
                  <a:pt x="565718" y="755650"/>
                </a:lnTo>
                <a:lnTo>
                  <a:pt x="512432" y="759460"/>
                </a:lnTo>
                <a:lnTo>
                  <a:pt x="457199" y="760730"/>
                </a:lnTo>
                <a:close/>
              </a:path>
              <a:path w="1219200" h="1217929">
                <a:moveTo>
                  <a:pt x="990123" y="811530"/>
                </a:moveTo>
                <a:lnTo>
                  <a:pt x="990520" y="805180"/>
                </a:lnTo>
                <a:lnTo>
                  <a:pt x="990599" y="661670"/>
                </a:lnTo>
                <a:lnTo>
                  <a:pt x="1023848" y="654050"/>
                </a:lnTo>
                <a:lnTo>
                  <a:pt x="1085969" y="635000"/>
                </a:lnTo>
                <a:lnTo>
                  <a:pt x="1143219" y="610870"/>
                </a:lnTo>
                <a:lnTo>
                  <a:pt x="1195867" y="580390"/>
                </a:lnTo>
                <a:lnTo>
                  <a:pt x="1219199" y="562610"/>
                </a:lnTo>
                <a:lnTo>
                  <a:pt x="1219199" y="646430"/>
                </a:lnTo>
                <a:lnTo>
                  <a:pt x="1210300" y="684530"/>
                </a:lnTo>
                <a:lnTo>
                  <a:pt x="1183719" y="720090"/>
                </a:lnTo>
                <a:lnTo>
                  <a:pt x="1149250" y="748030"/>
                </a:lnTo>
                <a:lnTo>
                  <a:pt x="1104780" y="773430"/>
                </a:lnTo>
                <a:lnTo>
                  <a:pt x="1051381" y="795020"/>
                </a:lnTo>
                <a:lnTo>
                  <a:pt x="990123" y="811530"/>
                </a:lnTo>
                <a:close/>
              </a:path>
              <a:path w="1219200" h="1217929">
                <a:moveTo>
                  <a:pt x="457199" y="989330"/>
                </a:moveTo>
                <a:lnTo>
                  <a:pt x="401967" y="988060"/>
                </a:lnTo>
                <a:lnTo>
                  <a:pt x="348681" y="984250"/>
                </a:lnTo>
                <a:lnTo>
                  <a:pt x="297729" y="977900"/>
                </a:lnTo>
                <a:lnTo>
                  <a:pt x="249495" y="969010"/>
                </a:lnTo>
                <a:lnTo>
                  <a:pt x="204364" y="957580"/>
                </a:lnTo>
                <a:lnTo>
                  <a:pt x="162721" y="944880"/>
                </a:lnTo>
                <a:lnTo>
                  <a:pt x="124951" y="930910"/>
                </a:lnTo>
                <a:lnTo>
                  <a:pt x="52941" y="889000"/>
                </a:lnTo>
                <a:lnTo>
                  <a:pt x="24199" y="861060"/>
                </a:lnTo>
                <a:lnTo>
                  <a:pt x="0" y="798830"/>
                </a:lnTo>
                <a:lnTo>
                  <a:pt x="0" y="715010"/>
                </a:lnTo>
                <a:lnTo>
                  <a:pt x="23432" y="732790"/>
                </a:lnTo>
                <a:lnTo>
                  <a:pt x="48875" y="748030"/>
                </a:lnTo>
                <a:lnTo>
                  <a:pt x="104536" y="775970"/>
                </a:lnTo>
                <a:lnTo>
                  <a:pt x="146665" y="791210"/>
                </a:lnTo>
                <a:lnTo>
                  <a:pt x="192176" y="805180"/>
                </a:lnTo>
                <a:lnTo>
                  <a:pt x="240690" y="816610"/>
                </a:lnTo>
                <a:lnTo>
                  <a:pt x="291829" y="825500"/>
                </a:lnTo>
                <a:lnTo>
                  <a:pt x="345213" y="831850"/>
                </a:lnTo>
                <a:lnTo>
                  <a:pt x="400463" y="835660"/>
                </a:lnTo>
                <a:lnTo>
                  <a:pt x="457199" y="836930"/>
                </a:lnTo>
                <a:lnTo>
                  <a:pt x="904436" y="836930"/>
                </a:lnTo>
                <a:lnTo>
                  <a:pt x="890200" y="861060"/>
                </a:lnTo>
                <a:lnTo>
                  <a:pt x="861458" y="889000"/>
                </a:lnTo>
                <a:lnTo>
                  <a:pt x="822959" y="913130"/>
                </a:lnTo>
                <a:lnTo>
                  <a:pt x="771383" y="937260"/>
                </a:lnTo>
                <a:lnTo>
                  <a:pt x="728117" y="952500"/>
                </a:lnTo>
                <a:lnTo>
                  <a:pt x="680557" y="965200"/>
                </a:lnTo>
                <a:lnTo>
                  <a:pt x="629193" y="976630"/>
                </a:lnTo>
                <a:lnTo>
                  <a:pt x="574518" y="984250"/>
                </a:lnTo>
                <a:lnTo>
                  <a:pt x="517023" y="988060"/>
                </a:lnTo>
                <a:lnTo>
                  <a:pt x="457199" y="989330"/>
                </a:lnTo>
                <a:close/>
              </a:path>
              <a:path w="1219200" h="1217929">
                <a:moveTo>
                  <a:pt x="904436" y="836930"/>
                </a:moveTo>
                <a:lnTo>
                  <a:pt x="457199" y="836930"/>
                </a:lnTo>
                <a:lnTo>
                  <a:pt x="513936" y="835660"/>
                </a:lnTo>
                <a:lnTo>
                  <a:pt x="569186" y="831850"/>
                </a:lnTo>
                <a:lnTo>
                  <a:pt x="622570" y="825500"/>
                </a:lnTo>
                <a:lnTo>
                  <a:pt x="673709" y="816610"/>
                </a:lnTo>
                <a:lnTo>
                  <a:pt x="722223" y="805180"/>
                </a:lnTo>
                <a:lnTo>
                  <a:pt x="767734" y="791210"/>
                </a:lnTo>
                <a:lnTo>
                  <a:pt x="809863" y="775970"/>
                </a:lnTo>
                <a:lnTo>
                  <a:pt x="850348" y="756920"/>
                </a:lnTo>
                <a:lnTo>
                  <a:pt x="863203" y="749300"/>
                </a:lnTo>
                <a:lnTo>
                  <a:pt x="873922" y="744220"/>
                </a:lnTo>
                <a:lnTo>
                  <a:pt x="884306" y="736600"/>
                </a:lnTo>
                <a:lnTo>
                  <a:pt x="894378" y="730250"/>
                </a:lnTo>
                <a:lnTo>
                  <a:pt x="904160" y="722630"/>
                </a:lnTo>
                <a:lnTo>
                  <a:pt x="907732" y="720090"/>
                </a:lnTo>
                <a:lnTo>
                  <a:pt x="914399" y="715010"/>
                </a:lnTo>
                <a:lnTo>
                  <a:pt x="914399" y="798830"/>
                </a:lnTo>
                <a:lnTo>
                  <a:pt x="908182" y="830580"/>
                </a:lnTo>
                <a:lnTo>
                  <a:pt x="904436" y="836930"/>
                </a:lnTo>
                <a:close/>
              </a:path>
              <a:path w="1219200" h="1217929">
                <a:moveTo>
                  <a:pt x="457199" y="1217930"/>
                </a:moveTo>
                <a:lnTo>
                  <a:pt x="389659" y="1216660"/>
                </a:lnTo>
                <a:lnTo>
                  <a:pt x="325188" y="1210310"/>
                </a:lnTo>
                <a:lnTo>
                  <a:pt x="264495" y="1201420"/>
                </a:lnTo>
                <a:lnTo>
                  <a:pt x="208290" y="1187450"/>
                </a:lnTo>
                <a:lnTo>
                  <a:pt x="157280" y="1172210"/>
                </a:lnTo>
                <a:lnTo>
                  <a:pt x="112174" y="1153160"/>
                </a:lnTo>
                <a:lnTo>
                  <a:pt x="73680" y="1131570"/>
                </a:lnTo>
                <a:lnTo>
                  <a:pt x="42508" y="1108710"/>
                </a:lnTo>
                <a:lnTo>
                  <a:pt x="4959" y="1056640"/>
                </a:lnTo>
                <a:lnTo>
                  <a:pt x="0" y="1027430"/>
                </a:lnTo>
                <a:lnTo>
                  <a:pt x="0" y="943610"/>
                </a:lnTo>
                <a:lnTo>
                  <a:pt x="23432" y="961390"/>
                </a:lnTo>
                <a:lnTo>
                  <a:pt x="48875" y="976630"/>
                </a:lnTo>
                <a:lnTo>
                  <a:pt x="104536" y="1004570"/>
                </a:lnTo>
                <a:lnTo>
                  <a:pt x="146665" y="1019810"/>
                </a:lnTo>
                <a:lnTo>
                  <a:pt x="192176" y="1033780"/>
                </a:lnTo>
                <a:lnTo>
                  <a:pt x="240690" y="1045210"/>
                </a:lnTo>
                <a:lnTo>
                  <a:pt x="291829" y="1054100"/>
                </a:lnTo>
                <a:lnTo>
                  <a:pt x="345213" y="1060450"/>
                </a:lnTo>
                <a:lnTo>
                  <a:pt x="400463" y="1064260"/>
                </a:lnTo>
                <a:lnTo>
                  <a:pt x="457199" y="1065530"/>
                </a:lnTo>
                <a:lnTo>
                  <a:pt x="904638" y="1065530"/>
                </a:lnTo>
                <a:lnTo>
                  <a:pt x="895035" y="1083310"/>
                </a:lnTo>
                <a:lnTo>
                  <a:pt x="840718" y="1131570"/>
                </a:lnTo>
                <a:lnTo>
                  <a:pt x="802225" y="1153160"/>
                </a:lnTo>
                <a:lnTo>
                  <a:pt x="757119" y="1172210"/>
                </a:lnTo>
                <a:lnTo>
                  <a:pt x="706109" y="1187450"/>
                </a:lnTo>
                <a:lnTo>
                  <a:pt x="649904" y="1201420"/>
                </a:lnTo>
                <a:lnTo>
                  <a:pt x="589211" y="1210310"/>
                </a:lnTo>
                <a:lnTo>
                  <a:pt x="524740" y="1216660"/>
                </a:lnTo>
                <a:lnTo>
                  <a:pt x="457199" y="1217930"/>
                </a:lnTo>
                <a:close/>
              </a:path>
              <a:path w="1219200" h="1217929">
                <a:moveTo>
                  <a:pt x="904638" y="1065530"/>
                </a:moveTo>
                <a:lnTo>
                  <a:pt x="457199" y="1065530"/>
                </a:lnTo>
                <a:lnTo>
                  <a:pt x="513936" y="1064260"/>
                </a:lnTo>
                <a:lnTo>
                  <a:pt x="569186" y="1060450"/>
                </a:lnTo>
                <a:lnTo>
                  <a:pt x="622570" y="1054100"/>
                </a:lnTo>
                <a:lnTo>
                  <a:pt x="673709" y="1045210"/>
                </a:lnTo>
                <a:lnTo>
                  <a:pt x="722223" y="1033780"/>
                </a:lnTo>
                <a:lnTo>
                  <a:pt x="767734" y="1019810"/>
                </a:lnTo>
                <a:lnTo>
                  <a:pt x="809863" y="1004570"/>
                </a:lnTo>
                <a:lnTo>
                  <a:pt x="865614" y="976630"/>
                </a:lnTo>
                <a:lnTo>
                  <a:pt x="914399" y="943610"/>
                </a:lnTo>
                <a:lnTo>
                  <a:pt x="914399" y="1027430"/>
                </a:lnTo>
                <a:lnTo>
                  <a:pt x="909440" y="1056640"/>
                </a:lnTo>
                <a:lnTo>
                  <a:pt x="904638" y="1065530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229" dirty="0"/>
              <a:t>Table</a:t>
            </a:r>
            <a:r>
              <a:rPr sz="2950" spc="-185" dirty="0"/>
              <a:t> </a:t>
            </a:r>
            <a:r>
              <a:rPr sz="2950" spc="-180" dirty="0"/>
              <a:t>of</a:t>
            </a:r>
            <a:r>
              <a:rPr sz="2950" spc="-185" dirty="0"/>
              <a:t> </a:t>
            </a:r>
            <a:r>
              <a:rPr sz="2950" spc="-220" dirty="0"/>
              <a:t>Contents</a:t>
            </a:r>
            <a:endParaRPr sz="2950"/>
          </a:p>
        </p:txBody>
      </p:sp>
      <p:sp>
        <p:nvSpPr>
          <p:cNvPr id="6" name="object 6"/>
          <p:cNvSpPr txBox="1"/>
          <p:nvPr/>
        </p:nvSpPr>
        <p:spPr>
          <a:xfrm>
            <a:off x="777726" y="1263056"/>
            <a:ext cx="12065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1.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314449"/>
            <a:ext cx="152399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87474" y="1245933"/>
            <a:ext cx="110553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Introduction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579" y="1796456"/>
            <a:ext cx="15303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2.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1857375"/>
            <a:ext cx="152399" cy="1333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87474" y="1779333"/>
            <a:ext cx="134429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Market</a:t>
            </a:r>
            <a:r>
              <a:rPr sz="1450" spc="2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Context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216" y="2329856"/>
            <a:ext cx="15176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3.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275" y="2390774"/>
            <a:ext cx="171449" cy="1333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87474" y="2312733"/>
            <a:ext cx="148209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Project</a:t>
            </a:r>
            <a:r>
              <a:rPr sz="1450" spc="3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Overview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356" y="2863256"/>
            <a:ext cx="16954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4.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3823" y="2914649"/>
            <a:ext cx="158472" cy="15299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87474" y="2846133"/>
            <a:ext cx="113030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90" dirty="0">
                <a:solidFill>
                  <a:srgbClr val="374050"/>
                </a:solidFill>
                <a:latin typeface="Montserrat"/>
                <a:cs typeface="Montserrat"/>
              </a:rPr>
              <a:t>Key</a:t>
            </a:r>
            <a:r>
              <a:rPr sz="145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Features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918" y="3396657"/>
            <a:ext cx="15176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5.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6800" y="3448050"/>
            <a:ext cx="152399" cy="1523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87474" y="3379532"/>
            <a:ext cx="222885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User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ontserrat"/>
                <a:cs typeface="Montserrat"/>
              </a:rPr>
              <a:t>Profile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Management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733" y="3930056"/>
            <a:ext cx="1600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6.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6325" y="3981450"/>
            <a:ext cx="133349" cy="152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387474" y="3912932"/>
            <a:ext cx="247586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450" spc="-2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Data</a:t>
            </a:r>
            <a:r>
              <a:rPr sz="1450" spc="-2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Management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4388" y="1263056"/>
            <a:ext cx="1479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7.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0400" y="1314449"/>
            <a:ext cx="161627" cy="1523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331075" y="1245933"/>
            <a:ext cx="163068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Investment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74050"/>
                </a:solidFill>
                <a:latin typeface="Montserrat"/>
                <a:cs typeface="Montserrat"/>
              </a:rPr>
              <a:t>Advice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8612" y="1796456"/>
            <a:ext cx="16383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8.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0875" y="1847850"/>
            <a:ext cx="171449" cy="1523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331075" y="1779333"/>
            <a:ext cx="151320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Savings</a:t>
            </a:r>
            <a:r>
              <a:rPr sz="1450" spc="3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74050"/>
                </a:solidFill>
                <a:latin typeface="Montserrat"/>
                <a:cs typeface="Montserrat"/>
              </a:rPr>
              <a:t>Planning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85756" y="2329856"/>
            <a:ext cx="15684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9.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28913" y="2380714"/>
            <a:ext cx="115401" cy="15305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331075" y="2312733"/>
            <a:ext cx="180657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Credit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Score</a:t>
            </a:r>
            <a:r>
              <a:rPr sz="14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374050"/>
                </a:solidFill>
                <a:latin typeface="Montserrat"/>
                <a:cs typeface="Montserrat"/>
              </a:rPr>
              <a:t>Analysis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20718" y="2863256"/>
            <a:ext cx="22161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10.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91825" y="2917150"/>
            <a:ext cx="187523" cy="14936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331075" y="2846133"/>
            <a:ext cx="194754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75" dirty="0">
                <a:solidFill>
                  <a:srgbClr val="374050"/>
                </a:solidFill>
                <a:latin typeface="Montserrat"/>
                <a:cs typeface="Montserrat"/>
              </a:rPr>
              <a:t>Technical</a:t>
            </a:r>
            <a:r>
              <a:rPr sz="1450" spc="4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74050"/>
                </a:solidFill>
                <a:latin typeface="Montserrat"/>
                <a:cs typeface="Montserrat"/>
              </a:rPr>
              <a:t>Architecture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63283" y="3396657"/>
            <a:ext cx="1790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11.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0875" y="3448050"/>
            <a:ext cx="171449" cy="15239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7331075" y="3379532"/>
            <a:ext cx="213804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Competitive</a:t>
            </a:r>
            <a:r>
              <a:rPr sz="1450" spc="-3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ontserrat"/>
                <a:cs typeface="Montserrat"/>
              </a:rPr>
              <a:t>Advantages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31136" y="3930056"/>
            <a:ext cx="21145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12.</a:t>
            </a:r>
            <a:endParaRPr sz="1250">
              <a:latin typeface="Montserrat SemiBold"/>
              <a:cs typeface="Montserrat SemiBold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00875" y="3990975"/>
            <a:ext cx="171449" cy="13334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331075" y="3912932"/>
            <a:ext cx="1999614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85" dirty="0">
                <a:solidFill>
                  <a:srgbClr val="374050"/>
                </a:solidFill>
                <a:latin typeface="Montserrat"/>
                <a:cs typeface="Montserrat"/>
              </a:rPr>
              <a:t>Roadmap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ontserrat"/>
                <a:cs typeface="Montserrat"/>
              </a:rPr>
              <a:t>&amp;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ontserrat"/>
                <a:cs typeface="Montserrat"/>
              </a:rPr>
              <a:t>Next</a:t>
            </a:r>
            <a:r>
              <a:rPr sz="14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74050"/>
                </a:solidFill>
                <a:latin typeface="Montserrat"/>
                <a:cs typeface="Montserrat"/>
              </a:rPr>
              <a:t>Steps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9535" y="4702916"/>
            <a:ext cx="40728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90" dirty="0">
                <a:solidFill>
                  <a:srgbClr val="2562EB"/>
                </a:solidFill>
                <a:latin typeface="Verdana"/>
                <a:cs typeface="Verdana"/>
              </a:rPr>
              <a:t>Navigate</a:t>
            </a:r>
            <a:r>
              <a:rPr sz="1200" i="1" spc="-95" dirty="0">
                <a:solidFill>
                  <a:srgbClr val="2562EB"/>
                </a:solidFill>
                <a:latin typeface="Verdana"/>
                <a:cs typeface="Verdana"/>
              </a:rPr>
              <a:t> </a:t>
            </a:r>
            <a:r>
              <a:rPr sz="1200" i="1" spc="-70" dirty="0">
                <a:solidFill>
                  <a:srgbClr val="2562EB"/>
                </a:solidFill>
                <a:latin typeface="Verdana"/>
                <a:cs typeface="Verdana"/>
              </a:rPr>
              <a:t>through</a:t>
            </a:r>
            <a:r>
              <a:rPr sz="1200" i="1" spc="-90" dirty="0">
                <a:solidFill>
                  <a:srgbClr val="2562EB"/>
                </a:solidFill>
                <a:latin typeface="Verdana"/>
                <a:cs typeface="Verdana"/>
              </a:rPr>
              <a:t> </a:t>
            </a:r>
            <a:r>
              <a:rPr sz="1200" i="1" spc="-80" dirty="0">
                <a:solidFill>
                  <a:srgbClr val="2562EB"/>
                </a:solidFill>
                <a:latin typeface="Verdana"/>
                <a:cs typeface="Verdana"/>
              </a:rPr>
              <a:t>our</a:t>
            </a:r>
            <a:r>
              <a:rPr sz="1200" i="1" spc="-90" dirty="0">
                <a:solidFill>
                  <a:srgbClr val="2562EB"/>
                </a:solidFill>
                <a:latin typeface="Verdana"/>
                <a:cs typeface="Verdana"/>
              </a:rPr>
              <a:t> </a:t>
            </a:r>
            <a:r>
              <a:rPr sz="1200" i="1" spc="-140" dirty="0">
                <a:solidFill>
                  <a:srgbClr val="2562EB"/>
                </a:solidFill>
                <a:latin typeface="Verdana"/>
                <a:cs typeface="Verdana"/>
              </a:rPr>
              <a:t>AI-</a:t>
            </a:r>
            <a:r>
              <a:rPr sz="1200" i="1" spc="-85" dirty="0">
                <a:solidFill>
                  <a:srgbClr val="2562EB"/>
                </a:solidFill>
                <a:latin typeface="Verdana"/>
                <a:cs typeface="Verdana"/>
              </a:rPr>
              <a:t>powered</a:t>
            </a:r>
            <a:r>
              <a:rPr sz="1200" i="1" spc="-90" dirty="0">
                <a:solidFill>
                  <a:srgbClr val="2562EB"/>
                </a:solidFill>
                <a:latin typeface="Verdana"/>
                <a:cs typeface="Verdana"/>
              </a:rPr>
              <a:t> </a:t>
            </a:r>
            <a:r>
              <a:rPr sz="1200" i="1" spc="-70" dirty="0">
                <a:solidFill>
                  <a:srgbClr val="2562EB"/>
                </a:solidFill>
                <a:latin typeface="Verdana"/>
                <a:cs typeface="Verdana"/>
              </a:rPr>
              <a:t>financial</a:t>
            </a:r>
            <a:r>
              <a:rPr sz="1200" i="1" spc="-90" dirty="0">
                <a:solidFill>
                  <a:srgbClr val="2562EB"/>
                </a:solidFill>
                <a:latin typeface="Verdana"/>
                <a:cs typeface="Verdana"/>
              </a:rPr>
              <a:t> </a:t>
            </a:r>
            <a:r>
              <a:rPr sz="1200" i="1" spc="-95" dirty="0">
                <a:solidFill>
                  <a:srgbClr val="2562EB"/>
                </a:solidFill>
                <a:latin typeface="Verdana"/>
                <a:cs typeface="Verdana"/>
              </a:rPr>
              <a:t>assistant</a:t>
            </a:r>
            <a:r>
              <a:rPr sz="1200" i="1" spc="-90" dirty="0">
                <a:solidFill>
                  <a:srgbClr val="2562EB"/>
                </a:solidFill>
                <a:latin typeface="Verdana"/>
                <a:cs typeface="Verdana"/>
              </a:rPr>
              <a:t> </a:t>
            </a:r>
            <a:r>
              <a:rPr sz="1200" i="1" spc="-50" dirty="0">
                <a:solidFill>
                  <a:srgbClr val="2562EB"/>
                </a:solidFill>
                <a:latin typeface="Verdana"/>
                <a:cs typeface="Verdana"/>
              </a:rPr>
              <a:t>solution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44" name="object 44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599" y="0"/>
            <a:ext cx="1524000" cy="1219200"/>
          </a:xfrm>
          <a:custGeom>
            <a:avLst/>
            <a:gdLst/>
            <a:ahLst/>
            <a:cxnLst/>
            <a:rect l="l" t="t" r="r" b="b"/>
            <a:pathLst>
              <a:path w="1524000" h="1219200">
                <a:moveTo>
                  <a:pt x="838199" y="228599"/>
                </a:moveTo>
                <a:lnTo>
                  <a:pt x="685799" y="228599"/>
                </a:lnTo>
                <a:lnTo>
                  <a:pt x="685799" y="76199"/>
                </a:lnTo>
                <a:lnTo>
                  <a:pt x="691779" y="46512"/>
                </a:lnTo>
                <a:lnTo>
                  <a:pt x="708094" y="22294"/>
                </a:lnTo>
                <a:lnTo>
                  <a:pt x="732312" y="5979"/>
                </a:lnTo>
                <a:lnTo>
                  <a:pt x="761999" y="0"/>
                </a:lnTo>
                <a:lnTo>
                  <a:pt x="791687" y="5979"/>
                </a:lnTo>
                <a:lnTo>
                  <a:pt x="815905" y="22294"/>
                </a:lnTo>
                <a:lnTo>
                  <a:pt x="832220" y="46512"/>
                </a:lnTo>
                <a:lnTo>
                  <a:pt x="838199" y="76199"/>
                </a:lnTo>
                <a:lnTo>
                  <a:pt x="838199" y="228599"/>
                </a:lnTo>
                <a:close/>
              </a:path>
              <a:path w="1524000" h="1219200">
                <a:moveTo>
                  <a:pt x="1123949" y="1219199"/>
                </a:moveTo>
                <a:lnTo>
                  <a:pt x="400049" y="1219199"/>
                </a:lnTo>
                <a:lnTo>
                  <a:pt x="354442" y="1213081"/>
                </a:lnTo>
                <a:lnTo>
                  <a:pt x="313478" y="1195810"/>
                </a:lnTo>
                <a:lnTo>
                  <a:pt x="278784" y="1169015"/>
                </a:lnTo>
                <a:lnTo>
                  <a:pt x="251989" y="1134321"/>
                </a:lnTo>
                <a:lnTo>
                  <a:pt x="234718" y="1093357"/>
                </a:lnTo>
                <a:lnTo>
                  <a:pt x="228599" y="1047749"/>
                </a:lnTo>
                <a:lnTo>
                  <a:pt x="228599" y="400049"/>
                </a:lnTo>
                <a:lnTo>
                  <a:pt x="234718" y="354442"/>
                </a:lnTo>
                <a:lnTo>
                  <a:pt x="251989" y="313478"/>
                </a:lnTo>
                <a:lnTo>
                  <a:pt x="278784" y="278784"/>
                </a:lnTo>
                <a:lnTo>
                  <a:pt x="313478" y="251989"/>
                </a:lnTo>
                <a:lnTo>
                  <a:pt x="354442" y="234718"/>
                </a:lnTo>
                <a:lnTo>
                  <a:pt x="400049" y="228599"/>
                </a:lnTo>
                <a:lnTo>
                  <a:pt x="1123949" y="228599"/>
                </a:lnTo>
                <a:lnTo>
                  <a:pt x="1169557" y="234718"/>
                </a:lnTo>
                <a:lnTo>
                  <a:pt x="1210521" y="251989"/>
                </a:lnTo>
                <a:lnTo>
                  <a:pt x="1245215" y="278784"/>
                </a:lnTo>
                <a:lnTo>
                  <a:pt x="1272010" y="313478"/>
                </a:lnTo>
                <a:lnTo>
                  <a:pt x="1289281" y="354442"/>
                </a:lnTo>
                <a:lnTo>
                  <a:pt x="1295399" y="400049"/>
                </a:lnTo>
                <a:lnTo>
                  <a:pt x="1295399" y="514349"/>
                </a:lnTo>
                <a:lnTo>
                  <a:pt x="527145" y="514349"/>
                </a:lnTo>
                <a:lnTo>
                  <a:pt x="520951" y="514960"/>
                </a:lnTo>
                <a:lnTo>
                  <a:pt x="475281" y="533877"/>
                </a:lnTo>
                <a:lnTo>
                  <a:pt x="447793" y="567371"/>
                </a:lnTo>
                <a:lnTo>
                  <a:pt x="438149" y="603345"/>
                </a:lnTo>
                <a:lnTo>
                  <a:pt x="438149" y="615854"/>
                </a:lnTo>
                <a:lnTo>
                  <a:pt x="450727" y="657317"/>
                </a:lnTo>
                <a:lnTo>
                  <a:pt x="485682" y="692272"/>
                </a:lnTo>
                <a:lnTo>
                  <a:pt x="527145" y="704849"/>
                </a:lnTo>
                <a:lnTo>
                  <a:pt x="1295399" y="704849"/>
                </a:lnTo>
                <a:lnTo>
                  <a:pt x="1295399" y="914399"/>
                </a:lnTo>
                <a:lnTo>
                  <a:pt x="495299" y="914399"/>
                </a:lnTo>
                <a:lnTo>
                  <a:pt x="480506" y="917406"/>
                </a:lnTo>
                <a:lnTo>
                  <a:pt x="468391" y="925591"/>
                </a:lnTo>
                <a:lnTo>
                  <a:pt x="460206" y="937706"/>
                </a:lnTo>
                <a:lnTo>
                  <a:pt x="457199" y="952499"/>
                </a:lnTo>
                <a:lnTo>
                  <a:pt x="460206" y="967293"/>
                </a:lnTo>
                <a:lnTo>
                  <a:pt x="468391" y="979408"/>
                </a:lnTo>
                <a:lnTo>
                  <a:pt x="480506" y="987593"/>
                </a:lnTo>
                <a:lnTo>
                  <a:pt x="495299" y="990599"/>
                </a:lnTo>
                <a:lnTo>
                  <a:pt x="1295399" y="990599"/>
                </a:lnTo>
                <a:lnTo>
                  <a:pt x="1295399" y="1047749"/>
                </a:lnTo>
                <a:lnTo>
                  <a:pt x="1289281" y="1093357"/>
                </a:lnTo>
                <a:lnTo>
                  <a:pt x="1272010" y="1134321"/>
                </a:lnTo>
                <a:lnTo>
                  <a:pt x="1245215" y="1169015"/>
                </a:lnTo>
                <a:lnTo>
                  <a:pt x="1210521" y="1195810"/>
                </a:lnTo>
                <a:lnTo>
                  <a:pt x="1169557" y="1213081"/>
                </a:lnTo>
                <a:lnTo>
                  <a:pt x="1123949" y="1219199"/>
                </a:lnTo>
                <a:close/>
              </a:path>
              <a:path w="1524000" h="1219200">
                <a:moveTo>
                  <a:pt x="984345" y="704849"/>
                </a:moveTo>
                <a:lnTo>
                  <a:pt x="539654" y="704849"/>
                </a:lnTo>
                <a:lnTo>
                  <a:pt x="545848" y="704239"/>
                </a:lnTo>
                <a:lnTo>
                  <a:pt x="558116" y="701799"/>
                </a:lnTo>
                <a:lnTo>
                  <a:pt x="596329" y="681374"/>
                </a:lnTo>
                <a:lnTo>
                  <a:pt x="623792" y="640272"/>
                </a:lnTo>
                <a:lnTo>
                  <a:pt x="628649" y="615854"/>
                </a:lnTo>
                <a:lnTo>
                  <a:pt x="628649" y="603345"/>
                </a:lnTo>
                <a:lnTo>
                  <a:pt x="616072" y="561881"/>
                </a:lnTo>
                <a:lnTo>
                  <a:pt x="581117" y="526927"/>
                </a:lnTo>
                <a:lnTo>
                  <a:pt x="539654" y="514349"/>
                </a:lnTo>
                <a:lnTo>
                  <a:pt x="984345" y="514349"/>
                </a:lnTo>
                <a:lnTo>
                  <a:pt x="942881" y="526927"/>
                </a:lnTo>
                <a:lnTo>
                  <a:pt x="907927" y="561881"/>
                </a:lnTo>
                <a:lnTo>
                  <a:pt x="895349" y="603345"/>
                </a:lnTo>
                <a:lnTo>
                  <a:pt x="895349" y="615854"/>
                </a:lnTo>
                <a:lnTo>
                  <a:pt x="907927" y="657317"/>
                </a:lnTo>
                <a:lnTo>
                  <a:pt x="942881" y="692272"/>
                </a:lnTo>
                <a:lnTo>
                  <a:pt x="978151" y="704239"/>
                </a:lnTo>
                <a:lnTo>
                  <a:pt x="984345" y="704849"/>
                </a:lnTo>
                <a:close/>
              </a:path>
              <a:path w="1524000" h="1219200">
                <a:moveTo>
                  <a:pt x="1295399" y="704849"/>
                </a:moveTo>
                <a:lnTo>
                  <a:pt x="996854" y="704849"/>
                </a:lnTo>
                <a:lnTo>
                  <a:pt x="1003048" y="704239"/>
                </a:lnTo>
                <a:lnTo>
                  <a:pt x="1015316" y="701799"/>
                </a:lnTo>
                <a:lnTo>
                  <a:pt x="1053529" y="681374"/>
                </a:lnTo>
                <a:lnTo>
                  <a:pt x="1080992" y="640272"/>
                </a:lnTo>
                <a:lnTo>
                  <a:pt x="1085849" y="615854"/>
                </a:lnTo>
                <a:lnTo>
                  <a:pt x="1085849" y="603345"/>
                </a:lnTo>
                <a:lnTo>
                  <a:pt x="1073271" y="561881"/>
                </a:lnTo>
                <a:lnTo>
                  <a:pt x="1038317" y="526927"/>
                </a:lnTo>
                <a:lnTo>
                  <a:pt x="996854" y="514349"/>
                </a:lnTo>
                <a:lnTo>
                  <a:pt x="1295399" y="514349"/>
                </a:lnTo>
                <a:lnTo>
                  <a:pt x="1295399" y="704849"/>
                </a:lnTo>
                <a:close/>
              </a:path>
              <a:path w="1524000" h="1219200">
                <a:moveTo>
                  <a:pt x="723899" y="990599"/>
                </a:moveTo>
                <a:lnTo>
                  <a:pt x="571499" y="990599"/>
                </a:lnTo>
                <a:lnTo>
                  <a:pt x="586293" y="987593"/>
                </a:lnTo>
                <a:lnTo>
                  <a:pt x="598408" y="979408"/>
                </a:lnTo>
                <a:lnTo>
                  <a:pt x="606593" y="967293"/>
                </a:lnTo>
                <a:lnTo>
                  <a:pt x="609599" y="952499"/>
                </a:lnTo>
                <a:lnTo>
                  <a:pt x="606593" y="937706"/>
                </a:lnTo>
                <a:lnTo>
                  <a:pt x="598408" y="925591"/>
                </a:lnTo>
                <a:lnTo>
                  <a:pt x="586293" y="917406"/>
                </a:lnTo>
                <a:lnTo>
                  <a:pt x="571499" y="914399"/>
                </a:lnTo>
                <a:lnTo>
                  <a:pt x="723899" y="914399"/>
                </a:lnTo>
                <a:lnTo>
                  <a:pt x="709106" y="917406"/>
                </a:lnTo>
                <a:lnTo>
                  <a:pt x="696991" y="925591"/>
                </a:lnTo>
                <a:lnTo>
                  <a:pt x="688806" y="937706"/>
                </a:lnTo>
                <a:lnTo>
                  <a:pt x="685799" y="952499"/>
                </a:lnTo>
                <a:lnTo>
                  <a:pt x="688806" y="967293"/>
                </a:lnTo>
                <a:lnTo>
                  <a:pt x="696991" y="979408"/>
                </a:lnTo>
                <a:lnTo>
                  <a:pt x="709106" y="987593"/>
                </a:lnTo>
                <a:lnTo>
                  <a:pt x="723899" y="990599"/>
                </a:lnTo>
                <a:close/>
              </a:path>
              <a:path w="1524000" h="1219200">
                <a:moveTo>
                  <a:pt x="952499" y="990599"/>
                </a:moveTo>
                <a:lnTo>
                  <a:pt x="800099" y="990599"/>
                </a:lnTo>
                <a:lnTo>
                  <a:pt x="814893" y="987593"/>
                </a:lnTo>
                <a:lnTo>
                  <a:pt x="827008" y="979408"/>
                </a:lnTo>
                <a:lnTo>
                  <a:pt x="835193" y="967293"/>
                </a:lnTo>
                <a:lnTo>
                  <a:pt x="838199" y="952499"/>
                </a:lnTo>
                <a:lnTo>
                  <a:pt x="835193" y="937706"/>
                </a:lnTo>
                <a:lnTo>
                  <a:pt x="827008" y="925591"/>
                </a:lnTo>
                <a:lnTo>
                  <a:pt x="814893" y="917406"/>
                </a:lnTo>
                <a:lnTo>
                  <a:pt x="800099" y="914399"/>
                </a:lnTo>
                <a:lnTo>
                  <a:pt x="952499" y="914399"/>
                </a:lnTo>
                <a:lnTo>
                  <a:pt x="937706" y="917406"/>
                </a:lnTo>
                <a:lnTo>
                  <a:pt x="925591" y="925591"/>
                </a:lnTo>
                <a:lnTo>
                  <a:pt x="917406" y="937706"/>
                </a:lnTo>
                <a:lnTo>
                  <a:pt x="914399" y="952499"/>
                </a:lnTo>
                <a:lnTo>
                  <a:pt x="917406" y="967293"/>
                </a:lnTo>
                <a:lnTo>
                  <a:pt x="925591" y="979408"/>
                </a:lnTo>
                <a:lnTo>
                  <a:pt x="937706" y="987593"/>
                </a:lnTo>
                <a:lnTo>
                  <a:pt x="952499" y="990599"/>
                </a:lnTo>
                <a:close/>
              </a:path>
              <a:path w="1524000" h="1219200">
                <a:moveTo>
                  <a:pt x="1295399" y="990599"/>
                </a:moveTo>
                <a:lnTo>
                  <a:pt x="1028699" y="990599"/>
                </a:lnTo>
                <a:lnTo>
                  <a:pt x="1043493" y="987593"/>
                </a:lnTo>
                <a:lnTo>
                  <a:pt x="1055608" y="979408"/>
                </a:lnTo>
                <a:lnTo>
                  <a:pt x="1063793" y="967293"/>
                </a:lnTo>
                <a:lnTo>
                  <a:pt x="1066799" y="952499"/>
                </a:lnTo>
                <a:lnTo>
                  <a:pt x="1063793" y="937706"/>
                </a:lnTo>
                <a:lnTo>
                  <a:pt x="1055608" y="925591"/>
                </a:lnTo>
                <a:lnTo>
                  <a:pt x="1043493" y="917406"/>
                </a:lnTo>
                <a:lnTo>
                  <a:pt x="1028699" y="914399"/>
                </a:lnTo>
                <a:lnTo>
                  <a:pt x="1295399" y="914399"/>
                </a:lnTo>
                <a:lnTo>
                  <a:pt x="1295399" y="990599"/>
                </a:lnTo>
                <a:close/>
              </a:path>
              <a:path w="1524000" h="1219200">
                <a:moveTo>
                  <a:pt x="152399" y="990599"/>
                </a:moveTo>
                <a:lnTo>
                  <a:pt x="114299" y="990599"/>
                </a:lnTo>
                <a:lnTo>
                  <a:pt x="69818" y="981614"/>
                </a:lnTo>
                <a:lnTo>
                  <a:pt x="33486" y="957113"/>
                </a:lnTo>
                <a:lnTo>
                  <a:pt x="8985" y="920780"/>
                </a:lnTo>
                <a:lnTo>
                  <a:pt x="0" y="876299"/>
                </a:lnTo>
                <a:lnTo>
                  <a:pt x="0" y="647699"/>
                </a:lnTo>
                <a:lnTo>
                  <a:pt x="8985" y="603218"/>
                </a:lnTo>
                <a:lnTo>
                  <a:pt x="33486" y="566886"/>
                </a:lnTo>
                <a:lnTo>
                  <a:pt x="69818" y="542385"/>
                </a:lnTo>
                <a:lnTo>
                  <a:pt x="114299" y="533399"/>
                </a:lnTo>
                <a:lnTo>
                  <a:pt x="152399" y="533399"/>
                </a:lnTo>
                <a:lnTo>
                  <a:pt x="152399" y="990599"/>
                </a:lnTo>
                <a:close/>
              </a:path>
              <a:path w="1524000" h="1219200">
                <a:moveTo>
                  <a:pt x="1409699" y="990599"/>
                </a:moveTo>
                <a:lnTo>
                  <a:pt x="1371599" y="990599"/>
                </a:lnTo>
                <a:lnTo>
                  <a:pt x="1371599" y="533399"/>
                </a:lnTo>
                <a:lnTo>
                  <a:pt x="1409699" y="533399"/>
                </a:lnTo>
                <a:lnTo>
                  <a:pt x="1454180" y="542385"/>
                </a:lnTo>
                <a:lnTo>
                  <a:pt x="1490513" y="566886"/>
                </a:lnTo>
                <a:lnTo>
                  <a:pt x="1515014" y="603218"/>
                </a:lnTo>
                <a:lnTo>
                  <a:pt x="1523999" y="647699"/>
                </a:lnTo>
                <a:lnTo>
                  <a:pt x="1523999" y="876299"/>
                </a:lnTo>
                <a:lnTo>
                  <a:pt x="1515014" y="920780"/>
                </a:lnTo>
                <a:lnTo>
                  <a:pt x="1490513" y="957113"/>
                </a:lnTo>
                <a:lnTo>
                  <a:pt x="1454180" y="981614"/>
                </a:lnTo>
                <a:lnTo>
                  <a:pt x="1409699" y="990599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3657600"/>
            <a:ext cx="1524635" cy="1219200"/>
          </a:xfrm>
          <a:custGeom>
            <a:avLst/>
            <a:gdLst/>
            <a:ahLst/>
            <a:cxnLst/>
            <a:rect l="l" t="t" r="r" b="b"/>
            <a:pathLst>
              <a:path w="1524635" h="1219200">
                <a:moveTo>
                  <a:pt x="38099" y="836930"/>
                </a:moveTo>
                <a:lnTo>
                  <a:pt x="1905" y="811530"/>
                </a:lnTo>
                <a:lnTo>
                  <a:pt x="78" y="798830"/>
                </a:lnTo>
                <a:lnTo>
                  <a:pt x="1934" y="787400"/>
                </a:lnTo>
                <a:lnTo>
                  <a:pt x="7229" y="777240"/>
                </a:lnTo>
                <a:lnTo>
                  <a:pt x="16668" y="767080"/>
                </a:lnTo>
                <a:lnTo>
                  <a:pt x="17621" y="767080"/>
                </a:lnTo>
                <a:lnTo>
                  <a:pt x="24764" y="760730"/>
                </a:lnTo>
                <a:lnTo>
                  <a:pt x="36008" y="750570"/>
                </a:lnTo>
                <a:lnTo>
                  <a:pt x="43815" y="742950"/>
                </a:lnTo>
                <a:lnTo>
                  <a:pt x="52156" y="734060"/>
                </a:lnTo>
                <a:lnTo>
                  <a:pt x="60721" y="722630"/>
                </a:lnTo>
                <a:lnTo>
                  <a:pt x="70358" y="709930"/>
                </a:lnTo>
                <a:lnTo>
                  <a:pt x="79414" y="695960"/>
                </a:lnTo>
                <a:lnTo>
                  <a:pt x="87577" y="680720"/>
                </a:lnTo>
                <a:lnTo>
                  <a:pt x="94535" y="664210"/>
                </a:lnTo>
                <a:lnTo>
                  <a:pt x="61843" y="621030"/>
                </a:lnTo>
                <a:lnTo>
                  <a:pt x="35541" y="574040"/>
                </a:lnTo>
                <a:lnTo>
                  <a:pt x="16131" y="524510"/>
                </a:lnTo>
                <a:lnTo>
                  <a:pt x="4116" y="472440"/>
                </a:lnTo>
                <a:lnTo>
                  <a:pt x="0" y="417830"/>
                </a:lnTo>
                <a:lnTo>
                  <a:pt x="2556" y="375920"/>
                </a:lnTo>
                <a:lnTo>
                  <a:pt x="10060" y="334010"/>
                </a:lnTo>
                <a:lnTo>
                  <a:pt x="22262" y="293370"/>
                </a:lnTo>
                <a:lnTo>
                  <a:pt x="38914" y="255270"/>
                </a:lnTo>
                <a:lnTo>
                  <a:pt x="59768" y="218440"/>
                </a:lnTo>
                <a:lnTo>
                  <a:pt x="84573" y="184150"/>
                </a:lnTo>
                <a:lnTo>
                  <a:pt x="113083" y="152400"/>
                </a:lnTo>
                <a:lnTo>
                  <a:pt x="145047" y="121920"/>
                </a:lnTo>
                <a:lnTo>
                  <a:pt x="180218" y="95250"/>
                </a:lnTo>
                <a:lnTo>
                  <a:pt x="218347" y="71120"/>
                </a:lnTo>
                <a:lnTo>
                  <a:pt x="259184" y="49530"/>
                </a:lnTo>
                <a:lnTo>
                  <a:pt x="302481" y="31750"/>
                </a:lnTo>
                <a:lnTo>
                  <a:pt x="347991" y="17780"/>
                </a:lnTo>
                <a:lnTo>
                  <a:pt x="395462" y="7620"/>
                </a:lnTo>
                <a:lnTo>
                  <a:pt x="444648" y="1270"/>
                </a:lnTo>
                <a:lnTo>
                  <a:pt x="495299" y="0"/>
                </a:lnTo>
                <a:lnTo>
                  <a:pt x="545951" y="1270"/>
                </a:lnTo>
                <a:lnTo>
                  <a:pt x="595137" y="7620"/>
                </a:lnTo>
                <a:lnTo>
                  <a:pt x="642608" y="17780"/>
                </a:lnTo>
                <a:lnTo>
                  <a:pt x="688117" y="31750"/>
                </a:lnTo>
                <a:lnTo>
                  <a:pt x="731415" y="49530"/>
                </a:lnTo>
                <a:lnTo>
                  <a:pt x="772252" y="71120"/>
                </a:lnTo>
                <a:lnTo>
                  <a:pt x="810381" y="95250"/>
                </a:lnTo>
                <a:lnTo>
                  <a:pt x="845552" y="121920"/>
                </a:lnTo>
                <a:lnTo>
                  <a:pt x="846883" y="123190"/>
                </a:lnTo>
                <a:lnTo>
                  <a:pt x="495299" y="123190"/>
                </a:lnTo>
                <a:lnTo>
                  <a:pt x="476808" y="127000"/>
                </a:lnTo>
                <a:lnTo>
                  <a:pt x="461664" y="137160"/>
                </a:lnTo>
                <a:lnTo>
                  <a:pt x="451432" y="152400"/>
                </a:lnTo>
                <a:lnTo>
                  <a:pt x="447674" y="170180"/>
                </a:lnTo>
                <a:lnTo>
                  <a:pt x="447674" y="204470"/>
                </a:lnTo>
                <a:lnTo>
                  <a:pt x="420707" y="212090"/>
                </a:lnTo>
                <a:lnTo>
                  <a:pt x="371214" y="242570"/>
                </a:lnTo>
                <a:lnTo>
                  <a:pt x="338219" y="294640"/>
                </a:lnTo>
                <a:lnTo>
                  <a:pt x="333374" y="328930"/>
                </a:lnTo>
                <a:lnTo>
                  <a:pt x="338412" y="361950"/>
                </a:lnTo>
                <a:lnTo>
                  <a:pt x="370276" y="410210"/>
                </a:lnTo>
                <a:lnTo>
                  <a:pt x="412838" y="436880"/>
                </a:lnTo>
                <a:lnTo>
                  <a:pt x="456452" y="453390"/>
                </a:lnTo>
                <a:lnTo>
                  <a:pt x="476964" y="459740"/>
                </a:lnTo>
                <a:lnTo>
                  <a:pt x="481012" y="459740"/>
                </a:lnTo>
                <a:lnTo>
                  <a:pt x="502012" y="467360"/>
                </a:lnTo>
                <a:lnTo>
                  <a:pt x="547687" y="486410"/>
                </a:lnTo>
                <a:lnTo>
                  <a:pt x="561736" y="505460"/>
                </a:lnTo>
                <a:lnTo>
                  <a:pt x="561014" y="513080"/>
                </a:lnTo>
                <a:lnTo>
                  <a:pt x="377212" y="513080"/>
                </a:lnTo>
                <a:lnTo>
                  <a:pt x="359628" y="518160"/>
                </a:lnTo>
                <a:lnTo>
                  <a:pt x="345169" y="529590"/>
                </a:lnTo>
                <a:lnTo>
                  <a:pt x="335756" y="546100"/>
                </a:lnTo>
                <a:lnTo>
                  <a:pt x="333445" y="563880"/>
                </a:lnTo>
                <a:lnTo>
                  <a:pt x="338345" y="581660"/>
                </a:lnTo>
                <a:lnTo>
                  <a:pt x="349452" y="596900"/>
                </a:lnTo>
                <a:lnTo>
                  <a:pt x="365759" y="605790"/>
                </a:lnTo>
                <a:lnTo>
                  <a:pt x="370284" y="607060"/>
                </a:lnTo>
                <a:lnTo>
                  <a:pt x="375284" y="608330"/>
                </a:lnTo>
                <a:lnTo>
                  <a:pt x="380285" y="610870"/>
                </a:lnTo>
                <a:lnTo>
                  <a:pt x="395667" y="615950"/>
                </a:lnTo>
                <a:lnTo>
                  <a:pt x="412075" y="621030"/>
                </a:lnTo>
                <a:lnTo>
                  <a:pt x="429376" y="626110"/>
                </a:lnTo>
                <a:lnTo>
                  <a:pt x="447436" y="631190"/>
                </a:lnTo>
                <a:lnTo>
                  <a:pt x="447436" y="665480"/>
                </a:lnTo>
                <a:lnTo>
                  <a:pt x="451194" y="684530"/>
                </a:lnTo>
                <a:lnTo>
                  <a:pt x="461426" y="699770"/>
                </a:lnTo>
                <a:lnTo>
                  <a:pt x="476569" y="709930"/>
                </a:lnTo>
                <a:lnTo>
                  <a:pt x="495061" y="713740"/>
                </a:lnTo>
                <a:lnTo>
                  <a:pt x="846883" y="713740"/>
                </a:lnTo>
                <a:lnTo>
                  <a:pt x="845552" y="715010"/>
                </a:lnTo>
                <a:lnTo>
                  <a:pt x="810381" y="741680"/>
                </a:lnTo>
                <a:lnTo>
                  <a:pt x="772252" y="765810"/>
                </a:lnTo>
                <a:lnTo>
                  <a:pt x="743426" y="781050"/>
                </a:lnTo>
                <a:lnTo>
                  <a:pt x="245983" y="781050"/>
                </a:lnTo>
                <a:lnTo>
                  <a:pt x="232153" y="787400"/>
                </a:lnTo>
                <a:lnTo>
                  <a:pt x="185975" y="807720"/>
                </a:lnTo>
                <a:lnTo>
                  <a:pt x="115163" y="829310"/>
                </a:lnTo>
                <a:lnTo>
                  <a:pt x="76977" y="835660"/>
                </a:lnTo>
                <a:lnTo>
                  <a:pt x="38099" y="836930"/>
                </a:lnTo>
                <a:close/>
              </a:path>
              <a:path w="1524635" h="1219200">
                <a:moveTo>
                  <a:pt x="972531" y="307340"/>
                </a:moveTo>
                <a:lnTo>
                  <a:pt x="587536" y="307340"/>
                </a:lnTo>
                <a:lnTo>
                  <a:pt x="604777" y="302260"/>
                </a:lnTo>
                <a:lnTo>
                  <a:pt x="618537" y="289560"/>
                </a:lnTo>
                <a:lnTo>
                  <a:pt x="626983" y="273050"/>
                </a:lnTo>
                <a:lnTo>
                  <a:pt x="628115" y="255270"/>
                </a:lnTo>
                <a:lnTo>
                  <a:pt x="628196" y="254000"/>
                </a:lnTo>
                <a:lnTo>
                  <a:pt x="622220" y="236220"/>
                </a:lnTo>
                <a:lnTo>
                  <a:pt x="610172" y="223520"/>
                </a:lnTo>
                <a:lnTo>
                  <a:pt x="593169" y="214630"/>
                </a:lnTo>
                <a:lnTo>
                  <a:pt x="581266" y="212090"/>
                </a:lnTo>
                <a:lnTo>
                  <a:pt x="568850" y="208280"/>
                </a:lnTo>
                <a:lnTo>
                  <a:pt x="542924" y="203200"/>
                </a:lnTo>
                <a:lnTo>
                  <a:pt x="542924" y="170180"/>
                </a:lnTo>
                <a:lnTo>
                  <a:pt x="539167" y="152400"/>
                </a:lnTo>
                <a:lnTo>
                  <a:pt x="528935" y="137160"/>
                </a:lnTo>
                <a:lnTo>
                  <a:pt x="513791" y="127000"/>
                </a:lnTo>
                <a:lnTo>
                  <a:pt x="495299" y="123190"/>
                </a:lnTo>
                <a:lnTo>
                  <a:pt x="846883" y="123190"/>
                </a:lnTo>
                <a:lnTo>
                  <a:pt x="877516" y="152400"/>
                </a:lnTo>
                <a:lnTo>
                  <a:pt x="906026" y="184150"/>
                </a:lnTo>
                <a:lnTo>
                  <a:pt x="930831" y="218440"/>
                </a:lnTo>
                <a:lnTo>
                  <a:pt x="951685" y="255270"/>
                </a:lnTo>
                <a:lnTo>
                  <a:pt x="968337" y="293370"/>
                </a:lnTo>
                <a:lnTo>
                  <a:pt x="972531" y="307340"/>
                </a:lnTo>
                <a:close/>
              </a:path>
              <a:path w="1524635" h="1219200">
                <a:moveTo>
                  <a:pt x="846883" y="713740"/>
                </a:moveTo>
                <a:lnTo>
                  <a:pt x="495061" y="713740"/>
                </a:lnTo>
                <a:lnTo>
                  <a:pt x="513553" y="709930"/>
                </a:lnTo>
                <a:lnTo>
                  <a:pt x="528697" y="699770"/>
                </a:lnTo>
                <a:lnTo>
                  <a:pt x="538928" y="684530"/>
                </a:lnTo>
                <a:lnTo>
                  <a:pt x="542686" y="665480"/>
                </a:lnTo>
                <a:lnTo>
                  <a:pt x="542686" y="633730"/>
                </a:lnTo>
                <a:lnTo>
                  <a:pt x="556944" y="629920"/>
                </a:lnTo>
                <a:lnTo>
                  <a:pt x="597931" y="612140"/>
                </a:lnTo>
                <a:lnTo>
                  <a:pt x="640496" y="568960"/>
                </a:lnTo>
                <a:lnTo>
                  <a:pt x="656986" y="504190"/>
                </a:lnTo>
                <a:lnTo>
                  <a:pt x="651852" y="471170"/>
                </a:lnTo>
                <a:lnTo>
                  <a:pt x="620419" y="422910"/>
                </a:lnTo>
                <a:lnTo>
                  <a:pt x="576801" y="393700"/>
                </a:lnTo>
                <a:lnTo>
                  <a:pt x="531267" y="375920"/>
                </a:lnTo>
                <a:lnTo>
                  <a:pt x="510063" y="369570"/>
                </a:lnTo>
                <a:lnTo>
                  <a:pt x="508396" y="369570"/>
                </a:lnTo>
                <a:lnTo>
                  <a:pt x="487151" y="363220"/>
                </a:lnTo>
                <a:lnTo>
                  <a:pt x="441007" y="344170"/>
                </a:lnTo>
                <a:lnTo>
                  <a:pt x="428386" y="328930"/>
                </a:lnTo>
                <a:lnTo>
                  <a:pt x="429086" y="322580"/>
                </a:lnTo>
                <a:lnTo>
                  <a:pt x="466516" y="297180"/>
                </a:lnTo>
                <a:lnTo>
                  <a:pt x="480219" y="294640"/>
                </a:lnTo>
                <a:lnTo>
                  <a:pt x="494347" y="294640"/>
                </a:lnTo>
                <a:lnTo>
                  <a:pt x="511916" y="295910"/>
                </a:lnTo>
                <a:lnTo>
                  <a:pt x="530244" y="298450"/>
                </a:lnTo>
                <a:lnTo>
                  <a:pt x="549198" y="302260"/>
                </a:lnTo>
                <a:lnTo>
                  <a:pt x="568642" y="307340"/>
                </a:lnTo>
                <a:lnTo>
                  <a:pt x="972531" y="307340"/>
                </a:lnTo>
                <a:lnTo>
                  <a:pt x="980539" y="334010"/>
                </a:lnTo>
                <a:lnTo>
                  <a:pt x="988043" y="375920"/>
                </a:lnTo>
                <a:lnTo>
                  <a:pt x="990599" y="417830"/>
                </a:lnTo>
                <a:lnTo>
                  <a:pt x="988118" y="459740"/>
                </a:lnTo>
                <a:lnTo>
                  <a:pt x="988043" y="461010"/>
                </a:lnTo>
                <a:lnTo>
                  <a:pt x="980539" y="502920"/>
                </a:lnTo>
                <a:lnTo>
                  <a:pt x="968337" y="543560"/>
                </a:lnTo>
                <a:lnTo>
                  <a:pt x="951685" y="581660"/>
                </a:lnTo>
                <a:lnTo>
                  <a:pt x="930831" y="618490"/>
                </a:lnTo>
                <a:lnTo>
                  <a:pt x="906026" y="652780"/>
                </a:lnTo>
                <a:lnTo>
                  <a:pt x="877516" y="684530"/>
                </a:lnTo>
                <a:lnTo>
                  <a:pt x="846883" y="713740"/>
                </a:lnTo>
                <a:close/>
              </a:path>
              <a:path w="1524635" h="1219200">
                <a:moveTo>
                  <a:pt x="1028699" y="1217930"/>
                </a:moveTo>
                <a:lnTo>
                  <a:pt x="976844" y="1216660"/>
                </a:lnTo>
                <a:lnTo>
                  <a:pt x="926526" y="1209040"/>
                </a:lnTo>
                <a:lnTo>
                  <a:pt x="878013" y="1198880"/>
                </a:lnTo>
                <a:lnTo>
                  <a:pt x="831573" y="1183640"/>
                </a:lnTo>
                <a:lnTo>
                  <a:pt x="787476" y="1165860"/>
                </a:lnTo>
                <a:lnTo>
                  <a:pt x="745990" y="1143000"/>
                </a:lnTo>
                <a:lnTo>
                  <a:pt x="707384" y="1118870"/>
                </a:lnTo>
                <a:lnTo>
                  <a:pt x="671926" y="1089660"/>
                </a:lnTo>
                <a:lnTo>
                  <a:pt x="639885" y="1059180"/>
                </a:lnTo>
                <a:lnTo>
                  <a:pt x="611529" y="1024890"/>
                </a:lnTo>
                <a:lnTo>
                  <a:pt x="587127" y="989330"/>
                </a:lnTo>
                <a:lnTo>
                  <a:pt x="566947" y="951230"/>
                </a:lnTo>
                <a:lnTo>
                  <a:pt x="551259" y="911860"/>
                </a:lnTo>
                <a:lnTo>
                  <a:pt x="600101" y="905510"/>
                </a:lnTo>
                <a:lnTo>
                  <a:pt x="647804" y="895350"/>
                </a:lnTo>
                <a:lnTo>
                  <a:pt x="694132" y="882650"/>
                </a:lnTo>
                <a:lnTo>
                  <a:pt x="738850" y="866140"/>
                </a:lnTo>
                <a:lnTo>
                  <a:pt x="781724" y="847090"/>
                </a:lnTo>
                <a:lnTo>
                  <a:pt x="822518" y="824230"/>
                </a:lnTo>
                <a:lnTo>
                  <a:pt x="860998" y="798830"/>
                </a:lnTo>
                <a:lnTo>
                  <a:pt x="896928" y="770890"/>
                </a:lnTo>
                <a:lnTo>
                  <a:pt x="930074" y="740410"/>
                </a:lnTo>
                <a:lnTo>
                  <a:pt x="960200" y="707390"/>
                </a:lnTo>
                <a:lnTo>
                  <a:pt x="987072" y="671830"/>
                </a:lnTo>
                <a:lnTo>
                  <a:pt x="1010454" y="635000"/>
                </a:lnTo>
                <a:lnTo>
                  <a:pt x="1030112" y="594360"/>
                </a:lnTo>
                <a:lnTo>
                  <a:pt x="1045810" y="553720"/>
                </a:lnTo>
                <a:lnTo>
                  <a:pt x="1057314" y="510540"/>
                </a:lnTo>
                <a:lnTo>
                  <a:pt x="1064389" y="464820"/>
                </a:lnTo>
                <a:lnTo>
                  <a:pt x="1066799" y="417830"/>
                </a:lnTo>
                <a:lnTo>
                  <a:pt x="1066710" y="408940"/>
                </a:lnTo>
                <a:lnTo>
                  <a:pt x="1066442" y="400050"/>
                </a:lnTo>
                <a:lnTo>
                  <a:pt x="1065996" y="391160"/>
                </a:lnTo>
                <a:lnTo>
                  <a:pt x="1065371" y="381000"/>
                </a:lnTo>
                <a:lnTo>
                  <a:pt x="1115895" y="387350"/>
                </a:lnTo>
                <a:lnTo>
                  <a:pt x="1164709" y="396240"/>
                </a:lnTo>
                <a:lnTo>
                  <a:pt x="1211549" y="410210"/>
                </a:lnTo>
                <a:lnTo>
                  <a:pt x="1256153" y="426720"/>
                </a:lnTo>
                <a:lnTo>
                  <a:pt x="1298257" y="448310"/>
                </a:lnTo>
                <a:lnTo>
                  <a:pt x="1337599" y="472440"/>
                </a:lnTo>
                <a:lnTo>
                  <a:pt x="1373916" y="499110"/>
                </a:lnTo>
                <a:lnTo>
                  <a:pt x="1406945" y="528320"/>
                </a:lnTo>
                <a:lnTo>
                  <a:pt x="1436423" y="561340"/>
                </a:lnTo>
                <a:lnTo>
                  <a:pt x="1462087" y="596900"/>
                </a:lnTo>
                <a:lnTo>
                  <a:pt x="1483674" y="633730"/>
                </a:lnTo>
                <a:lnTo>
                  <a:pt x="1500922" y="673100"/>
                </a:lnTo>
                <a:lnTo>
                  <a:pt x="1513568" y="713740"/>
                </a:lnTo>
                <a:lnTo>
                  <a:pt x="1521348" y="755650"/>
                </a:lnTo>
                <a:lnTo>
                  <a:pt x="1523999" y="798830"/>
                </a:lnTo>
                <a:lnTo>
                  <a:pt x="1519885" y="853440"/>
                </a:lnTo>
                <a:lnTo>
                  <a:pt x="1507883" y="905510"/>
                </a:lnTo>
                <a:lnTo>
                  <a:pt x="1488509" y="955040"/>
                </a:lnTo>
                <a:lnTo>
                  <a:pt x="1462277" y="1002030"/>
                </a:lnTo>
                <a:lnTo>
                  <a:pt x="1429702" y="1045210"/>
                </a:lnTo>
                <a:lnTo>
                  <a:pt x="1436660" y="1061720"/>
                </a:lnTo>
                <a:lnTo>
                  <a:pt x="1463516" y="1104900"/>
                </a:lnTo>
                <a:lnTo>
                  <a:pt x="1495186" y="1137920"/>
                </a:lnTo>
                <a:lnTo>
                  <a:pt x="1499473" y="1141730"/>
                </a:lnTo>
                <a:lnTo>
                  <a:pt x="1503044" y="1145540"/>
                </a:lnTo>
                <a:lnTo>
                  <a:pt x="1506616" y="1148080"/>
                </a:lnTo>
                <a:lnTo>
                  <a:pt x="1507569" y="1149350"/>
                </a:lnTo>
                <a:lnTo>
                  <a:pt x="1508045" y="1149350"/>
                </a:lnTo>
                <a:lnTo>
                  <a:pt x="1517008" y="1158240"/>
                </a:lnTo>
                <a:lnTo>
                  <a:pt x="1518994" y="1162050"/>
                </a:lnTo>
                <a:lnTo>
                  <a:pt x="1278254" y="1162050"/>
                </a:lnTo>
                <a:lnTo>
                  <a:pt x="1232778" y="1181100"/>
                </a:lnTo>
                <a:lnTo>
                  <a:pt x="1184822" y="1197610"/>
                </a:lnTo>
                <a:lnTo>
                  <a:pt x="1134648" y="1209040"/>
                </a:lnTo>
                <a:lnTo>
                  <a:pt x="1082520" y="1216660"/>
                </a:lnTo>
                <a:lnTo>
                  <a:pt x="1028699" y="1217930"/>
                </a:lnTo>
                <a:close/>
              </a:path>
              <a:path w="1524635" h="1219200">
                <a:moveTo>
                  <a:pt x="511555" y="541020"/>
                </a:moveTo>
                <a:lnTo>
                  <a:pt x="496728" y="541020"/>
                </a:lnTo>
                <a:lnTo>
                  <a:pt x="477072" y="539750"/>
                </a:lnTo>
                <a:lnTo>
                  <a:pt x="457170" y="534670"/>
                </a:lnTo>
                <a:lnTo>
                  <a:pt x="436151" y="529590"/>
                </a:lnTo>
                <a:lnTo>
                  <a:pt x="413146" y="520700"/>
                </a:lnTo>
                <a:lnTo>
                  <a:pt x="407669" y="519430"/>
                </a:lnTo>
                <a:lnTo>
                  <a:pt x="401954" y="516890"/>
                </a:lnTo>
                <a:lnTo>
                  <a:pt x="396001" y="515620"/>
                </a:lnTo>
                <a:lnTo>
                  <a:pt x="377212" y="513080"/>
                </a:lnTo>
                <a:lnTo>
                  <a:pt x="561014" y="513080"/>
                </a:lnTo>
                <a:lnTo>
                  <a:pt x="525333" y="538480"/>
                </a:lnTo>
                <a:lnTo>
                  <a:pt x="511555" y="541020"/>
                </a:lnTo>
                <a:close/>
              </a:path>
              <a:path w="1524635" h="1219200">
                <a:moveTo>
                  <a:pt x="495299" y="836930"/>
                </a:moveTo>
                <a:lnTo>
                  <a:pt x="441481" y="835660"/>
                </a:lnTo>
                <a:lnTo>
                  <a:pt x="389366" y="828040"/>
                </a:lnTo>
                <a:lnTo>
                  <a:pt x="339229" y="816610"/>
                </a:lnTo>
                <a:lnTo>
                  <a:pt x="291343" y="800100"/>
                </a:lnTo>
                <a:lnTo>
                  <a:pt x="245983" y="781050"/>
                </a:lnTo>
                <a:lnTo>
                  <a:pt x="743426" y="781050"/>
                </a:lnTo>
                <a:lnTo>
                  <a:pt x="688117" y="805180"/>
                </a:lnTo>
                <a:lnTo>
                  <a:pt x="642608" y="819150"/>
                </a:lnTo>
                <a:lnTo>
                  <a:pt x="595137" y="829310"/>
                </a:lnTo>
                <a:lnTo>
                  <a:pt x="545951" y="835660"/>
                </a:lnTo>
                <a:lnTo>
                  <a:pt x="495299" y="836930"/>
                </a:lnTo>
                <a:close/>
              </a:path>
              <a:path w="1524635" h="1219200">
                <a:moveTo>
                  <a:pt x="1486138" y="1219200"/>
                </a:moveTo>
                <a:lnTo>
                  <a:pt x="1447260" y="1216660"/>
                </a:lnTo>
                <a:lnTo>
                  <a:pt x="1409074" y="1210310"/>
                </a:lnTo>
                <a:lnTo>
                  <a:pt x="1338262" y="1188720"/>
                </a:lnTo>
                <a:lnTo>
                  <a:pt x="1291984" y="1168400"/>
                </a:lnTo>
                <a:lnTo>
                  <a:pt x="1278254" y="1162050"/>
                </a:lnTo>
                <a:lnTo>
                  <a:pt x="1518994" y="1162050"/>
                </a:lnTo>
                <a:lnTo>
                  <a:pt x="1522303" y="1168400"/>
                </a:lnTo>
                <a:lnTo>
                  <a:pt x="1524159" y="1179830"/>
                </a:lnTo>
                <a:lnTo>
                  <a:pt x="1522333" y="1192530"/>
                </a:lnTo>
                <a:lnTo>
                  <a:pt x="1516878" y="1202690"/>
                </a:lnTo>
                <a:lnTo>
                  <a:pt x="1508521" y="1211580"/>
                </a:lnTo>
                <a:lnTo>
                  <a:pt x="1498021" y="1216660"/>
                </a:lnTo>
                <a:lnTo>
                  <a:pt x="1486138" y="1219200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0" dirty="0"/>
              <a:t>Introduction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7199" y="2628899"/>
            <a:ext cx="6448425" cy="381000"/>
            <a:chOff x="457199" y="2628899"/>
            <a:chExt cx="6448425" cy="381000"/>
          </a:xfrm>
        </p:grpSpPr>
        <p:sp>
          <p:nvSpPr>
            <p:cNvPr id="8" name="object 8"/>
            <p:cNvSpPr/>
            <p:nvPr/>
          </p:nvSpPr>
          <p:spPr>
            <a:xfrm>
              <a:off x="471487" y="26288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4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26288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199" y="3162299"/>
            <a:ext cx="6448425" cy="381000"/>
            <a:chOff x="457199" y="3162299"/>
            <a:chExt cx="6448425" cy="381000"/>
          </a:xfrm>
        </p:grpSpPr>
        <p:sp>
          <p:nvSpPr>
            <p:cNvPr id="11" name="object 11"/>
            <p:cNvSpPr/>
            <p:nvPr/>
          </p:nvSpPr>
          <p:spPr>
            <a:xfrm>
              <a:off x="471487" y="31622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3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31622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7199" y="3695699"/>
            <a:ext cx="6448425" cy="381000"/>
            <a:chOff x="457199" y="3695699"/>
            <a:chExt cx="6448425" cy="381000"/>
          </a:xfrm>
        </p:grpSpPr>
        <p:sp>
          <p:nvSpPr>
            <p:cNvPr id="14" name="object 14"/>
            <p:cNvSpPr/>
            <p:nvPr/>
          </p:nvSpPr>
          <p:spPr>
            <a:xfrm>
              <a:off x="471487" y="36956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3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" y="36956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5474" y="3214283"/>
            <a:ext cx="454088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0" dirty="0">
                <a:solidFill>
                  <a:srgbClr val="3B81F5"/>
                </a:solidFill>
                <a:latin typeface="Montserrat SemiBold"/>
                <a:cs typeface="Montserrat SemiBold"/>
              </a:rPr>
              <a:t>Smart</a:t>
            </a:r>
            <a:r>
              <a:rPr sz="13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planning</a:t>
            </a:r>
            <a:r>
              <a:rPr sz="1350" b="1" spc="-4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tailored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individual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goals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risk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profiles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474" y="3747682"/>
            <a:ext cx="471360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Actionable</a:t>
            </a:r>
            <a:r>
              <a:rPr sz="1350" b="1" spc="-1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3B81F5"/>
                </a:solidFill>
                <a:latin typeface="Montserrat SemiBold"/>
                <a:cs typeface="Montserrat SemiBold"/>
              </a:rPr>
              <a:t>insights</a:t>
            </a:r>
            <a:r>
              <a:rPr sz="13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delivered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through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intuitive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Montserrat"/>
                <a:cs typeface="Montserrat"/>
              </a:rPr>
              <a:t>conversations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435078"/>
            <a:ext cx="250031" cy="17859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70731" y="4385976"/>
            <a:ext cx="602424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i="1" spc="-70" dirty="0">
                <a:solidFill>
                  <a:srgbClr val="4A5462"/>
                </a:solidFill>
                <a:latin typeface="Verdana"/>
                <a:cs typeface="Verdana"/>
              </a:rPr>
              <a:t>"Bringing</a:t>
            </a:r>
            <a:r>
              <a:rPr sz="1350" i="1" spc="-114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50" i="1" spc="-85" dirty="0">
                <a:solidFill>
                  <a:srgbClr val="4A5462"/>
                </a:solidFill>
                <a:latin typeface="Verdana"/>
                <a:cs typeface="Verdana"/>
              </a:rPr>
              <a:t>professional</a:t>
            </a:r>
            <a:r>
              <a:rPr sz="1350" i="1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50" i="1" spc="-70" dirty="0">
                <a:solidFill>
                  <a:srgbClr val="4A5462"/>
                </a:solidFill>
                <a:latin typeface="Verdana"/>
                <a:cs typeface="Verdana"/>
              </a:rPr>
              <a:t>financial</a:t>
            </a:r>
            <a:r>
              <a:rPr sz="1350" i="1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50" i="1" spc="-85" dirty="0">
                <a:solidFill>
                  <a:srgbClr val="4A5462"/>
                </a:solidFill>
                <a:latin typeface="Verdana"/>
                <a:cs typeface="Verdana"/>
              </a:rPr>
              <a:t>advice</a:t>
            </a:r>
            <a:r>
              <a:rPr sz="1350" i="1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50" i="1" spc="-75" dirty="0">
                <a:solidFill>
                  <a:srgbClr val="4A5462"/>
                </a:solidFill>
                <a:latin typeface="Verdana"/>
                <a:cs typeface="Verdana"/>
              </a:rPr>
              <a:t>to</a:t>
            </a:r>
            <a:r>
              <a:rPr sz="1350" i="1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50" i="1" spc="-125" dirty="0">
                <a:solidFill>
                  <a:srgbClr val="4A5462"/>
                </a:solidFill>
                <a:latin typeface="Verdana"/>
                <a:cs typeface="Verdana"/>
              </a:rPr>
              <a:t>everyone,</a:t>
            </a:r>
            <a:r>
              <a:rPr sz="1350" i="1" spc="-114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50" i="1" spc="-95" dirty="0">
                <a:solidFill>
                  <a:srgbClr val="4A5462"/>
                </a:solidFill>
                <a:latin typeface="Verdana"/>
                <a:cs typeface="Verdana"/>
              </a:rPr>
              <a:t>regardless</a:t>
            </a:r>
            <a:r>
              <a:rPr sz="1350" i="1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50" i="1" spc="-75" dirty="0">
                <a:solidFill>
                  <a:srgbClr val="4A5462"/>
                </a:solidFill>
                <a:latin typeface="Verdana"/>
                <a:cs typeface="Verdana"/>
              </a:rPr>
              <a:t>of</a:t>
            </a:r>
            <a:r>
              <a:rPr sz="1350" i="1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50" i="1" spc="-85" dirty="0">
                <a:solidFill>
                  <a:srgbClr val="4A5462"/>
                </a:solidFill>
                <a:latin typeface="Verdana"/>
                <a:cs typeface="Verdana"/>
              </a:rPr>
              <a:t>wealth</a:t>
            </a:r>
            <a:r>
              <a:rPr sz="1350" i="1" spc="-110" dirty="0">
                <a:solidFill>
                  <a:srgbClr val="4A5462"/>
                </a:solidFill>
                <a:latin typeface="Verdana"/>
                <a:cs typeface="Verdana"/>
              </a:rPr>
              <a:t> </a:t>
            </a:r>
            <a:r>
              <a:rPr sz="1350" i="1" spc="-55" dirty="0">
                <a:solidFill>
                  <a:srgbClr val="4A5462"/>
                </a:solidFill>
                <a:latin typeface="Verdana"/>
                <a:cs typeface="Verdana"/>
              </a:rPr>
              <a:t>status"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38499" y="5524500"/>
            <a:ext cx="5715000" cy="457200"/>
          </a:xfrm>
          <a:custGeom>
            <a:avLst/>
            <a:gdLst/>
            <a:ahLst/>
            <a:cxnLst/>
            <a:rect l="l" t="t" r="r" b="b"/>
            <a:pathLst>
              <a:path w="5715000" h="457200">
                <a:moveTo>
                  <a:pt x="5493886" y="457199"/>
                </a:moveTo>
                <a:lnTo>
                  <a:pt x="221113" y="457199"/>
                </a:lnTo>
                <a:lnTo>
                  <a:pt x="213644" y="456832"/>
                </a:lnTo>
                <a:lnTo>
                  <a:pt x="169405" y="449528"/>
                </a:lnTo>
                <a:lnTo>
                  <a:pt x="127441" y="433734"/>
                </a:lnTo>
                <a:lnTo>
                  <a:pt x="89365" y="410058"/>
                </a:lnTo>
                <a:lnTo>
                  <a:pt x="56639" y="379408"/>
                </a:lnTo>
                <a:lnTo>
                  <a:pt x="30521" y="342962"/>
                </a:lnTo>
                <a:lnTo>
                  <a:pt x="12017" y="302122"/>
                </a:lnTo>
                <a:lnTo>
                  <a:pt x="1835" y="258457"/>
                </a:lnTo>
                <a:lnTo>
                  <a:pt x="0" y="236086"/>
                </a:lnTo>
                <a:lnTo>
                  <a:pt x="0" y="228599"/>
                </a:lnTo>
                <a:lnTo>
                  <a:pt x="0" y="221113"/>
                </a:lnTo>
                <a:lnTo>
                  <a:pt x="5853" y="176659"/>
                </a:lnTo>
                <a:lnTo>
                  <a:pt x="20266" y="134200"/>
                </a:lnTo>
                <a:lnTo>
                  <a:pt x="42685" y="95370"/>
                </a:lnTo>
                <a:lnTo>
                  <a:pt x="72249" y="61660"/>
                </a:lnTo>
                <a:lnTo>
                  <a:pt x="107821" y="34365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3" y="0"/>
                </a:lnTo>
                <a:lnTo>
                  <a:pt x="5493886" y="0"/>
                </a:lnTo>
                <a:lnTo>
                  <a:pt x="5538339" y="5852"/>
                </a:lnTo>
                <a:lnTo>
                  <a:pt x="5580797" y="20265"/>
                </a:lnTo>
                <a:lnTo>
                  <a:pt x="5619627" y="42685"/>
                </a:lnTo>
                <a:lnTo>
                  <a:pt x="5653337" y="72249"/>
                </a:lnTo>
                <a:lnTo>
                  <a:pt x="5680632" y="107820"/>
                </a:lnTo>
                <a:lnTo>
                  <a:pt x="5700463" y="148035"/>
                </a:lnTo>
                <a:lnTo>
                  <a:pt x="5712067" y="191344"/>
                </a:lnTo>
                <a:lnTo>
                  <a:pt x="5715000" y="221113"/>
                </a:lnTo>
                <a:lnTo>
                  <a:pt x="5715000" y="236086"/>
                </a:lnTo>
                <a:lnTo>
                  <a:pt x="5709146" y="280539"/>
                </a:lnTo>
                <a:lnTo>
                  <a:pt x="5694732" y="322997"/>
                </a:lnTo>
                <a:lnTo>
                  <a:pt x="5672313" y="361826"/>
                </a:lnTo>
                <a:lnTo>
                  <a:pt x="5642750" y="395537"/>
                </a:lnTo>
                <a:lnTo>
                  <a:pt x="5607177" y="422831"/>
                </a:lnTo>
                <a:lnTo>
                  <a:pt x="5566963" y="442662"/>
                </a:lnTo>
                <a:lnTo>
                  <a:pt x="5523653" y="454267"/>
                </a:lnTo>
                <a:lnTo>
                  <a:pt x="5501356" y="456832"/>
                </a:lnTo>
                <a:lnTo>
                  <a:pt x="549388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29558" y="5614582"/>
            <a:ext cx="513270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5" dirty="0">
                <a:solidFill>
                  <a:srgbClr val="1C4ED8"/>
                </a:solidFill>
                <a:latin typeface="Montserrat SemiBold"/>
                <a:cs typeface="Montserrat SemiBold"/>
              </a:rPr>
              <a:t>Making</a:t>
            </a:r>
            <a:r>
              <a:rPr sz="1350" b="1" spc="-2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0" dirty="0">
                <a:solidFill>
                  <a:srgbClr val="1C4ED8"/>
                </a:solidFill>
                <a:latin typeface="Montserrat SemiBold"/>
                <a:cs typeface="Montserrat SemiBold"/>
              </a:rPr>
              <a:t>complex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1C4ED8"/>
                </a:solidFill>
                <a:latin typeface="Montserrat SemiBold"/>
                <a:cs typeface="Montserrat SemiBold"/>
              </a:rPr>
              <a:t>financial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C4ED8"/>
                </a:solidFill>
                <a:latin typeface="Montserrat SemiBold"/>
                <a:cs typeface="Montserrat SemiBold"/>
              </a:rPr>
              <a:t>decisions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simple</a:t>
            </a:r>
            <a:r>
              <a:rPr sz="1350" b="1" spc="-2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through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70" dirty="0">
                <a:solidFill>
                  <a:srgbClr val="1C4ED8"/>
                </a:solidFill>
                <a:latin typeface="Montserrat SemiBold"/>
                <a:cs typeface="Montserrat SemiBold"/>
              </a:rPr>
              <a:t>conversation</a:t>
            </a:r>
            <a:endParaRPr sz="1350">
              <a:latin typeface="Montserrat SemiBold"/>
              <a:cs typeface="Montserrat SemiBold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62824" y="1257299"/>
            <a:ext cx="4371975" cy="3810000"/>
            <a:chOff x="7362824" y="1257299"/>
            <a:chExt cx="4371975" cy="3810000"/>
          </a:xfrm>
        </p:grpSpPr>
        <p:sp>
          <p:nvSpPr>
            <p:cNvPr id="23" name="object 23"/>
            <p:cNvSpPr/>
            <p:nvPr/>
          </p:nvSpPr>
          <p:spPr>
            <a:xfrm>
              <a:off x="7362824" y="1257299"/>
              <a:ext cx="4371975" cy="3810000"/>
            </a:xfrm>
            <a:custGeom>
              <a:avLst/>
              <a:gdLst/>
              <a:ahLst/>
              <a:cxnLst/>
              <a:rect l="l" t="t" r="r" b="b"/>
              <a:pathLst>
                <a:path w="4371975" h="3810000">
                  <a:moveTo>
                    <a:pt x="4282979" y="3809999"/>
                  </a:moveTo>
                  <a:lnTo>
                    <a:pt x="88995" y="3809999"/>
                  </a:lnTo>
                  <a:lnTo>
                    <a:pt x="82801" y="3809389"/>
                  </a:lnTo>
                  <a:lnTo>
                    <a:pt x="37131" y="3790472"/>
                  </a:lnTo>
                  <a:lnTo>
                    <a:pt x="9643" y="3756977"/>
                  </a:lnTo>
                  <a:lnTo>
                    <a:pt x="0" y="3721003"/>
                  </a:lnTo>
                  <a:lnTo>
                    <a:pt x="0" y="3714749"/>
                  </a:lnTo>
                  <a:lnTo>
                    <a:pt x="0" y="88995"/>
                  </a:lnTo>
                  <a:lnTo>
                    <a:pt x="12578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4282979" y="0"/>
                  </a:lnTo>
                  <a:lnTo>
                    <a:pt x="4324440" y="12577"/>
                  </a:lnTo>
                  <a:lnTo>
                    <a:pt x="4359395" y="47532"/>
                  </a:lnTo>
                  <a:lnTo>
                    <a:pt x="4371975" y="88995"/>
                  </a:lnTo>
                  <a:lnTo>
                    <a:pt x="4371975" y="3721003"/>
                  </a:lnTo>
                  <a:lnTo>
                    <a:pt x="4359395" y="3762467"/>
                  </a:lnTo>
                  <a:lnTo>
                    <a:pt x="4324440" y="3797421"/>
                  </a:lnTo>
                  <a:lnTo>
                    <a:pt x="4289173" y="3809389"/>
                  </a:lnTo>
                  <a:lnTo>
                    <a:pt x="4282979" y="38099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52249" y="1485899"/>
              <a:ext cx="574040" cy="457200"/>
            </a:xfrm>
            <a:custGeom>
              <a:avLst/>
              <a:gdLst/>
              <a:ahLst/>
              <a:cxnLst/>
              <a:rect l="l" t="t" r="r" b="b"/>
              <a:pathLst>
                <a:path w="574040" h="457200">
                  <a:moveTo>
                    <a:pt x="15537" y="314325"/>
                  </a:moveTo>
                  <a:lnTo>
                    <a:pt x="9376" y="314325"/>
                  </a:lnTo>
                  <a:lnTo>
                    <a:pt x="3929" y="310217"/>
                  </a:lnTo>
                  <a:lnTo>
                    <a:pt x="0" y="298608"/>
                  </a:lnTo>
                  <a:lnTo>
                    <a:pt x="2143" y="292179"/>
                  </a:lnTo>
                  <a:lnTo>
                    <a:pt x="7411" y="288250"/>
                  </a:lnTo>
                  <a:lnTo>
                    <a:pt x="9108" y="286910"/>
                  </a:lnTo>
                  <a:lnTo>
                    <a:pt x="34002" y="255603"/>
                  </a:lnTo>
                  <a:lnTo>
                    <a:pt x="36611" y="249495"/>
                  </a:lnTo>
                  <a:lnTo>
                    <a:pt x="21706" y="228953"/>
                  </a:lnTo>
                  <a:lnTo>
                    <a:pt x="10592" y="206510"/>
                  </a:lnTo>
                  <a:lnTo>
                    <a:pt x="3648" y="182476"/>
                  </a:lnTo>
                  <a:lnTo>
                    <a:pt x="1307" y="157769"/>
                  </a:lnTo>
                  <a:lnTo>
                    <a:pt x="1261" y="157087"/>
                  </a:lnTo>
                  <a:lnTo>
                    <a:pt x="7883" y="115383"/>
                  </a:lnTo>
                  <a:lnTo>
                    <a:pt x="26603" y="77840"/>
                  </a:lnTo>
                  <a:lnTo>
                    <a:pt x="55643" y="46032"/>
                  </a:lnTo>
                  <a:lnTo>
                    <a:pt x="93232" y="21457"/>
                  </a:lnTo>
                  <a:lnTo>
                    <a:pt x="137603" y="5614"/>
                  </a:lnTo>
                  <a:lnTo>
                    <a:pt x="186987" y="0"/>
                  </a:lnTo>
                  <a:lnTo>
                    <a:pt x="236371" y="5614"/>
                  </a:lnTo>
                  <a:lnTo>
                    <a:pt x="280742" y="21457"/>
                  </a:lnTo>
                  <a:lnTo>
                    <a:pt x="318332" y="46032"/>
                  </a:lnTo>
                  <a:lnTo>
                    <a:pt x="347371" y="77840"/>
                  </a:lnTo>
                  <a:lnTo>
                    <a:pt x="366091" y="115383"/>
                  </a:lnTo>
                  <a:lnTo>
                    <a:pt x="372713" y="157087"/>
                  </a:lnTo>
                  <a:lnTo>
                    <a:pt x="372628" y="157769"/>
                  </a:lnTo>
                  <a:lnTo>
                    <a:pt x="366091" y="198941"/>
                  </a:lnTo>
                  <a:lnTo>
                    <a:pt x="347371" y="236484"/>
                  </a:lnTo>
                  <a:lnTo>
                    <a:pt x="318332" y="268292"/>
                  </a:lnTo>
                  <a:lnTo>
                    <a:pt x="280742" y="292867"/>
                  </a:lnTo>
                  <a:lnTo>
                    <a:pt x="93800" y="292867"/>
                  </a:lnTo>
                  <a:lnTo>
                    <a:pt x="86885" y="296554"/>
                  </a:lnTo>
                  <a:lnTo>
                    <a:pt x="44436" y="311054"/>
                  </a:lnTo>
                  <a:lnTo>
                    <a:pt x="30116" y="313447"/>
                  </a:lnTo>
                  <a:lnTo>
                    <a:pt x="15537" y="314325"/>
                  </a:lnTo>
                  <a:close/>
                </a:path>
                <a:path w="574040" h="457200">
                  <a:moveTo>
                    <a:pt x="387012" y="457200"/>
                  </a:moveTo>
                  <a:lnTo>
                    <a:pt x="337694" y="451597"/>
                  </a:lnTo>
                  <a:lnTo>
                    <a:pt x="293360" y="435785"/>
                  </a:lnTo>
                  <a:lnTo>
                    <a:pt x="255782" y="411255"/>
                  </a:lnTo>
                  <a:lnTo>
                    <a:pt x="226729" y="379498"/>
                  </a:lnTo>
                  <a:lnTo>
                    <a:pt x="207972" y="342007"/>
                  </a:lnTo>
                  <a:lnTo>
                    <a:pt x="258693" y="332147"/>
                  </a:lnTo>
                  <a:lnTo>
                    <a:pt x="304687" y="312360"/>
                  </a:lnTo>
                  <a:lnTo>
                    <a:pt x="343949" y="283807"/>
                  </a:lnTo>
                  <a:lnTo>
                    <a:pt x="374474" y="247649"/>
                  </a:lnTo>
                  <a:lnTo>
                    <a:pt x="394259" y="205047"/>
                  </a:lnTo>
                  <a:lnTo>
                    <a:pt x="401210" y="157769"/>
                  </a:lnTo>
                  <a:lnTo>
                    <a:pt x="401160" y="151132"/>
                  </a:lnTo>
                  <a:lnTo>
                    <a:pt x="401032" y="147786"/>
                  </a:lnTo>
                  <a:lnTo>
                    <a:pt x="400675" y="143232"/>
                  </a:lnTo>
                  <a:lnTo>
                    <a:pt x="446808" y="151132"/>
                  </a:lnTo>
                  <a:lnTo>
                    <a:pt x="488007" y="168066"/>
                  </a:lnTo>
                  <a:lnTo>
                    <a:pt x="522732" y="192724"/>
                  </a:lnTo>
                  <a:lnTo>
                    <a:pt x="549443" y="223797"/>
                  </a:lnTo>
                  <a:lnTo>
                    <a:pt x="566599" y="259975"/>
                  </a:lnTo>
                  <a:lnTo>
                    <a:pt x="572660" y="299948"/>
                  </a:lnTo>
                  <a:lnTo>
                    <a:pt x="570262" y="325312"/>
                  </a:lnTo>
                  <a:lnTo>
                    <a:pt x="563318" y="349362"/>
                  </a:lnTo>
                  <a:lnTo>
                    <a:pt x="552204" y="371788"/>
                  </a:lnTo>
                  <a:lnTo>
                    <a:pt x="537299" y="392281"/>
                  </a:lnTo>
                  <a:lnTo>
                    <a:pt x="539908" y="398351"/>
                  </a:lnTo>
                  <a:lnTo>
                    <a:pt x="561855" y="427106"/>
                  </a:lnTo>
                  <a:lnTo>
                    <a:pt x="563463" y="428625"/>
                  </a:lnTo>
                  <a:lnTo>
                    <a:pt x="566142" y="430768"/>
                  </a:lnTo>
                  <a:lnTo>
                    <a:pt x="566499" y="430946"/>
                  </a:lnTo>
                  <a:lnTo>
                    <a:pt x="566856" y="431303"/>
                  </a:lnTo>
                  <a:lnTo>
                    <a:pt x="571857" y="434965"/>
                  </a:lnTo>
                  <a:lnTo>
                    <a:pt x="572119" y="435785"/>
                  </a:lnTo>
                  <a:lnTo>
                    <a:pt x="480677" y="435785"/>
                  </a:lnTo>
                  <a:lnTo>
                    <a:pt x="459091" y="444918"/>
                  </a:lnTo>
                  <a:lnTo>
                    <a:pt x="436309" y="451597"/>
                  </a:lnTo>
                  <a:lnTo>
                    <a:pt x="412144" y="455774"/>
                  </a:lnTo>
                  <a:lnTo>
                    <a:pt x="387012" y="457200"/>
                  </a:lnTo>
                  <a:close/>
                </a:path>
                <a:path w="574040" h="457200">
                  <a:moveTo>
                    <a:pt x="186987" y="314325"/>
                  </a:moveTo>
                  <a:lnTo>
                    <a:pt x="161857" y="312899"/>
                  </a:lnTo>
                  <a:lnTo>
                    <a:pt x="137661" y="308710"/>
                  </a:lnTo>
                  <a:lnTo>
                    <a:pt x="114946" y="302043"/>
                  </a:lnTo>
                  <a:lnTo>
                    <a:pt x="93310" y="292867"/>
                  </a:lnTo>
                  <a:lnTo>
                    <a:pt x="280742" y="292867"/>
                  </a:lnTo>
                  <a:lnTo>
                    <a:pt x="236371" y="308710"/>
                  </a:lnTo>
                  <a:lnTo>
                    <a:pt x="186987" y="314325"/>
                  </a:lnTo>
                  <a:close/>
                </a:path>
                <a:path w="574040" h="457200">
                  <a:moveTo>
                    <a:pt x="564624" y="457200"/>
                  </a:moveTo>
                  <a:lnTo>
                    <a:pt x="558462" y="457200"/>
                  </a:lnTo>
                  <a:lnTo>
                    <a:pt x="543883" y="456322"/>
                  </a:lnTo>
                  <a:lnTo>
                    <a:pt x="503009" y="446037"/>
                  </a:lnTo>
                  <a:lnTo>
                    <a:pt x="480371" y="435785"/>
                  </a:lnTo>
                  <a:lnTo>
                    <a:pt x="572119" y="435785"/>
                  </a:lnTo>
                  <a:lnTo>
                    <a:pt x="573911" y="441394"/>
                  </a:lnTo>
                  <a:lnTo>
                    <a:pt x="570160" y="453181"/>
                  </a:lnTo>
                  <a:lnTo>
                    <a:pt x="564624" y="4572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77400" y="1514474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71437" y="400050"/>
                  </a:lnTo>
                  <a:lnTo>
                    <a:pt x="43624" y="394438"/>
                  </a:lnTo>
                  <a:lnTo>
                    <a:pt x="20917" y="379132"/>
                  </a:lnTo>
                  <a:lnTo>
                    <a:pt x="5611" y="356425"/>
                  </a:lnTo>
                  <a:lnTo>
                    <a:pt x="0" y="328612"/>
                  </a:lnTo>
                  <a:lnTo>
                    <a:pt x="0" y="28575"/>
                  </a:lnTo>
                  <a:lnTo>
                    <a:pt x="2242" y="17442"/>
                  </a:lnTo>
                  <a:lnTo>
                    <a:pt x="8360" y="8360"/>
                  </a:lnTo>
                  <a:lnTo>
                    <a:pt x="17442" y="2242"/>
                  </a:lnTo>
                  <a:lnTo>
                    <a:pt x="28575" y="0"/>
                  </a:lnTo>
                  <a:lnTo>
                    <a:pt x="39707" y="2242"/>
                  </a:lnTo>
                  <a:lnTo>
                    <a:pt x="48789" y="8360"/>
                  </a:lnTo>
                  <a:lnTo>
                    <a:pt x="54907" y="17442"/>
                  </a:lnTo>
                  <a:lnTo>
                    <a:pt x="57150" y="28575"/>
                  </a:lnTo>
                  <a:lnTo>
                    <a:pt x="57150" y="336470"/>
                  </a:lnTo>
                  <a:lnTo>
                    <a:pt x="63579" y="342900"/>
                  </a:lnTo>
                  <a:lnTo>
                    <a:pt x="428625" y="342900"/>
                  </a:lnTo>
                  <a:lnTo>
                    <a:pt x="439757" y="345142"/>
                  </a:lnTo>
                  <a:lnTo>
                    <a:pt x="448839" y="351260"/>
                  </a:lnTo>
                  <a:lnTo>
                    <a:pt x="454957" y="360342"/>
                  </a:lnTo>
                  <a:lnTo>
                    <a:pt x="457200" y="371475"/>
                  </a:lnTo>
                  <a:lnTo>
                    <a:pt x="454957" y="382607"/>
                  </a:lnTo>
                  <a:lnTo>
                    <a:pt x="448839" y="391689"/>
                  </a:lnTo>
                  <a:lnTo>
                    <a:pt x="439757" y="397807"/>
                  </a:lnTo>
                  <a:lnTo>
                    <a:pt x="428625" y="400050"/>
                  </a:lnTo>
                  <a:close/>
                </a:path>
                <a:path w="457200" h="400050">
                  <a:moveTo>
                    <a:pt x="366742" y="159573"/>
                  </a:moveTo>
                  <a:lnTo>
                    <a:pt x="285750" y="159573"/>
                  </a:lnTo>
                  <a:lnTo>
                    <a:pt x="379779" y="65454"/>
                  </a:lnTo>
                  <a:lnTo>
                    <a:pt x="389239" y="59175"/>
                  </a:lnTo>
                  <a:lnTo>
                    <a:pt x="400005" y="57083"/>
                  </a:lnTo>
                  <a:lnTo>
                    <a:pt x="410771" y="59175"/>
                  </a:lnTo>
                  <a:lnTo>
                    <a:pt x="420231" y="65454"/>
                  </a:lnTo>
                  <a:lnTo>
                    <a:pt x="426509" y="74914"/>
                  </a:lnTo>
                  <a:lnTo>
                    <a:pt x="428602" y="85680"/>
                  </a:lnTo>
                  <a:lnTo>
                    <a:pt x="426509" y="96446"/>
                  </a:lnTo>
                  <a:lnTo>
                    <a:pt x="419878" y="106437"/>
                  </a:lnTo>
                  <a:lnTo>
                    <a:pt x="366742" y="159573"/>
                  </a:lnTo>
                  <a:close/>
                </a:path>
                <a:path w="457200" h="400050">
                  <a:moveTo>
                    <a:pt x="114255" y="257152"/>
                  </a:moveTo>
                  <a:lnTo>
                    <a:pt x="103489" y="255059"/>
                  </a:lnTo>
                  <a:lnTo>
                    <a:pt x="94029" y="248781"/>
                  </a:lnTo>
                  <a:lnTo>
                    <a:pt x="87750" y="239321"/>
                  </a:lnTo>
                  <a:lnTo>
                    <a:pt x="85658" y="228555"/>
                  </a:lnTo>
                  <a:lnTo>
                    <a:pt x="87750" y="217789"/>
                  </a:lnTo>
                  <a:lnTo>
                    <a:pt x="94029" y="208329"/>
                  </a:lnTo>
                  <a:lnTo>
                    <a:pt x="194042" y="108317"/>
                  </a:lnTo>
                  <a:lnTo>
                    <a:pt x="203501" y="102038"/>
                  </a:lnTo>
                  <a:lnTo>
                    <a:pt x="214267" y="99945"/>
                  </a:lnTo>
                  <a:lnTo>
                    <a:pt x="225033" y="102038"/>
                  </a:lnTo>
                  <a:lnTo>
                    <a:pt x="234493" y="108317"/>
                  </a:lnTo>
                  <a:lnTo>
                    <a:pt x="285750" y="159573"/>
                  </a:lnTo>
                  <a:lnTo>
                    <a:pt x="366742" y="159573"/>
                  </a:lnTo>
                  <a:lnTo>
                    <a:pt x="357276" y="169038"/>
                  </a:lnTo>
                  <a:lnTo>
                    <a:pt x="214312" y="169038"/>
                  </a:lnTo>
                  <a:lnTo>
                    <a:pt x="134481" y="248781"/>
                  </a:lnTo>
                  <a:lnTo>
                    <a:pt x="125021" y="255059"/>
                  </a:lnTo>
                  <a:lnTo>
                    <a:pt x="114255" y="257152"/>
                  </a:lnTo>
                  <a:close/>
                </a:path>
                <a:path w="457200" h="400050">
                  <a:moveTo>
                    <a:pt x="419878" y="106437"/>
                  </a:moveTo>
                  <a:lnTo>
                    <a:pt x="420217" y="105926"/>
                  </a:lnTo>
                  <a:lnTo>
                    <a:pt x="420388" y="105926"/>
                  </a:lnTo>
                  <a:lnTo>
                    <a:pt x="419878" y="106437"/>
                  </a:lnTo>
                  <a:close/>
                </a:path>
                <a:path w="457200" h="400050">
                  <a:moveTo>
                    <a:pt x="286368" y="228555"/>
                  </a:moveTo>
                  <a:lnTo>
                    <a:pt x="285220" y="228555"/>
                  </a:lnTo>
                  <a:lnTo>
                    <a:pt x="275028" y="226574"/>
                  </a:lnTo>
                  <a:lnTo>
                    <a:pt x="265568" y="220295"/>
                  </a:lnTo>
                  <a:lnTo>
                    <a:pt x="214312" y="169038"/>
                  </a:lnTo>
                  <a:lnTo>
                    <a:pt x="357276" y="169038"/>
                  </a:lnTo>
                  <a:lnTo>
                    <a:pt x="306020" y="220295"/>
                  </a:lnTo>
                  <a:lnTo>
                    <a:pt x="296560" y="226574"/>
                  </a:lnTo>
                  <a:lnTo>
                    <a:pt x="286368" y="228555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10474" y="2171699"/>
              <a:ext cx="3895725" cy="762000"/>
            </a:xfrm>
            <a:custGeom>
              <a:avLst/>
              <a:gdLst/>
              <a:ahLst/>
              <a:cxnLst/>
              <a:rect l="l" t="t" r="r" b="b"/>
              <a:pathLst>
                <a:path w="3895725" h="762000">
                  <a:moveTo>
                    <a:pt x="3824528" y="761999"/>
                  </a:moveTo>
                  <a:lnTo>
                    <a:pt x="53397" y="761999"/>
                  </a:lnTo>
                  <a:lnTo>
                    <a:pt x="49681" y="761511"/>
                  </a:lnTo>
                  <a:lnTo>
                    <a:pt x="14085" y="736143"/>
                  </a:lnTo>
                  <a:lnTo>
                    <a:pt x="365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824528" y="0"/>
                  </a:lnTo>
                  <a:lnTo>
                    <a:pt x="3866018" y="15621"/>
                  </a:lnTo>
                  <a:lnTo>
                    <a:pt x="3891839" y="51661"/>
                  </a:lnTo>
                  <a:lnTo>
                    <a:pt x="3895725" y="71196"/>
                  </a:lnTo>
                  <a:lnTo>
                    <a:pt x="3895725" y="690803"/>
                  </a:lnTo>
                  <a:lnTo>
                    <a:pt x="3880102" y="732293"/>
                  </a:lnTo>
                  <a:lnTo>
                    <a:pt x="3844063" y="758113"/>
                  </a:lnTo>
                  <a:lnTo>
                    <a:pt x="3829482" y="761511"/>
                  </a:lnTo>
                  <a:lnTo>
                    <a:pt x="3824528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91424" y="21719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5" y="727864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4500" y="1213037"/>
            <a:ext cx="1040638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50" dirty="0">
                <a:solidFill>
                  <a:srgbClr val="374050"/>
                </a:solidFill>
                <a:latin typeface="Montserrat SemiBold"/>
                <a:cs typeface="Montserrat SemiBold"/>
              </a:rPr>
              <a:t>Revolutionizing</a:t>
            </a:r>
            <a:r>
              <a:rPr sz="2050" b="1" spc="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60" dirty="0">
                <a:solidFill>
                  <a:srgbClr val="374050"/>
                </a:solidFill>
                <a:latin typeface="Montserrat SemiBold"/>
                <a:cs typeface="Montserrat SemiBold"/>
              </a:rPr>
              <a:t>Personal</a:t>
            </a:r>
            <a:r>
              <a:rPr sz="2050" b="1" spc="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0" dirty="0">
                <a:solidFill>
                  <a:srgbClr val="374050"/>
                </a:solidFill>
                <a:latin typeface="Montserrat SemiBold"/>
                <a:cs typeface="Montserrat SemiBold"/>
              </a:rPr>
              <a:t>Finance</a:t>
            </a:r>
            <a:endParaRPr sz="2050">
              <a:latin typeface="Montserrat SemiBold"/>
              <a:cs typeface="Montserrat SemiBold"/>
            </a:endParaRPr>
          </a:p>
          <a:p>
            <a:pPr marL="12700" marR="4020820">
              <a:lnSpc>
                <a:spcPct val="120700"/>
              </a:lnSpc>
              <a:spcBef>
                <a:spcPts val="1680"/>
              </a:spcBef>
            </a:pP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Our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AI-</a:t>
            </a:r>
            <a:r>
              <a:rPr sz="1450" spc="-85" dirty="0">
                <a:solidFill>
                  <a:srgbClr val="4A5462"/>
                </a:solidFill>
                <a:latin typeface="Montserrat"/>
                <a:cs typeface="Montserrat"/>
              </a:rPr>
              <a:t>powered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transforms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4A5462"/>
                </a:solidFill>
                <a:latin typeface="Montserrat"/>
                <a:cs typeface="Montserrat"/>
              </a:rPr>
              <a:t>how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users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interact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their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4A5462"/>
                </a:solidFill>
                <a:latin typeface="Montserrat"/>
                <a:cs typeface="Montserrat"/>
              </a:rPr>
              <a:t>finances,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offering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personalized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guidance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through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natural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conversation.</a:t>
            </a:r>
            <a:endParaRPr sz="1450">
              <a:latin typeface="Montserrat"/>
              <a:cs typeface="Montserrat"/>
            </a:endParaRPr>
          </a:p>
          <a:p>
            <a:pPr marL="7334884">
              <a:lnSpc>
                <a:spcPct val="100000"/>
              </a:lnSpc>
              <a:spcBef>
                <a:spcPts val="235"/>
              </a:spcBef>
            </a:pPr>
            <a:r>
              <a:rPr sz="1350" b="1" spc="-20" dirty="0">
                <a:solidFill>
                  <a:srgbClr val="1F2937"/>
                </a:solidFill>
                <a:latin typeface="Montserrat SemiBold"/>
                <a:cs typeface="Montserrat SemiBold"/>
              </a:rPr>
              <a:t>User</a:t>
            </a:r>
            <a:endParaRPr sz="1350">
              <a:latin typeface="Montserrat SemiBold"/>
              <a:cs typeface="Montserrat SemiBold"/>
            </a:endParaRPr>
          </a:p>
          <a:p>
            <a:pPr marL="7334884">
              <a:lnSpc>
                <a:spcPts val="1465"/>
              </a:lnSpc>
              <a:spcBef>
                <a:spcPts val="130"/>
              </a:spcBef>
            </a:pPr>
            <a:r>
              <a:rPr sz="1400" spc="-170" dirty="0">
                <a:solidFill>
                  <a:srgbClr val="4A5462"/>
                </a:solidFill>
                <a:latin typeface="Montserrat"/>
                <a:cs typeface="Montserrat"/>
              </a:rPr>
              <a:t>How</a:t>
            </a:r>
            <a:r>
              <a:rPr sz="1400" spc="-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65" dirty="0">
                <a:solidFill>
                  <a:srgbClr val="4A5462"/>
                </a:solidFill>
                <a:latin typeface="Montserrat"/>
                <a:cs typeface="Montserrat"/>
              </a:rPr>
              <a:t>much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20" dirty="0">
                <a:solidFill>
                  <a:srgbClr val="4A5462"/>
                </a:solidFill>
                <a:latin typeface="Montserrat"/>
                <a:cs typeface="Montserrat"/>
              </a:rPr>
              <a:t>should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70" dirty="0">
                <a:solidFill>
                  <a:srgbClr val="4A5462"/>
                </a:solidFill>
                <a:latin typeface="Montserrat"/>
                <a:cs typeface="Montserrat"/>
              </a:rPr>
              <a:t>I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35" dirty="0">
                <a:solidFill>
                  <a:srgbClr val="4A5462"/>
                </a:solidFill>
                <a:latin typeface="Montserrat"/>
                <a:cs typeface="Montserrat"/>
              </a:rPr>
              <a:t>save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10" dirty="0">
                <a:solidFill>
                  <a:srgbClr val="4A5462"/>
                </a:solidFill>
                <a:latin typeface="Montserrat"/>
                <a:cs typeface="Montserrat"/>
              </a:rPr>
              <a:t>for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05" dirty="0">
                <a:solidFill>
                  <a:srgbClr val="4A5462"/>
                </a:solidFill>
                <a:latin typeface="Montserrat"/>
                <a:cs typeface="Montserrat"/>
              </a:rPr>
              <a:t>retirement?</a:t>
            </a:r>
            <a:endParaRPr sz="1400">
              <a:latin typeface="Montserrat"/>
              <a:cs typeface="Montserrat"/>
            </a:endParaRPr>
          </a:p>
          <a:p>
            <a:pPr marL="193040">
              <a:lnSpc>
                <a:spcPts val="1405"/>
              </a:lnSpc>
            </a:pPr>
            <a:r>
              <a:rPr sz="1350" b="1" spc="-90" dirty="0">
                <a:solidFill>
                  <a:srgbClr val="3B81F5"/>
                </a:solidFill>
                <a:latin typeface="Montserrat SemiBold"/>
                <a:cs typeface="Montserrat SemiBold"/>
              </a:rPr>
              <a:t>Real-</a:t>
            </a: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time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3B81F5"/>
                </a:solidFill>
                <a:latin typeface="Montserrat SemiBold"/>
                <a:cs typeface="Montserrat SemiBold"/>
              </a:rPr>
              <a:t>analysis</a:t>
            </a:r>
            <a:r>
              <a:rPr sz="13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of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data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Montserrat"/>
                <a:cs typeface="Montserrat"/>
              </a:rPr>
              <a:t>market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trends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91424" y="3162299"/>
            <a:ext cx="3914775" cy="1219200"/>
            <a:chOff x="7591424" y="3162299"/>
            <a:chExt cx="3914775" cy="1219200"/>
          </a:xfrm>
        </p:grpSpPr>
        <p:sp>
          <p:nvSpPr>
            <p:cNvPr id="30" name="object 30"/>
            <p:cNvSpPr/>
            <p:nvPr/>
          </p:nvSpPr>
          <p:spPr>
            <a:xfrm>
              <a:off x="7610474" y="3162299"/>
              <a:ext cx="3895725" cy="1219200"/>
            </a:xfrm>
            <a:custGeom>
              <a:avLst/>
              <a:gdLst/>
              <a:ahLst/>
              <a:cxnLst/>
              <a:rect l="l" t="t" r="r" b="b"/>
              <a:pathLst>
                <a:path w="3895725" h="1219200">
                  <a:moveTo>
                    <a:pt x="3824528" y="1219199"/>
                  </a:moveTo>
                  <a:lnTo>
                    <a:pt x="53397" y="1219199"/>
                  </a:lnTo>
                  <a:lnTo>
                    <a:pt x="49681" y="1218711"/>
                  </a:lnTo>
                  <a:lnTo>
                    <a:pt x="14085" y="1193343"/>
                  </a:lnTo>
                  <a:lnTo>
                    <a:pt x="365" y="1152958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824528" y="0"/>
                  </a:lnTo>
                  <a:lnTo>
                    <a:pt x="3866018" y="15621"/>
                  </a:lnTo>
                  <a:lnTo>
                    <a:pt x="3891839" y="51661"/>
                  </a:lnTo>
                  <a:lnTo>
                    <a:pt x="3895725" y="71196"/>
                  </a:lnTo>
                  <a:lnTo>
                    <a:pt x="3895725" y="1148003"/>
                  </a:lnTo>
                  <a:lnTo>
                    <a:pt x="3880102" y="1189493"/>
                  </a:lnTo>
                  <a:lnTo>
                    <a:pt x="3844063" y="1215313"/>
                  </a:lnTo>
                  <a:lnTo>
                    <a:pt x="3829482" y="1218711"/>
                  </a:lnTo>
                  <a:lnTo>
                    <a:pt x="3824528" y="1219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91424" y="3162577"/>
              <a:ext cx="70485" cy="1219200"/>
            </a:xfrm>
            <a:custGeom>
              <a:avLst/>
              <a:gdLst/>
              <a:ahLst/>
              <a:cxnLst/>
              <a:rect l="l" t="t" r="r" b="b"/>
              <a:pathLst>
                <a:path w="70484" h="1219200">
                  <a:moveTo>
                    <a:pt x="70450" y="1218644"/>
                  </a:moveTo>
                  <a:lnTo>
                    <a:pt x="33857" y="1206091"/>
                  </a:lnTo>
                  <a:lnTo>
                    <a:pt x="5800" y="1171882"/>
                  </a:lnTo>
                  <a:lnTo>
                    <a:pt x="0" y="1142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142722"/>
                  </a:lnTo>
                  <a:lnTo>
                    <a:pt x="44515" y="1185064"/>
                  </a:lnTo>
                  <a:lnTo>
                    <a:pt x="66287" y="1216988"/>
                  </a:lnTo>
                  <a:lnTo>
                    <a:pt x="70450" y="121864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767290" y="3282950"/>
            <a:ext cx="3570604" cy="929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b="1" spc="-95" dirty="0">
                <a:solidFill>
                  <a:srgbClr val="1F2937"/>
                </a:solidFill>
                <a:latin typeface="Montserrat SemiBold"/>
                <a:cs typeface="Montserrat SemiBold"/>
              </a:rPr>
              <a:t>Finance</a:t>
            </a:r>
            <a:r>
              <a:rPr sz="1350" b="1" spc="-3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1F2937"/>
                </a:solidFill>
                <a:latin typeface="Montserrat SemiBold"/>
                <a:cs typeface="Montserrat SemiBold"/>
              </a:rPr>
              <a:t>Bot</a:t>
            </a:r>
            <a:r>
              <a:rPr sz="1350" b="1" spc="-3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400" spc="30" dirty="0">
                <a:solidFill>
                  <a:srgbClr val="1F2937"/>
                </a:solidFill>
                <a:latin typeface="Segoe UI Symbol"/>
                <a:cs typeface="Segoe UI Symbol"/>
              </a:rPr>
              <a:t>💰</a:t>
            </a:r>
            <a:endParaRPr sz="1400">
              <a:latin typeface="Segoe UI Symbol"/>
              <a:cs typeface="Segoe UI Symbol"/>
            </a:endParaRPr>
          </a:p>
          <a:p>
            <a:pPr marL="12700" marR="5080">
              <a:lnSpc>
                <a:spcPct val="107100"/>
              </a:lnSpc>
            </a:pPr>
            <a:r>
              <a:rPr sz="1400" spc="-130" dirty="0">
                <a:solidFill>
                  <a:srgbClr val="4A5462"/>
                </a:solidFill>
                <a:latin typeface="Montserrat"/>
                <a:cs typeface="Montserrat"/>
              </a:rPr>
              <a:t>Based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45" dirty="0">
                <a:solidFill>
                  <a:srgbClr val="4A5462"/>
                </a:solidFill>
                <a:latin typeface="Montserrat"/>
                <a:cs typeface="Montserrat"/>
              </a:rPr>
              <a:t>on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30" dirty="0">
                <a:solidFill>
                  <a:srgbClr val="4A5462"/>
                </a:solidFill>
                <a:latin typeface="Montserrat"/>
                <a:cs typeface="Montserrat"/>
              </a:rPr>
              <a:t>your</a:t>
            </a:r>
            <a:r>
              <a:rPr sz="140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40" dirty="0">
                <a:solidFill>
                  <a:srgbClr val="4A5462"/>
                </a:solidFill>
                <a:latin typeface="Montserrat"/>
                <a:cs typeface="Montserrat"/>
              </a:rPr>
              <a:t>age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00" dirty="0">
                <a:solidFill>
                  <a:srgbClr val="4A5462"/>
                </a:solidFill>
                <a:latin typeface="Montserrat"/>
                <a:cs typeface="Montserrat"/>
              </a:rPr>
              <a:t>(34)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45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45" dirty="0">
                <a:solidFill>
                  <a:srgbClr val="4A5462"/>
                </a:solidFill>
                <a:latin typeface="Montserrat"/>
                <a:cs typeface="Montserrat"/>
              </a:rPr>
              <a:t>income</a:t>
            </a:r>
            <a:r>
              <a:rPr sz="140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05" dirty="0">
                <a:solidFill>
                  <a:srgbClr val="4A5462"/>
                </a:solidFill>
                <a:latin typeface="Montserrat"/>
                <a:cs typeface="Montserrat"/>
              </a:rPr>
              <a:t>($75K),</a:t>
            </a:r>
            <a:r>
              <a:rPr sz="140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Montserrat"/>
                <a:cs typeface="Montserrat"/>
              </a:rPr>
              <a:t>I </a:t>
            </a:r>
            <a:r>
              <a:rPr sz="1400" spc="-155" dirty="0">
                <a:solidFill>
                  <a:srgbClr val="4A5462"/>
                </a:solidFill>
                <a:latin typeface="Montserrat"/>
                <a:cs typeface="Montserrat"/>
              </a:rPr>
              <a:t>recommend</a:t>
            </a:r>
            <a:r>
              <a:rPr sz="140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20" dirty="0">
                <a:solidFill>
                  <a:srgbClr val="4A5462"/>
                </a:solidFill>
                <a:latin typeface="Montserrat"/>
                <a:cs typeface="Montserrat"/>
              </a:rPr>
              <a:t>saving</a:t>
            </a:r>
            <a:r>
              <a:rPr sz="140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35" dirty="0">
                <a:solidFill>
                  <a:srgbClr val="4A5462"/>
                </a:solidFill>
                <a:latin typeface="Montserrat"/>
                <a:cs typeface="Montserrat"/>
              </a:rPr>
              <a:t>15%</a:t>
            </a:r>
            <a:r>
              <a:rPr sz="140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14" dirty="0">
                <a:solidFill>
                  <a:srgbClr val="4A5462"/>
                </a:solidFill>
                <a:latin typeface="Montserrat"/>
                <a:cs typeface="Montserrat"/>
              </a:rPr>
              <a:t>annually.</a:t>
            </a:r>
            <a:r>
              <a:rPr sz="140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00" dirty="0">
                <a:solidFill>
                  <a:srgbClr val="4A5462"/>
                </a:solidFill>
                <a:latin typeface="Montserrat"/>
                <a:cs typeface="Montserrat"/>
              </a:rPr>
              <a:t>Let's</a:t>
            </a:r>
            <a:r>
              <a:rPr sz="140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30" dirty="0">
                <a:solidFill>
                  <a:srgbClr val="4A5462"/>
                </a:solidFill>
                <a:latin typeface="Montserrat"/>
                <a:cs typeface="Montserrat"/>
              </a:rPr>
              <a:t>create</a:t>
            </a:r>
            <a:r>
              <a:rPr sz="140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Montserrat"/>
                <a:cs typeface="Montserrat"/>
              </a:rPr>
              <a:t>a </a:t>
            </a:r>
            <a:r>
              <a:rPr sz="1400" spc="-120" dirty="0">
                <a:solidFill>
                  <a:srgbClr val="4A5462"/>
                </a:solidFill>
                <a:latin typeface="Montserrat"/>
                <a:cs typeface="Montserrat"/>
              </a:rPr>
              <a:t>personalized</a:t>
            </a:r>
            <a:r>
              <a:rPr sz="1400" spc="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00" spc="-10" dirty="0">
                <a:solidFill>
                  <a:srgbClr val="4A5462"/>
                </a:solidFill>
                <a:latin typeface="Montserrat"/>
                <a:cs typeface="Montserrat"/>
              </a:rPr>
              <a:t>plan...</a:t>
            </a:r>
            <a:endParaRPr sz="1400">
              <a:latin typeface="Montserrat"/>
              <a:cs typeface="Montserra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0100" y="4610100"/>
            <a:ext cx="228600" cy="22860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752234" y="4590357"/>
            <a:ext cx="193421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AI-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powered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conversation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36" name="object 36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9799" y="0"/>
            <a:ext cx="1290320" cy="1219200"/>
          </a:xfrm>
          <a:custGeom>
            <a:avLst/>
            <a:gdLst/>
            <a:ahLst/>
            <a:cxnLst/>
            <a:rect l="l" t="t" r="r" b="b"/>
            <a:pathLst>
              <a:path w="1290320" h="1219200">
                <a:moveTo>
                  <a:pt x="1179671" y="571499"/>
                </a:moveTo>
                <a:lnTo>
                  <a:pt x="647699" y="571499"/>
                </a:lnTo>
                <a:lnTo>
                  <a:pt x="647699" y="39528"/>
                </a:lnTo>
                <a:lnTo>
                  <a:pt x="650639" y="24311"/>
                </a:lnTo>
                <a:lnTo>
                  <a:pt x="658713" y="11727"/>
                </a:lnTo>
                <a:lnTo>
                  <a:pt x="670805" y="3162"/>
                </a:lnTo>
                <a:lnTo>
                  <a:pt x="685799" y="0"/>
                </a:lnTo>
                <a:lnTo>
                  <a:pt x="734346" y="2180"/>
                </a:lnTo>
                <a:lnTo>
                  <a:pt x="781671" y="8594"/>
                </a:lnTo>
                <a:lnTo>
                  <a:pt x="827589" y="19055"/>
                </a:lnTo>
                <a:lnTo>
                  <a:pt x="871909" y="33374"/>
                </a:lnTo>
                <a:lnTo>
                  <a:pt x="914443" y="51362"/>
                </a:lnTo>
                <a:lnTo>
                  <a:pt x="955004" y="72830"/>
                </a:lnTo>
                <a:lnTo>
                  <a:pt x="993403" y="97592"/>
                </a:lnTo>
                <a:lnTo>
                  <a:pt x="1029451" y="125458"/>
                </a:lnTo>
                <a:lnTo>
                  <a:pt x="1062960" y="156239"/>
                </a:lnTo>
                <a:lnTo>
                  <a:pt x="1093741" y="189748"/>
                </a:lnTo>
                <a:lnTo>
                  <a:pt x="1121607" y="225796"/>
                </a:lnTo>
                <a:lnTo>
                  <a:pt x="1146368" y="264195"/>
                </a:lnTo>
                <a:lnTo>
                  <a:pt x="1167837" y="304756"/>
                </a:lnTo>
                <a:lnTo>
                  <a:pt x="1185825" y="347290"/>
                </a:lnTo>
                <a:lnTo>
                  <a:pt x="1200144" y="391610"/>
                </a:lnTo>
                <a:lnTo>
                  <a:pt x="1210605" y="437528"/>
                </a:lnTo>
                <a:lnTo>
                  <a:pt x="1217019" y="484853"/>
                </a:lnTo>
                <a:lnTo>
                  <a:pt x="1219199" y="533399"/>
                </a:lnTo>
                <a:lnTo>
                  <a:pt x="1216037" y="548394"/>
                </a:lnTo>
                <a:lnTo>
                  <a:pt x="1207472" y="560486"/>
                </a:lnTo>
                <a:lnTo>
                  <a:pt x="1194888" y="568560"/>
                </a:lnTo>
                <a:lnTo>
                  <a:pt x="1179671" y="571499"/>
                </a:lnTo>
                <a:close/>
              </a:path>
              <a:path w="1290320" h="1219200">
                <a:moveTo>
                  <a:pt x="571499" y="1219199"/>
                </a:moveTo>
                <a:lnTo>
                  <a:pt x="524643" y="1217306"/>
                </a:lnTo>
                <a:lnTo>
                  <a:pt x="478827" y="1211723"/>
                </a:lnTo>
                <a:lnTo>
                  <a:pt x="434199" y="1202597"/>
                </a:lnTo>
                <a:lnTo>
                  <a:pt x="390905" y="1190076"/>
                </a:lnTo>
                <a:lnTo>
                  <a:pt x="349094" y="1174305"/>
                </a:lnTo>
                <a:lnTo>
                  <a:pt x="308913" y="1155433"/>
                </a:lnTo>
                <a:lnTo>
                  <a:pt x="270509" y="1133605"/>
                </a:lnTo>
                <a:lnTo>
                  <a:pt x="234029" y="1108969"/>
                </a:lnTo>
                <a:lnTo>
                  <a:pt x="199620" y="1081670"/>
                </a:lnTo>
                <a:lnTo>
                  <a:pt x="167431" y="1051857"/>
                </a:lnTo>
                <a:lnTo>
                  <a:pt x="137608" y="1019676"/>
                </a:lnTo>
                <a:lnTo>
                  <a:pt x="110299" y="985273"/>
                </a:lnTo>
                <a:lnTo>
                  <a:pt x="85651" y="948796"/>
                </a:lnTo>
                <a:lnTo>
                  <a:pt x="63811" y="910391"/>
                </a:lnTo>
                <a:lnTo>
                  <a:pt x="44927" y="870205"/>
                </a:lnTo>
                <a:lnTo>
                  <a:pt x="29146" y="828385"/>
                </a:lnTo>
                <a:lnTo>
                  <a:pt x="16615" y="785078"/>
                </a:lnTo>
                <a:lnTo>
                  <a:pt x="7483" y="740430"/>
                </a:lnTo>
                <a:lnTo>
                  <a:pt x="1895" y="694588"/>
                </a:lnTo>
                <a:lnTo>
                  <a:pt x="0" y="647699"/>
                </a:lnTo>
                <a:lnTo>
                  <a:pt x="1960" y="600045"/>
                </a:lnTo>
                <a:lnTo>
                  <a:pt x="7739" y="553468"/>
                </a:lnTo>
                <a:lnTo>
                  <a:pt x="17181" y="508124"/>
                </a:lnTo>
                <a:lnTo>
                  <a:pt x="30131" y="464168"/>
                </a:lnTo>
                <a:lnTo>
                  <a:pt x="46433" y="421756"/>
                </a:lnTo>
                <a:lnTo>
                  <a:pt x="65934" y="381044"/>
                </a:lnTo>
                <a:lnTo>
                  <a:pt x="88477" y="342186"/>
                </a:lnTo>
                <a:lnTo>
                  <a:pt x="113908" y="305339"/>
                </a:lnTo>
                <a:lnTo>
                  <a:pt x="142071" y="270658"/>
                </a:lnTo>
                <a:lnTo>
                  <a:pt x="172812" y="238299"/>
                </a:lnTo>
                <a:lnTo>
                  <a:pt x="205975" y="208417"/>
                </a:lnTo>
                <a:lnTo>
                  <a:pt x="241405" y="181169"/>
                </a:lnTo>
                <a:lnTo>
                  <a:pt x="278948" y="156708"/>
                </a:lnTo>
                <a:lnTo>
                  <a:pt x="318448" y="135191"/>
                </a:lnTo>
                <a:lnTo>
                  <a:pt x="359750" y="116774"/>
                </a:lnTo>
                <a:lnTo>
                  <a:pt x="402699" y="101613"/>
                </a:lnTo>
                <a:lnTo>
                  <a:pt x="447140" y="89861"/>
                </a:lnTo>
                <a:lnTo>
                  <a:pt x="492918" y="81676"/>
                </a:lnTo>
                <a:lnTo>
                  <a:pt x="508486" y="82986"/>
                </a:lnTo>
                <a:lnTo>
                  <a:pt x="521374" y="90547"/>
                </a:lnTo>
                <a:lnTo>
                  <a:pt x="530155" y="102840"/>
                </a:lnTo>
                <a:lnTo>
                  <a:pt x="533399" y="118348"/>
                </a:lnTo>
                <a:lnTo>
                  <a:pt x="533399" y="685799"/>
                </a:lnTo>
                <a:lnTo>
                  <a:pt x="906065" y="1058465"/>
                </a:lnTo>
                <a:lnTo>
                  <a:pt x="914816" y="1071982"/>
                </a:lnTo>
                <a:lnTo>
                  <a:pt x="917138" y="1087129"/>
                </a:lnTo>
                <a:lnTo>
                  <a:pt x="913030" y="1101696"/>
                </a:lnTo>
                <a:lnTo>
                  <a:pt x="861240" y="1140322"/>
                </a:lnTo>
                <a:lnTo>
                  <a:pt x="817629" y="1163591"/>
                </a:lnTo>
                <a:lnTo>
                  <a:pt x="771869" y="1183077"/>
                </a:lnTo>
                <a:lnTo>
                  <a:pt x="724167" y="1198580"/>
                </a:lnTo>
                <a:lnTo>
                  <a:pt x="674733" y="1209902"/>
                </a:lnTo>
                <a:lnTo>
                  <a:pt x="623774" y="1216842"/>
                </a:lnTo>
                <a:lnTo>
                  <a:pt x="571499" y="1219199"/>
                </a:lnTo>
                <a:close/>
              </a:path>
              <a:path w="1290320" h="1219200">
                <a:moveTo>
                  <a:pt x="1088767" y="1074568"/>
                </a:moveTo>
                <a:lnTo>
                  <a:pt x="1075409" y="1071528"/>
                </a:lnTo>
                <a:lnTo>
                  <a:pt x="1063704" y="1063466"/>
                </a:lnTo>
                <a:lnTo>
                  <a:pt x="685799" y="685799"/>
                </a:lnTo>
                <a:lnTo>
                  <a:pt x="1253489" y="685799"/>
                </a:lnTo>
                <a:lnTo>
                  <a:pt x="1268964" y="689044"/>
                </a:lnTo>
                <a:lnTo>
                  <a:pt x="1281201" y="697825"/>
                </a:lnTo>
                <a:lnTo>
                  <a:pt x="1288751" y="710713"/>
                </a:lnTo>
                <a:lnTo>
                  <a:pt x="1290161" y="726281"/>
                </a:lnTo>
                <a:lnTo>
                  <a:pt x="1281173" y="775474"/>
                </a:lnTo>
                <a:lnTo>
                  <a:pt x="1268090" y="823093"/>
                </a:lnTo>
                <a:lnTo>
                  <a:pt x="1251099" y="868949"/>
                </a:lnTo>
                <a:lnTo>
                  <a:pt x="1230391" y="912852"/>
                </a:lnTo>
                <a:lnTo>
                  <a:pt x="1206157" y="954611"/>
                </a:lnTo>
                <a:lnTo>
                  <a:pt x="1178584" y="994037"/>
                </a:lnTo>
                <a:lnTo>
                  <a:pt x="1147864" y="1030941"/>
                </a:lnTo>
                <a:lnTo>
                  <a:pt x="1114186" y="1065133"/>
                </a:lnTo>
                <a:lnTo>
                  <a:pt x="1088767" y="1074568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38862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897404" y="353377"/>
                </a:moveTo>
                <a:lnTo>
                  <a:pt x="681990" y="353377"/>
                </a:lnTo>
                <a:lnTo>
                  <a:pt x="882788" y="152340"/>
                </a:lnTo>
                <a:lnTo>
                  <a:pt x="837904" y="152340"/>
                </a:lnTo>
                <a:lnTo>
                  <a:pt x="808512" y="146420"/>
                </a:lnTo>
                <a:lnTo>
                  <a:pt x="784294" y="130105"/>
                </a:lnTo>
                <a:lnTo>
                  <a:pt x="767979" y="105887"/>
                </a:lnTo>
                <a:lnTo>
                  <a:pt x="761999" y="76199"/>
                </a:lnTo>
                <a:lnTo>
                  <a:pt x="767898" y="46910"/>
                </a:lnTo>
                <a:lnTo>
                  <a:pt x="767979" y="46512"/>
                </a:lnTo>
                <a:lnTo>
                  <a:pt x="784294" y="22294"/>
                </a:lnTo>
                <a:lnTo>
                  <a:pt x="808512" y="5979"/>
                </a:lnTo>
                <a:lnTo>
                  <a:pt x="838199" y="0"/>
                </a:lnTo>
                <a:lnTo>
                  <a:pt x="1066799" y="0"/>
                </a:lnTo>
                <a:lnTo>
                  <a:pt x="1109327" y="12959"/>
                </a:lnTo>
                <a:lnTo>
                  <a:pt x="1137284" y="46910"/>
                </a:lnTo>
                <a:lnTo>
                  <a:pt x="1142999" y="75961"/>
                </a:lnTo>
                <a:lnTo>
                  <a:pt x="1142999" y="260270"/>
                </a:lnTo>
                <a:lnTo>
                  <a:pt x="990599" y="260270"/>
                </a:lnTo>
                <a:lnTo>
                  <a:pt x="897404" y="353377"/>
                </a:lnTo>
                <a:close/>
              </a:path>
              <a:path w="1219200" h="1219200">
                <a:moveTo>
                  <a:pt x="146536" y="533132"/>
                </a:moveTo>
                <a:lnTo>
                  <a:pt x="118381" y="525344"/>
                </a:lnTo>
                <a:lnTo>
                  <a:pt x="94535" y="506729"/>
                </a:lnTo>
                <a:lnTo>
                  <a:pt x="79797" y="480339"/>
                </a:lnTo>
                <a:lnTo>
                  <a:pt x="76467" y="451336"/>
                </a:lnTo>
                <a:lnTo>
                  <a:pt x="84255" y="423181"/>
                </a:lnTo>
                <a:lnTo>
                  <a:pt x="102870" y="399335"/>
                </a:lnTo>
                <a:lnTo>
                  <a:pt x="369570" y="170735"/>
                </a:lnTo>
                <a:lnTo>
                  <a:pt x="393122" y="156939"/>
                </a:lnTo>
                <a:lnTo>
                  <a:pt x="419219" y="152340"/>
                </a:lnTo>
                <a:lnTo>
                  <a:pt x="445316" y="156939"/>
                </a:lnTo>
                <a:lnTo>
                  <a:pt x="468868" y="170735"/>
                </a:lnTo>
                <a:lnTo>
                  <a:pt x="653369" y="328850"/>
                </a:lnTo>
                <a:lnTo>
                  <a:pt x="419099" y="328850"/>
                </a:lnTo>
                <a:lnTo>
                  <a:pt x="201929" y="515064"/>
                </a:lnTo>
                <a:lnTo>
                  <a:pt x="175539" y="529802"/>
                </a:lnTo>
                <a:lnTo>
                  <a:pt x="146536" y="533132"/>
                </a:lnTo>
                <a:close/>
              </a:path>
              <a:path w="1219200" h="1219200">
                <a:moveTo>
                  <a:pt x="1066799" y="380999"/>
                </a:moveTo>
                <a:lnTo>
                  <a:pt x="1037112" y="375020"/>
                </a:lnTo>
                <a:lnTo>
                  <a:pt x="1012894" y="358705"/>
                </a:lnTo>
                <a:lnTo>
                  <a:pt x="996579" y="334487"/>
                </a:lnTo>
                <a:lnTo>
                  <a:pt x="990599" y="304799"/>
                </a:lnTo>
                <a:lnTo>
                  <a:pt x="990599" y="260270"/>
                </a:lnTo>
                <a:lnTo>
                  <a:pt x="1142999" y="260270"/>
                </a:lnTo>
                <a:lnTo>
                  <a:pt x="1142999" y="304799"/>
                </a:lnTo>
                <a:lnTo>
                  <a:pt x="1137020" y="334487"/>
                </a:lnTo>
                <a:lnTo>
                  <a:pt x="1120705" y="358705"/>
                </a:lnTo>
                <a:lnTo>
                  <a:pt x="1096487" y="375020"/>
                </a:lnTo>
                <a:lnTo>
                  <a:pt x="1066799" y="380999"/>
                </a:lnTo>
                <a:close/>
              </a:path>
              <a:path w="1219200" h="1219200">
                <a:moveTo>
                  <a:pt x="688627" y="533310"/>
                </a:moveTo>
                <a:lnTo>
                  <a:pt x="661023" y="529333"/>
                </a:lnTo>
                <a:lnTo>
                  <a:pt x="636031" y="515064"/>
                </a:lnTo>
                <a:lnTo>
                  <a:pt x="419099" y="328850"/>
                </a:lnTo>
                <a:lnTo>
                  <a:pt x="653369" y="328850"/>
                </a:lnTo>
                <a:lnTo>
                  <a:pt x="681990" y="353377"/>
                </a:lnTo>
                <a:lnTo>
                  <a:pt x="897404" y="353377"/>
                </a:lnTo>
                <a:lnTo>
                  <a:pt x="739616" y="511016"/>
                </a:lnTo>
                <a:lnTo>
                  <a:pt x="715829" y="527152"/>
                </a:lnTo>
                <a:lnTo>
                  <a:pt x="688627" y="533310"/>
                </a:lnTo>
                <a:close/>
              </a:path>
              <a:path w="1219200" h="1219200">
                <a:moveTo>
                  <a:pt x="1104899" y="1219199"/>
                </a:moveTo>
                <a:lnTo>
                  <a:pt x="114299" y="1219199"/>
                </a:lnTo>
                <a:lnTo>
                  <a:pt x="69818" y="1210214"/>
                </a:lnTo>
                <a:lnTo>
                  <a:pt x="33486" y="1185713"/>
                </a:lnTo>
                <a:lnTo>
                  <a:pt x="8985" y="1149380"/>
                </a:lnTo>
                <a:lnTo>
                  <a:pt x="0" y="1104899"/>
                </a:lnTo>
                <a:lnTo>
                  <a:pt x="0" y="723899"/>
                </a:lnTo>
                <a:lnTo>
                  <a:pt x="8985" y="679418"/>
                </a:lnTo>
                <a:lnTo>
                  <a:pt x="33486" y="643086"/>
                </a:lnTo>
                <a:lnTo>
                  <a:pt x="69818" y="618585"/>
                </a:lnTo>
                <a:lnTo>
                  <a:pt x="114299" y="609599"/>
                </a:lnTo>
                <a:lnTo>
                  <a:pt x="1104899" y="609599"/>
                </a:lnTo>
                <a:lnTo>
                  <a:pt x="1149380" y="618585"/>
                </a:lnTo>
                <a:lnTo>
                  <a:pt x="1185713" y="643086"/>
                </a:lnTo>
                <a:lnTo>
                  <a:pt x="1210214" y="679418"/>
                </a:lnTo>
                <a:lnTo>
                  <a:pt x="1219199" y="723899"/>
                </a:lnTo>
                <a:lnTo>
                  <a:pt x="114299" y="723899"/>
                </a:lnTo>
                <a:lnTo>
                  <a:pt x="114299" y="838199"/>
                </a:lnTo>
                <a:lnTo>
                  <a:pt x="477662" y="838199"/>
                </a:lnTo>
                <a:lnTo>
                  <a:pt x="475193" y="842558"/>
                </a:lnTo>
                <a:lnTo>
                  <a:pt x="471834" y="849231"/>
                </a:lnTo>
                <a:lnTo>
                  <a:pt x="458847" y="892047"/>
                </a:lnTo>
                <a:lnTo>
                  <a:pt x="457199" y="914399"/>
                </a:lnTo>
                <a:lnTo>
                  <a:pt x="457382" y="921886"/>
                </a:lnTo>
                <a:lnTo>
                  <a:pt x="466104" y="965733"/>
                </a:lnTo>
                <a:lnTo>
                  <a:pt x="477662" y="990599"/>
                </a:lnTo>
                <a:lnTo>
                  <a:pt x="114299" y="990599"/>
                </a:lnTo>
                <a:lnTo>
                  <a:pt x="114299" y="1104899"/>
                </a:lnTo>
                <a:lnTo>
                  <a:pt x="1219199" y="1104899"/>
                </a:lnTo>
                <a:lnTo>
                  <a:pt x="1210214" y="1149380"/>
                </a:lnTo>
                <a:lnTo>
                  <a:pt x="1185713" y="1185713"/>
                </a:lnTo>
                <a:lnTo>
                  <a:pt x="1149380" y="1210214"/>
                </a:lnTo>
                <a:lnTo>
                  <a:pt x="1104899" y="1219199"/>
                </a:lnTo>
                <a:close/>
              </a:path>
              <a:path w="1219200" h="1219200">
                <a:moveTo>
                  <a:pt x="477662" y="838199"/>
                </a:moveTo>
                <a:lnTo>
                  <a:pt x="114299" y="838199"/>
                </a:lnTo>
                <a:lnTo>
                  <a:pt x="158780" y="829214"/>
                </a:lnTo>
                <a:lnTo>
                  <a:pt x="195113" y="804713"/>
                </a:lnTo>
                <a:lnTo>
                  <a:pt x="219493" y="768560"/>
                </a:lnTo>
                <a:lnTo>
                  <a:pt x="219614" y="768380"/>
                </a:lnTo>
                <a:lnTo>
                  <a:pt x="228599" y="723899"/>
                </a:lnTo>
                <a:lnTo>
                  <a:pt x="990599" y="723899"/>
                </a:lnTo>
                <a:lnTo>
                  <a:pt x="998296" y="761999"/>
                </a:lnTo>
                <a:lnTo>
                  <a:pt x="609599" y="761999"/>
                </a:lnTo>
                <a:lnTo>
                  <a:pt x="602112" y="762182"/>
                </a:lnTo>
                <a:lnTo>
                  <a:pt x="558266" y="770904"/>
                </a:lnTo>
                <a:lnTo>
                  <a:pt x="518807" y="791995"/>
                </a:lnTo>
                <a:lnTo>
                  <a:pt x="487195" y="823607"/>
                </a:lnTo>
                <a:lnTo>
                  <a:pt x="478876" y="836057"/>
                </a:lnTo>
                <a:lnTo>
                  <a:pt x="477662" y="838199"/>
                </a:lnTo>
                <a:close/>
              </a:path>
              <a:path w="1219200" h="1219200">
                <a:moveTo>
                  <a:pt x="1219199" y="838199"/>
                </a:moveTo>
                <a:lnTo>
                  <a:pt x="1104899" y="838199"/>
                </a:lnTo>
                <a:lnTo>
                  <a:pt x="1104899" y="723899"/>
                </a:lnTo>
                <a:lnTo>
                  <a:pt x="1219199" y="723899"/>
                </a:lnTo>
                <a:lnTo>
                  <a:pt x="1219199" y="838199"/>
                </a:lnTo>
                <a:close/>
              </a:path>
              <a:path w="1219200" h="1219200">
                <a:moveTo>
                  <a:pt x="998296" y="1066799"/>
                </a:moveTo>
                <a:lnTo>
                  <a:pt x="609599" y="1066799"/>
                </a:lnTo>
                <a:lnTo>
                  <a:pt x="617086" y="1066616"/>
                </a:lnTo>
                <a:lnTo>
                  <a:pt x="624537" y="1066067"/>
                </a:lnTo>
                <a:lnTo>
                  <a:pt x="667920" y="1055199"/>
                </a:lnTo>
                <a:lnTo>
                  <a:pt x="706282" y="1032207"/>
                </a:lnTo>
                <a:lnTo>
                  <a:pt x="736315" y="999068"/>
                </a:lnTo>
                <a:lnTo>
                  <a:pt x="755439" y="958639"/>
                </a:lnTo>
                <a:lnTo>
                  <a:pt x="761999" y="914399"/>
                </a:lnTo>
                <a:lnTo>
                  <a:pt x="761816" y="906912"/>
                </a:lnTo>
                <a:lnTo>
                  <a:pt x="753095" y="863065"/>
                </a:lnTo>
                <a:lnTo>
                  <a:pt x="732004" y="823607"/>
                </a:lnTo>
                <a:lnTo>
                  <a:pt x="700392" y="791995"/>
                </a:lnTo>
                <a:lnTo>
                  <a:pt x="660933" y="770904"/>
                </a:lnTo>
                <a:lnTo>
                  <a:pt x="617086" y="762182"/>
                </a:lnTo>
                <a:lnTo>
                  <a:pt x="609599" y="761999"/>
                </a:lnTo>
                <a:lnTo>
                  <a:pt x="998296" y="761999"/>
                </a:lnTo>
                <a:lnTo>
                  <a:pt x="999585" y="768380"/>
                </a:lnTo>
                <a:lnTo>
                  <a:pt x="1024086" y="804713"/>
                </a:lnTo>
                <a:lnTo>
                  <a:pt x="1060418" y="829214"/>
                </a:lnTo>
                <a:lnTo>
                  <a:pt x="1104899" y="838199"/>
                </a:lnTo>
                <a:lnTo>
                  <a:pt x="1219199" y="838199"/>
                </a:lnTo>
                <a:lnTo>
                  <a:pt x="1219199" y="990599"/>
                </a:lnTo>
                <a:lnTo>
                  <a:pt x="1104899" y="990599"/>
                </a:lnTo>
                <a:lnTo>
                  <a:pt x="1060418" y="999585"/>
                </a:lnTo>
                <a:lnTo>
                  <a:pt x="1024086" y="1024086"/>
                </a:lnTo>
                <a:lnTo>
                  <a:pt x="999706" y="1060239"/>
                </a:lnTo>
                <a:lnTo>
                  <a:pt x="998333" y="1066616"/>
                </a:lnTo>
                <a:lnTo>
                  <a:pt x="998296" y="1066799"/>
                </a:lnTo>
                <a:close/>
              </a:path>
              <a:path w="1219200" h="1219200">
                <a:moveTo>
                  <a:pt x="990599" y="1104899"/>
                </a:moveTo>
                <a:lnTo>
                  <a:pt x="228599" y="1104899"/>
                </a:lnTo>
                <a:lnTo>
                  <a:pt x="219614" y="1060418"/>
                </a:lnTo>
                <a:lnTo>
                  <a:pt x="195113" y="1024086"/>
                </a:lnTo>
                <a:lnTo>
                  <a:pt x="158780" y="999585"/>
                </a:lnTo>
                <a:lnTo>
                  <a:pt x="114299" y="990599"/>
                </a:lnTo>
                <a:lnTo>
                  <a:pt x="477662" y="990599"/>
                </a:lnTo>
                <a:lnTo>
                  <a:pt x="501836" y="1022162"/>
                </a:lnTo>
                <a:lnTo>
                  <a:pt x="537758" y="1048806"/>
                </a:lnTo>
                <a:lnTo>
                  <a:pt x="579867" y="1063871"/>
                </a:lnTo>
                <a:lnTo>
                  <a:pt x="609599" y="1066799"/>
                </a:lnTo>
                <a:lnTo>
                  <a:pt x="998296" y="1066799"/>
                </a:lnTo>
                <a:lnTo>
                  <a:pt x="990599" y="1104899"/>
                </a:lnTo>
                <a:close/>
              </a:path>
              <a:path w="1219200" h="1219200">
                <a:moveTo>
                  <a:pt x="1219199" y="1104899"/>
                </a:moveTo>
                <a:lnTo>
                  <a:pt x="1104899" y="1104899"/>
                </a:lnTo>
                <a:lnTo>
                  <a:pt x="1104899" y="990599"/>
                </a:lnTo>
                <a:lnTo>
                  <a:pt x="1219199" y="990599"/>
                </a:lnTo>
                <a:lnTo>
                  <a:pt x="1219199" y="1104899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9722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245" dirty="0"/>
              <a:t>Market</a:t>
            </a:r>
            <a:r>
              <a:rPr sz="2950" spc="-185" dirty="0"/>
              <a:t> </a:t>
            </a:r>
            <a:r>
              <a:rPr sz="2950" spc="-220" dirty="0"/>
              <a:t>Context</a:t>
            </a:r>
            <a:endParaRPr sz="2950"/>
          </a:p>
        </p:txBody>
      </p:sp>
      <p:grpSp>
        <p:nvGrpSpPr>
          <p:cNvPr id="7" name="object 7"/>
          <p:cNvGrpSpPr/>
          <p:nvPr/>
        </p:nvGrpSpPr>
        <p:grpSpPr>
          <a:xfrm>
            <a:off x="457199" y="4029074"/>
            <a:ext cx="6448425" cy="381000"/>
            <a:chOff x="457199" y="4029074"/>
            <a:chExt cx="6448425" cy="381000"/>
          </a:xfrm>
        </p:grpSpPr>
        <p:sp>
          <p:nvSpPr>
            <p:cNvPr id="8" name="object 8"/>
            <p:cNvSpPr/>
            <p:nvPr/>
          </p:nvSpPr>
          <p:spPr>
            <a:xfrm>
              <a:off x="471487" y="4029074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4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4029074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199" y="4562474"/>
            <a:ext cx="6448425" cy="381000"/>
            <a:chOff x="457199" y="4562474"/>
            <a:chExt cx="6448425" cy="381000"/>
          </a:xfrm>
        </p:grpSpPr>
        <p:sp>
          <p:nvSpPr>
            <p:cNvPr id="11" name="object 11"/>
            <p:cNvSpPr/>
            <p:nvPr/>
          </p:nvSpPr>
          <p:spPr>
            <a:xfrm>
              <a:off x="471487" y="4562474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0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4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4562474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7199" y="5095874"/>
            <a:ext cx="6448425" cy="381000"/>
            <a:chOff x="457199" y="5095874"/>
            <a:chExt cx="6448425" cy="381000"/>
          </a:xfrm>
        </p:grpSpPr>
        <p:sp>
          <p:nvSpPr>
            <p:cNvPr id="14" name="object 14"/>
            <p:cNvSpPr/>
            <p:nvPr/>
          </p:nvSpPr>
          <p:spPr>
            <a:xfrm>
              <a:off x="471487" y="5095874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3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" y="5095874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4500" y="1213037"/>
            <a:ext cx="510603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80" dirty="0">
                <a:solidFill>
                  <a:srgbClr val="374050"/>
                </a:solidFill>
                <a:latin typeface="Montserrat SemiBold"/>
                <a:cs typeface="Montserrat SemiBold"/>
              </a:rPr>
              <a:t>Growing</a:t>
            </a:r>
            <a:r>
              <a:rPr sz="2050" b="1" spc="-3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204" dirty="0">
                <a:solidFill>
                  <a:srgbClr val="374050"/>
                </a:solidFill>
                <a:latin typeface="Montserrat SemiBold"/>
                <a:cs typeface="Montserrat SemiBold"/>
              </a:rPr>
              <a:t>Demand</a:t>
            </a:r>
            <a:r>
              <a:rPr sz="205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35" dirty="0">
                <a:solidFill>
                  <a:srgbClr val="374050"/>
                </a:solidFill>
                <a:latin typeface="Montserrat SemiBold"/>
                <a:cs typeface="Montserrat SemiBold"/>
              </a:rPr>
              <a:t>for</a:t>
            </a:r>
            <a:r>
              <a:rPr sz="205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50" dirty="0">
                <a:solidFill>
                  <a:srgbClr val="374050"/>
                </a:solidFill>
                <a:latin typeface="Montserrat SemiBold"/>
                <a:cs typeface="Montserrat SemiBold"/>
              </a:rPr>
              <a:t>AI</a:t>
            </a:r>
            <a:r>
              <a:rPr sz="205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45" dirty="0">
                <a:solidFill>
                  <a:srgbClr val="374050"/>
                </a:solidFill>
                <a:latin typeface="Montserrat SemiBold"/>
                <a:cs typeface="Montserrat SemiBold"/>
              </a:rPr>
              <a:t>Financial</a:t>
            </a:r>
            <a:r>
              <a:rPr sz="205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10" dirty="0">
                <a:solidFill>
                  <a:srgbClr val="374050"/>
                </a:solidFill>
                <a:latin typeface="Montserrat SemiBold"/>
                <a:cs typeface="Montserrat SemiBold"/>
              </a:rPr>
              <a:t>Solutions</a:t>
            </a:r>
            <a:endParaRPr sz="2050">
              <a:latin typeface="Montserrat SemiBold"/>
              <a:cs typeface="Montserrat Semi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500" y="1739633"/>
            <a:ext cx="5805805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The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4A5462"/>
                </a:solidFill>
                <a:latin typeface="Montserrat"/>
                <a:cs typeface="Montserrat"/>
              </a:rPr>
              <a:t>market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4A5462"/>
                </a:solidFill>
                <a:latin typeface="Montserrat"/>
                <a:cs typeface="Montserrat"/>
              </a:rPr>
              <a:t>is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experiencing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explosive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growth,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4A5462"/>
                </a:solidFill>
                <a:latin typeface="Montserrat"/>
                <a:cs typeface="Montserrat"/>
              </a:rPr>
              <a:t>financial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applications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leading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the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0" dirty="0">
                <a:solidFill>
                  <a:srgbClr val="4A5462"/>
                </a:solidFill>
                <a:latin typeface="Montserrat"/>
                <a:cs typeface="Montserrat"/>
              </a:rPr>
              <a:t>way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4A5462"/>
                </a:solidFill>
                <a:latin typeface="Montserrat"/>
                <a:cs typeface="Montserrat"/>
              </a:rPr>
              <a:t>in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adoption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innovation.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7199" y="2552699"/>
            <a:ext cx="3143250" cy="1171575"/>
            <a:chOff x="457199" y="2552699"/>
            <a:chExt cx="3143250" cy="1171575"/>
          </a:xfrm>
        </p:grpSpPr>
        <p:sp>
          <p:nvSpPr>
            <p:cNvPr id="19" name="object 19"/>
            <p:cNvSpPr/>
            <p:nvPr/>
          </p:nvSpPr>
          <p:spPr>
            <a:xfrm>
              <a:off x="457199" y="2552699"/>
              <a:ext cx="3143250" cy="1171575"/>
            </a:xfrm>
            <a:custGeom>
              <a:avLst/>
              <a:gdLst/>
              <a:ahLst/>
              <a:cxnLst/>
              <a:rect l="l" t="t" r="r" b="b"/>
              <a:pathLst>
                <a:path w="3143250" h="1171575">
                  <a:moveTo>
                    <a:pt x="3067049" y="1171574"/>
                  </a:moveTo>
                  <a:lnTo>
                    <a:pt x="76199" y="1171574"/>
                  </a:lnTo>
                  <a:lnTo>
                    <a:pt x="68693" y="1171212"/>
                  </a:lnTo>
                  <a:lnTo>
                    <a:pt x="27882" y="1154307"/>
                  </a:lnTo>
                  <a:lnTo>
                    <a:pt x="3262" y="1117461"/>
                  </a:lnTo>
                  <a:lnTo>
                    <a:pt x="0" y="10953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067049" y="0"/>
                  </a:lnTo>
                  <a:lnTo>
                    <a:pt x="3109391" y="12829"/>
                  </a:lnTo>
                  <a:lnTo>
                    <a:pt x="3137448" y="47039"/>
                  </a:lnTo>
                  <a:lnTo>
                    <a:pt x="3143249" y="76199"/>
                  </a:lnTo>
                  <a:lnTo>
                    <a:pt x="3143249" y="1095374"/>
                  </a:lnTo>
                  <a:lnTo>
                    <a:pt x="3130419" y="1137716"/>
                  </a:lnTo>
                  <a:lnTo>
                    <a:pt x="3096210" y="1165774"/>
                  </a:lnTo>
                  <a:lnTo>
                    <a:pt x="3067049" y="1171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2743199"/>
              <a:ext cx="190499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63600" y="2680883"/>
            <a:ext cx="93662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5" dirty="0">
                <a:solidFill>
                  <a:srgbClr val="374050"/>
                </a:solidFill>
                <a:latin typeface="Montserrat SemiBold"/>
                <a:cs typeface="Montserrat SemiBold"/>
              </a:rPr>
              <a:t>Market</a:t>
            </a:r>
            <a:r>
              <a:rPr sz="1350" b="1" spc="-4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350" b="1" spc="-65" dirty="0">
                <a:solidFill>
                  <a:srgbClr val="374050"/>
                </a:solidFill>
                <a:latin typeface="Montserrat SemiBold"/>
                <a:cs typeface="Montserrat SemiBold"/>
              </a:rPr>
              <a:t>Size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899" y="2923000"/>
            <a:ext cx="2738120" cy="615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-70" dirty="0">
                <a:solidFill>
                  <a:srgbClr val="2562EB"/>
                </a:solidFill>
                <a:latin typeface="Montserrat"/>
                <a:cs typeface="Montserrat"/>
              </a:rPr>
              <a:t>$15.5B</a:t>
            </a:r>
            <a:endParaRPr sz="265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Expected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global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market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4A5462"/>
                </a:solidFill>
                <a:latin typeface="Montserrat"/>
                <a:cs typeface="Montserrat"/>
              </a:rPr>
              <a:t>by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2028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52849" y="2552699"/>
            <a:ext cx="3152775" cy="1171575"/>
            <a:chOff x="3752849" y="2552699"/>
            <a:chExt cx="3152775" cy="1171575"/>
          </a:xfrm>
        </p:grpSpPr>
        <p:sp>
          <p:nvSpPr>
            <p:cNvPr id="24" name="object 24"/>
            <p:cNvSpPr/>
            <p:nvPr/>
          </p:nvSpPr>
          <p:spPr>
            <a:xfrm>
              <a:off x="3752849" y="2552699"/>
              <a:ext cx="3152775" cy="1171575"/>
            </a:xfrm>
            <a:custGeom>
              <a:avLst/>
              <a:gdLst/>
              <a:ahLst/>
              <a:cxnLst/>
              <a:rect l="l" t="t" r="r" b="b"/>
              <a:pathLst>
                <a:path w="3152775" h="1171575">
                  <a:moveTo>
                    <a:pt x="3076574" y="1171574"/>
                  </a:moveTo>
                  <a:lnTo>
                    <a:pt x="76199" y="1171574"/>
                  </a:lnTo>
                  <a:lnTo>
                    <a:pt x="68693" y="1171212"/>
                  </a:lnTo>
                  <a:lnTo>
                    <a:pt x="27882" y="1154307"/>
                  </a:lnTo>
                  <a:lnTo>
                    <a:pt x="3262" y="1117461"/>
                  </a:lnTo>
                  <a:lnTo>
                    <a:pt x="0" y="10953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076574" y="0"/>
                  </a:lnTo>
                  <a:lnTo>
                    <a:pt x="3118915" y="12829"/>
                  </a:lnTo>
                  <a:lnTo>
                    <a:pt x="3146972" y="47039"/>
                  </a:lnTo>
                  <a:lnTo>
                    <a:pt x="3152774" y="76199"/>
                  </a:lnTo>
                  <a:lnTo>
                    <a:pt x="3152774" y="1095374"/>
                  </a:lnTo>
                  <a:lnTo>
                    <a:pt x="3139943" y="1137716"/>
                  </a:lnTo>
                  <a:lnTo>
                    <a:pt x="3105734" y="1165774"/>
                  </a:lnTo>
                  <a:lnTo>
                    <a:pt x="3076574" y="1171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249" y="2743199"/>
              <a:ext cx="188803" cy="1523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162970" y="2680883"/>
            <a:ext cx="7581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85" dirty="0">
                <a:solidFill>
                  <a:srgbClr val="374050"/>
                </a:solidFill>
                <a:latin typeface="Montserrat SemiBold"/>
                <a:cs typeface="Montserrat SemiBold"/>
              </a:rPr>
              <a:t>Adoption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96270" y="2935988"/>
            <a:ext cx="2646045" cy="601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b="1" spc="-25" dirty="0">
                <a:solidFill>
                  <a:srgbClr val="049569"/>
                </a:solidFill>
                <a:latin typeface="Montserrat"/>
                <a:cs typeface="Montserrat"/>
              </a:rPr>
              <a:t>40%</a:t>
            </a:r>
            <a:endParaRPr sz="24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90" dirty="0">
                <a:solidFill>
                  <a:srgbClr val="4A5462"/>
                </a:solidFill>
                <a:latin typeface="Montserrat"/>
                <a:cs typeface="Montserrat"/>
              </a:rPr>
              <a:t>US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consumers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using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chatbots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Montserrat"/>
                <a:cs typeface="Montserrat"/>
              </a:rPr>
              <a:t>regularly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474" y="4086351"/>
            <a:ext cx="525653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-50" dirty="0">
                <a:solidFill>
                  <a:srgbClr val="3B81F5"/>
                </a:solidFill>
                <a:latin typeface="Montserrat SemiBold"/>
                <a:cs typeface="Montserrat SemiBold"/>
              </a:rPr>
              <a:t>88%</a:t>
            </a:r>
            <a:r>
              <a:rPr sz="1250" b="1" spc="-1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of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users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Montserrat"/>
                <a:cs typeface="Montserrat"/>
              </a:rPr>
              <a:t>engaged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with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at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least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one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chatbot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conversation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ontserrat"/>
                <a:cs typeface="Montserrat"/>
              </a:rPr>
              <a:t>in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2022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474" y="4619751"/>
            <a:ext cx="501650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-50" dirty="0">
                <a:solidFill>
                  <a:srgbClr val="3B81F5"/>
                </a:solidFill>
                <a:latin typeface="Montserrat SemiBold"/>
                <a:cs typeface="Montserrat SemiBold"/>
              </a:rPr>
              <a:t>70%</a:t>
            </a:r>
            <a:r>
              <a:rPr sz="1250" b="1" spc="-1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of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banking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finance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chatbot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users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Montserrat"/>
                <a:cs typeface="Montserrat"/>
              </a:rPr>
              <a:t>engage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multiple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times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5474" y="5153151"/>
            <a:ext cx="448691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23.3%</a:t>
            </a:r>
            <a:r>
              <a:rPr sz="1250" b="1" spc="-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95" dirty="0">
                <a:solidFill>
                  <a:srgbClr val="374050"/>
                </a:solidFill>
                <a:latin typeface="Montserrat"/>
                <a:cs typeface="Montserrat"/>
              </a:rPr>
              <a:t>CAGR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for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AI-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driven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services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from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2023-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2028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00324" y="6172199"/>
            <a:ext cx="6991350" cy="457200"/>
          </a:xfrm>
          <a:custGeom>
            <a:avLst/>
            <a:gdLst/>
            <a:ahLst/>
            <a:cxnLst/>
            <a:rect l="l" t="t" r="r" b="b"/>
            <a:pathLst>
              <a:path w="6991350" h="457200">
                <a:moveTo>
                  <a:pt x="6770236" y="457199"/>
                </a:moveTo>
                <a:lnTo>
                  <a:pt x="221112" y="457199"/>
                </a:lnTo>
                <a:lnTo>
                  <a:pt x="213644" y="456833"/>
                </a:lnTo>
                <a:lnTo>
                  <a:pt x="169405" y="449529"/>
                </a:lnTo>
                <a:lnTo>
                  <a:pt x="127441" y="433735"/>
                </a:lnTo>
                <a:lnTo>
                  <a:pt x="89365" y="410059"/>
                </a:lnTo>
                <a:lnTo>
                  <a:pt x="56639" y="379408"/>
                </a:lnTo>
                <a:lnTo>
                  <a:pt x="30521" y="342963"/>
                </a:lnTo>
                <a:lnTo>
                  <a:pt x="12017" y="302122"/>
                </a:lnTo>
                <a:lnTo>
                  <a:pt x="1834" y="258457"/>
                </a:lnTo>
                <a:lnTo>
                  <a:pt x="0" y="236086"/>
                </a:lnTo>
                <a:lnTo>
                  <a:pt x="0" y="228599"/>
                </a:lnTo>
                <a:lnTo>
                  <a:pt x="0" y="221112"/>
                </a:lnTo>
                <a:lnTo>
                  <a:pt x="5852" y="176659"/>
                </a:lnTo>
                <a:lnTo>
                  <a:pt x="20266" y="134201"/>
                </a:lnTo>
                <a:lnTo>
                  <a:pt x="42685" y="95371"/>
                </a:lnTo>
                <a:lnTo>
                  <a:pt x="72249" y="61661"/>
                </a:lnTo>
                <a:lnTo>
                  <a:pt x="107821" y="34365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2" y="0"/>
                </a:lnTo>
                <a:lnTo>
                  <a:pt x="6770236" y="0"/>
                </a:lnTo>
                <a:lnTo>
                  <a:pt x="6814689" y="5853"/>
                </a:lnTo>
                <a:lnTo>
                  <a:pt x="6857146" y="20266"/>
                </a:lnTo>
                <a:lnTo>
                  <a:pt x="6895977" y="42685"/>
                </a:lnTo>
                <a:lnTo>
                  <a:pt x="6929688" y="72249"/>
                </a:lnTo>
                <a:lnTo>
                  <a:pt x="6956982" y="107821"/>
                </a:lnTo>
                <a:lnTo>
                  <a:pt x="6976812" y="148035"/>
                </a:lnTo>
                <a:lnTo>
                  <a:pt x="6988417" y="191345"/>
                </a:lnTo>
                <a:lnTo>
                  <a:pt x="6991349" y="221112"/>
                </a:lnTo>
                <a:lnTo>
                  <a:pt x="6991349" y="236086"/>
                </a:lnTo>
                <a:lnTo>
                  <a:pt x="6985495" y="280539"/>
                </a:lnTo>
                <a:lnTo>
                  <a:pt x="6971082" y="322997"/>
                </a:lnTo>
                <a:lnTo>
                  <a:pt x="6948663" y="361827"/>
                </a:lnTo>
                <a:lnTo>
                  <a:pt x="6919099" y="395538"/>
                </a:lnTo>
                <a:lnTo>
                  <a:pt x="6883526" y="422832"/>
                </a:lnTo>
                <a:lnTo>
                  <a:pt x="6843312" y="442663"/>
                </a:lnTo>
                <a:lnTo>
                  <a:pt x="6800003" y="454267"/>
                </a:lnTo>
                <a:lnTo>
                  <a:pt x="6777705" y="456833"/>
                </a:lnTo>
                <a:lnTo>
                  <a:pt x="677023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895996" y="6262282"/>
            <a:ext cx="640016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10" dirty="0">
                <a:solidFill>
                  <a:srgbClr val="1C4ED8"/>
                </a:solidFill>
                <a:latin typeface="Montserrat SemiBold"/>
                <a:cs typeface="Montserrat SemiBold"/>
              </a:rPr>
              <a:t>The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1C4ED8"/>
                </a:solidFill>
                <a:latin typeface="Montserrat SemiBold"/>
                <a:cs typeface="Montserrat SemiBold"/>
              </a:rPr>
              <a:t>perfect</a:t>
            </a:r>
            <a:r>
              <a:rPr sz="1350" b="1" spc="-1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1C4ED8"/>
                </a:solidFill>
                <a:latin typeface="Montserrat SemiBold"/>
                <a:cs typeface="Montserrat SemiBold"/>
              </a:rPr>
              <a:t>time</a:t>
            </a:r>
            <a:r>
              <a:rPr sz="1350" b="1" spc="-1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1C4ED8"/>
                </a:solidFill>
                <a:latin typeface="Montserrat SemiBold"/>
                <a:cs typeface="Montserrat SemiBold"/>
              </a:rPr>
              <a:t>to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enter</a:t>
            </a:r>
            <a:r>
              <a:rPr sz="1350" b="1" spc="-1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the</a:t>
            </a:r>
            <a:r>
              <a:rPr sz="1350" b="1" spc="-1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1C4ED8"/>
                </a:solidFill>
                <a:latin typeface="Montserrat SemiBold"/>
                <a:cs typeface="Montserrat SemiBold"/>
              </a:rPr>
              <a:t>growing</a:t>
            </a:r>
            <a:r>
              <a:rPr sz="1350" b="1" spc="-1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1C4ED8"/>
                </a:solidFill>
                <a:latin typeface="Montserrat SemiBold"/>
                <a:cs typeface="Montserrat SemiBold"/>
              </a:rPr>
              <a:t>market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1C4ED8"/>
                </a:solidFill>
                <a:latin typeface="Montserrat SemiBold"/>
                <a:cs typeface="Montserrat SemiBold"/>
              </a:rPr>
              <a:t>for</a:t>
            </a:r>
            <a:r>
              <a:rPr sz="1350" b="1" spc="-1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1C4ED8"/>
                </a:solidFill>
                <a:latin typeface="Montserrat SemiBold"/>
                <a:cs typeface="Montserrat SemiBold"/>
              </a:rPr>
              <a:t>AI-</a:t>
            </a:r>
            <a:r>
              <a:rPr sz="1350" b="1" spc="-120" dirty="0">
                <a:solidFill>
                  <a:srgbClr val="1C4ED8"/>
                </a:solidFill>
                <a:latin typeface="Montserrat SemiBold"/>
                <a:cs typeface="Montserrat SemiBold"/>
              </a:rPr>
              <a:t>powered</a:t>
            </a:r>
            <a:r>
              <a:rPr sz="1350" b="1" spc="-1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1C4ED8"/>
                </a:solidFill>
                <a:latin typeface="Montserrat SemiBold"/>
                <a:cs typeface="Montserrat SemiBold"/>
              </a:rPr>
              <a:t>financial</a:t>
            </a:r>
            <a:r>
              <a:rPr sz="1350" b="1" spc="-1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50" dirty="0">
                <a:solidFill>
                  <a:srgbClr val="1C4ED8"/>
                </a:solidFill>
                <a:latin typeface="Montserrat SemiBold"/>
                <a:cs typeface="Montserrat SemiBold"/>
              </a:rPr>
              <a:t>assistance</a:t>
            </a:r>
            <a:endParaRPr sz="1350">
              <a:latin typeface="Montserrat SemiBold"/>
              <a:cs typeface="Montserrat SemiBold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62824" y="1257299"/>
            <a:ext cx="4371975" cy="4533900"/>
            <a:chOff x="7362824" y="1257299"/>
            <a:chExt cx="4371975" cy="4533900"/>
          </a:xfrm>
        </p:grpSpPr>
        <p:sp>
          <p:nvSpPr>
            <p:cNvPr id="34" name="object 34"/>
            <p:cNvSpPr/>
            <p:nvPr/>
          </p:nvSpPr>
          <p:spPr>
            <a:xfrm>
              <a:off x="7362824" y="1257299"/>
              <a:ext cx="4371975" cy="4533900"/>
            </a:xfrm>
            <a:custGeom>
              <a:avLst/>
              <a:gdLst/>
              <a:ahLst/>
              <a:cxnLst/>
              <a:rect l="l" t="t" r="r" b="b"/>
              <a:pathLst>
                <a:path w="4371975" h="4533900">
                  <a:moveTo>
                    <a:pt x="4282979" y="4533899"/>
                  </a:moveTo>
                  <a:lnTo>
                    <a:pt x="88995" y="4533899"/>
                  </a:lnTo>
                  <a:lnTo>
                    <a:pt x="82801" y="4533289"/>
                  </a:lnTo>
                  <a:lnTo>
                    <a:pt x="37131" y="4514371"/>
                  </a:lnTo>
                  <a:lnTo>
                    <a:pt x="9643" y="4480877"/>
                  </a:lnTo>
                  <a:lnTo>
                    <a:pt x="0" y="4444903"/>
                  </a:lnTo>
                  <a:lnTo>
                    <a:pt x="0" y="4438649"/>
                  </a:lnTo>
                  <a:lnTo>
                    <a:pt x="0" y="88995"/>
                  </a:lnTo>
                  <a:lnTo>
                    <a:pt x="12578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4282979" y="0"/>
                  </a:lnTo>
                  <a:lnTo>
                    <a:pt x="4324440" y="12577"/>
                  </a:lnTo>
                  <a:lnTo>
                    <a:pt x="4359395" y="47532"/>
                  </a:lnTo>
                  <a:lnTo>
                    <a:pt x="4371975" y="88995"/>
                  </a:lnTo>
                  <a:lnTo>
                    <a:pt x="4371975" y="4444903"/>
                  </a:lnTo>
                  <a:lnTo>
                    <a:pt x="4359395" y="4486367"/>
                  </a:lnTo>
                  <a:lnTo>
                    <a:pt x="4324440" y="4521321"/>
                  </a:lnTo>
                  <a:lnTo>
                    <a:pt x="4289173" y="4533289"/>
                  </a:lnTo>
                  <a:lnTo>
                    <a:pt x="4282979" y="453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91424" y="4571999"/>
              <a:ext cx="3914775" cy="990600"/>
            </a:xfrm>
            <a:custGeom>
              <a:avLst/>
              <a:gdLst/>
              <a:ahLst/>
              <a:cxnLst/>
              <a:rect l="l" t="t" r="r" b="b"/>
              <a:pathLst>
                <a:path w="3914775" h="990600">
                  <a:moveTo>
                    <a:pt x="3843578" y="990599"/>
                  </a:moveTo>
                  <a:lnTo>
                    <a:pt x="71196" y="990599"/>
                  </a:lnTo>
                  <a:lnTo>
                    <a:pt x="66241" y="990111"/>
                  </a:lnTo>
                  <a:lnTo>
                    <a:pt x="29705" y="974977"/>
                  </a:lnTo>
                  <a:lnTo>
                    <a:pt x="3885" y="938937"/>
                  </a:lnTo>
                  <a:lnTo>
                    <a:pt x="0" y="919402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843578" y="0"/>
                  </a:lnTo>
                  <a:lnTo>
                    <a:pt x="3885068" y="15621"/>
                  </a:lnTo>
                  <a:lnTo>
                    <a:pt x="3910889" y="51661"/>
                  </a:lnTo>
                  <a:lnTo>
                    <a:pt x="3914775" y="71196"/>
                  </a:lnTo>
                  <a:lnTo>
                    <a:pt x="3914775" y="919402"/>
                  </a:lnTo>
                  <a:lnTo>
                    <a:pt x="3899152" y="960893"/>
                  </a:lnTo>
                  <a:lnTo>
                    <a:pt x="3863113" y="986712"/>
                  </a:lnTo>
                  <a:lnTo>
                    <a:pt x="3848532" y="990111"/>
                  </a:lnTo>
                  <a:lnTo>
                    <a:pt x="3843578" y="990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03926" y="1474539"/>
            <a:ext cx="308800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b="1" spc="-75" dirty="0">
                <a:solidFill>
                  <a:srgbClr val="374050"/>
                </a:solidFill>
                <a:latin typeface="Montserrat SemiBold"/>
                <a:cs typeface="Montserrat SemiBold"/>
              </a:rPr>
              <a:t>Chatbot</a:t>
            </a:r>
            <a:r>
              <a:rPr sz="1450" b="1" spc="2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450" b="1" spc="-80" dirty="0">
                <a:solidFill>
                  <a:srgbClr val="374050"/>
                </a:solidFill>
                <a:latin typeface="Montserrat SemiBold"/>
                <a:cs typeface="Montserrat SemiBold"/>
              </a:rPr>
              <a:t>Market</a:t>
            </a:r>
            <a:r>
              <a:rPr sz="1450" b="1" spc="2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450" b="1" spc="-80" dirty="0">
                <a:solidFill>
                  <a:srgbClr val="374050"/>
                </a:solidFill>
                <a:latin typeface="Montserrat SemiBold"/>
                <a:cs typeface="Montserrat SemiBold"/>
              </a:rPr>
              <a:t>Growth</a:t>
            </a:r>
            <a:r>
              <a:rPr sz="1450" b="1" spc="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450" b="1" spc="-80" dirty="0">
                <a:solidFill>
                  <a:srgbClr val="374050"/>
                </a:solidFill>
                <a:latin typeface="Montserrat SemiBold"/>
                <a:cs typeface="Montserrat SemiBold"/>
              </a:rPr>
              <a:t>2024-</a:t>
            </a:r>
            <a:r>
              <a:rPr sz="145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2028</a:t>
            </a:r>
            <a:endParaRPr sz="1450">
              <a:latin typeface="Montserrat SemiBold"/>
              <a:cs typeface="Montserrat SemiBold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91425" y="1905000"/>
            <a:ext cx="3914775" cy="2990850"/>
            <a:chOff x="7591425" y="1905000"/>
            <a:chExt cx="3914775" cy="2990850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1425" y="1905000"/>
              <a:ext cx="3914774" cy="24383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1082" y="4724399"/>
              <a:ext cx="117865" cy="17144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933977" y="4655544"/>
            <a:ext cx="32981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5" dirty="0">
                <a:solidFill>
                  <a:srgbClr val="374050"/>
                </a:solidFill>
                <a:latin typeface="Montserrat"/>
                <a:cs typeface="Montserrat"/>
              </a:rPr>
              <a:t>AI-</a:t>
            </a:r>
            <a:r>
              <a:rPr sz="1150" spc="-80" dirty="0">
                <a:solidFill>
                  <a:srgbClr val="374050"/>
                </a:solidFill>
                <a:latin typeface="Montserrat"/>
                <a:cs typeface="Montserrat"/>
              </a:rPr>
              <a:t>powered</a:t>
            </a:r>
            <a:r>
              <a:rPr sz="11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1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Montserrat"/>
                <a:cs typeface="Montserrat"/>
              </a:rPr>
              <a:t>advisors</a:t>
            </a:r>
            <a:r>
              <a:rPr sz="11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Montserrat"/>
                <a:cs typeface="Montserrat"/>
              </a:rPr>
              <a:t>can</a:t>
            </a:r>
            <a:r>
              <a:rPr sz="11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Montserrat"/>
                <a:cs typeface="Montserrat"/>
              </a:rPr>
              <a:t>provide</a:t>
            </a:r>
            <a:r>
              <a:rPr sz="11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ontserrat"/>
                <a:cs typeface="Montserrat"/>
              </a:rPr>
              <a:t>more </a:t>
            </a:r>
            <a:r>
              <a:rPr sz="1150" spc="-65" dirty="0">
                <a:solidFill>
                  <a:srgbClr val="374050"/>
                </a:solidFill>
                <a:latin typeface="Montserrat"/>
                <a:cs typeface="Montserrat"/>
              </a:rPr>
              <a:t>equitable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Montserrat"/>
                <a:cs typeface="Montserrat"/>
              </a:rPr>
              <a:t>accessible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Montserrat"/>
                <a:cs typeface="Montserrat"/>
              </a:rPr>
              <a:t>services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Montserrat"/>
                <a:cs typeface="Montserrat"/>
              </a:rPr>
              <a:t>than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Montserrat"/>
                <a:cs typeface="Montserrat"/>
              </a:rPr>
              <a:t>traditional </a:t>
            </a:r>
            <a:r>
              <a:rPr sz="115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150" spc="-2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Montserrat"/>
                <a:cs typeface="Montserrat"/>
              </a:rPr>
              <a:t>advisors,</a:t>
            </a:r>
            <a:r>
              <a:rPr sz="1150" spc="-2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reaching</a:t>
            </a:r>
            <a:r>
              <a:rPr sz="1150" spc="-2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underserved populations.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401299" y="6572250"/>
            <a:ext cx="1600200" cy="323850"/>
            <a:chOff x="10401299" y="6572250"/>
            <a:chExt cx="1600200" cy="323850"/>
          </a:xfrm>
        </p:grpSpPr>
        <p:sp>
          <p:nvSpPr>
            <p:cNvPr id="42" name="object 42"/>
            <p:cNvSpPr/>
            <p:nvPr/>
          </p:nvSpPr>
          <p:spPr>
            <a:xfrm>
              <a:off x="10401299" y="6572250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599" y="6667499"/>
              <a:ext cx="133349" cy="13334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689232" y="6674649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599" y="0"/>
            <a:ext cx="1524000" cy="1219200"/>
          </a:xfrm>
          <a:custGeom>
            <a:avLst/>
            <a:gdLst/>
            <a:ahLst/>
            <a:cxnLst/>
            <a:rect l="l" t="t" r="r" b="b"/>
            <a:pathLst>
              <a:path w="1524000" h="1219200">
                <a:moveTo>
                  <a:pt x="838199" y="228599"/>
                </a:moveTo>
                <a:lnTo>
                  <a:pt x="685799" y="228599"/>
                </a:lnTo>
                <a:lnTo>
                  <a:pt x="685799" y="76199"/>
                </a:lnTo>
                <a:lnTo>
                  <a:pt x="691779" y="46512"/>
                </a:lnTo>
                <a:lnTo>
                  <a:pt x="708094" y="22294"/>
                </a:lnTo>
                <a:lnTo>
                  <a:pt x="732312" y="5979"/>
                </a:lnTo>
                <a:lnTo>
                  <a:pt x="761999" y="0"/>
                </a:lnTo>
                <a:lnTo>
                  <a:pt x="791687" y="5979"/>
                </a:lnTo>
                <a:lnTo>
                  <a:pt x="815905" y="22294"/>
                </a:lnTo>
                <a:lnTo>
                  <a:pt x="832220" y="46512"/>
                </a:lnTo>
                <a:lnTo>
                  <a:pt x="838199" y="76199"/>
                </a:lnTo>
                <a:lnTo>
                  <a:pt x="838199" y="228599"/>
                </a:lnTo>
                <a:close/>
              </a:path>
              <a:path w="1524000" h="1219200">
                <a:moveTo>
                  <a:pt x="1123949" y="1219199"/>
                </a:moveTo>
                <a:lnTo>
                  <a:pt x="400049" y="1219199"/>
                </a:lnTo>
                <a:lnTo>
                  <a:pt x="354442" y="1213081"/>
                </a:lnTo>
                <a:lnTo>
                  <a:pt x="313478" y="1195810"/>
                </a:lnTo>
                <a:lnTo>
                  <a:pt x="278784" y="1169015"/>
                </a:lnTo>
                <a:lnTo>
                  <a:pt x="251989" y="1134321"/>
                </a:lnTo>
                <a:lnTo>
                  <a:pt x="234718" y="1093357"/>
                </a:lnTo>
                <a:lnTo>
                  <a:pt x="228599" y="1047749"/>
                </a:lnTo>
                <a:lnTo>
                  <a:pt x="228599" y="400049"/>
                </a:lnTo>
                <a:lnTo>
                  <a:pt x="234718" y="354442"/>
                </a:lnTo>
                <a:lnTo>
                  <a:pt x="251989" y="313478"/>
                </a:lnTo>
                <a:lnTo>
                  <a:pt x="278784" y="278784"/>
                </a:lnTo>
                <a:lnTo>
                  <a:pt x="313478" y="251989"/>
                </a:lnTo>
                <a:lnTo>
                  <a:pt x="354442" y="234718"/>
                </a:lnTo>
                <a:lnTo>
                  <a:pt x="400049" y="228599"/>
                </a:lnTo>
                <a:lnTo>
                  <a:pt x="1123949" y="228599"/>
                </a:lnTo>
                <a:lnTo>
                  <a:pt x="1169557" y="234718"/>
                </a:lnTo>
                <a:lnTo>
                  <a:pt x="1210521" y="251989"/>
                </a:lnTo>
                <a:lnTo>
                  <a:pt x="1245215" y="278784"/>
                </a:lnTo>
                <a:lnTo>
                  <a:pt x="1272010" y="313478"/>
                </a:lnTo>
                <a:lnTo>
                  <a:pt x="1289281" y="354442"/>
                </a:lnTo>
                <a:lnTo>
                  <a:pt x="1295399" y="400049"/>
                </a:lnTo>
                <a:lnTo>
                  <a:pt x="1295399" y="514349"/>
                </a:lnTo>
                <a:lnTo>
                  <a:pt x="527145" y="514349"/>
                </a:lnTo>
                <a:lnTo>
                  <a:pt x="520951" y="514960"/>
                </a:lnTo>
                <a:lnTo>
                  <a:pt x="475281" y="533877"/>
                </a:lnTo>
                <a:lnTo>
                  <a:pt x="447793" y="567371"/>
                </a:lnTo>
                <a:lnTo>
                  <a:pt x="438149" y="603345"/>
                </a:lnTo>
                <a:lnTo>
                  <a:pt x="438149" y="615854"/>
                </a:lnTo>
                <a:lnTo>
                  <a:pt x="450727" y="657317"/>
                </a:lnTo>
                <a:lnTo>
                  <a:pt x="485682" y="692272"/>
                </a:lnTo>
                <a:lnTo>
                  <a:pt x="527145" y="704849"/>
                </a:lnTo>
                <a:lnTo>
                  <a:pt x="1295399" y="704849"/>
                </a:lnTo>
                <a:lnTo>
                  <a:pt x="1295399" y="914399"/>
                </a:lnTo>
                <a:lnTo>
                  <a:pt x="495299" y="914399"/>
                </a:lnTo>
                <a:lnTo>
                  <a:pt x="480506" y="917406"/>
                </a:lnTo>
                <a:lnTo>
                  <a:pt x="468391" y="925591"/>
                </a:lnTo>
                <a:lnTo>
                  <a:pt x="460206" y="937706"/>
                </a:lnTo>
                <a:lnTo>
                  <a:pt x="457199" y="952499"/>
                </a:lnTo>
                <a:lnTo>
                  <a:pt x="460206" y="967293"/>
                </a:lnTo>
                <a:lnTo>
                  <a:pt x="468391" y="979408"/>
                </a:lnTo>
                <a:lnTo>
                  <a:pt x="480506" y="987593"/>
                </a:lnTo>
                <a:lnTo>
                  <a:pt x="495299" y="990599"/>
                </a:lnTo>
                <a:lnTo>
                  <a:pt x="1295399" y="990599"/>
                </a:lnTo>
                <a:lnTo>
                  <a:pt x="1295399" y="1047749"/>
                </a:lnTo>
                <a:lnTo>
                  <a:pt x="1289281" y="1093357"/>
                </a:lnTo>
                <a:lnTo>
                  <a:pt x="1272010" y="1134321"/>
                </a:lnTo>
                <a:lnTo>
                  <a:pt x="1245215" y="1169015"/>
                </a:lnTo>
                <a:lnTo>
                  <a:pt x="1210521" y="1195810"/>
                </a:lnTo>
                <a:lnTo>
                  <a:pt x="1169557" y="1213081"/>
                </a:lnTo>
                <a:lnTo>
                  <a:pt x="1123949" y="1219199"/>
                </a:lnTo>
                <a:close/>
              </a:path>
              <a:path w="1524000" h="1219200">
                <a:moveTo>
                  <a:pt x="984345" y="704849"/>
                </a:moveTo>
                <a:lnTo>
                  <a:pt x="539654" y="704849"/>
                </a:lnTo>
                <a:lnTo>
                  <a:pt x="545848" y="704239"/>
                </a:lnTo>
                <a:lnTo>
                  <a:pt x="558116" y="701799"/>
                </a:lnTo>
                <a:lnTo>
                  <a:pt x="596329" y="681374"/>
                </a:lnTo>
                <a:lnTo>
                  <a:pt x="623792" y="640272"/>
                </a:lnTo>
                <a:lnTo>
                  <a:pt x="628649" y="615854"/>
                </a:lnTo>
                <a:lnTo>
                  <a:pt x="628649" y="603345"/>
                </a:lnTo>
                <a:lnTo>
                  <a:pt x="616072" y="561881"/>
                </a:lnTo>
                <a:lnTo>
                  <a:pt x="581117" y="526927"/>
                </a:lnTo>
                <a:lnTo>
                  <a:pt x="539654" y="514349"/>
                </a:lnTo>
                <a:lnTo>
                  <a:pt x="984345" y="514349"/>
                </a:lnTo>
                <a:lnTo>
                  <a:pt x="942881" y="526927"/>
                </a:lnTo>
                <a:lnTo>
                  <a:pt x="907927" y="561881"/>
                </a:lnTo>
                <a:lnTo>
                  <a:pt x="895349" y="603345"/>
                </a:lnTo>
                <a:lnTo>
                  <a:pt x="895349" y="615854"/>
                </a:lnTo>
                <a:lnTo>
                  <a:pt x="907927" y="657317"/>
                </a:lnTo>
                <a:lnTo>
                  <a:pt x="942881" y="692272"/>
                </a:lnTo>
                <a:lnTo>
                  <a:pt x="978151" y="704239"/>
                </a:lnTo>
                <a:lnTo>
                  <a:pt x="984345" y="704849"/>
                </a:lnTo>
                <a:close/>
              </a:path>
              <a:path w="1524000" h="1219200">
                <a:moveTo>
                  <a:pt x="1295399" y="704849"/>
                </a:moveTo>
                <a:lnTo>
                  <a:pt x="996854" y="704849"/>
                </a:lnTo>
                <a:lnTo>
                  <a:pt x="1003048" y="704239"/>
                </a:lnTo>
                <a:lnTo>
                  <a:pt x="1015316" y="701799"/>
                </a:lnTo>
                <a:lnTo>
                  <a:pt x="1053529" y="681374"/>
                </a:lnTo>
                <a:lnTo>
                  <a:pt x="1080992" y="640272"/>
                </a:lnTo>
                <a:lnTo>
                  <a:pt x="1085849" y="615854"/>
                </a:lnTo>
                <a:lnTo>
                  <a:pt x="1085849" y="603345"/>
                </a:lnTo>
                <a:lnTo>
                  <a:pt x="1073271" y="561881"/>
                </a:lnTo>
                <a:lnTo>
                  <a:pt x="1038317" y="526927"/>
                </a:lnTo>
                <a:lnTo>
                  <a:pt x="996854" y="514349"/>
                </a:lnTo>
                <a:lnTo>
                  <a:pt x="1295399" y="514349"/>
                </a:lnTo>
                <a:lnTo>
                  <a:pt x="1295399" y="704849"/>
                </a:lnTo>
                <a:close/>
              </a:path>
              <a:path w="1524000" h="1219200">
                <a:moveTo>
                  <a:pt x="723899" y="990599"/>
                </a:moveTo>
                <a:lnTo>
                  <a:pt x="571499" y="990599"/>
                </a:lnTo>
                <a:lnTo>
                  <a:pt x="586293" y="987593"/>
                </a:lnTo>
                <a:lnTo>
                  <a:pt x="598408" y="979408"/>
                </a:lnTo>
                <a:lnTo>
                  <a:pt x="606593" y="967293"/>
                </a:lnTo>
                <a:lnTo>
                  <a:pt x="609599" y="952499"/>
                </a:lnTo>
                <a:lnTo>
                  <a:pt x="606593" y="937706"/>
                </a:lnTo>
                <a:lnTo>
                  <a:pt x="598408" y="925591"/>
                </a:lnTo>
                <a:lnTo>
                  <a:pt x="586293" y="917406"/>
                </a:lnTo>
                <a:lnTo>
                  <a:pt x="571499" y="914399"/>
                </a:lnTo>
                <a:lnTo>
                  <a:pt x="723899" y="914399"/>
                </a:lnTo>
                <a:lnTo>
                  <a:pt x="709106" y="917406"/>
                </a:lnTo>
                <a:lnTo>
                  <a:pt x="696991" y="925591"/>
                </a:lnTo>
                <a:lnTo>
                  <a:pt x="688806" y="937706"/>
                </a:lnTo>
                <a:lnTo>
                  <a:pt x="685799" y="952499"/>
                </a:lnTo>
                <a:lnTo>
                  <a:pt x="688806" y="967293"/>
                </a:lnTo>
                <a:lnTo>
                  <a:pt x="696991" y="979408"/>
                </a:lnTo>
                <a:lnTo>
                  <a:pt x="709106" y="987593"/>
                </a:lnTo>
                <a:lnTo>
                  <a:pt x="723899" y="990599"/>
                </a:lnTo>
                <a:close/>
              </a:path>
              <a:path w="1524000" h="1219200">
                <a:moveTo>
                  <a:pt x="952499" y="990599"/>
                </a:moveTo>
                <a:lnTo>
                  <a:pt x="800099" y="990599"/>
                </a:lnTo>
                <a:lnTo>
                  <a:pt x="814893" y="987593"/>
                </a:lnTo>
                <a:lnTo>
                  <a:pt x="827008" y="979408"/>
                </a:lnTo>
                <a:lnTo>
                  <a:pt x="835193" y="967293"/>
                </a:lnTo>
                <a:lnTo>
                  <a:pt x="838199" y="952499"/>
                </a:lnTo>
                <a:lnTo>
                  <a:pt x="835193" y="937706"/>
                </a:lnTo>
                <a:lnTo>
                  <a:pt x="827008" y="925591"/>
                </a:lnTo>
                <a:lnTo>
                  <a:pt x="814893" y="917406"/>
                </a:lnTo>
                <a:lnTo>
                  <a:pt x="800099" y="914399"/>
                </a:lnTo>
                <a:lnTo>
                  <a:pt x="952499" y="914399"/>
                </a:lnTo>
                <a:lnTo>
                  <a:pt x="937706" y="917406"/>
                </a:lnTo>
                <a:lnTo>
                  <a:pt x="925591" y="925591"/>
                </a:lnTo>
                <a:lnTo>
                  <a:pt x="917406" y="937706"/>
                </a:lnTo>
                <a:lnTo>
                  <a:pt x="914399" y="952499"/>
                </a:lnTo>
                <a:lnTo>
                  <a:pt x="917406" y="967293"/>
                </a:lnTo>
                <a:lnTo>
                  <a:pt x="925591" y="979408"/>
                </a:lnTo>
                <a:lnTo>
                  <a:pt x="937706" y="987593"/>
                </a:lnTo>
                <a:lnTo>
                  <a:pt x="952499" y="990599"/>
                </a:lnTo>
                <a:close/>
              </a:path>
              <a:path w="1524000" h="1219200">
                <a:moveTo>
                  <a:pt x="1295399" y="990599"/>
                </a:moveTo>
                <a:lnTo>
                  <a:pt x="1028699" y="990599"/>
                </a:lnTo>
                <a:lnTo>
                  <a:pt x="1043493" y="987593"/>
                </a:lnTo>
                <a:lnTo>
                  <a:pt x="1055608" y="979408"/>
                </a:lnTo>
                <a:lnTo>
                  <a:pt x="1063793" y="967293"/>
                </a:lnTo>
                <a:lnTo>
                  <a:pt x="1066799" y="952499"/>
                </a:lnTo>
                <a:lnTo>
                  <a:pt x="1063793" y="937706"/>
                </a:lnTo>
                <a:lnTo>
                  <a:pt x="1055608" y="925591"/>
                </a:lnTo>
                <a:lnTo>
                  <a:pt x="1043493" y="917406"/>
                </a:lnTo>
                <a:lnTo>
                  <a:pt x="1028699" y="914399"/>
                </a:lnTo>
                <a:lnTo>
                  <a:pt x="1295399" y="914399"/>
                </a:lnTo>
                <a:lnTo>
                  <a:pt x="1295399" y="990599"/>
                </a:lnTo>
                <a:close/>
              </a:path>
              <a:path w="1524000" h="1219200">
                <a:moveTo>
                  <a:pt x="152399" y="990599"/>
                </a:moveTo>
                <a:lnTo>
                  <a:pt x="114299" y="990599"/>
                </a:lnTo>
                <a:lnTo>
                  <a:pt x="69818" y="981614"/>
                </a:lnTo>
                <a:lnTo>
                  <a:pt x="33486" y="957113"/>
                </a:lnTo>
                <a:lnTo>
                  <a:pt x="8985" y="920780"/>
                </a:lnTo>
                <a:lnTo>
                  <a:pt x="0" y="876299"/>
                </a:lnTo>
                <a:lnTo>
                  <a:pt x="0" y="647699"/>
                </a:lnTo>
                <a:lnTo>
                  <a:pt x="8985" y="603218"/>
                </a:lnTo>
                <a:lnTo>
                  <a:pt x="33486" y="566886"/>
                </a:lnTo>
                <a:lnTo>
                  <a:pt x="69818" y="542385"/>
                </a:lnTo>
                <a:lnTo>
                  <a:pt x="114299" y="533399"/>
                </a:lnTo>
                <a:lnTo>
                  <a:pt x="152399" y="533399"/>
                </a:lnTo>
                <a:lnTo>
                  <a:pt x="152399" y="990599"/>
                </a:lnTo>
                <a:close/>
              </a:path>
              <a:path w="1524000" h="1219200">
                <a:moveTo>
                  <a:pt x="1409699" y="990599"/>
                </a:moveTo>
                <a:lnTo>
                  <a:pt x="1371599" y="990599"/>
                </a:lnTo>
                <a:lnTo>
                  <a:pt x="1371599" y="533399"/>
                </a:lnTo>
                <a:lnTo>
                  <a:pt x="1409699" y="533399"/>
                </a:lnTo>
                <a:lnTo>
                  <a:pt x="1454180" y="542385"/>
                </a:lnTo>
                <a:lnTo>
                  <a:pt x="1490513" y="566886"/>
                </a:lnTo>
                <a:lnTo>
                  <a:pt x="1515014" y="603218"/>
                </a:lnTo>
                <a:lnTo>
                  <a:pt x="1523999" y="647699"/>
                </a:lnTo>
                <a:lnTo>
                  <a:pt x="1523999" y="876299"/>
                </a:lnTo>
                <a:lnTo>
                  <a:pt x="1515014" y="920780"/>
                </a:lnTo>
                <a:lnTo>
                  <a:pt x="1490513" y="957113"/>
                </a:lnTo>
                <a:lnTo>
                  <a:pt x="1454180" y="981614"/>
                </a:lnTo>
                <a:lnTo>
                  <a:pt x="1409699" y="990599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5000624"/>
            <a:ext cx="1524635" cy="1219200"/>
          </a:xfrm>
          <a:custGeom>
            <a:avLst/>
            <a:gdLst/>
            <a:ahLst/>
            <a:cxnLst/>
            <a:rect l="l" t="t" r="r" b="b"/>
            <a:pathLst>
              <a:path w="1524635" h="1219200">
                <a:moveTo>
                  <a:pt x="38099" y="836930"/>
                </a:moveTo>
                <a:lnTo>
                  <a:pt x="1905" y="811530"/>
                </a:lnTo>
                <a:lnTo>
                  <a:pt x="78" y="798830"/>
                </a:lnTo>
                <a:lnTo>
                  <a:pt x="1934" y="787400"/>
                </a:lnTo>
                <a:lnTo>
                  <a:pt x="7229" y="777240"/>
                </a:lnTo>
                <a:lnTo>
                  <a:pt x="16668" y="767080"/>
                </a:lnTo>
                <a:lnTo>
                  <a:pt x="17621" y="767080"/>
                </a:lnTo>
                <a:lnTo>
                  <a:pt x="24764" y="760730"/>
                </a:lnTo>
                <a:lnTo>
                  <a:pt x="36008" y="750570"/>
                </a:lnTo>
                <a:lnTo>
                  <a:pt x="43815" y="742950"/>
                </a:lnTo>
                <a:lnTo>
                  <a:pt x="52156" y="734060"/>
                </a:lnTo>
                <a:lnTo>
                  <a:pt x="60721" y="722630"/>
                </a:lnTo>
                <a:lnTo>
                  <a:pt x="70358" y="709930"/>
                </a:lnTo>
                <a:lnTo>
                  <a:pt x="79414" y="695960"/>
                </a:lnTo>
                <a:lnTo>
                  <a:pt x="87577" y="680720"/>
                </a:lnTo>
                <a:lnTo>
                  <a:pt x="94535" y="664210"/>
                </a:lnTo>
                <a:lnTo>
                  <a:pt x="61843" y="621030"/>
                </a:lnTo>
                <a:lnTo>
                  <a:pt x="35541" y="574040"/>
                </a:lnTo>
                <a:lnTo>
                  <a:pt x="16131" y="524510"/>
                </a:lnTo>
                <a:lnTo>
                  <a:pt x="4116" y="472440"/>
                </a:lnTo>
                <a:lnTo>
                  <a:pt x="0" y="417830"/>
                </a:lnTo>
                <a:lnTo>
                  <a:pt x="2556" y="375920"/>
                </a:lnTo>
                <a:lnTo>
                  <a:pt x="10060" y="334010"/>
                </a:lnTo>
                <a:lnTo>
                  <a:pt x="22262" y="293370"/>
                </a:lnTo>
                <a:lnTo>
                  <a:pt x="38914" y="255270"/>
                </a:lnTo>
                <a:lnTo>
                  <a:pt x="59768" y="218440"/>
                </a:lnTo>
                <a:lnTo>
                  <a:pt x="84573" y="184150"/>
                </a:lnTo>
                <a:lnTo>
                  <a:pt x="113083" y="152400"/>
                </a:lnTo>
                <a:lnTo>
                  <a:pt x="145047" y="121920"/>
                </a:lnTo>
                <a:lnTo>
                  <a:pt x="180218" y="95250"/>
                </a:lnTo>
                <a:lnTo>
                  <a:pt x="218347" y="71120"/>
                </a:lnTo>
                <a:lnTo>
                  <a:pt x="259184" y="49530"/>
                </a:lnTo>
                <a:lnTo>
                  <a:pt x="302481" y="31750"/>
                </a:lnTo>
                <a:lnTo>
                  <a:pt x="347991" y="17780"/>
                </a:lnTo>
                <a:lnTo>
                  <a:pt x="395462" y="7620"/>
                </a:lnTo>
                <a:lnTo>
                  <a:pt x="444648" y="1270"/>
                </a:lnTo>
                <a:lnTo>
                  <a:pt x="495299" y="0"/>
                </a:lnTo>
                <a:lnTo>
                  <a:pt x="545951" y="1270"/>
                </a:lnTo>
                <a:lnTo>
                  <a:pt x="595137" y="7620"/>
                </a:lnTo>
                <a:lnTo>
                  <a:pt x="642608" y="17780"/>
                </a:lnTo>
                <a:lnTo>
                  <a:pt x="688117" y="31750"/>
                </a:lnTo>
                <a:lnTo>
                  <a:pt x="731415" y="49530"/>
                </a:lnTo>
                <a:lnTo>
                  <a:pt x="772252" y="71120"/>
                </a:lnTo>
                <a:lnTo>
                  <a:pt x="810381" y="95250"/>
                </a:lnTo>
                <a:lnTo>
                  <a:pt x="845552" y="121920"/>
                </a:lnTo>
                <a:lnTo>
                  <a:pt x="846883" y="123190"/>
                </a:lnTo>
                <a:lnTo>
                  <a:pt x="495299" y="123190"/>
                </a:lnTo>
                <a:lnTo>
                  <a:pt x="476808" y="127000"/>
                </a:lnTo>
                <a:lnTo>
                  <a:pt x="461664" y="137160"/>
                </a:lnTo>
                <a:lnTo>
                  <a:pt x="451432" y="152400"/>
                </a:lnTo>
                <a:lnTo>
                  <a:pt x="447674" y="170180"/>
                </a:lnTo>
                <a:lnTo>
                  <a:pt x="447674" y="204470"/>
                </a:lnTo>
                <a:lnTo>
                  <a:pt x="420707" y="212090"/>
                </a:lnTo>
                <a:lnTo>
                  <a:pt x="371214" y="242570"/>
                </a:lnTo>
                <a:lnTo>
                  <a:pt x="338219" y="294640"/>
                </a:lnTo>
                <a:lnTo>
                  <a:pt x="333374" y="328930"/>
                </a:lnTo>
                <a:lnTo>
                  <a:pt x="338412" y="361950"/>
                </a:lnTo>
                <a:lnTo>
                  <a:pt x="370276" y="410210"/>
                </a:lnTo>
                <a:lnTo>
                  <a:pt x="412838" y="436880"/>
                </a:lnTo>
                <a:lnTo>
                  <a:pt x="456452" y="453390"/>
                </a:lnTo>
                <a:lnTo>
                  <a:pt x="476964" y="459740"/>
                </a:lnTo>
                <a:lnTo>
                  <a:pt x="481012" y="459740"/>
                </a:lnTo>
                <a:lnTo>
                  <a:pt x="502012" y="467360"/>
                </a:lnTo>
                <a:lnTo>
                  <a:pt x="547687" y="486410"/>
                </a:lnTo>
                <a:lnTo>
                  <a:pt x="561736" y="505460"/>
                </a:lnTo>
                <a:lnTo>
                  <a:pt x="561014" y="513080"/>
                </a:lnTo>
                <a:lnTo>
                  <a:pt x="377212" y="513080"/>
                </a:lnTo>
                <a:lnTo>
                  <a:pt x="359628" y="518160"/>
                </a:lnTo>
                <a:lnTo>
                  <a:pt x="345169" y="529590"/>
                </a:lnTo>
                <a:lnTo>
                  <a:pt x="335756" y="546100"/>
                </a:lnTo>
                <a:lnTo>
                  <a:pt x="333445" y="563880"/>
                </a:lnTo>
                <a:lnTo>
                  <a:pt x="338345" y="581660"/>
                </a:lnTo>
                <a:lnTo>
                  <a:pt x="349452" y="596900"/>
                </a:lnTo>
                <a:lnTo>
                  <a:pt x="365759" y="605790"/>
                </a:lnTo>
                <a:lnTo>
                  <a:pt x="370284" y="607060"/>
                </a:lnTo>
                <a:lnTo>
                  <a:pt x="375284" y="608330"/>
                </a:lnTo>
                <a:lnTo>
                  <a:pt x="380285" y="610870"/>
                </a:lnTo>
                <a:lnTo>
                  <a:pt x="395667" y="615950"/>
                </a:lnTo>
                <a:lnTo>
                  <a:pt x="412075" y="621030"/>
                </a:lnTo>
                <a:lnTo>
                  <a:pt x="429376" y="626110"/>
                </a:lnTo>
                <a:lnTo>
                  <a:pt x="447436" y="631190"/>
                </a:lnTo>
                <a:lnTo>
                  <a:pt x="447436" y="665480"/>
                </a:lnTo>
                <a:lnTo>
                  <a:pt x="451194" y="684530"/>
                </a:lnTo>
                <a:lnTo>
                  <a:pt x="461426" y="699770"/>
                </a:lnTo>
                <a:lnTo>
                  <a:pt x="476569" y="709930"/>
                </a:lnTo>
                <a:lnTo>
                  <a:pt x="495061" y="713740"/>
                </a:lnTo>
                <a:lnTo>
                  <a:pt x="846883" y="713740"/>
                </a:lnTo>
                <a:lnTo>
                  <a:pt x="845552" y="715010"/>
                </a:lnTo>
                <a:lnTo>
                  <a:pt x="810381" y="741680"/>
                </a:lnTo>
                <a:lnTo>
                  <a:pt x="772252" y="765810"/>
                </a:lnTo>
                <a:lnTo>
                  <a:pt x="743426" y="781050"/>
                </a:lnTo>
                <a:lnTo>
                  <a:pt x="245983" y="781050"/>
                </a:lnTo>
                <a:lnTo>
                  <a:pt x="232153" y="787400"/>
                </a:lnTo>
                <a:lnTo>
                  <a:pt x="185975" y="807720"/>
                </a:lnTo>
                <a:lnTo>
                  <a:pt x="115163" y="829310"/>
                </a:lnTo>
                <a:lnTo>
                  <a:pt x="76977" y="835660"/>
                </a:lnTo>
                <a:lnTo>
                  <a:pt x="38099" y="836930"/>
                </a:lnTo>
                <a:close/>
              </a:path>
              <a:path w="1524635" h="1219200">
                <a:moveTo>
                  <a:pt x="972531" y="307340"/>
                </a:moveTo>
                <a:lnTo>
                  <a:pt x="587536" y="307340"/>
                </a:lnTo>
                <a:lnTo>
                  <a:pt x="604777" y="302260"/>
                </a:lnTo>
                <a:lnTo>
                  <a:pt x="618537" y="289560"/>
                </a:lnTo>
                <a:lnTo>
                  <a:pt x="626983" y="273050"/>
                </a:lnTo>
                <a:lnTo>
                  <a:pt x="628115" y="255270"/>
                </a:lnTo>
                <a:lnTo>
                  <a:pt x="628196" y="254000"/>
                </a:lnTo>
                <a:lnTo>
                  <a:pt x="622220" y="236220"/>
                </a:lnTo>
                <a:lnTo>
                  <a:pt x="610172" y="223520"/>
                </a:lnTo>
                <a:lnTo>
                  <a:pt x="593169" y="214630"/>
                </a:lnTo>
                <a:lnTo>
                  <a:pt x="581266" y="212090"/>
                </a:lnTo>
                <a:lnTo>
                  <a:pt x="568850" y="208280"/>
                </a:lnTo>
                <a:lnTo>
                  <a:pt x="542924" y="203200"/>
                </a:lnTo>
                <a:lnTo>
                  <a:pt x="542924" y="170180"/>
                </a:lnTo>
                <a:lnTo>
                  <a:pt x="539167" y="152400"/>
                </a:lnTo>
                <a:lnTo>
                  <a:pt x="528935" y="137160"/>
                </a:lnTo>
                <a:lnTo>
                  <a:pt x="513791" y="127000"/>
                </a:lnTo>
                <a:lnTo>
                  <a:pt x="495299" y="123190"/>
                </a:lnTo>
                <a:lnTo>
                  <a:pt x="846883" y="123190"/>
                </a:lnTo>
                <a:lnTo>
                  <a:pt x="877516" y="152400"/>
                </a:lnTo>
                <a:lnTo>
                  <a:pt x="906026" y="184150"/>
                </a:lnTo>
                <a:lnTo>
                  <a:pt x="930831" y="218440"/>
                </a:lnTo>
                <a:lnTo>
                  <a:pt x="951685" y="255270"/>
                </a:lnTo>
                <a:lnTo>
                  <a:pt x="968337" y="293370"/>
                </a:lnTo>
                <a:lnTo>
                  <a:pt x="972531" y="307340"/>
                </a:lnTo>
                <a:close/>
              </a:path>
              <a:path w="1524635" h="1219200">
                <a:moveTo>
                  <a:pt x="846883" y="713740"/>
                </a:moveTo>
                <a:lnTo>
                  <a:pt x="495061" y="713740"/>
                </a:lnTo>
                <a:lnTo>
                  <a:pt x="513553" y="709930"/>
                </a:lnTo>
                <a:lnTo>
                  <a:pt x="528697" y="699770"/>
                </a:lnTo>
                <a:lnTo>
                  <a:pt x="538928" y="684530"/>
                </a:lnTo>
                <a:lnTo>
                  <a:pt x="542686" y="665480"/>
                </a:lnTo>
                <a:lnTo>
                  <a:pt x="542686" y="633730"/>
                </a:lnTo>
                <a:lnTo>
                  <a:pt x="556944" y="629920"/>
                </a:lnTo>
                <a:lnTo>
                  <a:pt x="597931" y="612140"/>
                </a:lnTo>
                <a:lnTo>
                  <a:pt x="640496" y="568960"/>
                </a:lnTo>
                <a:lnTo>
                  <a:pt x="656986" y="504190"/>
                </a:lnTo>
                <a:lnTo>
                  <a:pt x="651852" y="471170"/>
                </a:lnTo>
                <a:lnTo>
                  <a:pt x="620419" y="422910"/>
                </a:lnTo>
                <a:lnTo>
                  <a:pt x="576801" y="393700"/>
                </a:lnTo>
                <a:lnTo>
                  <a:pt x="531267" y="375920"/>
                </a:lnTo>
                <a:lnTo>
                  <a:pt x="510063" y="369570"/>
                </a:lnTo>
                <a:lnTo>
                  <a:pt x="508396" y="369570"/>
                </a:lnTo>
                <a:lnTo>
                  <a:pt x="487151" y="363220"/>
                </a:lnTo>
                <a:lnTo>
                  <a:pt x="441007" y="344170"/>
                </a:lnTo>
                <a:lnTo>
                  <a:pt x="428386" y="328930"/>
                </a:lnTo>
                <a:lnTo>
                  <a:pt x="429086" y="322580"/>
                </a:lnTo>
                <a:lnTo>
                  <a:pt x="466516" y="297180"/>
                </a:lnTo>
                <a:lnTo>
                  <a:pt x="480219" y="294640"/>
                </a:lnTo>
                <a:lnTo>
                  <a:pt x="494347" y="294640"/>
                </a:lnTo>
                <a:lnTo>
                  <a:pt x="511916" y="295910"/>
                </a:lnTo>
                <a:lnTo>
                  <a:pt x="530244" y="298450"/>
                </a:lnTo>
                <a:lnTo>
                  <a:pt x="549198" y="302260"/>
                </a:lnTo>
                <a:lnTo>
                  <a:pt x="568642" y="307340"/>
                </a:lnTo>
                <a:lnTo>
                  <a:pt x="972531" y="307340"/>
                </a:lnTo>
                <a:lnTo>
                  <a:pt x="980539" y="334010"/>
                </a:lnTo>
                <a:lnTo>
                  <a:pt x="988043" y="375920"/>
                </a:lnTo>
                <a:lnTo>
                  <a:pt x="990599" y="417830"/>
                </a:lnTo>
                <a:lnTo>
                  <a:pt x="988118" y="459740"/>
                </a:lnTo>
                <a:lnTo>
                  <a:pt x="988043" y="461010"/>
                </a:lnTo>
                <a:lnTo>
                  <a:pt x="980539" y="502920"/>
                </a:lnTo>
                <a:lnTo>
                  <a:pt x="968337" y="543560"/>
                </a:lnTo>
                <a:lnTo>
                  <a:pt x="951685" y="581660"/>
                </a:lnTo>
                <a:lnTo>
                  <a:pt x="930831" y="618490"/>
                </a:lnTo>
                <a:lnTo>
                  <a:pt x="906026" y="652780"/>
                </a:lnTo>
                <a:lnTo>
                  <a:pt x="877516" y="684530"/>
                </a:lnTo>
                <a:lnTo>
                  <a:pt x="846883" y="713740"/>
                </a:lnTo>
                <a:close/>
              </a:path>
              <a:path w="1524635" h="1219200">
                <a:moveTo>
                  <a:pt x="1028699" y="1217930"/>
                </a:moveTo>
                <a:lnTo>
                  <a:pt x="976844" y="1216660"/>
                </a:lnTo>
                <a:lnTo>
                  <a:pt x="926526" y="1209040"/>
                </a:lnTo>
                <a:lnTo>
                  <a:pt x="878013" y="1198880"/>
                </a:lnTo>
                <a:lnTo>
                  <a:pt x="831573" y="1183640"/>
                </a:lnTo>
                <a:lnTo>
                  <a:pt x="787476" y="1165860"/>
                </a:lnTo>
                <a:lnTo>
                  <a:pt x="745990" y="1143000"/>
                </a:lnTo>
                <a:lnTo>
                  <a:pt x="707384" y="1118870"/>
                </a:lnTo>
                <a:lnTo>
                  <a:pt x="671926" y="1089660"/>
                </a:lnTo>
                <a:lnTo>
                  <a:pt x="639885" y="1059180"/>
                </a:lnTo>
                <a:lnTo>
                  <a:pt x="611529" y="1024890"/>
                </a:lnTo>
                <a:lnTo>
                  <a:pt x="587127" y="989330"/>
                </a:lnTo>
                <a:lnTo>
                  <a:pt x="566947" y="951230"/>
                </a:lnTo>
                <a:lnTo>
                  <a:pt x="551259" y="911860"/>
                </a:lnTo>
                <a:lnTo>
                  <a:pt x="600101" y="905510"/>
                </a:lnTo>
                <a:lnTo>
                  <a:pt x="647804" y="895350"/>
                </a:lnTo>
                <a:lnTo>
                  <a:pt x="694132" y="882650"/>
                </a:lnTo>
                <a:lnTo>
                  <a:pt x="738850" y="866140"/>
                </a:lnTo>
                <a:lnTo>
                  <a:pt x="781724" y="847090"/>
                </a:lnTo>
                <a:lnTo>
                  <a:pt x="822518" y="824230"/>
                </a:lnTo>
                <a:lnTo>
                  <a:pt x="860998" y="798830"/>
                </a:lnTo>
                <a:lnTo>
                  <a:pt x="896928" y="770890"/>
                </a:lnTo>
                <a:lnTo>
                  <a:pt x="930074" y="740410"/>
                </a:lnTo>
                <a:lnTo>
                  <a:pt x="960200" y="707390"/>
                </a:lnTo>
                <a:lnTo>
                  <a:pt x="987072" y="671830"/>
                </a:lnTo>
                <a:lnTo>
                  <a:pt x="1010454" y="635000"/>
                </a:lnTo>
                <a:lnTo>
                  <a:pt x="1030112" y="594360"/>
                </a:lnTo>
                <a:lnTo>
                  <a:pt x="1045810" y="553720"/>
                </a:lnTo>
                <a:lnTo>
                  <a:pt x="1057314" y="510540"/>
                </a:lnTo>
                <a:lnTo>
                  <a:pt x="1064389" y="464820"/>
                </a:lnTo>
                <a:lnTo>
                  <a:pt x="1066799" y="417830"/>
                </a:lnTo>
                <a:lnTo>
                  <a:pt x="1066710" y="408940"/>
                </a:lnTo>
                <a:lnTo>
                  <a:pt x="1066442" y="400050"/>
                </a:lnTo>
                <a:lnTo>
                  <a:pt x="1065996" y="391160"/>
                </a:lnTo>
                <a:lnTo>
                  <a:pt x="1065371" y="381000"/>
                </a:lnTo>
                <a:lnTo>
                  <a:pt x="1115895" y="387350"/>
                </a:lnTo>
                <a:lnTo>
                  <a:pt x="1164709" y="396240"/>
                </a:lnTo>
                <a:lnTo>
                  <a:pt x="1211549" y="410210"/>
                </a:lnTo>
                <a:lnTo>
                  <a:pt x="1256153" y="426720"/>
                </a:lnTo>
                <a:lnTo>
                  <a:pt x="1298257" y="448310"/>
                </a:lnTo>
                <a:lnTo>
                  <a:pt x="1337599" y="472440"/>
                </a:lnTo>
                <a:lnTo>
                  <a:pt x="1373916" y="499110"/>
                </a:lnTo>
                <a:lnTo>
                  <a:pt x="1406945" y="528320"/>
                </a:lnTo>
                <a:lnTo>
                  <a:pt x="1436423" y="561340"/>
                </a:lnTo>
                <a:lnTo>
                  <a:pt x="1462087" y="596900"/>
                </a:lnTo>
                <a:lnTo>
                  <a:pt x="1483674" y="633730"/>
                </a:lnTo>
                <a:lnTo>
                  <a:pt x="1500922" y="673100"/>
                </a:lnTo>
                <a:lnTo>
                  <a:pt x="1513568" y="713740"/>
                </a:lnTo>
                <a:lnTo>
                  <a:pt x="1521348" y="755650"/>
                </a:lnTo>
                <a:lnTo>
                  <a:pt x="1523999" y="798830"/>
                </a:lnTo>
                <a:lnTo>
                  <a:pt x="1519885" y="853440"/>
                </a:lnTo>
                <a:lnTo>
                  <a:pt x="1507883" y="905510"/>
                </a:lnTo>
                <a:lnTo>
                  <a:pt x="1488509" y="955040"/>
                </a:lnTo>
                <a:lnTo>
                  <a:pt x="1462277" y="1002030"/>
                </a:lnTo>
                <a:lnTo>
                  <a:pt x="1429702" y="1045210"/>
                </a:lnTo>
                <a:lnTo>
                  <a:pt x="1436660" y="1061720"/>
                </a:lnTo>
                <a:lnTo>
                  <a:pt x="1463516" y="1104900"/>
                </a:lnTo>
                <a:lnTo>
                  <a:pt x="1495186" y="1137920"/>
                </a:lnTo>
                <a:lnTo>
                  <a:pt x="1499473" y="1141730"/>
                </a:lnTo>
                <a:lnTo>
                  <a:pt x="1503044" y="1145540"/>
                </a:lnTo>
                <a:lnTo>
                  <a:pt x="1506616" y="1148080"/>
                </a:lnTo>
                <a:lnTo>
                  <a:pt x="1507569" y="1149350"/>
                </a:lnTo>
                <a:lnTo>
                  <a:pt x="1508045" y="1149350"/>
                </a:lnTo>
                <a:lnTo>
                  <a:pt x="1517008" y="1158240"/>
                </a:lnTo>
                <a:lnTo>
                  <a:pt x="1518994" y="1162050"/>
                </a:lnTo>
                <a:lnTo>
                  <a:pt x="1278254" y="1162050"/>
                </a:lnTo>
                <a:lnTo>
                  <a:pt x="1232778" y="1181100"/>
                </a:lnTo>
                <a:lnTo>
                  <a:pt x="1184822" y="1197610"/>
                </a:lnTo>
                <a:lnTo>
                  <a:pt x="1134648" y="1209040"/>
                </a:lnTo>
                <a:lnTo>
                  <a:pt x="1082520" y="1216660"/>
                </a:lnTo>
                <a:lnTo>
                  <a:pt x="1028699" y="1217930"/>
                </a:lnTo>
                <a:close/>
              </a:path>
              <a:path w="1524635" h="1219200">
                <a:moveTo>
                  <a:pt x="511555" y="541020"/>
                </a:moveTo>
                <a:lnTo>
                  <a:pt x="496728" y="541020"/>
                </a:lnTo>
                <a:lnTo>
                  <a:pt x="477072" y="539750"/>
                </a:lnTo>
                <a:lnTo>
                  <a:pt x="457170" y="534670"/>
                </a:lnTo>
                <a:lnTo>
                  <a:pt x="436151" y="529590"/>
                </a:lnTo>
                <a:lnTo>
                  <a:pt x="413146" y="520700"/>
                </a:lnTo>
                <a:lnTo>
                  <a:pt x="407669" y="519430"/>
                </a:lnTo>
                <a:lnTo>
                  <a:pt x="401954" y="516890"/>
                </a:lnTo>
                <a:lnTo>
                  <a:pt x="396001" y="515620"/>
                </a:lnTo>
                <a:lnTo>
                  <a:pt x="377212" y="513080"/>
                </a:lnTo>
                <a:lnTo>
                  <a:pt x="561014" y="513080"/>
                </a:lnTo>
                <a:lnTo>
                  <a:pt x="525333" y="538480"/>
                </a:lnTo>
                <a:lnTo>
                  <a:pt x="511555" y="541020"/>
                </a:lnTo>
                <a:close/>
              </a:path>
              <a:path w="1524635" h="1219200">
                <a:moveTo>
                  <a:pt x="495299" y="836930"/>
                </a:moveTo>
                <a:lnTo>
                  <a:pt x="441481" y="835660"/>
                </a:lnTo>
                <a:lnTo>
                  <a:pt x="389366" y="828040"/>
                </a:lnTo>
                <a:lnTo>
                  <a:pt x="339229" y="816610"/>
                </a:lnTo>
                <a:lnTo>
                  <a:pt x="291343" y="800100"/>
                </a:lnTo>
                <a:lnTo>
                  <a:pt x="245983" y="781050"/>
                </a:lnTo>
                <a:lnTo>
                  <a:pt x="743426" y="781050"/>
                </a:lnTo>
                <a:lnTo>
                  <a:pt x="688117" y="805180"/>
                </a:lnTo>
                <a:lnTo>
                  <a:pt x="642608" y="819150"/>
                </a:lnTo>
                <a:lnTo>
                  <a:pt x="595137" y="829310"/>
                </a:lnTo>
                <a:lnTo>
                  <a:pt x="545951" y="835660"/>
                </a:lnTo>
                <a:lnTo>
                  <a:pt x="495299" y="836930"/>
                </a:lnTo>
                <a:close/>
              </a:path>
              <a:path w="1524635" h="1219200">
                <a:moveTo>
                  <a:pt x="1486138" y="1219200"/>
                </a:moveTo>
                <a:lnTo>
                  <a:pt x="1447260" y="1216660"/>
                </a:lnTo>
                <a:lnTo>
                  <a:pt x="1409074" y="1210310"/>
                </a:lnTo>
                <a:lnTo>
                  <a:pt x="1338262" y="1188720"/>
                </a:lnTo>
                <a:lnTo>
                  <a:pt x="1291984" y="1168400"/>
                </a:lnTo>
                <a:lnTo>
                  <a:pt x="1278254" y="1162050"/>
                </a:lnTo>
                <a:lnTo>
                  <a:pt x="1518994" y="1162050"/>
                </a:lnTo>
                <a:lnTo>
                  <a:pt x="1522303" y="1168400"/>
                </a:lnTo>
                <a:lnTo>
                  <a:pt x="1524159" y="1179830"/>
                </a:lnTo>
                <a:lnTo>
                  <a:pt x="1522333" y="1192530"/>
                </a:lnTo>
                <a:lnTo>
                  <a:pt x="1516878" y="1202690"/>
                </a:lnTo>
                <a:lnTo>
                  <a:pt x="1508521" y="1211580"/>
                </a:lnTo>
                <a:lnTo>
                  <a:pt x="1498021" y="1216660"/>
                </a:lnTo>
                <a:lnTo>
                  <a:pt x="1486138" y="1219200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8672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90" dirty="0"/>
              <a:t>Project</a:t>
            </a:r>
            <a:r>
              <a:rPr spc="-240" dirty="0"/>
              <a:t> </a:t>
            </a:r>
            <a:r>
              <a:rPr spc="-325" dirty="0"/>
              <a:t>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7199" y="4038599"/>
            <a:ext cx="5486400" cy="381000"/>
            <a:chOff x="457199" y="4038599"/>
            <a:chExt cx="5486400" cy="381000"/>
          </a:xfrm>
        </p:grpSpPr>
        <p:sp>
          <p:nvSpPr>
            <p:cNvPr id="8" name="object 8"/>
            <p:cNvSpPr/>
            <p:nvPr/>
          </p:nvSpPr>
          <p:spPr>
            <a:xfrm>
              <a:off x="471487" y="4038599"/>
              <a:ext cx="5472430" cy="381000"/>
            </a:xfrm>
            <a:custGeom>
              <a:avLst/>
              <a:gdLst/>
              <a:ahLst/>
              <a:cxnLst/>
              <a:rect l="l" t="t" r="r" b="b"/>
              <a:pathLst>
                <a:path w="5472430" h="381000">
                  <a:moveTo>
                    <a:pt x="5400915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400915" y="0"/>
                  </a:lnTo>
                  <a:lnTo>
                    <a:pt x="5405870" y="488"/>
                  </a:lnTo>
                  <a:lnTo>
                    <a:pt x="5442405" y="15621"/>
                  </a:lnTo>
                  <a:lnTo>
                    <a:pt x="5468225" y="51661"/>
                  </a:lnTo>
                  <a:lnTo>
                    <a:pt x="5472111" y="71196"/>
                  </a:lnTo>
                  <a:lnTo>
                    <a:pt x="5472111" y="309802"/>
                  </a:lnTo>
                  <a:lnTo>
                    <a:pt x="5456489" y="351293"/>
                  </a:lnTo>
                  <a:lnTo>
                    <a:pt x="5420449" y="377113"/>
                  </a:lnTo>
                  <a:lnTo>
                    <a:pt x="5400915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40385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199" y="4571999"/>
            <a:ext cx="5486400" cy="381000"/>
            <a:chOff x="457199" y="4571999"/>
            <a:chExt cx="5486400" cy="381000"/>
          </a:xfrm>
        </p:grpSpPr>
        <p:sp>
          <p:nvSpPr>
            <p:cNvPr id="11" name="object 11"/>
            <p:cNvSpPr/>
            <p:nvPr/>
          </p:nvSpPr>
          <p:spPr>
            <a:xfrm>
              <a:off x="471487" y="4571999"/>
              <a:ext cx="5472430" cy="381000"/>
            </a:xfrm>
            <a:custGeom>
              <a:avLst/>
              <a:gdLst/>
              <a:ahLst/>
              <a:cxnLst/>
              <a:rect l="l" t="t" r="r" b="b"/>
              <a:pathLst>
                <a:path w="5472430" h="381000">
                  <a:moveTo>
                    <a:pt x="5400915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400915" y="0"/>
                  </a:lnTo>
                  <a:lnTo>
                    <a:pt x="5405870" y="488"/>
                  </a:lnTo>
                  <a:lnTo>
                    <a:pt x="5442405" y="15621"/>
                  </a:lnTo>
                  <a:lnTo>
                    <a:pt x="5468225" y="51661"/>
                  </a:lnTo>
                  <a:lnTo>
                    <a:pt x="5472111" y="71196"/>
                  </a:lnTo>
                  <a:lnTo>
                    <a:pt x="5472111" y="309803"/>
                  </a:lnTo>
                  <a:lnTo>
                    <a:pt x="5456489" y="351294"/>
                  </a:lnTo>
                  <a:lnTo>
                    <a:pt x="5420449" y="377113"/>
                  </a:lnTo>
                  <a:lnTo>
                    <a:pt x="5400915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45719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7199" y="5105399"/>
            <a:ext cx="5486400" cy="381000"/>
            <a:chOff x="457199" y="5105399"/>
            <a:chExt cx="5486400" cy="381000"/>
          </a:xfrm>
        </p:grpSpPr>
        <p:sp>
          <p:nvSpPr>
            <p:cNvPr id="14" name="object 14"/>
            <p:cNvSpPr/>
            <p:nvPr/>
          </p:nvSpPr>
          <p:spPr>
            <a:xfrm>
              <a:off x="471487" y="5105399"/>
              <a:ext cx="5472430" cy="381000"/>
            </a:xfrm>
            <a:custGeom>
              <a:avLst/>
              <a:gdLst/>
              <a:ahLst/>
              <a:cxnLst/>
              <a:rect l="l" t="t" r="r" b="b"/>
              <a:pathLst>
                <a:path w="5472430" h="381000">
                  <a:moveTo>
                    <a:pt x="5400915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400915" y="0"/>
                  </a:lnTo>
                  <a:lnTo>
                    <a:pt x="5405870" y="487"/>
                  </a:lnTo>
                  <a:lnTo>
                    <a:pt x="5442405" y="15621"/>
                  </a:lnTo>
                  <a:lnTo>
                    <a:pt x="5468225" y="51660"/>
                  </a:lnTo>
                  <a:lnTo>
                    <a:pt x="5472111" y="71196"/>
                  </a:lnTo>
                  <a:lnTo>
                    <a:pt x="5472111" y="309803"/>
                  </a:lnTo>
                  <a:lnTo>
                    <a:pt x="5456489" y="351293"/>
                  </a:lnTo>
                  <a:lnTo>
                    <a:pt x="5420449" y="377113"/>
                  </a:lnTo>
                  <a:lnTo>
                    <a:pt x="5400915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" y="51053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7199" y="5638799"/>
            <a:ext cx="5486400" cy="381000"/>
            <a:chOff x="457199" y="5638799"/>
            <a:chExt cx="5486400" cy="381000"/>
          </a:xfrm>
        </p:grpSpPr>
        <p:sp>
          <p:nvSpPr>
            <p:cNvPr id="17" name="object 17"/>
            <p:cNvSpPr/>
            <p:nvPr/>
          </p:nvSpPr>
          <p:spPr>
            <a:xfrm>
              <a:off x="471487" y="5638799"/>
              <a:ext cx="5472430" cy="381000"/>
            </a:xfrm>
            <a:custGeom>
              <a:avLst/>
              <a:gdLst/>
              <a:ahLst/>
              <a:cxnLst/>
              <a:rect l="l" t="t" r="r" b="b"/>
              <a:pathLst>
                <a:path w="5472430" h="381000">
                  <a:moveTo>
                    <a:pt x="5400915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400915" y="0"/>
                  </a:lnTo>
                  <a:lnTo>
                    <a:pt x="5405870" y="487"/>
                  </a:lnTo>
                  <a:lnTo>
                    <a:pt x="5442405" y="15620"/>
                  </a:lnTo>
                  <a:lnTo>
                    <a:pt x="5468225" y="51660"/>
                  </a:lnTo>
                  <a:lnTo>
                    <a:pt x="5472111" y="71196"/>
                  </a:lnTo>
                  <a:lnTo>
                    <a:pt x="5472111" y="309803"/>
                  </a:lnTo>
                  <a:lnTo>
                    <a:pt x="5456489" y="351293"/>
                  </a:lnTo>
                  <a:lnTo>
                    <a:pt x="5420449" y="377113"/>
                  </a:lnTo>
                  <a:lnTo>
                    <a:pt x="5400915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199" y="56387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4500" y="1213037"/>
            <a:ext cx="307467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0" dirty="0">
                <a:solidFill>
                  <a:srgbClr val="374050"/>
                </a:solidFill>
                <a:latin typeface="Montserrat SemiBold"/>
                <a:cs typeface="Montserrat SemiBold"/>
              </a:rPr>
              <a:t>Personal</a:t>
            </a:r>
            <a:r>
              <a:rPr sz="2050" b="1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65" dirty="0">
                <a:solidFill>
                  <a:srgbClr val="374050"/>
                </a:solidFill>
                <a:latin typeface="Montserrat SemiBold"/>
                <a:cs typeface="Montserrat SemiBold"/>
              </a:rPr>
              <a:t>Finance</a:t>
            </a:r>
            <a:r>
              <a:rPr sz="2050" b="1" spc="-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35" dirty="0">
                <a:solidFill>
                  <a:srgbClr val="374050"/>
                </a:solidFill>
                <a:latin typeface="Montserrat SemiBold"/>
                <a:cs typeface="Montserrat SemiBold"/>
              </a:rPr>
              <a:t>Chatbot</a:t>
            </a:r>
            <a:endParaRPr sz="2050">
              <a:latin typeface="Montserrat SemiBold"/>
              <a:cs typeface="Montserrat 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500" y="1703133"/>
            <a:ext cx="549084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80" dirty="0">
                <a:solidFill>
                  <a:srgbClr val="4A5462"/>
                </a:solidFill>
                <a:latin typeface="Montserrat"/>
                <a:cs typeface="Montserrat"/>
              </a:rPr>
              <a:t>A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sophisticated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AI-</a:t>
            </a:r>
            <a:r>
              <a:rPr sz="1450" spc="-85" dirty="0">
                <a:solidFill>
                  <a:srgbClr val="4A5462"/>
                </a:solidFill>
                <a:latin typeface="Montserrat"/>
                <a:cs typeface="Montserrat"/>
              </a:rPr>
              <a:t>powered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assistant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built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Python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500" y="1930133"/>
            <a:ext cx="5092700" cy="825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Gradio,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designed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4A5462"/>
                </a:solidFill>
                <a:latin typeface="Montserrat"/>
                <a:cs typeface="Montserrat"/>
              </a:rPr>
              <a:t>to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help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users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4A5462"/>
                </a:solidFill>
                <a:latin typeface="Montserrat"/>
                <a:cs typeface="Montserrat"/>
              </a:rPr>
              <a:t>manage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finances,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4A5462"/>
                </a:solidFill>
                <a:latin typeface="Montserrat"/>
                <a:cs typeface="Montserrat"/>
              </a:rPr>
              <a:t>make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investment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decisions,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plan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savings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through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natural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language</a:t>
            </a:r>
            <a:r>
              <a:rPr sz="145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interaction.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6799" y="3009899"/>
            <a:ext cx="1381125" cy="342900"/>
            <a:chOff x="1066799" y="3009899"/>
            <a:chExt cx="1381125" cy="342900"/>
          </a:xfrm>
        </p:grpSpPr>
        <p:sp>
          <p:nvSpPr>
            <p:cNvPr id="23" name="object 23"/>
            <p:cNvSpPr/>
            <p:nvPr/>
          </p:nvSpPr>
          <p:spPr>
            <a:xfrm>
              <a:off x="1066799" y="3009899"/>
              <a:ext cx="1381125" cy="342900"/>
            </a:xfrm>
            <a:custGeom>
              <a:avLst/>
              <a:gdLst/>
              <a:ahLst/>
              <a:cxnLst/>
              <a:rect l="l" t="t" r="r" b="b"/>
              <a:pathLst>
                <a:path w="1381125" h="342900">
                  <a:moveTo>
                    <a:pt x="1209674" y="342899"/>
                  </a:moveTo>
                  <a:lnTo>
                    <a:pt x="171449" y="342899"/>
                  </a:lnTo>
                  <a:lnTo>
                    <a:pt x="163027" y="342693"/>
                  </a:lnTo>
                  <a:lnTo>
                    <a:pt x="121679" y="335519"/>
                  </a:lnTo>
                  <a:lnTo>
                    <a:pt x="83315" y="318513"/>
                  </a:lnTo>
                  <a:lnTo>
                    <a:pt x="50216" y="292683"/>
                  </a:lnTo>
                  <a:lnTo>
                    <a:pt x="24386" y="259584"/>
                  </a:lnTo>
                  <a:lnTo>
                    <a:pt x="7380" y="221219"/>
                  </a:lnTo>
                  <a:lnTo>
                    <a:pt x="205" y="179872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209674" y="0"/>
                  </a:lnTo>
                  <a:lnTo>
                    <a:pt x="1251343" y="5139"/>
                  </a:lnTo>
                  <a:lnTo>
                    <a:pt x="1290496" y="20242"/>
                  </a:lnTo>
                  <a:lnTo>
                    <a:pt x="1324806" y="44406"/>
                  </a:lnTo>
                  <a:lnTo>
                    <a:pt x="1352229" y="76196"/>
                  </a:lnTo>
                  <a:lnTo>
                    <a:pt x="1371106" y="113699"/>
                  </a:lnTo>
                  <a:lnTo>
                    <a:pt x="1380301" y="154644"/>
                  </a:lnTo>
                  <a:lnTo>
                    <a:pt x="1381124" y="171449"/>
                  </a:lnTo>
                  <a:lnTo>
                    <a:pt x="1380918" y="179872"/>
                  </a:lnTo>
                  <a:lnTo>
                    <a:pt x="1373743" y="221219"/>
                  </a:lnTo>
                  <a:lnTo>
                    <a:pt x="1356738" y="259584"/>
                  </a:lnTo>
                  <a:lnTo>
                    <a:pt x="1330908" y="292683"/>
                  </a:lnTo>
                  <a:lnTo>
                    <a:pt x="1297809" y="318513"/>
                  </a:lnTo>
                  <a:lnTo>
                    <a:pt x="1259444" y="335519"/>
                  </a:lnTo>
                  <a:lnTo>
                    <a:pt x="1218097" y="342693"/>
                  </a:lnTo>
                  <a:lnTo>
                    <a:pt x="1209674" y="342899"/>
                  </a:lnTo>
                  <a:close/>
                </a:path>
              </a:pathLst>
            </a:custGeom>
            <a:solidFill>
              <a:srgbClr val="DF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235" y="3114674"/>
              <a:ext cx="133144" cy="1333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373931" y="3048126"/>
            <a:ext cx="97345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Python</a:t>
            </a:r>
            <a:r>
              <a:rPr sz="1300" spc="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Core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38424" y="3009899"/>
            <a:ext cx="1171575" cy="342900"/>
            <a:chOff x="2638424" y="3009899"/>
            <a:chExt cx="1171575" cy="342900"/>
          </a:xfrm>
        </p:grpSpPr>
        <p:sp>
          <p:nvSpPr>
            <p:cNvPr id="27" name="object 27"/>
            <p:cNvSpPr/>
            <p:nvPr/>
          </p:nvSpPr>
          <p:spPr>
            <a:xfrm>
              <a:off x="2638424" y="3009899"/>
              <a:ext cx="1171575" cy="342900"/>
            </a:xfrm>
            <a:custGeom>
              <a:avLst/>
              <a:gdLst/>
              <a:ahLst/>
              <a:cxnLst/>
              <a:rect l="l" t="t" r="r" b="b"/>
              <a:pathLst>
                <a:path w="1171575" h="342900">
                  <a:moveTo>
                    <a:pt x="1000124" y="342899"/>
                  </a:moveTo>
                  <a:lnTo>
                    <a:pt x="171449" y="342899"/>
                  </a:lnTo>
                  <a:lnTo>
                    <a:pt x="163026" y="342693"/>
                  </a:lnTo>
                  <a:lnTo>
                    <a:pt x="121679" y="335519"/>
                  </a:lnTo>
                  <a:lnTo>
                    <a:pt x="83315" y="318513"/>
                  </a:lnTo>
                  <a:lnTo>
                    <a:pt x="50216" y="292683"/>
                  </a:lnTo>
                  <a:lnTo>
                    <a:pt x="24385" y="259584"/>
                  </a:lnTo>
                  <a:lnTo>
                    <a:pt x="7380" y="221219"/>
                  </a:lnTo>
                  <a:lnTo>
                    <a:pt x="205" y="179872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000124" y="0"/>
                  </a:lnTo>
                  <a:lnTo>
                    <a:pt x="1041794" y="5139"/>
                  </a:lnTo>
                  <a:lnTo>
                    <a:pt x="1080946" y="20242"/>
                  </a:lnTo>
                  <a:lnTo>
                    <a:pt x="1115256" y="44406"/>
                  </a:lnTo>
                  <a:lnTo>
                    <a:pt x="1142679" y="76196"/>
                  </a:lnTo>
                  <a:lnTo>
                    <a:pt x="1161556" y="113699"/>
                  </a:lnTo>
                  <a:lnTo>
                    <a:pt x="1170750" y="154644"/>
                  </a:lnTo>
                  <a:lnTo>
                    <a:pt x="1171574" y="171449"/>
                  </a:lnTo>
                  <a:lnTo>
                    <a:pt x="1171368" y="179872"/>
                  </a:lnTo>
                  <a:lnTo>
                    <a:pt x="1164193" y="221219"/>
                  </a:lnTo>
                  <a:lnTo>
                    <a:pt x="1147187" y="259584"/>
                  </a:lnTo>
                  <a:lnTo>
                    <a:pt x="1121358" y="292683"/>
                  </a:lnTo>
                  <a:lnTo>
                    <a:pt x="1088259" y="318513"/>
                  </a:lnTo>
                  <a:lnTo>
                    <a:pt x="1049894" y="335519"/>
                  </a:lnTo>
                  <a:lnTo>
                    <a:pt x="1008547" y="342693"/>
                  </a:lnTo>
                  <a:lnTo>
                    <a:pt x="1000124" y="342899"/>
                  </a:lnTo>
                  <a:close/>
                </a:path>
              </a:pathLst>
            </a:custGeom>
            <a:solidFill>
              <a:srgbClr val="DF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724" y="3114674"/>
              <a:ext cx="152399" cy="1333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969517" y="3048126"/>
            <a:ext cx="73469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Gradio</a:t>
            </a:r>
            <a:r>
              <a:rPr sz="1300" spc="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ontserrat"/>
                <a:cs typeface="Montserrat"/>
              </a:rPr>
              <a:t>UI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0499" y="3009899"/>
            <a:ext cx="1333500" cy="342900"/>
            <a:chOff x="4000499" y="3009899"/>
            <a:chExt cx="1333500" cy="342900"/>
          </a:xfrm>
        </p:grpSpPr>
        <p:sp>
          <p:nvSpPr>
            <p:cNvPr id="31" name="object 31"/>
            <p:cNvSpPr/>
            <p:nvPr/>
          </p:nvSpPr>
          <p:spPr>
            <a:xfrm>
              <a:off x="4000499" y="3009899"/>
              <a:ext cx="1333500" cy="342900"/>
            </a:xfrm>
            <a:custGeom>
              <a:avLst/>
              <a:gdLst/>
              <a:ahLst/>
              <a:cxnLst/>
              <a:rect l="l" t="t" r="r" b="b"/>
              <a:pathLst>
                <a:path w="1333500" h="342900">
                  <a:moveTo>
                    <a:pt x="1162049" y="342899"/>
                  </a:moveTo>
                  <a:lnTo>
                    <a:pt x="171449" y="342899"/>
                  </a:lnTo>
                  <a:lnTo>
                    <a:pt x="163026" y="342693"/>
                  </a:lnTo>
                  <a:lnTo>
                    <a:pt x="121679" y="335519"/>
                  </a:lnTo>
                  <a:lnTo>
                    <a:pt x="83314" y="318513"/>
                  </a:lnTo>
                  <a:lnTo>
                    <a:pt x="50216" y="292683"/>
                  </a:lnTo>
                  <a:lnTo>
                    <a:pt x="24385" y="259584"/>
                  </a:lnTo>
                  <a:lnTo>
                    <a:pt x="7380" y="221219"/>
                  </a:lnTo>
                  <a:lnTo>
                    <a:pt x="205" y="179872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4" y="24385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162049" y="0"/>
                  </a:lnTo>
                  <a:lnTo>
                    <a:pt x="1203718" y="5139"/>
                  </a:lnTo>
                  <a:lnTo>
                    <a:pt x="1242870" y="20242"/>
                  </a:lnTo>
                  <a:lnTo>
                    <a:pt x="1277181" y="44406"/>
                  </a:lnTo>
                  <a:lnTo>
                    <a:pt x="1304604" y="76196"/>
                  </a:lnTo>
                  <a:lnTo>
                    <a:pt x="1323481" y="113699"/>
                  </a:lnTo>
                  <a:lnTo>
                    <a:pt x="1332676" y="154644"/>
                  </a:lnTo>
                  <a:lnTo>
                    <a:pt x="1333499" y="171449"/>
                  </a:lnTo>
                  <a:lnTo>
                    <a:pt x="1333293" y="179872"/>
                  </a:lnTo>
                  <a:lnTo>
                    <a:pt x="1326118" y="221219"/>
                  </a:lnTo>
                  <a:lnTo>
                    <a:pt x="1309112" y="259584"/>
                  </a:lnTo>
                  <a:lnTo>
                    <a:pt x="1283283" y="292683"/>
                  </a:lnTo>
                  <a:lnTo>
                    <a:pt x="1250183" y="318513"/>
                  </a:lnTo>
                  <a:lnTo>
                    <a:pt x="1211818" y="335519"/>
                  </a:lnTo>
                  <a:lnTo>
                    <a:pt x="1170472" y="342693"/>
                  </a:lnTo>
                  <a:lnTo>
                    <a:pt x="1162049" y="342899"/>
                  </a:lnTo>
                  <a:close/>
                </a:path>
              </a:pathLst>
            </a:custGeom>
            <a:solidFill>
              <a:srgbClr val="DF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799" y="3105149"/>
              <a:ext cx="152399" cy="1523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326532" y="3048126"/>
            <a:ext cx="90995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AI</a:t>
            </a:r>
            <a:r>
              <a:rPr sz="1300" spc="-3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ontserrat"/>
                <a:cs typeface="Montserrat"/>
              </a:rPr>
              <a:t>Analytics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66949" y="3467099"/>
            <a:ext cx="1866900" cy="342900"/>
            <a:chOff x="2266949" y="3467099"/>
            <a:chExt cx="1866900" cy="342900"/>
          </a:xfrm>
        </p:grpSpPr>
        <p:sp>
          <p:nvSpPr>
            <p:cNvPr id="35" name="object 35"/>
            <p:cNvSpPr/>
            <p:nvPr/>
          </p:nvSpPr>
          <p:spPr>
            <a:xfrm>
              <a:off x="2266949" y="3467099"/>
              <a:ext cx="1866900" cy="342900"/>
            </a:xfrm>
            <a:custGeom>
              <a:avLst/>
              <a:gdLst/>
              <a:ahLst/>
              <a:cxnLst/>
              <a:rect l="l" t="t" r="r" b="b"/>
              <a:pathLst>
                <a:path w="1866900" h="342900">
                  <a:moveTo>
                    <a:pt x="1695449" y="342899"/>
                  </a:moveTo>
                  <a:lnTo>
                    <a:pt x="171449" y="342899"/>
                  </a:lnTo>
                  <a:lnTo>
                    <a:pt x="163027" y="342693"/>
                  </a:lnTo>
                  <a:lnTo>
                    <a:pt x="121680" y="335518"/>
                  </a:lnTo>
                  <a:lnTo>
                    <a:pt x="83315" y="318513"/>
                  </a:lnTo>
                  <a:lnTo>
                    <a:pt x="50216" y="292683"/>
                  </a:lnTo>
                  <a:lnTo>
                    <a:pt x="24385" y="259584"/>
                  </a:lnTo>
                  <a:lnTo>
                    <a:pt x="7380" y="221219"/>
                  </a:lnTo>
                  <a:lnTo>
                    <a:pt x="205" y="179872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5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695449" y="0"/>
                  </a:lnTo>
                  <a:lnTo>
                    <a:pt x="1737118" y="5139"/>
                  </a:lnTo>
                  <a:lnTo>
                    <a:pt x="1776271" y="20242"/>
                  </a:lnTo>
                  <a:lnTo>
                    <a:pt x="1810581" y="44405"/>
                  </a:lnTo>
                  <a:lnTo>
                    <a:pt x="1838004" y="76196"/>
                  </a:lnTo>
                  <a:lnTo>
                    <a:pt x="1856881" y="113698"/>
                  </a:lnTo>
                  <a:lnTo>
                    <a:pt x="1866075" y="154644"/>
                  </a:lnTo>
                  <a:lnTo>
                    <a:pt x="1866899" y="171449"/>
                  </a:lnTo>
                  <a:lnTo>
                    <a:pt x="1866693" y="179872"/>
                  </a:lnTo>
                  <a:lnTo>
                    <a:pt x="1859518" y="221219"/>
                  </a:lnTo>
                  <a:lnTo>
                    <a:pt x="1842513" y="259584"/>
                  </a:lnTo>
                  <a:lnTo>
                    <a:pt x="1816683" y="292683"/>
                  </a:lnTo>
                  <a:lnTo>
                    <a:pt x="1783584" y="318513"/>
                  </a:lnTo>
                  <a:lnTo>
                    <a:pt x="1745219" y="335518"/>
                  </a:lnTo>
                  <a:lnTo>
                    <a:pt x="1703872" y="342693"/>
                  </a:lnTo>
                  <a:lnTo>
                    <a:pt x="1695449" y="342899"/>
                  </a:lnTo>
                  <a:close/>
                </a:path>
              </a:pathLst>
            </a:custGeom>
            <a:solidFill>
              <a:srgbClr val="DF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1249" y="3562349"/>
              <a:ext cx="133349" cy="1523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574974" y="3505326"/>
            <a:ext cx="146050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Local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Montserrat"/>
                <a:cs typeface="Montserrat"/>
              </a:rPr>
              <a:t>Data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Storage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5474" y="4090582"/>
            <a:ext cx="472376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Personalized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3B81F5"/>
                </a:solidFill>
                <a:latin typeface="Montserrat SemiBold"/>
                <a:cs typeface="Montserrat SemiBold"/>
              </a:rPr>
              <a:t>management</a:t>
            </a:r>
            <a:r>
              <a:rPr sz="1350" b="1" spc="-3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tailored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individual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user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profiles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5474" y="4623982"/>
            <a:ext cx="499808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0" dirty="0">
                <a:solidFill>
                  <a:srgbClr val="3B81F5"/>
                </a:solidFill>
                <a:latin typeface="Montserrat SemiBold"/>
                <a:cs typeface="Montserrat SemiBold"/>
              </a:rPr>
              <a:t>Investment</a:t>
            </a:r>
            <a:r>
              <a:rPr sz="1350" b="1" spc="-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0" dirty="0">
                <a:solidFill>
                  <a:srgbClr val="3B81F5"/>
                </a:solidFill>
                <a:latin typeface="Montserrat SemiBold"/>
                <a:cs typeface="Montserrat SemiBold"/>
              </a:rPr>
              <a:t>recommendations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based</a:t>
            </a:r>
            <a:r>
              <a:rPr sz="1300" spc="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on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risk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tolerance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goals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474" y="5157382"/>
            <a:ext cx="442341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0" dirty="0">
                <a:solidFill>
                  <a:srgbClr val="3B81F5"/>
                </a:solidFill>
                <a:latin typeface="Montserrat SemiBold"/>
                <a:cs typeface="Montserrat SemiBold"/>
              </a:rPr>
              <a:t>Real-</a:t>
            </a: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time</a:t>
            </a:r>
            <a:r>
              <a:rPr sz="1350" b="1" spc="-1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3B81F5"/>
                </a:solidFill>
                <a:latin typeface="Montserrat SemiBold"/>
                <a:cs typeface="Montserrat SemiBold"/>
              </a:rPr>
              <a:t>market</a:t>
            </a:r>
            <a:r>
              <a:rPr sz="1350" b="1" spc="-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data</a:t>
            </a:r>
            <a:r>
              <a:rPr sz="13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integration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for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informed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Montserrat"/>
                <a:cs typeface="Montserrat"/>
              </a:rPr>
              <a:t>decisions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5474" y="5690782"/>
            <a:ext cx="441261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80" dirty="0">
                <a:solidFill>
                  <a:srgbClr val="3B81F5"/>
                </a:solidFill>
                <a:latin typeface="Montserrat SemiBold"/>
                <a:cs typeface="Montserrat SemiBold"/>
              </a:rPr>
              <a:t>Intuitive</a:t>
            </a:r>
            <a:r>
              <a:rPr sz="13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3B81F5"/>
                </a:solidFill>
                <a:latin typeface="Montserrat SemiBold"/>
                <a:cs typeface="Montserrat SemiBold"/>
              </a:rPr>
              <a:t>chat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3B81F5"/>
                </a:solidFill>
                <a:latin typeface="Montserrat SemiBold"/>
                <a:cs typeface="Montserrat SemiBold"/>
              </a:rPr>
              <a:t>interface</a:t>
            </a:r>
            <a:r>
              <a:rPr sz="1350" b="1" spc="-4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with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natural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language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Montserrat"/>
                <a:cs typeface="Montserrat"/>
              </a:rPr>
              <a:t>processing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199" y="6362699"/>
            <a:ext cx="11277600" cy="1381125"/>
          </a:xfrm>
          <a:custGeom>
            <a:avLst/>
            <a:gdLst/>
            <a:ahLst/>
            <a:cxnLst/>
            <a:rect l="l" t="t" r="r" b="b"/>
            <a:pathLst>
              <a:path w="11277600" h="1381125">
                <a:moveTo>
                  <a:pt x="11206402" y="1381124"/>
                </a:moveTo>
                <a:lnTo>
                  <a:pt x="71196" y="1381124"/>
                </a:lnTo>
                <a:lnTo>
                  <a:pt x="66241" y="1380636"/>
                </a:lnTo>
                <a:lnTo>
                  <a:pt x="29705" y="1365501"/>
                </a:lnTo>
                <a:lnTo>
                  <a:pt x="3885" y="1329462"/>
                </a:lnTo>
                <a:lnTo>
                  <a:pt x="0" y="1309927"/>
                </a:lnTo>
                <a:lnTo>
                  <a:pt x="0" y="1304924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1206402" y="0"/>
                </a:lnTo>
                <a:lnTo>
                  <a:pt x="11247891" y="15621"/>
                </a:lnTo>
                <a:lnTo>
                  <a:pt x="11273712" y="51660"/>
                </a:lnTo>
                <a:lnTo>
                  <a:pt x="11277599" y="71196"/>
                </a:lnTo>
                <a:lnTo>
                  <a:pt x="11277599" y="1309927"/>
                </a:lnTo>
                <a:lnTo>
                  <a:pt x="11261975" y="1351419"/>
                </a:lnTo>
                <a:lnTo>
                  <a:pt x="11225936" y="1377237"/>
                </a:lnTo>
                <a:lnTo>
                  <a:pt x="11211357" y="1380636"/>
                </a:lnTo>
                <a:lnTo>
                  <a:pt x="11206402" y="1381124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96899" y="6510066"/>
            <a:ext cx="166370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374050"/>
                </a:solidFill>
                <a:latin typeface="Montserrat SemiBold"/>
                <a:cs typeface="Montserrat SemiBold"/>
              </a:rPr>
              <a:t>Core</a:t>
            </a:r>
            <a:r>
              <a:rPr sz="1400" b="1" spc="-2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400" b="1" spc="-35" dirty="0">
                <a:solidFill>
                  <a:srgbClr val="374050"/>
                </a:solidFill>
                <a:latin typeface="Montserrat SemiBold"/>
                <a:cs typeface="Montserrat SemiBold"/>
              </a:rPr>
              <a:t>Components:</a:t>
            </a:r>
            <a:endParaRPr sz="1400">
              <a:latin typeface="Montserrat SemiBold"/>
              <a:cs typeface="Montserrat SemiBold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9599" y="6857999"/>
            <a:ext cx="2076450" cy="733425"/>
            <a:chOff x="609599" y="6857999"/>
            <a:chExt cx="2076450" cy="733425"/>
          </a:xfrm>
        </p:grpSpPr>
        <p:sp>
          <p:nvSpPr>
            <p:cNvPr id="45" name="object 45"/>
            <p:cNvSpPr/>
            <p:nvPr/>
          </p:nvSpPr>
          <p:spPr>
            <a:xfrm>
              <a:off x="609599" y="6857999"/>
              <a:ext cx="2076450" cy="733425"/>
            </a:xfrm>
            <a:custGeom>
              <a:avLst/>
              <a:gdLst/>
              <a:ahLst/>
              <a:cxnLst/>
              <a:rect l="l" t="t" r="r" b="b"/>
              <a:pathLst>
                <a:path w="2076450" h="733425">
                  <a:moveTo>
                    <a:pt x="2043402" y="733424"/>
                  </a:moveTo>
                  <a:lnTo>
                    <a:pt x="33047" y="733424"/>
                  </a:lnTo>
                  <a:lnTo>
                    <a:pt x="28187" y="732457"/>
                  </a:lnTo>
                  <a:lnTo>
                    <a:pt x="966" y="705236"/>
                  </a:lnTo>
                  <a:lnTo>
                    <a:pt x="0" y="700377"/>
                  </a:lnTo>
                  <a:lnTo>
                    <a:pt x="0" y="6953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043402" y="0"/>
                  </a:lnTo>
                  <a:lnTo>
                    <a:pt x="2075482" y="28187"/>
                  </a:lnTo>
                  <a:lnTo>
                    <a:pt x="2076449" y="33047"/>
                  </a:lnTo>
                  <a:lnTo>
                    <a:pt x="2076449" y="700377"/>
                  </a:lnTo>
                  <a:lnTo>
                    <a:pt x="2048262" y="732457"/>
                  </a:lnTo>
                  <a:lnTo>
                    <a:pt x="2043402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4" y="6934199"/>
              <a:ext cx="114299" cy="15239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311274" y="7153109"/>
            <a:ext cx="669290" cy="361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150" b="0" spc="-10" dirty="0">
                <a:latin typeface="Montserrat Medium"/>
                <a:cs typeface="Montserrat Medium"/>
              </a:rPr>
              <a:t>app.py</a:t>
            </a:r>
            <a:endParaRPr sz="115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000" spc="-60" dirty="0">
                <a:solidFill>
                  <a:srgbClr val="6A7280"/>
                </a:solidFill>
                <a:latin typeface="Montserrat"/>
                <a:cs typeface="Montserrat"/>
              </a:rPr>
              <a:t>Entry</a:t>
            </a:r>
            <a:r>
              <a:rPr sz="1000" spc="-2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000" spc="-25" dirty="0">
                <a:solidFill>
                  <a:srgbClr val="6A7280"/>
                </a:solidFill>
                <a:latin typeface="Montserrat"/>
                <a:cs typeface="Montserrat"/>
              </a:rPr>
              <a:t>Point</a:t>
            </a:r>
            <a:endParaRPr sz="1000">
              <a:latin typeface="Montserrat"/>
              <a:cs typeface="Montserra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38449" y="6857999"/>
            <a:ext cx="2066925" cy="733425"/>
            <a:chOff x="2838449" y="6857999"/>
            <a:chExt cx="2066925" cy="733425"/>
          </a:xfrm>
        </p:grpSpPr>
        <p:sp>
          <p:nvSpPr>
            <p:cNvPr id="49" name="object 49"/>
            <p:cNvSpPr/>
            <p:nvPr/>
          </p:nvSpPr>
          <p:spPr>
            <a:xfrm>
              <a:off x="2838449" y="6857999"/>
              <a:ext cx="2066925" cy="733425"/>
            </a:xfrm>
            <a:custGeom>
              <a:avLst/>
              <a:gdLst/>
              <a:ahLst/>
              <a:cxnLst/>
              <a:rect l="l" t="t" r="r" b="b"/>
              <a:pathLst>
                <a:path w="2066925" h="733425">
                  <a:moveTo>
                    <a:pt x="2033877" y="733424"/>
                  </a:moveTo>
                  <a:lnTo>
                    <a:pt x="33047" y="733424"/>
                  </a:lnTo>
                  <a:lnTo>
                    <a:pt x="28187" y="732457"/>
                  </a:lnTo>
                  <a:lnTo>
                    <a:pt x="966" y="705236"/>
                  </a:lnTo>
                  <a:lnTo>
                    <a:pt x="0" y="700377"/>
                  </a:lnTo>
                  <a:lnTo>
                    <a:pt x="0" y="6953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033877" y="0"/>
                  </a:lnTo>
                  <a:lnTo>
                    <a:pt x="2065957" y="28187"/>
                  </a:lnTo>
                  <a:lnTo>
                    <a:pt x="2066924" y="33047"/>
                  </a:lnTo>
                  <a:lnTo>
                    <a:pt x="2066924" y="700377"/>
                  </a:lnTo>
                  <a:lnTo>
                    <a:pt x="2038737" y="732457"/>
                  </a:lnTo>
                  <a:lnTo>
                    <a:pt x="2033877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1899" y="6934199"/>
              <a:ext cx="190499" cy="15239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3494583" y="7153109"/>
            <a:ext cx="752475" cy="361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b="0" spc="-60" dirty="0">
                <a:latin typeface="Montserrat Medium"/>
                <a:cs typeface="Montserrat Medium"/>
              </a:rPr>
              <a:t>chatbot.py</a:t>
            </a:r>
            <a:endParaRPr sz="1150">
              <a:latin typeface="Montserrat Medium"/>
              <a:cs typeface="Montserrat Medium"/>
            </a:endParaRPr>
          </a:p>
          <a:p>
            <a:pPr marL="73660">
              <a:lnSpc>
                <a:spcPct val="100000"/>
              </a:lnSpc>
              <a:spcBef>
                <a:spcPts val="45"/>
              </a:spcBef>
            </a:pPr>
            <a:r>
              <a:rPr sz="1000" spc="-80" dirty="0">
                <a:solidFill>
                  <a:srgbClr val="6A7280"/>
                </a:solidFill>
                <a:latin typeface="Montserrat"/>
                <a:cs typeface="Montserrat"/>
              </a:rPr>
              <a:t>Core</a:t>
            </a:r>
            <a:r>
              <a:rPr sz="100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Montserrat"/>
                <a:cs typeface="Montserrat"/>
              </a:rPr>
              <a:t>Logic</a:t>
            </a:r>
            <a:endParaRPr sz="1000">
              <a:latin typeface="Montserrat"/>
              <a:cs typeface="Montserra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057773" y="6857999"/>
            <a:ext cx="2076450" cy="733425"/>
            <a:chOff x="5057773" y="6857999"/>
            <a:chExt cx="2076450" cy="733425"/>
          </a:xfrm>
        </p:grpSpPr>
        <p:sp>
          <p:nvSpPr>
            <p:cNvPr id="53" name="object 53"/>
            <p:cNvSpPr/>
            <p:nvPr/>
          </p:nvSpPr>
          <p:spPr>
            <a:xfrm>
              <a:off x="5057773" y="6857999"/>
              <a:ext cx="2076450" cy="733425"/>
            </a:xfrm>
            <a:custGeom>
              <a:avLst/>
              <a:gdLst/>
              <a:ahLst/>
              <a:cxnLst/>
              <a:rect l="l" t="t" r="r" b="b"/>
              <a:pathLst>
                <a:path w="2076450" h="733425">
                  <a:moveTo>
                    <a:pt x="2043402" y="733424"/>
                  </a:moveTo>
                  <a:lnTo>
                    <a:pt x="33047" y="733424"/>
                  </a:lnTo>
                  <a:lnTo>
                    <a:pt x="28187" y="732457"/>
                  </a:lnTo>
                  <a:lnTo>
                    <a:pt x="966" y="705236"/>
                  </a:lnTo>
                  <a:lnTo>
                    <a:pt x="0" y="700377"/>
                  </a:lnTo>
                  <a:lnTo>
                    <a:pt x="0" y="6953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043402" y="0"/>
                  </a:lnTo>
                  <a:lnTo>
                    <a:pt x="2075483" y="28187"/>
                  </a:lnTo>
                  <a:lnTo>
                    <a:pt x="2076450" y="33047"/>
                  </a:lnTo>
                  <a:lnTo>
                    <a:pt x="2076450" y="700377"/>
                  </a:lnTo>
                  <a:lnTo>
                    <a:pt x="2048262" y="732457"/>
                  </a:lnTo>
                  <a:lnTo>
                    <a:pt x="2043402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9799" y="6934199"/>
              <a:ext cx="152399" cy="152399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828952" y="7153109"/>
            <a:ext cx="534035" cy="361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150" b="0" spc="-10" dirty="0">
                <a:latin typeface="Montserrat Medium"/>
                <a:cs typeface="Montserrat Medium"/>
              </a:rPr>
              <a:t>ui.py</a:t>
            </a:r>
            <a:endParaRPr sz="115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000" spc="-40" dirty="0">
                <a:solidFill>
                  <a:srgbClr val="6A7280"/>
                </a:solidFill>
                <a:latin typeface="Montserrat"/>
                <a:cs typeface="Montserrat"/>
              </a:rPr>
              <a:t>Interface</a:t>
            </a:r>
            <a:endParaRPr sz="1000">
              <a:latin typeface="Montserrat"/>
              <a:cs typeface="Montserra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286624" y="6857999"/>
            <a:ext cx="2066925" cy="733425"/>
            <a:chOff x="7286624" y="6857999"/>
            <a:chExt cx="2066925" cy="733425"/>
          </a:xfrm>
        </p:grpSpPr>
        <p:sp>
          <p:nvSpPr>
            <p:cNvPr id="57" name="object 57"/>
            <p:cNvSpPr/>
            <p:nvPr/>
          </p:nvSpPr>
          <p:spPr>
            <a:xfrm>
              <a:off x="7286624" y="6857999"/>
              <a:ext cx="2066925" cy="733425"/>
            </a:xfrm>
            <a:custGeom>
              <a:avLst/>
              <a:gdLst/>
              <a:ahLst/>
              <a:cxnLst/>
              <a:rect l="l" t="t" r="r" b="b"/>
              <a:pathLst>
                <a:path w="2066925" h="733425">
                  <a:moveTo>
                    <a:pt x="2033877" y="733424"/>
                  </a:moveTo>
                  <a:lnTo>
                    <a:pt x="33047" y="733424"/>
                  </a:lnTo>
                  <a:lnTo>
                    <a:pt x="28187" y="732457"/>
                  </a:lnTo>
                  <a:lnTo>
                    <a:pt x="966" y="705236"/>
                  </a:lnTo>
                  <a:lnTo>
                    <a:pt x="0" y="700377"/>
                  </a:lnTo>
                  <a:lnTo>
                    <a:pt x="0" y="6953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033877" y="0"/>
                  </a:lnTo>
                  <a:lnTo>
                    <a:pt x="2065958" y="28187"/>
                  </a:lnTo>
                  <a:lnTo>
                    <a:pt x="2066924" y="33047"/>
                  </a:lnTo>
                  <a:lnTo>
                    <a:pt x="2066924" y="700377"/>
                  </a:lnTo>
                  <a:lnTo>
                    <a:pt x="2038737" y="732457"/>
                  </a:lnTo>
                  <a:lnTo>
                    <a:pt x="2033877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7700" y="6934199"/>
              <a:ext cx="114299" cy="15239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7811789" y="7153109"/>
            <a:ext cx="1018540" cy="361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150" b="0" spc="-55" dirty="0">
                <a:latin typeface="Montserrat Medium"/>
                <a:cs typeface="Montserrat Medium"/>
              </a:rPr>
              <a:t>api_handler.py</a:t>
            </a:r>
            <a:endParaRPr sz="115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000" spc="-10" dirty="0">
                <a:solidFill>
                  <a:srgbClr val="6A7280"/>
                </a:solidFill>
                <a:latin typeface="Montserrat"/>
                <a:cs typeface="Montserrat"/>
              </a:rPr>
              <a:t>Integrations</a:t>
            </a:r>
            <a:endParaRPr sz="1000">
              <a:latin typeface="Montserrat"/>
              <a:cs typeface="Montserra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505948" y="6857999"/>
            <a:ext cx="2076450" cy="733425"/>
            <a:chOff x="9505948" y="6857999"/>
            <a:chExt cx="2076450" cy="733425"/>
          </a:xfrm>
        </p:grpSpPr>
        <p:sp>
          <p:nvSpPr>
            <p:cNvPr id="61" name="object 61"/>
            <p:cNvSpPr/>
            <p:nvPr/>
          </p:nvSpPr>
          <p:spPr>
            <a:xfrm>
              <a:off x="9505948" y="6857999"/>
              <a:ext cx="2076450" cy="733425"/>
            </a:xfrm>
            <a:custGeom>
              <a:avLst/>
              <a:gdLst/>
              <a:ahLst/>
              <a:cxnLst/>
              <a:rect l="l" t="t" r="r" b="b"/>
              <a:pathLst>
                <a:path w="2076450" h="733425">
                  <a:moveTo>
                    <a:pt x="2043402" y="733424"/>
                  </a:moveTo>
                  <a:lnTo>
                    <a:pt x="33047" y="733424"/>
                  </a:lnTo>
                  <a:lnTo>
                    <a:pt x="28187" y="732457"/>
                  </a:lnTo>
                  <a:lnTo>
                    <a:pt x="966" y="705236"/>
                  </a:lnTo>
                  <a:lnTo>
                    <a:pt x="0" y="700377"/>
                  </a:lnTo>
                  <a:lnTo>
                    <a:pt x="0" y="6953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043402" y="0"/>
                  </a:lnTo>
                  <a:lnTo>
                    <a:pt x="2075481" y="28187"/>
                  </a:lnTo>
                  <a:lnTo>
                    <a:pt x="2076449" y="33047"/>
                  </a:lnTo>
                  <a:lnTo>
                    <a:pt x="2076449" y="700377"/>
                  </a:lnTo>
                  <a:lnTo>
                    <a:pt x="2048261" y="732457"/>
                  </a:lnTo>
                  <a:lnTo>
                    <a:pt x="2043402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7024" y="6934199"/>
              <a:ext cx="114299" cy="152399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872165" y="7153109"/>
            <a:ext cx="1348105" cy="361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150" b="0" spc="-55" dirty="0">
                <a:latin typeface="Montserrat Medium"/>
                <a:cs typeface="Montserrat Medium"/>
              </a:rPr>
              <a:t>credit_calculator.py</a:t>
            </a:r>
            <a:endParaRPr sz="115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000" spc="-60" dirty="0">
                <a:solidFill>
                  <a:srgbClr val="6A7280"/>
                </a:solidFill>
                <a:latin typeface="Montserrat"/>
                <a:cs typeface="Montserrat"/>
              </a:rPr>
              <a:t>Credit</a:t>
            </a:r>
            <a:r>
              <a:rPr sz="1000" spc="-2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Montserrat"/>
                <a:cs typeface="Montserrat"/>
              </a:rPr>
              <a:t>Score</a:t>
            </a:r>
            <a:endParaRPr sz="1000">
              <a:latin typeface="Montserrat"/>
              <a:cs typeface="Montserrat"/>
            </a:endParaRPr>
          </a:p>
        </p:txBody>
      </p:sp>
      <p:pic>
        <p:nvPicPr>
          <p:cNvPr id="64" name="object 6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48398" y="1257299"/>
            <a:ext cx="5486400" cy="4800599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7872065" y="1456422"/>
            <a:ext cx="223901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0" dirty="0">
                <a:solidFill>
                  <a:srgbClr val="374050"/>
                </a:solidFill>
                <a:latin typeface="Montserrat SemiBold"/>
                <a:cs typeface="Montserrat SemiBold"/>
              </a:rPr>
              <a:t>Technical</a:t>
            </a:r>
            <a:r>
              <a:rPr sz="1700" b="1" spc="-3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374050"/>
                </a:solidFill>
                <a:latin typeface="Montserrat SemiBold"/>
                <a:cs typeface="Montserrat SemiBold"/>
              </a:rPr>
              <a:t>Architecture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12000" y="2019542"/>
            <a:ext cx="2832735" cy="4705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50" b="1" spc="-100" dirty="0">
                <a:latin typeface="Montserrat SemiBold"/>
                <a:cs typeface="Montserrat SemiBold"/>
              </a:rPr>
              <a:t>User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90" dirty="0">
                <a:latin typeface="Montserrat SemiBold"/>
                <a:cs typeface="Montserrat SemiBold"/>
              </a:rPr>
              <a:t>Interface</a:t>
            </a:r>
            <a:r>
              <a:rPr sz="1350" b="1" spc="-20" dirty="0">
                <a:latin typeface="Montserrat SemiBold"/>
                <a:cs typeface="Montserrat SemiBold"/>
              </a:rPr>
              <a:t> Layer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Interactive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chat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interface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built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Montserrat"/>
                <a:cs typeface="Montserrat"/>
              </a:rPr>
              <a:t>Gradio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35800" y="3353041"/>
            <a:ext cx="2806065" cy="4705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50" b="1" spc="-100" dirty="0">
                <a:latin typeface="Montserrat SemiBold"/>
                <a:cs typeface="Montserrat SemiBold"/>
              </a:rPr>
              <a:t>Logic</a:t>
            </a:r>
            <a:r>
              <a:rPr sz="1350" b="1" spc="-15" dirty="0">
                <a:latin typeface="Montserrat SemiBold"/>
                <a:cs typeface="Montserrat SemiBold"/>
              </a:rPr>
              <a:t> </a:t>
            </a:r>
            <a:r>
              <a:rPr sz="1350" b="1" spc="-20" dirty="0">
                <a:latin typeface="Montserrat SemiBold"/>
                <a:cs typeface="Montserrat SemiBold"/>
              </a:rPr>
              <a:t>Layer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85" dirty="0">
                <a:solidFill>
                  <a:srgbClr val="4A5462"/>
                </a:solidFill>
                <a:latin typeface="Montserrat"/>
                <a:cs typeface="Montserrat"/>
              </a:rPr>
              <a:t>Core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logic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&amp;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Montserrat"/>
                <a:cs typeface="Montserrat"/>
              </a:rPr>
              <a:t>calculations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97700" y="4686541"/>
            <a:ext cx="2473960" cy="4705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50" b="1" spc="-105" dirty="0">
                <a:latin typeface="Montserrat SemiBold"/>
                <a:cs typeface="Montserrat SemiBold"/>
              </a:rPr>
              <a:t>Data</a:t>
            </a:r>
            <a:r>
              <a:rPr sz="1350" b="1" spc="-25" dirty="0">
                <a:latin typeface="Montserrat SemiBold"/>
                <a:cs typeface="Montserrat SemiBold"/>
              </a:rPr>
              <a:t> </a:t>
            </a:r>
            <a:r>
              <a:rPr sz="1350" b="1" spc="-10" dirty="0">
                <a:latin typeface="Montserrat SemiBold"/>
                <a:cs typeface="Montserrat SemiBold"/>
              </a:rPr>
              <a:t>Layer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Local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data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storage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&amp;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API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Montserrat"/>
                <a:cs typeface="Montserrat"/>
              </a:rPr>
              <a:t>integrations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78513" y="5621844"/>
            <a:ext cx="382651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Secure,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scalable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architecture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end-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to-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end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Montserrat"/>
                <a:cs typeface="Montserrat"/>
              </a:rPr>
              <a:t>encryption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0401299" y="7686675"/>
            <a:ext cx="1600200" cy="323850"/>
            <a:chOff x="10401299" y="7686675"/>
            <a:chExt cx="1600200" cy="323850"/>
          </a:xfrm>
        </p:grpSpPr>
        <p:sp>
          <p:nvSpPr>
            <p:cNvPr id="71" name="object 71"/>
            <p:cNvSpPr/>
            <p:nvPr/>
          </p:nvSpPr>
          <p:spPr>
            <a:xfrm>
              <a:off x="10401299" y="7686675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15599" y="7781924"/>
              <a:ext cx="133349" cy="133349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0689232" y="7789074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599" y="0"/>
            <a:ext cx="1524000" cy="1219200"/>
          </a:xfrm>
          <a:custGeom>
            <a:avLst/>
            <a:gdLst/>
            <a:ahLst/>
            <a:cxnLst/>
            <a:rect l="l" t="t" r="r" b="b"/>
            <a:pathLst>
              <a:path w="1524000" h="1219200">
                <a:moveTo>
                  <a:pt x="838199" y="228599"/>
                </a:moveTo>
                <a:lnTo>
                  <a:pt x="685799" y="228599"/>
                </a:lnTo>
                <a:lnTo>
                  <a:pt x="685799" y="76199"/>
                </a:lnTo>
                <a:lnTo>
                  <a:pt x="691779" y="46512"/>
                </a:lnTo>
                <a:lnTo>
                  <a:pt x="708094" y="22294"/>
                </a:lnTo>
                <a:lnTo>
                  <a:pt x="732312" y="5979"/>
                </a:lnTo>
                <a:lnTo>
                  <a:pt x="761999" y="0"/>
                </a:lnTo>
                <a:lnTo>
                  <a:pt x="791687" y="5979"/>
                </a:lnTo>
                <a:lnTo>
                  <a:pt x="815905" y="22294"/>
                </a:lnTo>
                <a:lnTo>
                  <a:pt x="832220" y="46512"/>
                </a:lnTo>
                <a:lnTo>
                  <a:pt x="838199" y="76199"/>
                </a:lnTo>
                <a:lnTo>
                  <a:pt x="838199" y="228599"/>
                </a:lnTo>
                <a:close/>
              </a:path>
              <a:path w="1524000" h="1219200">
                <a:moveTo>
                  <a:pt x="1123949" y="1219199"/>
                </a:moveTo>
                <a:lnTo>
                  <a:pt x="400049" y="1219199"/>
                </a:lnTo>
                <a:lnTo>
                  <a:pt x="354442" y="1213081"/>
                </a:lnTo>
                <a:lnTo>
                  <a:pt x="313478" y="1195810"/>
                </a:lnTo>
                <a:lnTo>
                  <a:pt x="278784" y="1169015"/>
                </a:lnTo>
                <a:lnTo>
                  <a:pt x="251989" y="1134321"/>
                </a:lnTo>
                <a:lnTo>
                  <a:pt x="234718" y="1093357"/>
                </a:lnTo>
                <a:lnTo>
                  <a:pt x="228599" y="1047749"/>
                </a:lnTo>
                <a:lnTo>
                  <a:pt x="228599" y="400049"/>
                </a:lnTo>
                <a:lnTo>
                  <a:pt x="234718" y="354442"/>
                </a:lnTo>
                <a:lnTo>
                  <a:pt x="251989" y="313478"/>
                </a:lnTo>
                <a:lnTo>
                  <a:pt x="278784" y="278784"/>
                </a:lnTo>
                <a:lnTo>
                  <a:pt x="313478" y="251989"/>
                </a:lnTo>
                <a:lnTo>
                  <a:pt x="354442" y="234718"/>
                </a:lnTo>
                <a:lnTo>
                  <a:pt x="400049" y="228599"/>
                </a:lnTo>
                <a:lnTo>
                  <a:pt x="1123949" y="228599"/>
                </a:lnTo>
                <a:lnTo>
                  <a:pt x="1169557" y="234718"/>
                </a:lnTo>
                <a:lnTo>
                  <a:pt x="1210521" y="251989"/>
                </a:lnTo>
                <a:lnTo>
                  <a:pt x="1245215" y="278784"/>
                </a:lnTo>
                <a:lnTo>
                  <a:pt x="1272010" y="313478"/>
                </a:lnTo>
                <a:lnTo>
                  <a:pt x="1289281" y="354442"/>
                </a:lnTo>
                <a:lnTo>
                  <a:pt x="1295399" y="400049"/>
                </a:lnTo>
                <a:lnTo>
                  <a:pt x="1295399" y="514349"/>
                </a:lnTo>
                <a:lnTo>
                  <a:pt x="527145" y="514349"/>
                </a:lnTo>
                <a:lnTo>
                  <a:pt x="520951" y="514960"/>
                </a:lnTo>
                <a:lnTo>
                  <a:pt x="475281" y="533877"/>
                </a:lnTo>
                <a:lnTo>
                  <a:pt x="447793" y="567371"/>
                </a:lnTo>
                <a:lnTo>
                  <a:pt x="438149" y="603345"/>
                </a:lnTo>
                <a:lnTo>
                  <a:pt x="438149" y="615854"/>
                </a:lnTo>
                <a:lnTo>
                  <a:pt x="450727" y="657317"/>
                </a:lnTo>
                <a:lnTo>
                  <a:pt x="485682" y="692272"/>
                </a:lnTo>
                <a:lnTo>
                  <a:pt x="527145" y="704849"/>
                </a:lnTo>
                <a:lnTo>
                  <a:pt x="1295399" y="704849"/>
                </a:lnTo>
                <a:lnTo>
                  <a:pt x="1295399" y="914399"/>
                </a:lnTo>
                <a:lnTo>
                  <a:pt x="495299" y="914399"/>
                </a:lnTo>
                <a:lnTo>
                  <a:pt x="480506" y="917406"/>
                </a:lnTo>
                <a:lnTo>
                  <a:pt x="468391" y="925591"/>
                </a:lnTo>
                <a:lnTo>
                  <a:pt x="460206" y="937706"/>
                </a:lnTo>
                <a:lnTo>
                  <a:pt x="457199" y="952499"/>
                </a:lnTo>
                <a:lnTo>
                  <a:pt x="460206" y="967293"/>
                </a:lnTo>
                <a:lnTo>
                  <a:pt x="468391" y="979408"/>
                </a:lnTo>
                <a:lnTo>
                  <a:pt x="480506" y="987593"/>
                </a:lnTo>
                <a:lnTo>
                  <a:pt x="495299" y="990599"/>
                </a:lnTo>
                <a:lnTo>
                  <a:pt x="1295399" y="990599"/>
                </a:lnTo>
                <a:lnTo>
                  <a:pt x="1295399" y="1047749"/>
                </a:lnTo>
                <a:lnTo>
                  <a:pt x="1289281" y="1093357"/>
                </a:lnTo>
                <a:lnTo>
                  <a:pt x="1272010" y="1134321"/>
                </a:lnTo>
                <a:lnTo>
                  <a:pt x="1245215" y="1169015"/>
                </a:lnTo>
                <a:lnTo>
                  <a:pt x="1210521" y="1195810"/>
                </a:lnTo>
                <a:lnTo>
                  <a:pt x="1169557" y="1213081"/>
                </a:lnTo>
                <a:lnTo>
                  <a:pt x="1123949" y="1219199"/>
                </a:lnTo>
                <a:close/>
              </a:path>
              <a:path w="1524000" h="1219200">
                <a:moveTo>
                  <a:pt x="984345" y="704849"/>
                </a:moveTo>
                <a:lnTo>
                  <a:pt x="539654" y="704849"/>
                </a:lnTo>
                <a:lnTo>
                  <a:pt x="545848" y="704239"/>
                </a:lnTo>
                <a:lnTo>
                  <a:pt x="558116" y="701799"/>
                </a:lnTo>
                <a:lnTo>
                  <a:pt x="596329" y="681374"/>
                </a:lnTo>
                <a:lnTo>
                  <a:pt x="623792" y="640272"/>
                </a:lnTo>
                <a:lnTo>
                  <a:pt x="628649" y="615854"/>
                </a:lnTo>
                <a:lnTo>
                  <a:pt x="628649" y="603345"/>
                </a:lnTo>
                <a:lnTo>
                  <a:pt x="616072" y="561881"/>
                </a:lnTo>
                <a:lnTo>
                  <a:pt x="581117" y="526927"/>
                </a:lnTo>
                <a:lnTo>
                  <a:pt x="539654" y="514349"/>
                </a:lnTo>
                <a:lnTo>
                  <a:pt x="984345" y="514349"/>
                </a:lnTo>
                <a:lnTo>
                  <a:pt x="942881" y="526927"/>
                </a:lnTo>
                <a:lnTo>
                  <a:pt x="907927" y="561881"/>
                </a:lnTo>
                <a:lnTo>
                  <a:pt x="895349" y="603345"/>
                </a:lnTo>
                <a:lnTo>
                  <a:pt x="895349" y="615854"/>
                </a:lnTo>
                <a:lnTo>
                  <a:pt x="907927" y="657317"/>
                </a:lnTo>
                <a:lnTo>
                  <a:pt x="942881" y="692272"/>
                </a:lnTo>
                <a:lnTo>
                  <a:pt x="978151" y="704239"/>
                </a:lnTo>
                <a:lnTo>
                  <a:pt x="984345" y="704849"/>
                </a:lnTo>
                <a:close/>
              </a:path>
              <a:path w="1524000" h="1219200">
                <a:moveTo>
                  <a:pt x="1295399" y="704849"/>
                </a:moveTo>
                <a:lnTo>
                  <a:pt x="996854" y="704849"/>
                </a:lnTo>
                <a:lnTo>
                  <a:pt x="1003048" y="704239"/>
                </a:lnTo>
                <a:lnTo>
                  <a:pt x="1015316" y="701799"/>
                </a:lnTo>
                <a:lnTo>
                  <a:pt x="1053529" y="681374"/>
                </a:lnTo>
                <a:lnTo>
                  <a:pt x="1080992" y="640272"/>
                </a:lnTo>
                <a:lnTo>
                  <a:pt x="1085849" y="615854"/>
                </a:lnTo>
                <a:lnTo>
                  <a:pt x="1085849" y="603345"/>
                </a:lnTo>
                <a:lnTo>
                  <a:pt x="1073271" y="561881"/>
                </a:lnTo>
                <a:lnTo>
                  <a:pt x="1038317" y="526927"/>
                </a:lnTo>
                <a:lnTo>
                  <a:pt x="996854" y="514349"/>
                </a:lnTo>
                <a:lnTo>
                  <a:pt x="1295399" y="514349"/>
                </a:lnTo>
                <a:lnTo>
                  <a:pt x="1295399" y="704849"/>
                </a:lnTo>
                <a:close/>
              </a:path>
              <a:path w="1524000" h="1219200">
                <a:moveTo>
                  <a:pt x="723899" y="990599"/>
                </a:moveTo>
                <a:lnTo>
                  <a:pt x="571499" y="990599"/>
                </a:lnTo>
                <a:lnTo>
                  <a:pt x="586293" y="987593"/>
                </a:lnTo>
                <a:lnTo>
                  <a:pt x="598408" y="979408"/>
                </a:lnTo>
                <a:lnTo>
                  <a:pt x="606593" y="967293"/>
                </a:lnTo>
                <a:lnTo>
                  <a:pt x="609599" y="952499"/>
                </a:lnTo>
                <a:lnTo>
                  <a:pt x="606593" y="937706"/>
                </a:lnTo>
                <a:lnTo>
                  <a:pt x="598408" y="925591"/>
                </a:lnTo>
                <a:lnTo>
                  <a:pt x="586293" y="917406"/>
                </a:lnTo>
                <a:lnTo>
                  <a:pt x="571499" y="914399"/>
                </a:lnTo>
                <a:lnTo>
                  <a:pt x="723899" y="914399"/>
                </a:lnTo>
                <a:lnTo>
                  <a:pt x="709106" y="917406"/>
                </a:lnTo>
                <a:lnTo>
                  <a:pt x="696991" y="925591"/>
                </a:lnTo>
                <a:lnTo>
                  <a:pt x="688806" y="937706"/>
                </a:lnTo>
                <a:lnTo>
                  <a:pt x="685799" y="952499"/>
                </a:lnTo>
                <a:lnTo>
                  <a:pt x="688806" y="967293"/>
                </a:lnTo>
                <a:lnTo>
                  <a:pt x="696991" y="979408"/>
                </a:lnTo>
                <a:lnTo>
                  <a:pt x="709106" y="987593"/>
                </a:lnTo>
                <a:lnTo>
                  <a:pt x="723899" y="990599"/>
                </a:lnTo>
                <a:close/>
              </a:path>
              <a:path w="1524000" h="1219200">
                <a:moveTo>
                  <a:pt x="952499" y="990599"/>
                </a:moveTo>
                <a:lnTo>
                  <a:pt x="800099" y="990599"/>
                </a:lnTo>
                <a:lnTo>
                  <a:pt x="814893" y="987593"/>
                </a:lnTo>
                <a:lnTo>
                  <a:pt x="827008" y="979408"/>
                </a:lnTo>
                <a:lnTo>
                  <a:pt x="835193" y="967293"/>
                </a:lnTo>
                <a:lnTo>
                  <a:pt x="838199" y="952499"/>
                </a:lnTo>
                <a:lnTo>
                  <a:pt x="835193" y="937706"/>
                </a:lnTo>
                <a:lnTo>
                  <a:pt x="827008" y="925591"/>
                </a:lnTo>
                <a:lnTo>
                  <a:pt x="814893" y="917406"/>
                </a:lnTo>
                <a:lnTo>
                  <a:pt x="800099" y="914399"/>
                </a:lnTo>
                <a:lnTo>
                  <a:pt x="952499" y="914399"/>
                </a:lnTo>
                <a:lnTo>
                  <a:pt x="937706" y="917406"/>
                </a:lnTo>
                <a:lnTo>
                  <a:pt x="925591" y="925591"/>
                </a:lnTo>
                <a:lnTo>
                  <a:pt x="917406" y="937706"/>
                </a:lnTo>
                <a:lnTo>
                  <a:pt x="914399" y="952499"/>
                </a:lnTo>
                <a:lnTo>
                  <a:pt x="917406" y="967293"/>
                </a:lnTo>
                <a:lnTo>
                  <a:pt x="925591" y="979408"/>
                </a:lnTo>
                <a:lnTo>
                  <a:pt x="937706" y="987593"/>
                </a:lnTo>
                <a:lnTo>
                  <a:pt x="952499" y="990599"/>
                </a:lnTo>
                <a:close/>
              </a:path>
              <a:path w="1524000" h="1219200">
                <a:moveTo>
                  <a:pt x="1295399" y="990599"/>
                </a:moveTo>
                <a:lnTo>
                  <a:pt x="1028699" y="990599"/>
                </a:lnTo>
                <a:lnTo>
                  <a:pt x="1043493" y="987593"/>
                </a:lnTo>
                <a:lnTo>
                  <a:pt x="1055608" y="979408"/>
                </a:lnTo>
                <a:lnTo>
                  <a:pt x="1063793" y="967293"/>
                </a:lnTo>
                <a:lnTo>
                  <a:pt x="1066799" y="952499"/>
                </a:lnTo>
                <a:lnTo>
                  <a:pt x="1063793" y="937706"/>
                </a:lnTo>
                <a:lnTo>
                  <a:pt x="1055608" y="925591"/>
                </a:lnTo>
                <a:lnTo>
                  <a:pt x="1043493" y="917406"/>
                </a:lnTo>
                <a:lnTo>
                  <a:pt x="1028699" y="914399"/>
                </a:lnTo>
                <a:lnTo>
                  <a:pt x="1295399" y="914399"/>
                </a:lnTo>
                <a:lnTo>
                  <a:pt x="1295399" y="990599"/>
                </a:lnTo>
                <a:close/>
              </a:path>
              <a:path w="1524000" h="1219200">
                <a:moveTo>
                  <a:pt x="152399" y="990599"/>
                </a:moveTo>
                <a:lnTo>
                  <a:pt x="114299" y="990599"/>
                </a:lnTo>
                <a:lnTo>
                  <a:pt x="69818" y="981614"/>
                </a:lnTo>
                <a:lnTo>
                  <a:pt x="33486" y="957113"/>
                </a:lnTo>
                <a:lnTo>
                  <a:pt x="8985" y="920780"/>
                </a:lnTo>
                <a:lnTo>
                  <a:pt x="0" y="876299"/>
                </a:lnTo>
                <a:lnTo>
                  <a:pt x="0" y="647699"/>
                </a:lnTo>
                <a:lnTo>
                  <a:pt x="8985" y="603218"/>
                </a:lnTo>
                <a:lnTo>
                  <a:pt x="33486" y="566886"/>
                </a:lnTo>
                <a:lnTo>
                  <a:pt x="69818" y="542385"/>
                </a:lnTo>
                <a:lnTo>
                  <a:pt x="114299" y="533399"/>
                </a:lnTo>
                <a:lnTo>
                  <a:pt x="152399" y="533399"/>
                </a:lnTo>
                <a:lnTo>
                  <a:pt x="152399" y="990599"/>
                </a:lnTo>
                <a:close/>
              </a:path>
              <a:path w="1524000" h="1219200">
                <a:moveTo>
                  <a:pt x="1409699" y="990599"/>
                </a:moveTo>
                <a:lnTo>
                  <a:pt x="1371599" y="990599"/>
                </a:lnTo>
                <a:lnTo>
                  <a:pt x="1371599" y="533399"/>
                </a:lnTo>
                <a:lnTo>
                  <a:pt x="1409699" y="533399"/>
                </a:lnTo>
                <a:lnTo>
                  <a:pt x="1454180" y="542385"/>
                </a:lnTo>
                <a:lnTo>
                  <a:pt x="1490513" y="566886"/>
                </a:lnTo>
                <a:lnTo>
                  <a:pt x="1515014" y="603218"/>
                </a:lnTo>
                <a:lnTo>
                  <a:pt x="1523999" y="647699"/>
                </a:lnTo>
                <a:lnTo>
                  <a:pt x="1523999" y="876299"/>
                </a:lnTo>
                <a:lnTo>
                  <a:pt x="1515014" y="920780"/>
                </a:lnTo>
                <a:lnTo>
                  <a:pt x="1490513" y="957113"/>
                </a:lnTo>
                <a:lnTo>
                  <a:pt x="1454180" y="981614"/>
                </a:lnTo>
                <a:lnTo>
                  <a:pt x="1409699" y="990599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5219699"/>
            <a:ext cx="1524635" cy="1219200"/>
          </a:xfrm>
          <a:custGeom>
            <a:avLst/>
            <a:gdLst/>
            <a:ahLst/>
            <a:cxnLst/>
            <a:rect l="l" t="t" r="r" b="b"/>
            <a:pathLst>
              <a:path w="1524635" h="1219200">
                <a:moveTo>
                  <a:pt x="38099" y="836930"/>
                </a:moveTo>
                <a:lnTo>
                  <a:pt x="1905" y="811530"/>
                </a:lnTo>
                <a:lnTo>
                  <a:pt x="78" y="798830"/>
                </a:lnTo>
                <a:lnTo>
                  <a:pt x="1934" y="787400"/>
                </a:lnTo>
                <a:lnTo>
                  <a:pt x="7229" y="777240"/>
                </a:lnTo>
                <a:lnTo>
                  <a:pt x="16668" y="767080"/>
                </a:lnTo>
                <a:lnTo>
                  <a:pt x="17621" y="767080"/>
                </a:lnTo>
                <a:lnTo>
                  <a:pt x="24764" y="760730"/>
                </a:lnTo>
                <a:lnTo>
                  <a:pt x="36008" y="750570"/>
                </a:lnTo>
                <a:lnTo>
                  <a:pt x="43815" y="742950"/>
                </a:lnTo>
                <a:lnTo>
                  <a:pt x="52156" y="734060"/>
                </a:lnTo>
                <a:lnTo>
                  <a:pt x="60721" y="722630"/>
                </a:lnTo>
                <a:lnTo>
                  <a:pt x="70358" y="709930"/>
                </a:lnTo>
                <a:lnTo>
                  <a:pt x="79414" y="695960"/>
                </a:lnTo>
                <a:lnTo>
                  <a:pt x="87577" y="680720"/>
                </a:lnTo>
                <a:lnTo>
                  <a:pt x="94535" y="664210"/>
                </a:lnTo>
                <a:lnTo>
                  <a:pt x="61843" y="621030"/>
                </a:lnTo>
                <a:lnTo>
                  <a:pt x="35541" y="574040"/>
                </a:lnTo>
                <a:lnTo>
                  <a:pt x="16131" y="524510"/>
                </a:lnTo>
                <a:lnTo>
                  <a:pt x="4116" y="472440"/>
                </a:lnTo>
                <a:lnTo>
                  <a:pt x="0" y="417830"/>
                </a:lnTo>
                <a:lnTo>
                  <a:pt x="2556" y="375920"/>
                </a:lnTo>
                <a:lnTo>
                  <a:pt x="10060" y="334010"/>
                </a:lnTo>
                <a:lnTo>
                  <a:pt x="22262" y="293370"/>
                </a:lnTo>
                <a:lnTo>
                  <a:pt x="38914" y="255270"/>
                </a:lnTo>
                <a:lnTo>
                  <a:pt x="59768" y="218440"/>
                </a:lnTo>
                <a:lnTo>
                  <a:pt x="84573" y="184150"/>
                </a:lnTo>
                <a:lnTo>
                  <a:pt x="113083" y="152400"/>
                </a:lnTo>
                <a:lnTo>
                  <a:pt x="145047" y="121920"/>
                </a:lnTo>
                <a:lnTo>
                  <a:pt x="180218" y="95250"/>
                </a:lnTo>
                <a:lnTo>
                  <a:pt x="218347" y="71120"/>
                </a:lnTo>
                <a:lnTo>
                  <a:pt x="259184" y="49530"/>
                </a:lnTo>
                <a:lnTo>
                  <a:pt x="302481" y="31750"/>
                </a:lnTo>
                <a:lnTo>
                  <a:pt x="347991" y="17780"/>
                </a:lnTo>
                <a:lnTo>
                  <a:pt x="395462" y="7620"/>
                </a:lnTo>
                <a:lnTo>
                  <a:pt x="444648" y="1270"/>
                </a:lnTo>
                <a:lnTo>
                  <a:pt x="495299" y="0"/>
                </a:lnTo>
                <a:lnTo>
                  <a:pt x="545951" y="1270"/>
                </a:lnTo>
                <a:lnTo>
                  <a:pt x="595137" y="7620"/>
                </a:lnTo>
                <a:lnTo>
                  <a:pt x="642608" y="17780"/>
                </a:lnTo>
                <a:lnTo>
                  <a:pt x="688117" y="31750"/>
                </a:lnTo>
                <a:lnTo>
                  <a:pt x="731415" y="49530"/>
                </a:lnTo>
                <a:lnTo>
                  <a:pt x="772252" y="71120"/>
                </a:lnTo>
                <a:lnTo>
                  <a:pt x="810381" y="95250"/>
                </a:lnTo>
                <a:lnTo>
                  <a:pt x="845552" y="121920"/>
                </a:lnTo>
                <a:lnTo>
                  <a:pt x="846883" y="123190"/>
                </a:lnTo>
                <a:lnTo>
                  <a:pt x="495299" y="123190"/>
                </a:lnTo>
                <a:lnTo>
                  <a:pt x="476808" y="127000"/>
                </a:lnTo>
                <a:lnTo>
                  <a:pt x="461664" y="137160"/>
                </a:lnTo>
                <a:lnTo>
                  <a:pt x="451432" y="152400"/>
                </a:lnTo>
                <a:lnTo>
                  <a:pt x="447674" y="170180"/>
                </a:lnTo>
                <a:lnTo>
                  <a:pt x="447674" y="204470"/>
                </a:lnTo>
                <a:lnTo>
                  <a:pt x="420707" y="212090"/>
                </a:lnTo>
                <a:lnTo>
                  <a:pt x="371214" y="242570"/>
                </a:lnTo>
                <a:lnTo>
                  <a:pt x="338219" y="294640"/>
                </a:lnTo>
                <a:lnTo>
                  <a:pt x="333374" y="328930"/>
                </a:lnTo>
                <a:lnTo>
                  <a:pt x="338412" y="361950"/>
                </a:lnTo>
                <a:lnTo>
                  <a:pt x="370276" y="410210"/>
                </a:lnTo>
                <a:lnTo>
                  <a:pt x="412838" y="436880"/>
                </a:lnTo>
                <a:lnTo>
                  <a:pt x="456452" y="453390"/>
                </a:lnTo>
                <a:lnTo>
                  <a:pt x="476964" y="459740"/>
                </a:lnTo>
                <a:lnTo>
                  <a:pt x="481012" y="459740"/>
                </a:lnTo>
                <a:lnTo>
                  <a:pt x="502012" y="467360"/>
                </a:lnTo>
                <a:lnTo>
                  <a:pt x="547687" y="486410"/>
                </a:lnTo>
                <a:lnTo>
                  <a:pt x="561736" y="505460"/>
                </a:lnTo>
                <a:lnTo>
                  <a:pt x="561014" y="513080"/>
                </a:lnTo>
                <a:lnTo>
                  <a:pt x="377212" y="513080"/>
                </a:lnTo>
                <a:lnTo>
                  <a:pt x="359628" y="518160"/>
                </a:lnTo>
                <a:lnTo>
                  <a:pt x="345169" y="529590"/>
                </a:lnTo>
                <a:lnTo>
                  <a:pt x="335756" y="546100"/>
                </a:lnTo>
                <a:lnTo>
                  <a:pt x="333445" y="563880"/>
                </a:lnTo>
                <a:lnTo>
                  <a:pt x="338345" y="581660"/>
                </a:lnTo>
                <a:lnTo>
                  <a:pt x="349452" y="596900"/>
                </a:lnTo>
                <a:lnTo>
                  <a:pt x="365759" y="605790"/>
                </a:lnTo>
                <a:lnTo>
                  <a:pt x="370284" y="607060"/>
                </a:lnTo>
                <a:lnTo>
                  <a:pt x="375284" y="608330"/>
                </a:lnTo>
                <a:lnTo>
                  <a:pt x="380285" y="610870"/>
                </a:lnTo>
                <a:lnTo>
                  <a:pt x="395667" y="615950"/>
                </a:lnTo>
                <a:lnTo>
                  <a:pt x="412075" y="621030"/>
                </a:lnTo>
                <a:lnTo>
                  <a:pt x="429376" y="626110"/>
                </a:lnTo>
                <a:lnTo>
                  <a:pt x="447436" y="631190"/>
                </a:lnTo>
                <a:lnTo>
                  <a:pt x="447436" y="665480"/>
                </a:lnTo>
                <a:lnTo>
                  <a:pt x="451194" y="684530"/>
                </a:lnTo>
                <a:lnTo>
                  <a:pt x="461426" y="699770"/>
                </a:lnTo>
                <a:lnTo>
                  <a:pt x="476569" y="709930"/>
                </a:lnTo>
                <a:lnTo>
                  <a:pt x="495061" y="713740"/>
                </a:lnTo>
                <a:lnTo>
                  <a:pt x="846883" y="713740"/>
                </a:lnTo>
                <a:lnTo>
                  <a:pt x="845552" y="715010"/>
                </a:lnTo>
                <a:lnTo>
                  <a:pt x="810381" y="741680"/>
                </a:lnTo>
                <a:lnTo>
                  <a:pt x="772252" y="765810"/>
                </a:lnTo>
                <a:lnTo>
                  <a:pt x="743426" y="781050"/>
                </a:lnTo>
                <a:lnTo>
                  <a:pt x="245983" y="781050"/>
                </a:lnTo>
                <a:lnTo>
                  <a:pt x="232153" y="787400"/>
                </a:lnTo>
                <a:lnTo>
                  <a:pt x="185975" y="807720"/>
                </a:lnTo>
                <a:lnTo>
                  <a:pt x="115163" y="829310"/>
                </a:lnTo>
                <a:lnTo>
                  <a:pt x="76977" y="835660"/>
                </a:lnTo>
                <a:lnTo>
                  <a:pt x="38099" y="836930"/>
                </a:lnTo>
                <a:close/>
              </a:path>
              <a:path w="1524635" h="1219200">
                <a:moveTo>
                  <a:pt x="972531" y="307340"/>
                </a:moveTo>
                <a:lnTo>
                  <a:pt x="587536" y="307340"/>
                </a:lnTo>
                <a:lnTo>
                  <a:pt x="604777" y="302260"/>
                </a:lnTo>
                <a:lnTo>
                  <a:pt x="618537" y="289560"/>
                </a:lnTo>
                <a:lnTo>
                  <a:pt x="626983" y="273050"/>
                </a:lnTo>
                <a:lnTo>
                  <a:pt x="628115" y="255270"/>
                </a:lnTo>
                <a:lnTo>
                  <a:pt x="628196" y="254000"/>
                </a:lnTo>
                <a:lnTo>
                  <a:pt x="622220" y="236220"/>
                </a:lnTo>
                <a:lnTo>
                  <a:pt x="610172" y="223520"/>
                </a:lnTo>
                <a:lnTo>
                  <a:pt x="593169" y="214630"/>
                </a:lnTo>
                <a:lnTo>
                  <a:pt x="581266" y="212090"/>
                </a:lnTo>
                <a:lnTo>
                  <a:pt x="568850" y="208280"/>
                </a:lnTo>
                <a:lnTo>
                  <a:pt x="542924" y="203200"/>
                </a:lnTo>
                <a:lnTo>
                  <a:pt x="542924" y="170180"/>
                </a:lnTo>
                <a:lnTo>
                  <a:pt x="539167" y="152400"/>
                </a:lnTo>
                <a:lnTo>
                  <a:pt x="528935" y="137160"/>
                </a:lnTo>
                <a:lnTo>
                  <a:pt x="513791" y="127000"/>
                </a:lnTo>
                <a:lnTo>
                  <a:pt x="495299" y="123190"/>
                </a:lnTo>
                <a:lnTo>
                  <a:pt x="846883" y="123190"/>
                </a:lnTo>
                <a:lnTo>
                  <a:pt x="877516" y="152400"/>
                </a:lnTo>
                <a:lnTo>
                  <a:pt x="906026" y="184150"/>
                </a:lnTo>
                <a:lnTo>
                  <a:pt x="930831" y="218440"/>
                </a:lnTo>
                <a:lnTo>
                  <a:pt x="951685" y="255270"/>
                </a:lnTo>
                <a:lnTo>
                  <a:pt x="968337" y="293370"/>
                </a:lnTo>
                <a:lnTo>
                  <a:pt x="972531" y="307340"/>
                </a:lnTo>
                <a:close/>
              </a:path>
              <a:path w="1524635" h="1219200">
                <a:moveTo>
                  <a:pt x="846883" y="713740"/>
                </a:moveTo>
                <a:lnTo>
                  <a:pt x="495061" y="713740"/>
                </a:lnTo>
                <a:lnTo>
                  <a:pt x="513553" y="709930"/>
                </a:lnTo>
                <a:lnTo>
                  <a:pt x="528697" y="699770"/>
                </a:lnTo>
                <a:lnTo>
                  <a:pt x="538928" y="684530"/>
                </a:lnTo>
                <a:lnTo>
                  <a:pt x="542686" y="665480"/>
                </a:lnTo>
                <a:lnTo>
                  <a:pt x="542686" y="633730"/>
                </a:lnTo>
                <a:lnTo>
                  <a:pt x="556944" y="629920"/>
                </a:lnTo>
                <a:lnTo>
                  <a:pt x="597931" y="612140"/>
                </a:lnTo>
                <a:lnTo>
                  <a:pt x="640496" y="568960"/>
                </a:lnTo>
                <a:lnTo>
                  <a:pt x="656986" y="504190"/>
                </a:lnTo>
                <a:lnTo>
                  <a:pt x="651852" y="471170"/>
                </a:lnTo>
                <a:lnTo>
                  <a:pt x="620419" y="422910"/>
                </a:lnTo>
                <a:lnTo>
                  <a:pt x="576801" y="393700"/>
                </a:lnTo>
                <a:lnTo>
                  <a:pt x="531267" y="375920"/>
                </a:lnTo>
                <a:lnTo>
                  <a:pt x="510063" y="369570"/>
                </a:lnTo>
                <a:lnTo>
                  <a:pt x="508396" y="369570"/>
                </a:lnTo>
                <a:lnTo>
                  <a:pt x="487151" y="363220"/>
                </a:lnTo>
                <a:lnTo>
                  <a:pt x="441007" y="344170"/>
                </a:lnTo>
                <a:lnTo>
                  <a:pt x="428386" y="328930"/>
                </a:lnTo>
                <a:lnTo>
                  <a:pt x="429086" y="322580"/>
                </a:lnTo>
                <a:lnTo>
                  <a:pt x="466516" y="297180"/>
                </a:lnTo>
                <a:lnTo>
                  <a:pt x="480219" y="294640"/>
                </a:lnTo>
                <a:lnTo>
                  <a:pt x="494347" y="294640"/>
                </a:lnTo>
                <a:lnTo>
                  <a:pt x="511916" y="295910"/>
                </a:lnTo>
                <a:lnTo>
                  <a:pt x="530244" y="298450"/>
                </a:lnTo>
                <a:lnTo>
                  <a:pt x="549198" y="302260"/>
                </a:lnTo>
                <a:lnTo>
                  <a:pt x="568642" y="307340"/>
                </a:lnTo>
                <a:lnTo>
                  <a:pt x="972531" y="307340"/>
                </a:lnTo>
                <a:lnTo>
                  <a:pt x="980539" y="334010"/>
                </a:lnTo>
                <a:lnTo>
                  <a:pt x="988043" y="375920"/>
                </a:lnTo>
                <a:lnTo>
                  <a:pt x="990599" y="417830"/>
                </a:lnTo>
                <a:lnTo>
                  <a:pt x="988118" y="459740"/>
                </a:lnTo>
                <a:lnTo>
                  <a:pt x="988043" y="461010"/>
                </a:lnTo>
                <a:lnTo>
                  <a:pt x="980539" y="502920"/>
                </a:lnTo>
                <a:lnTo>
                  <a:pt x="968337" y="543560"/>
                </a:lnTo>
                <a:lnTo>
                  <a:pt x="951685" y="581660"/>
                </a:lnTo>
                <a:lnTo>
                  <a:pt x="930831" y="618490"/>
                </a:lnTo>
                <a:lnTo>
                  <a:pt x="906026" y="652780"/>
                </a:lnTo>
                <a:lnTo>
                  <a:pt x="877516" y="684530"/>
                </a:lnTo>
                <a:lnTo>
                  <a:pt x="846883" y="713740"/>
                </a:lnTo>
                <a:close/>
              </a:path>
              <a:path w="1524635" h="1219200">
                <a:moveTo>
                  <a:pt x="1028699" y="1217930"/>
                </a:moveTo>
                <a:lnTo>
                  <a:pt x="976844" y="1216660"/>
                </a:lnTo>
                <a:lnTo>
                  <a:pt x="926526" y="1209040"/>
                </a:lnTo>
                <a:lnTo>
                  <a:pt x="878013" y="1198880"/>
                </a:lnTo>
                <a:lnTo>
                  <a:pt x="831573" y="1183640"/>
                </a:lnTo>
                <a:lnTo>
                  <a:pt x="787476" y="1165860"/>
                </a:lnTo>
                <a:lnTo>
                  <a:pt x="745990" y="1143000"/>
                </a:lnTo>
                <a:lnTo>
                  <a:pt x="707384" y="1118870"/>
                </a:lnTo>
                <a:lnTo>
                  <a:pt x="671926" y="1089660"/>
                </a:lnTo>
                <a:lnTo>
                  <a:pt x="639885" y="1059180"/>
                </a:lnTo>
                <a:lnTo>
                  <a:pt x="611529" y="1024890"/>
                </a:lnTo>
                <a:lnTo>
                  <a:pt x="587127" y="989330"/>
                </a:lnTo>
                <a:lnTo>
                  <a:pt x="566947" y="951230"/>
                </a:lnTo>
                <a:lnTo>
                  <a:pt x="551259" y="911860"/>
                </a:lnTo>
                <a:lnTo>
                  <a:pt x="600101" y="905510"/>
                </a:lnTo>
                <a:lnTo>
                  <a:pt x="647804" y="895350"/>
                </a:lnTo>
                <a:lnTo>
                  <a:pt x="694132" y="882650"/>
                </a:lnTo>
                <a:lnTo>
                  <a:pt x="738850" y="866140"/>
                </a:lnTo>
                <a:lnTo>
                  <a:pt x="781724" y="847090"/>
                </a:lnTo>
                <a:lnTo>
                  <a:pt x="822518" y="824230"/>
                </a:lnTo>
                <a:lnTo>
                  <a:pt x="860998" y="798830"/>
                </a:lnTo>
                <a:lnTo>
                  <a:pt x="896928" y="770890"/>
                </a:lnTo>
                <a:lnTo>
                  <a:pt x="930074" y="740410"/>
                </a:lnTo>
                <a:lnTo>
                  <a:pt x="960200" y="707390"/>
                </a:lnTo>
                <a:lnTo>
                  <a:pt x="987072" y="671830"/>
                </a:lnTo>
                <a:lnTo>
                  <a:pt x="1010454" y="635000"/>
                </a:lnTo>
                <a:lnTo>
                  <a:pt x="1030112" y="594360"/>
                </a:lnTo>
                <a:lnTo>
                  <a:pt x="1045810" y="553720"/>
                </a:lnTo>
                <a:lnTo>
                  <a:pt x="1057314" y="510540"/>
                </a:lnTo>
                <a:lnTo>
                  <a:pt x="1064389" y="464820"/>
                </a:lnTo>
                <a:lnTo>
                  <a:pt x="1066799" y="417830"/>
                </a:lnTo>
                <a:lnTo>
                  <a:pt x="1066710" y="408940"/>
                </a:lnTo>
                <a:lnTo>
                  <a:pt x="1066442" y="400050"/>
                </a:lnTo>
                <a:lnTo>
                  <a:pt x="1065996" y="391160"/>
                </a:lnTo>
                <a:lnTo>
                  <a:pt x="1065371" y="381000"/>
                </a:lnTo>
                <a:lnTo>
                  <a:pt x="1115895" y="387350"/>
                </a:lnTo>
                <a:lnTo>
                  <a:pt x="1164709" y="396240"/>
                </a:lnTo>
                <a:lnTo>
                  <a:pt x="1211549" y="410210"/>
                </a:lnTo>
                <a:lnTo>
                  <a:pt x="1256153" y="426720"/>
                </a:lnTo>
                <a:lnTo>
                  <a:pt x="1298257" y="448310"/>
                </a:lnTo>
                <a:lnTo>
                  <a:pt x="1337599" y="472440"/>
                </a:lnTo>
                <a:lnTo>
                  <a:pt x="1373916" y="499110"/>
                </a:lnTo>
                <a:lnTo>
                  <a:pt x="1406945" y="528320"/>
                </a:lnTo>
                <a:lnTo>
                  <a:pt x="1436423" y="561340"/>
                </a:lnTo>
                <a:lnTo>
                  <a:pt x="1462087" y="596900"/>
                </a:lnTo>
                <a:lnTo>
                  <a:pt x="1483674" y="633730"/>
                </a:lnTo>
                <a:lnTo>
                  <a:pt x="1500922" y="673100"/>
                </a:lnTo>
                <a:lnTo>
                  <a:pt x="1513568" y="713740"/>
                </a:lnTo>
                <a:lnTo>
                  <a:pt x="1521348" y="755650"/>
                </a:lnTo>
                <a:lnTo>
                  <a:pt x="1523999" y="798830"/>
                </a:lnTo>
                <a:lnTo>
                  <a:pt x="1519885" y="853440"/>
                </a:lnTo>
                <a:lnTo>
                  <a:pt x="1507883" y="905510"/>
                </a:lnTo>
                <a:lnTo>
                  <a:pt x="1488509" y="955040"/>
                </a:lnTo>
                <a:lnTo>
                  <a:pt x="1462277" y="1002030"/>
                </a:lnTo>
                <a:lnTo>
                  <a:pt x="1429702" y="1045210"/>
                </a:lnTo>
                <a:lnTo>
                  <a:pt x="1436660" y="1061720"/>
                </a:lnTo>
                <a:lnTo>
                  <a:pt x="1463516" y="1104900"/>
                </a:lnTo>
                <a:lnTo>
                  <a:pt x="1495186" y="1137920"/>
                </a:lnTo>
                <a:lnTo>
                  <a:pt x="1499473" y="1141730"/>
                </a:lnTo>
                <a:lnTo>
                  <a:pt x="1503044" y="1145540"/>
                </a:lnTo>
                <a:lnTo>
                  <a:pt x="1506616" y="1148080"/>
                </a:lnTo>
                <a:lnTo>
                  <a:pt x="1507569" y="1149350"/>
                </a:lnTo>
                <a:lnTo>
                  <a:pt x="1508045" y="1149350"/>
                </a:lnTo>
                <a:lnTo>
                  <a:pt x="1517008" y="1158240"/>
                </a:lnTo>
                <a:lnTo>
                  <a:pt x="1518994" y="1162050"/>
                </a:lnTo>
                <a:lnTo>
                  <a:pt x="1278254" y="1162050"/>
                </a:lnTo>
                <a:lnTo>
                  <a:pt x="1232778" y="1181100"/>
                </a:lnTo>
                <a:lnTo>
                  <a:pt x="1184822" y="1197610"/>
                </a:lnTo>
                <a:lnTo>
                  <a:pt x="1134648" y="1209040"/>
                </a:lnTo>
                <a:lnTo>
                  <a:pt x="1082520" y="1216660"/>
                </a:lnTo>
                <a:lnTo>
                  <a:pt x="1028699" y="1217930"/>
                </a:lnTo>
                <a:close/>
              </a:path>
              <a:path w="1524635" h="1219200">
                <a:moveTo>
                  <a:pt x="511555" y="541020"/>
                </a:moveTo>
                <a:lnTo>
                  <a:pt x="496728" y="541020"/>
                </a:lnTo>
                <a:lnTo>
                  <a:pt x="477072" y="539750"/>
                </a:lnTo>
                <a:lnTo>
                  <a:pt x="457170" y="534670"/>
                </a:lnTo>
                <a:lnTo>
                  <a:pt x="436151" y="529590"/>
                </a:lnTo>
                <a:lnTo>
                  <a:pt x="413146" y="520700"/>
                </a:lnTo>
                <a:lnTo>
                  <a:pt x="407669" y="519430"/>
                </a:lnTo>
                <a:lnTo>
                  <a:pt x="401954" y="516890"/>
                </a:lnTo>
                <a:lnTo>
                  <a:pt x="396001" y="515620"/>
                </a:lnTo>
                <a:lnTo>
                  <a:pt x="377212" y="513080"/>
                </a:lnTo>
                <a:lnTo>
                  <a:pt x="561014" y="513080"/>
                </a:lnTo>
                <a:lnTo>
                  <a:pt x="525333" y="538480"/>
                </a:lnTo>
                <a:lnTo>
                  <a:pt x="511555" y="541020"/>
                </a:lnTo>
                <a:close/>
              </a:path>
              <a:path w="1524635" h="1219200">
                <a:moveTo>
                  <a:pt x="495299" y="836930"/>
                </a:moveTo>
                <a:lnTo>
                  <a:pt x="441481" y="835660"/>
                </a:lnTo>
                <a:lnTo>
                  <a:pt x="389366" y="828040"/>
                </a:lnTo>
                <a:lnTo>
                  <a:pt x="339229" y="816610"/>
                </a:lnTo>
                <a:lnTo>
                  <a:pt x="291343" y="800100"/>
                </a:lnTo>
                <a:lnTo>
                  <a:pt x="245983" y="781050"/>
                </a:lnTo>
                <a:lnTo>
                  <a:pt x="743426" y="781050"/>
                </a:lnTo>
                <a:lnTo>
                  <a:pt x="688117" y="805180"/>
                </a:lnTo>
                <a:lnTo>
                  <a:pt x="642608" y="819150"/>
                </a:lnTo>
                <a:lnTo>
                  <a:pt x="595137" y="829310"/>
                </a:lnTo>
                <a:lnTo>
                  <a:pt x="545951" y="835660"/>
                </a:lnTo>
                <a:lnTo>
                  <a:pt x="495299" y="836930"/>
                </a:lnTo>
                <a:close/>
              </a:path>
              <a:path w="1524635" h="1219200">
                <a:moveTo>
                  <a:pt x="1486138" y="1219200"/>
                </a:moveTo>
                <a:lnTo>
                  <a:pt x="1447260" y="1216660"/>
                </a:lnTo>
                <a:lnTo>
                  <a:pt x="1409074" y="1210310"/>
                </a:lnTo>
                <a:lnTo>
                  <a:pt x="1338262" y="1188720"/>
                </a:lnTo>
                <a:lnTo>
                  <a:pt x="1291984" y="1168400"/>
                </a:lnTo>
                <a:lnTo>
                  <a:pt x="1278254" y="1162050"/>
                </a:lnTo>
                <a:lnTo>
                  <a:pt x="1518994" y="1162050"/>
                </a:lnTo>
                <a:lnTo>
                  <a:pt x="1522303" y="1168400"/>
                </a:lnTo>
                <a:lnTo>
                  <a:pt x="1524159" y="1179830"/>
                </a:lnTo>
                <a:lnTo>
                  <a:pt x="1522333" y="1192530"/>
                </a:lnTo>
                <a:lnTo>
                  <a:pt x="1516878" y="1202690"/>
                </a:lnTo>
                <a:lnTo>
                  <a:pt x="1508521" y="1211580"/>
                </a:lnTo>
                <a:lnTo>
                  <a:pt x="1498021" y="1216660"/>
                </a:lnTo>
                <a:lnTo>
                  <a:pt x="1486138" y="1219200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3057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180" dirty="0"/>
              <a:t>Key </a:t>
            </a:r>
            <a:r>
              <a:rPr sz="2850" spc="-155" dirty="0"/>
              <a:t>Features</a:t>
            </a:r>
            <a:endParaRPr sz="2850"/>
          </a:p>
        </p:txBody>
      </p:sp>
      <p:sp>
        <p:nvSpPr>
          <p:cNvPr id="7" name="object 7"/>
          <p:cNvSpPr txBox="1"/>
          <p:nvPr/>
        </p:nvSpPr>
        <p:spPr>
          <a:xfrm>
            <a:off x="444500" y="1206233"/>
            <a:ext cx="10977245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The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Personal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Finance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offers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4A5462"/>
                </a:solidFill>
                <a:latin typeface="Montserrat"/>
                <a:cs typeface="Montserrat"/>
              </a:rPr>
              <a:t>six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powerful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features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designed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4A5462"/>
                </a:solidFill>
                <a:latin typeface="Montserrat"/>
                <a:cs typeface="Montserrat"/>
              </a:rPr>
              <a:t>to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4A5462"/>
                </a:solidFill>
                <a:latin typeface="Montserrat"/>
                <a:cs typeface="Montserrat"/>
              </a:rPr>
              <a:t>transform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4A5462"/>
                </a:solidFill>
                <a:latin typeface="Montserrat"/>
                <a:cs typeface="Montserrat"/>
              </a:rPr>
              <a:t>how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users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4A5462"/>
                </a:solidFill>
                <a:latin typeface="Montserrat"/>
                <a:cs typeface="Montserrat"/>
              </a:rPr>
              <a:t>manage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their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lives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through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intelligent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conversation: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199" y="2095499"/>
            <a:ext cx="3609975" cy="2514600"/>
            <a:chOff x="457199" y="2095499"/>
            <a:chExt cx="3609975" cy="2514600"/>
          </a:xfrm>
        </p:grpSpPr>
        <p:sp>
          <p:nvSpPr>
            <p:cNvPr id="9" name="object 9"/>
            <p:cNvSpPr/>
            <p:nvPr/>
          </p:nvSpPr>
          <p:spPr>
            <a:xfrm>
              <a:off x="457199" y="2095499"/>
              <a:ext cx="3609975" cy="2495550"/>
            </a:xfrm>
            <a:custGeom>
              <a:avLst/>
              <a:gdLst/>
              <a:ahLst/>
              <a:cxnLst/>
              <a:rect l="l" t="t" r="r" b="b"/>
              <a:pathLst>
                <a:path w="3609975" h="2495550">
                  <a:moveTo>
                    <a:pt x="3503179" y="2495549"/>
                  </a:moveTo>
                  <a:lnTo>
                    <a:pt x="106794" y="2495549"/>
                  </a:lnTo>
                  <a:lnTo>
                    <a:pt x="99361" y="2494939"/>
                  </a:lnTo>
                  <a:lnTo>
                    <a:pt x="57038" y="2482971"/>
                  </a:lnTo>
                  <a:lnTo>
                    <a:pt x="23432" y="2458417"/>
                  </a:lnTo>
                  <a:lnTo>
                    <a:pt x="3660" y="2425015"/>
                  </a:lnTo>
                  <a:lnTo>
                    <a:pt x="0" y="2406553"/>
                  </a:lnTo>
                  <a:lnTo>
                    <a:pt x="0" y="2400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3503179" y="0"/>
                  </a:lnTo>
                  <a:lnTo>
                    <a:pt x="3546348" y="11572"/>
                  </a:lnTo>
                  <a:lnTo>
                    <a:pt x="3581803" y="38784"/>
                  </a:lnTo>
                  <a:lnTo>
                    <a:pt x="3604145" y="77492"/>
                  </a:lnTo>
                  <a:lnTo>
                    <a:pt x="3609974" y="106794"/>
                  </a:lnTo>
                  <a:lnTo>
                    <a:pt x="3609974" y="2406553"/>
                  </a:lnTo>
                  <a:lnTo>
                    <a:pt x="3594880" y="2448017"/>
                  </a:lnTo>
                  <a:lnTo>
                    <a:pt x="3565416" y="2476021"/>
                  </a:lnTo>
                  <a:lnTo>
                    <a:pt x="3525333" y="2492498"/>
                  </a:lnTo>
                  <a:lnTo>
                    <a:pt x="3510612" y="2494939"/>
                  </a:lnTo>
                  <a:lnTo>
                    <a:pt x="3503179" y="2495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4495799"/>
              <a:ext cx="3609975" cy="114300"/>
            </a:xfrm>
            <a:custGeom>
              <a:avLst/>
              <a:gdLst/>
              <a:ahLst/>
              <a:cxnLst/>
              <a:rect l="l" t="t" r="r" b="b"/>
              <a:pathLst>
                <a:path w="3609975" h="114300">
                  <a:moveTo>
                    <a:pt x="3495674" y="114299"/>
                  </a:moveTo>
                  <a:lnTo>
                    <a:pt x="114299" y="114299"/>
                  </a:lnTo>
                  <a:lnTo>
                    <a:pt x="103040" y="113755"/>
                  </a:lnTo>
                  <a:lnTo>
                    <a:pt x="60364" y="100787"/>
                  </a:lnTo>
                  <a:lnTo>
                    <a:pt x="25900" y="72475"/>
                  </a:lnTo>
                  <a:lnTo>
                    <a:pt x="4894" y="33129"/>
                  </a:lnTo>
                  <a:lnTo>
                    <a:pt x="0" y="0"/>
                  </a:lnTo>
                  <a:lnTo>
                    <a:pt x="543" y="7506"/>
                  </a:lnTo>
                  <a:lnTo>
                    <a:pt x="2175" y="14868"/>
                  </a:lnTo>
                  <a:lnTo>
                    <a:pt x="25900" y="48316"/>
                  </a:lnTo>
                  <a:lnTo>
                    <a:pt x="60364" y="67191"/>
                  </a:lnTo>
                  <a:lnTo>
                    <a:pt x="103040" y="75837"/>
                  </a:lnTo>
                  <a:lnTo>
                    <a:pt x="114299" y="76199"/>
                  </a:lnTo>
                  <a:lnTo>
                    <a:pt x="3580693" y="76199"/>
                  </a:lnTo>
                  <a:lnTo>
                    <a:pt x="3576497" y="80822"/>
                  </a:lnTo>
                  <a:lnTo>
                    <a:pt x="3539415" y="105598"/>
                  </a:lnTo>
                  <a:lnTo>
                    <a:pt x="3506934" y="113755"/>
                  </a:lnTo>
                  <a:lnTo>
                    <a:pt x="3495674" y="114299"/>
                  </a:lnTo>
                  <a:close/>
                </a:path>
                <a:path w="3609975" h="114300">
                  <a:moveTo>
                    <a:pt x="3580693" y="76199"/>
                  </a:moveTo>
                  <a:lnTo>
                    <a:pt x="3495674" y="76199"/>
                  </a:lnTo>
                  <a:lnTo>
                    <a:pt x="3506932" y="75837"/>
                  </a:lnTo>
                  <a:lnTo>
                    <a:pt x="3517975" y="74749"/>
                  </a:lnTo>
                  <a:lnTo>
                    <a:pt x="3559188" y="63369"/>
                  </a:lnTo>
                  <a:lnTo>
                    <a:pt x="3596462" y="35956"/>
                  </a:lnTo>
                  <a:lnTo>
                    <a:pt x="3609974" y="0"/>
                  </a:lnTo>
                  <a:lnTo>
                    <a:pt x="3609430" y="11259"/>
                  </a:lnTo>
                  <a:lnTo>
                    <a:pt x="3596488" y="53881"/>
                  </a:lnTo>
                  <a:lnTo>
                    <a:pt x="3584074" y="72475"/>
                  </a:lnTo>
                  <a:lnTo>
                    <a:pt x="3580693" y="76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699" y="2285999"/>
              <a:ext cx="476250" cy="571500"/>
            </a:xfrm>
            <a:custGeom>
              <a:avLst/>
              <a:gdLst/>
              <a:ahLst/>
              <a:cxnLst/>
              <a:rect l="l" t="t" r="r" b="b"/>
              <a:pathLst>
                <a:path w="476250" h="571500">
                  <a:moveTo>
                    <a:pt x="245923" y="571499"/>
                  </a:moveTo>
                  <a:lnTo>
                    <a:pt x="230326" y="571499"/>
                  </a:lnTo>
                  <a:lnTo>
                    <a:pt x="222546" y="571041"/>
                  </a:lnTo>
                  <a:lnTo>
                    <a:pt x="184020" y="564189"/>
                  </a:lnTo>
                  <a:lnTo>
                    <a:pt x="139793" y="546190"/>
                  </a:lnTo>
                  <a:lnTo>
                    <a:pt x="99345" y="518192"/>
                  </a:lnTo>
                  <a:lnTo>
                    <a:pt x="65662" y="482867"/>
                  </a:lnTo>
                  <a:lnTo>
                    <a:pt x="43438" y="450402"/>
                  </a:lnTo>
                  <a:lnTo>
                    <a:pt x="25424" y="414371"/>
                  </a:lnTo>
                  <a:lnTo>
                    <a:pt x="12018" y="375569"/>
                  </a:lnTo>
                  <a:lnTo>
                    <a:pt x="3505" y="334821"/>
                  </a:lnTo>
                  <a:lnTo>
                    <a:pt x="71" y="293025"/>
                  </a:lnTo>
                  <a:lnTo>
                    <a:pt x="0" y="286017"/>
                  </a:lnTo>
                  <a:lnTo>
                    <a:pt x="286" y="271474"/>
                  </a:lnTo>
                  <a:lnTo>
                    <a:pt x="4575" y="229786"/>
                  </a:lnTo>
                  <a:lnTo>
                    <a:pt x="13919" y="189305"/>
                  </a:lnTo>
                  <a:lnTo>
                    <a:pt x="28117" y="150906"/>
                  </a:lnTo>
                  <a:lnTo>
                    <a:pt x="46860" y="115420"/>
                  </a:lnTo>
                  <a:lnTo>
                    <a:pt x="69745" y="83615"/>
                  </a:lnTo>
                  <a:lnTo>
                    <a:pt x="99345" y="53306"/>
                  </a:lnTo>
                  <a:lnTo>
                    <a:pt x="132751" y="29301"/>
                  </a:lnTo>
                  <a:lnTo>
                    <a:pt x="176463" y="9578"/>
                  </a:lnTo>
                  <a:lnTo>
                    <a:pt x="222545" y="458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7309"/>
                  </a:lnTo>
                  <a:lnTo>
                    <a:pt x="336456" y="25308"/>
                  </a:lnTo>
                  <a:lnTo>
                    <a:pt x="376904" y="53306"/>
                  </a:lnTo>
                  <a:lnTo>
                    <a:pt x="410587" y="88631"/>
                  </a:lnTo>
                  <a:lnTo>
                    <a:pt x="432811" y="121097"/>
                  </a:lnTo>
                  <a:lnTo>
                    <a:pt x="450824" y="157127"/>
                  </a:lnTo>
                  <a:lnTo>
                    <a:pt x="464230" y="195929"/>
                  </a:lnTo>
                  <a:lnTo>
                    <a:pt x="472744" y="236677"/>
                  </a:lnTo>
                  <a:lnTo>
                    <a:pt x="476178" y="278473"/>
                  </a:lnTo>
                  <a:lnTo>
                    <a:pt x="476178" y="293025"/>
                  </a:lnTo>
                  <a:lnTo>
                    <a:pt x="472744" y="334821"/>
                  </a:lnTo>
                  <a:lnTo>
                    <a:pt x="464230" y="375570"/>
                  </a:lnTo>
                  <a:lnTo>
                    <a:pt x="450824" y="414371"/>
                  </a:lnTo>
                  <a:lnTo>
                    <a:pt x="432811" y="450402"/>
                  </a:lnTo>
                  <a:lnTo>
                    <a:pt x="410587" y="482867"/>
                  </a:lnTo>
                  <a:lnTo>
                    <a:pt x="383161" y="512629"/>
                  </a:lnTo>
                  <a:lnTo>
                    <a:pt x="343498" y="542197"/>
                  </a:lnTo>
                  <a:lnTo>
                    <a:pt x="299785" y="561920"/>
                  </a:lnTo>
                  <a:lnTo>
                    <a:pt x="253703" y="571041"/>
                  </a:lnTo>
                  <a:lnTo>
                    <a:pt x="245923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2457449"/>
              <a:ext cx="228599" cy="2285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76349" y="2590799"/>
              <a:ext cx="609600" cy="38100"/>
            </a:xfrm>
            <a:custGeom>
              <a:avLst/>
              <a:gdLst/>
              <a:ahLst/>
              <a:cxnLst/>
              <a:rect l="l" t="t" r="r" b="b"/>
              <a:pathLst>
                <a:path w="609600" h="38100">
                  <a:moveTo>
                    <a:pt x="6095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380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64096" y="2256522"/>
            <a:ext cx="20389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14" dirty="0">
                <a:solidFill>
                  <a:srgbClr val="1F2937"/>
                </a:solidFill>
                <a:latin typeface="Montserrat SemiBold"/>
                <a:cs typeface="Montserrat SemiBold"/>
              </a:rPr>
              <a:t>Profile</a:t>
            </a:r>
            <a:r>
              <a:rPr sz="1700" b="1" spc="-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40" dirty="0">
                <a:solidFill>
                  <a:srgbClr val="1F2937"/>
                </a:solidFill>
                <a:latin typeface="Montserrat SemiBold"/>
                <a:cs typeface="Montserrat SemiBold"/>
              </a:rPr>
              <a:t>Management</a:t>
            </a:r>
            <a:endParaRPr sz="1700">
              <a:latin typeface="Montserrat SemiBold"/>
              <a:cs typeface="Montserrat SemiBold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397" y="2799426"/>
            <a:ext cx="135225" cy="9712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64096" y="2697454"/>
            <a:ext cx="24212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Personalized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30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Montserrat"/>
                <a:cs typeface="Montserrat"/>
              </a:rPr>
              <a:t>profile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setup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75397" y="3332827"/>
            <a:ext cx="135255" cy="401955"/>
            <a:chOff x="1275397" y="3332827"/>
            <a:chExt cx="135255" cy="40195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5397" y="3332827"/>
              <a:ext cx="135225" cy="971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5397" y="3637627"/>
              <a:ext cx="135225" cy="9712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473646" y="3257676"/>
            <a:ext cx="203200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Risk</a:t>
            </a:r>
            <a:r>
              <a:rPr sz="130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tolerance</a:t>
            </a:r>
            <a:r>
              <a:rPr sz="1300" spc="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assessment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4096" y="3535654"/>
            <a:ext cx="198373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Income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family</a:t>
            </a:r>
            <a:r>
              <a:rPr sz="130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Montserrat"/>
                <a:cs typeface="Montserrat"/>
              </a:rPr>
              <a:t>size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considerations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95774" y="2095499"/>
            <a:ext cx="3600450" cy="2514600"/>
            <a:chOff x="4295774" y="2095499"/>
            <a:chExt cx="3600450" cy="2514600"/>
          </a:xfrm>
        </p:grpSpPr>
        <p:sp>
          <p:nvSpPr>
            <p:cNvPr id="23" name="object 23"/>
            <p:cNvSpPr/>
            <p:nvPr/>
          </p:nvSpPr>
          <p:spPr>
            <a:xfrm>
              <a:off x="4295774" y="2095499"/>
              <a:ext cx="3600450" cy="2495550"/>
            </a:xfrm>
            <a:custGeom>
              <a:avLst/>
              <a:gdLst/>
              <a:ahLst/>
              <a:cxnLst/>
              <a:rect l="l" t="t" r="r" b="b"/>
              <a:pathLst>
                <a:path w="3600450" h="2495550">
                  <a:moveTo>
                    <a:pt x="3493654" y="2495549"/>
                  </a:moveTo>
                  <a:lnTo>
                    <a:pt x="106795" y="2495549"/>
                  </a:lnTo>
                  <a:lnTo>
                    <a:pt x="99362" y="2494939"/>
                  </a:lnTo>
                  <a:lnTo>
                    <a:pt x="57038" y="2482971"/>
                  </a:lnTo>
                  <a:lnTo>
                    <a:pt x="23432" y="2458417"/>
                  </a:lnTo>
                  <a:lnTo>
                    <a:pt x="3660" y="2425015"/>
                  </a:lnTo>
                  <a:lnTo>
                    <a:pt x="0" y="2406553"/>
                  </a:lnTo>
                  <a:lnTo>
                    <a:pt x="0" y="2400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493654" y="0"/>
                  </a:lnTo>
                  <a:lnTo>
                    <a:pt x="3536824" y="11572"/>
                  </a:lnTo>
                  <a:lnTo>
                    <a:pt x="3572278" y="38784"/>
                  </a:lnTo>
                  <a:lnTo>
                    <a:pt x="3594620" y="77492"/>
                  </a:lnTo>
                  <a:lnTo>
                    <a:pt x="3600449" y="106794"/>
                  </a:lnTo>
                  <a:lnTo>
                    <a:pt x="3600449" y="2406553"/>
                  </a:lnTo>
                  <a:lnTo>
                    <a:pt x="3585354" y="2448017"/>
                  </a:lnTo>
                  <a:lnTo>
                    <a:pt x="3555891" y="2476021"/>
                  </a:lnTo>
                  <a:lnTo>
                    <a:pt x="3515809" y="2492498"/>
                  </a:lnTo>
                  <a:lnTo>
                    <a:pt x="3501087" y="2494939"/>
                  </a:lnTo>
                  <a:lnTo>
                    <a:pt x="3493654" y="2495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95774" y="4495799"/>
              <a:ext cx="3600450" cy="114300"/>
            </a:xfrm>
            <a:custGeom>
              <a:avLst/>
              <a:gdLst/>
              <a:ahLst/>
              <a:cxnLst/>
              <a:rect l="l" t="t" r="r" b="b"/>
              <a:pathLst>
                <a:path w="3600450" h="114300">
                  <a:moveTo>
                    <a:pt x="3486149" y="114299"/>
                  </a:moveTo>
                  <a:lnTo>
                    <a:pt x="114299" y="114299"/>
                  </a:lnTo>
                  <a:lnTo>
                    <a:pt x="103040" y="113755"/>
                  </a:lnTo>
                  <a:lnTo>
                    <a:pt x="60364" y="100787"/>
                  </a:lnTo>
                  <a:lnTo>
                    <a:pt x="25900" y="72475"/>
                  </a:lnTo>
                  <a:lnTo>
                    <a:pt x="4893" y="33129"/>
                  </a:lnTo>
                  <a:lnTo>
                    <a:pt x="0" y="0"/>
                  </a:lnTo>
                  <a:lnTo>
                    <a:pt x="543" y="7506"/>
                  </a:lnTo>
                  <a:lnTo>
                    <a:pt x="2174" y="14868"/>
                  </a:lnTo>
                  <a:lnTo>
                    <a:pt x="25900" y="48316"/>
                  </a:lnTo>
                  <a:lnTo>
                    <a:pt x="60364" y="67191"/>
                  </a:lnTo>
                  <a:lnTo>
                    <a:pt x="103040" y="75837"/>
                  </a:lnTo>
                  <a:lnTo>
                    <a:pt x="114299" y="76199"/>
                  </a:lnTo>
                  <a:lnTo>
                    <a:pt x="3571168" y="76199"/>
                  </a:lnTo>
                  <a:lnTo>
                    <a:pt x="3566971" y="80822"/>
                  </a:lnTo>
                  <a:lnTo>
                    <a:pt x="3529889" y="105598"/>
                  </a:lnTo>
                  <a:lnTo>
                    <a:pt x="3497409" y="113755"/>
                  </a:lnTo>
                  <a:lnTo>
                    <a:pt x="3486149" y="114299"/>
                  </a:lnTo>
                  <a:close/>
                </a:path>
                <a:path w="3600450" h="114300">
                  <a:moveTo>
                    <a:pt x="3571168" y="76199"/>
                  </a:moveTo>
                  <a:lnTo>
                    <a:pt x="3486149" y="76199"/>
                  </a:lnTo>
                  <a:lnTo>
                    <a:pt x="3497407" y="75837"/>
                  </a:lnTo>
                  <a:lnTo>
                    <a:pt x="3508450" y="74749"/>
                  </a:lnTo>
                  <a:lnTo>
                    <a:pt x="3549662" y="63369"/>
                  </a:lnTo>
                  <a:lnTo>
                    <a:pt x="3586937" y="35956"/>
                  </a:lnTo>
                  <a:lnTo>
                    <a:pt x="3600449" y="0"/>
                  </a:lnTo>
                  <a:lnTo>
                    <a:pt x="3599906" y="11259"/>
                  </a:lnTo>
                  <a:lnTo>
                    <a:pt x="3598306" y="22086"/>
                  </a:lnTo>
                  <a:lnTo>
                    <a:pt x="3598274" y="22302"/>
                  </a:lnTo>
                  <a:lnTo>
                    <a:pt x="3595555" y="33129"/>
                  </a:lnTo>
                  <a:lnTo>
                    <a:pt x="3574549" y="72475"/>
                  </a:lnTo>
                  <a:lnTo>
                    <a:pt x="3571168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6274" y="2285999"/>
              <a:ext cx="457200" cy="571500"/>
            </a:xfrm>
            <a:custGeom>
              <a:avLst/>
              <a:gdLst/>
              <a:ahLst/>
              <a:cxnLst/>
              <a:rect l="l" t="t" r="r" b="b"/>
              <a:pathLst>
                <a:path w="457200" h="571500">
                  <a:moveTo>
                    <a:pt x="236087" y="571499"/>
                  </a:moveTo>
                  <a:lnTo>
                    <a:pt x="221112" y="571499"/>
                  </a:lnTo>
                  <a:lnTo>
                    <a:pt x="213644" y="571044"/>
                  </a:lnTo>
                  <a:lnTo>
                    <a:pt x="169405" y="561992"/>
                  </a:lnTo>
                  <a:lnTo>
                    <a:pt x="134201" y="546379"/>
                  </a:lnTo>
                  <a:lnTo>
                    <a:pt x="95371" y="518590"/>
                  </a:lnTo>
                  <a:lnTo>
                    <a:pt x="63035" y="483528"/>
                  </a:lnTo>
                  <a:lnTo>
                    <a:pt x="41700" y="451305"/>
                  </a:lnTo>
                  <a:lnTo>
                    <a:pt x="24407" y="415543"/>
                  </a:lnTo>
                  <a:lnTo>
                    <a:pt x="11538" y="377032"/>
                  </a:lnTo>
                  <a:lnTo>
                    <a:pt x="3365" y="336588"/>
                  </a:lnTo>
                  <a:lnTo>
                    <a:pt x="68" y="295103"/>
                  </a:lnTo>
                  <a:lnTo>
                    <a:pt x="0" y="288147"/>
                  </a:lnTo>
                  <a:lnTo>
                    <a:pt x="68" y="276395"/>
                  </a:lnTo>
                  <a:lnTo>
                    <a:pt x="3364" y="234911"/>
                  </a:lnTo>
                  <a:lnTo>
                    <a:pt x="11537" y="194467"/>
                  </a:lnTo>
                  <a:lnTo>
                    <a:pt x="24407" y="155955"/>
                  </a:lnTo>
                  <a:lnTo>
                    <a:pt x="41700" y="120193"/>
                  </a:lnTo>
                  <a:lnTo>
                    <a:pt x="63035" y="87970"/>
                  </a:lnTo>
                  <a:lnTo>
                    <a:pt x="89365" y="58430"/>
                  </a:lnTo>
                  <a:lnTo>
                    <a:pt x="127441" y="29083"/>
                  </a:lnTo>
                  <a:lnTo>
                    <a:pt x="169405" y="9506"/>
                  </a:lnTo>
                  <a:lnTo>
                    <a:pt x="213644" y="454"/>
                  </a:lnTo>
                  <a:lnTo>
                    <a:pt x="221112" y="0"/>
                  </a:lnTo>
                  <a:lnTo>
                    <a:pt x="236087" y="0"/>
                  </a:lnTo>
                  <a:lnTo>
                    <a:pt x="280540" y="7254"/>
                  </a:lnTo>
                  <a:lnTo>
                    <a:pt x="322997" y="25119"/>
                  </a:lnTo>
                  <a:lnTo>
                    <a:pt x="361828" y="52909"/>
                  </a:lnTo>
                  <a:lnTo>
                    <a:pt x="394163" y="87970"/>
                  </a:lnTo>
                  <a:lnTo>
                    <a:pt x="415498" y="120193"/>
                  </a:lnTo>
                  <a:lnTo>
                    <a:pt x="432791" y="155955"/>
                  </a:lnTo>
                  <a:lnTo>
                    <a:pt x="445661" y="194467"/>
                  </a:lnTo>
                  <a:lnTo>
                    <a:pt x="453834" y="234911"/>
                  </a:lnTo>
                  <a:lnTo>
                    <a:pt x="457131" y="276395"/>
                  </a:lnTo>
                  <a:lnTo>
                    <a:pt x="457131" y="295103"/>
                  </a:lnTo>
                  <a:lnTo>
                    <a:pt x="453834" y="336588"/>
                  </a:lnTo>
                  <a:lnTo>
                    <a:pt x="445660" y="377032"/>
                  </a:lnTo>
                  <a:lnTo>
                    <a:pt x="432791" y="415543"/>
                  </a:lnTo>
                  <a:lnTo>
                    <a:pt x="415497" y="451305"/>
                  </a:lnTo>
                  <a:lnTo>
                    <a:pt x="394163" y="483528"/>
                  </a:lnTo>
                  <a:lnTo>
                    <a:pt x="367834" y="513068"/>
                  </a:lnTo>
                  <a:lnTo>
                    <a:pt x="329758" y="542416"/>
                  </a:lnTo>
                  <a:lnTo>
                    <a:pt x="287794" y="561992"/>
                  </a:lnTo>
                  <a:lnTo>
                    <a:pt x="243555" y="571044"/>
                  </a:lnTo>
                  <a:lnTo>
                    <a:pt x="236087" y="5714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0574" y="2471737"/>
              <a:ext cx="228600" cy="200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095874" y="2857499"/>
              <a:ext cx="609600" cy="38100"/>
            </a:xfrm>
            <a:custGeom>
              <a:avLst/>
              <a:gdLst/>
              <a:ahLst/>
              <a:cxnLst/>
              <a:rect l="l" t="t" r="r" b="b"/>
              <a:pathLst>
                <a:path w="609600" h="38100">
                  <a:moveTo>
                    <a:pt x="6095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380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083769" y="2256522"/>
            <a:ext cx="1432560" cy="5524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5"/>
              </a:spcBef>
            </a:pPr>
            <a:r>
              <a:rPr sz="1700" b="1" spc="-110" dirty="0">
                <a:solidFill>
                  <a:srgbClr val="1F2937"/>
                </a:solidFill>
                <a:latin typeface="Montserrat SemiBold"/>
                <a:cs typeface="Montserrat SemiBold"/>
              </a:rPr>
              <a:t>Financial</a:t>
            </a:r>
            <a:r>
              <a:rPr sz="1700" b="1" spc="-6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40" dirty="0">
                <a:solidFill>
                  <a:srgbClr val="1F2937"/>
                </a:solidFill>
                <a:latin typeface="Montserrat SemiBold"/>
                <a:cs typeface="Montserrat SemiBold"/>
              </a:rPr>
              <a:t>Data </a:t>
            </a:r>
            <a:r>
              <a:rPr sz="1700" b="1" spc="-85" dirty="0">
                <a:solidFill>
                  <a:srgbClr val="1F2937"/>
                </a:solidFill>
                <a:latin typeface="Montserrat SemiBold"/>
                <a:cs typeface="Montserrat SemiBold"/>
              </a:rPr>
              <a:t>Management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094922" y="3066126"/>
            <a:ext cx="135255" cy="706755"/>
            <a:chOff x="5094922" y="3066126"/>
            <a:chExt cx="135255" cy="706755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4922" y="3066126"/>
              <a:ext cx="135225" cy="971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4922" y="3370926"/>
              <a:ext cx="135225" cy="971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4922" y="3675726"/>
              <a:ext cx="135225" cy="9712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293319" y="2990976"/>
            <a:ext cx="127952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Income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tracking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93319" y="3295776"/>
            <a:ext cx="157416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Expense</a:t>
            </a:r>
            <a:r>
              <a:rPr sz="1300" spc="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monitoring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83769" y="3573754"/>
            <a:ext cx="24422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Savings</a:t>
            </a:r>
            <a:r>
              <a:rPr sz="130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management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&amp;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Montserrat"/>
                <a:cs typeface="Montserrat"/>
              </a:rPr>
              <a:t>bulk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data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entry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124824" y="2095499"/>
            <a:ext cx="3609975" cy="2514600"/>
            <a:chOff x="8124824" y="2095499"/>
            <a:chExt cx="3609975" cy="2514600"/>
          </a:xfrm>
        </p:grpSpPr>
        <p:sp>
          <p:nvSpPr>
            <p:cNvPr id="37" name="object 37"/>
            <p:cNvSpPr/>
            <p:nvPr/>
          </p:nvSpPr>
          <p:spPr>
            <a:xfrm>
              <a:off x="8124824" y="2095499"/>
              <a:ext cx="3609975" cy="2495550"/>
            </a:xfrm>
            <a:custGeom>
              <a:avLst/>
              <a:gdLst/>
              <a:ahLst/>
              <a:cxnLst/>
              <a:rect l="l" t="t" r="r" b="b"/>
              <a:pathLst>
                <a:path w="3609975" h="2495550">
                  <a:moveTo>
                    <a:pt x="3503178" y="2495549"/>
                  </a:moveTo>
                  <a:lnTo>
                    <a:pt x="106794" y="2495549"/>
                  </a:lnTo>
                  <a:lnTo>
                    <a:pt x="99361" y="2494939"/>
                  </a:lnTo>
                  <a:lnTo>
                    <a:pt x="57037" y="2482971"/>
                  </a:lnTo>
                  <a:lnTo>
                    <a:pt x="23432" y="2458417"/>
                  </a:lnTo>
                  <a:lnTo>
                    <a:pt x="3659" y="2425015"/>
                  </a:lnTo>
                  <a:lnTo>
                    <a:pt x="0" y="2406553"/>
                  </a:lnTo>
                  <a:lnTo>
                    <a:pt x="0" y="2400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503178" y="0"/>
                  </a:lnTo>
                  <a:lnTo>
                    <a:pt x="3546347" y="11572"/>
                  </a:lnTo>
                  <a:lnTo>
                    <a:pt x="3581803" y="38784"/>
                  </a:lnTo>
                  <a:lnTo>
                    <a:pt x="3604144" y="77492"/>
                  </a:lnTo>
                  <a:lnTo>
                    <a:pt x="3609974" y="106794"/>
                  </a:lnTo>
                  <a:lnTo>
                    <a:pt x="3609974" y="2406553"/>
                  </a:lnTo>
                  <a:lnTo>
                    <a:pt x="3594880" y="2448017"/>
                  </a:lnTo>
                  <a:lnTo>
                    <a:pt x="3565415" y="2476021"/>
                  </a:lnTo>
                  <a:lnTo>
                    <a:pt x="3525332" y="2492498"/>
                  </a:lnTo>
                  <a:lnTo>
                    <a:pt x="3510611" y="2494939"/>
                  </a:lnTo>
                  <a:lnTo>
                    <a:pt x="3503178" y="2495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24824" y="4495799"/>
              <a:ext cx="3609975" cy="114300"/>
            </a:xfrm>
            <a:custGeom>
              <a:avLst/>
              <a:gdLst/>
              <a:ahLst/>
              <a:cxnLst/>
              <a:rect l="l" t="t" r="r" b="b"/>
              <a:pathLst>
                <a:path w="3609975" h="114300">
                  <a:moveTo>
                    <a:pt x="3495674" y="114299"/>
                  </a:moveTo>
                  <a:lnTo>
                    <a:pt x="114299" y="114299"/>
                  </a:lnTo>
                  <a:lnTo>
                    <a:pt x="103040" y="113755"/>
                  </a:lnTo>
                  <a:lnTo>
                    <a:pt x="60363" y="100787"/>
                  </a:lnTo>
                  <a:lnTo>
                    <a:pt x="25899" y="72475"/>
                  </a:lnTo>
                  <a:lnTo>
                    <a:pt x="4893" y="33129"/>
                  </a:lnTo>
                  <a:lnTo>
                    <a:pt x="0" y="0"/>
                  </a:lnTo>
                  <a:lnTo>
                    <a:pt x="543" y="7506"/>
                  </a:lnTo>
                  <a:lnTo>
                    <a:pt x="2174" y="14868"/>
                  </a:lnTo>
                  <a:lnTo>
                    <a:pt x="25899" y="48316"/>
                  </a:lnTo>
                  <a:lnTo>
                    <a:pt x="60363" y="67191"/>
                  </a:lnTo>
                  <a:lnTo>
                    <a:pt x="103040" y="75837"/>
                  </a:lnTo>
                  <a:lnTo>
                    <a:pt x="114299" y="76199"/>
                  </a:lnTo>
                  <a:lnTo>
                    <a:pt x="3580692" y="76199"/>
                  </a:lnTo>
                  <a:lnTo>
                    <a:pt x="3576496" y="80822"/>
                  </a:lnTo>
                  <a:lnTo>
                    <a:pt x="3539413" y="105598"/>
                  </a:lnTo>
                  <a:lnTo>
                    <a:pt x="3506934" y="113755"/>
                  </a:lnTo>
                  <a:lnTo>
                    <a:pt x="3495674" y="114299"/>
                  </a:lnTo>
                  <a:close/>
                </a:path>
                <a:path w="3609975" h="114300">
                  <a:moveTo>
                    <a:pt x="3580692" y="76199"/>
                  </a:moveTo>
                  <a:lnTo>
                    <a:pt x="3495674" y="76199"/>
                  </a:lnTo>
                  <a:lnTo>
                    <a:pt x="3506932" y="75837"/>
                  </a:lnTo>
                  <a:lnTo>
                    <a:pt x="3517975" y="74749"/>
                  </a:lnTo>
                  <a:lnTo>
                    <a:pt x="3559187" y="63369"/>
                  </a:lnTo>
                  <a:lnTo>
                    <a:pt x="3596462" y="35956"/>
                  </a:lnTo>
                  <a:lnTo>
                    <a:pt x="3609974" y="0"/>
                  </a:lnTo>
                  <a:lnTo>
                    <a:pt x="3609430" y="11259"/>
                  </a:lnTo>
                  <a:lnTo>
                    <a:pt x="3607831" y="22086"/>
                  </a:lnTo>
                  <a:lnTo>
                    <a:pt x="3607799" y="22302"/>
                  </a:lnTo>
                  <a:lnTo>
                    <a:pt x="3605080" y="33129"/>
                  </a:lnTo>
                  <a:lnTo>
                    <a:pt x="3584073" y="72475"/>
                  </a:lnTo>
                  <a:lnTo>
                    <a:pt x="3580692" y="76199"/>
                  </a:lnTo>
                  <a:close/>
                </a:path>
              </a:pathLst>
            </a:custGeom>
            <a:solidFill>
              <a:srgbClr val="8B5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15324" y="2285999"/>
              <a:ext cx="533400" cy="571500"/>
            </a:xfrm>
            <a:custGeom>
              <a:avLst/>
              <a:gdLst/>
              <a:ahLst/>
              <a:cxnLst/>
              <a:rect l="l" t="t" r="r" b="b"/>
              <a:pathLst>
                <a:path w="533400" h="571500">
                  <a:moveTo>
                    <a:pt x="265955" y="571499"/>
                  </a:moveTo>
                  <a:lnTo>
                    <a:pt x="226931" y="568407"/>
                  </a:lnTo>
                  <a:lnTo>
                    <a:pt x="188752" y="559195"/>
                  </a:lnTo>
                  <a:lnTo>
                    <a:pt x="152243" y="544064"/>
                  </a:lnTo>
                  <a:lnTo>
                    <a:pt x="118197" y="523341"/>
                  </a:lnTo>
                  <a:lnTo>
                    <a:pt x="87350" y="497476"/>
                  </a:lnTo>
                  <a:lnTo>
                    <a:pt x="60368" y="467027"/>
                  </a:lnTo>
                  <a:lnTo>
                    <a:pt x="37837" y="432654"/>
                  </a:lnTo>
                  <a:lnTo>
                    <a:pt x="20243" y="395101"/>
                  </a:lnTo>
                  <a:lnTo>
                    <a:pt x="7969" y="355181"/>
                  </a:lnTo>
                  <a:lnTo>
                    <a:pt x="1280" y="313758"/>
                  </a:lnTo>
                  <a:lnTo>
                    <a:pt x="0" y="285749"/>
                  </a:lnTo>
                  <a:lnTo>
                    <a:pt x="320" y="271729"/>
                  </a:lnTo>
                  <a:lnTo>
                    <a:pt x="5109" y="230002"/>
                  </a:lnTo>
                  <a:lnTo>
                    <a:pt x="15545" y="189483"/>
                  </a:lnTo>
                  <a:lnTo>
                    <a:pt x="31403" y="151048"/>
                  </a:lnTo>
                  <a:lnTo>
                    <a:pt x="52337" y="115528"/>
                  </a:lnTo>
                  <a:lnTo>
                    <a:pt x="77895" y="83694"/>
                  </a:lnTo>
                  <a:lnTo>
                    <a:pt x="107525" y="56233"/>
                  </a:lnTo>
                  <a:lnTo>
                    <a:pt x="140584" y="33740"/>
                  </a:lnTo>
                  <a:lnTo>
                    <a:pt x="176357" y="16703"/>
                  </a:lnTo>
                  <a:lnTo>
                    <a:pt x="214069" y="5490"/>
                  </a:lnTo>
                  <a:lnTo>
                    <a:pt x="252905" y="344"/>
                  </a:lnTo>
                  <a:lnTo>
                    <a:pt x="267444" y="0"/>
                  </a:lnTo>
                  <a:lnTo>
                    <a:pt x="280494" y="344"/>
                  </a:lnTo>
                  <a:lnTo>
                    <a:pt x="319328" y="5490"/>
                  </a:lnTo>
                  <a:lnTo>
                    <a:pt x="357041" y="16703"/>
                  </a:lnTo>
                  <a:lnTo>
                    <a:pt x="392814" y="33740"/>
                  </a:lnTo>
                  <a:lnTo>
                    <a:pt x="425872" y="56233"/>
                  </a:lnTo>
                  <a:lnTo>
                    <a:pt x="455502" y="83694"/>
                  </a:lnTo>
                  <a:lnTo>
                    <a:pt x="481061" y="115528"/>
                  </a:lnTo>
                  <a:lnTo>
                    <a:pt x="501995" y="151048"/>
                  </a:lnTo>
                  <a:lnTo>
                    <a:pt x="517852" y="189483"/>
                  </a:lnTo>
                  <a:lnTo>
                    <a:pt x="528288" y="230002"/>
                  </a:lnTo>
                  <a:lnTo>
                    <a:pt x="533080" y="271729"/>
                  </a:lnTo>
                  <a:lnTo>
                    <a:pt x="533399" y="285749"/>
                  </a:lnTo>
                  <a:lnTo>
                    <a:pt x="533080" y="299771"/>
                  </a:lnTo>
                  <a:lnTo>
                    <a:pt x="528288" y="341496"/>
                  </a:lnTo>
                  <a:lnTo>
                    <a:pt x="517852" y="382016"/>
                  </a:lnTo>
                  <a:lnTo>
                    <a:pt x="501995" y="420451"/>
                  </a:lnTo>
                  <a:lnTo>
                    <a:pt x="481061" y="455970"/>
                  </a:lnTo>
                  <a:lnTo>
                    <a:pt x="455502" y="487805"/>
                  </a:lnTo>
                  <a:lnTo>
                    <a:pt x="425872" y="515266"/>
                  </a:lnTo>
                  <a:lnTo>
                    <a:pt x="392813" y="537758"/>
                  </a:lnTo>
                  <a:lnTo>
                    <a:pt x="357041" y="554796"/>
                  </a:lnTo>
                  <a:lnTo>
                    <a:pt x="319328" y="566008"/>
                  </a:lnTo>
                  <a:lnTo>
                    <a:pt x="280494" y="571155"/>
                  </a:lnTo>
                  <a:lnTo>
                    <a:pt x="265955" y="5714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7724" y="2471737"/>
              <a:ext cx="228600" cy="20002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001124" y="2590799"/>
              <a:ext cx="609600" cy="38100"/>
            </a:xfrm>
            <a:custGeom>
              <a:avLst/>
              <a:gdLst/>
              <a:ahLst/>
              <a:cxnLst/>
              <a:rect l="l" t="t" r="r" b="b"/>
              <a:pathLst>
                <a:path w="609600" h="38100">
                  <a:moveTo>
                    <a:pt x="6095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38099"/>
                  </a:lnTo>
                  <a:close/>
                </a:path>
              </a:pathLst>
            </a:custGeom>
            <a:solidFill>
              <a:srgbClr val="8B5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990062" y="2256522"/>
            <a:ext cx="18681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0" dirty="0">
                <a:solidFill>
                  <a:srgbClr val="1F2937"/>
                </a:solidFill>
                <a:latin typeface="Montserrat SemiBold"/>
                <a:cs typeface="Montserrat SemiBold"/>
              </a:rPr>
              <a:t>Investment</a:t>
            </a:r>
            <a:r>
              <a:rPr sz="1700" b="1" spc="-4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1F2937"/>
                </a:solidFill>
                <a:latin typeface="Montserrat SemiBold"/>
                <a:cs typeface="Montserrat SemiBold"/>
              </a:rPr>
              <a:t>Advice</a:t>
            </a:r>
            <a:endParaRPr sz="1700">
              <a:latin typeface="Montserrat SemiBold"/>
              <a:cs typeface="Montserrat SemiBold"/>
            </a:endParaRPr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0172" y="2799426"/>
            <a:ext cx="135225" cy="97125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8990062" y="2697454"/>
            <a:ext cx="18999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Personalized</a:t>
            </a:r>
            <a:r>
              <a:rPr sz="1300" spc="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portfolio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allocation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0172" y="3332827"/>
            <a:ext cx="135225" cy="9712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8990062" y="3230854"/>
            <a:ext cx="19723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Age-based</a:t>
            </a:r>
            <a:r>
              <a:rPr sz="1300" spc="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investment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strategies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47" name="object 4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0172" y="3866227"/>
            <a:ext cx="135225" cy="97125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8990062" y="3764254"/>
            <a:ext cx="19577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Real-time</a:t>
            </a:r>
            <a:r>
              <a:rPr sz="130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market</a:t>
            </a:r>
            <a:r>
              <a:rPr sz="130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data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analysis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57199" y="4838699"/>
            <a:ext cx="3609975" cy="2286000"/>
            <a:chOff x="457199" y="4838699"/>
            <a:chExt cx="3609975" cy="2286000"/>
          </a:xfrm>
        </p:grpSpPr>
        <p:sp>
          <p:nvSpPr>
            <p:cNvPr id="50" name="object 50"/>
            <p:cNvSpPr/>
            <p:nvPr/>
          </p:nvSpPr>
          <p:spPr>
            <a:xfrm>
              <a:off x="457199" y="4838699"/>
              <a:ext cx="3609975" cy="2266950"/>
            </a:xfrm>
            <a:custGeom>
              <a:avLst/>
              <a:gdLst/>
              <a:ahLst/>
              <a:cxnLst/>
              <a:rect l="l" t="t" r="r" b="b"/>
              <a:pathLst>
                <a:path w="3609975" h="2266950">
                  <a:moveTo>
                    <a:pt x="3503179" y="2266949"/>
                  </a:moveTo>
                  <a:lnTo>
                    <a:pt x="106794" y="2266949"/>
                  </a:lnTo>
                  <a:lnTo>
                    <a:pt x="99361" y="2266339"/>
                  </a:lnTo>
                  <a:lnTo>
                    <a:pt x="57038" y="2254370"/>
                  </a:lnTo>
                  <a:lnTo>
                    <a:pt x="23432" y="2229817"/>
                  </a:lnTo>
                  <a:lnTo>
                    <a:pt x="3660" y="2196415"/>
                  </a:lnTo>
                  <a:lnTo>
                    <a:pt x="0" y="2177953"/>
                  </a:lnTo>
                  <a:lnTo>
                    <a:pt x="0" y="21716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3503179" y="0"/>
                  </a:lnTo>
                  <a:lnTo>
                    <a:pt x="3546348" y="11571"/>
                  </a:lnTo>
                  <a:lnTo>
                    <a:pt x="3581803" y="38783"/>
                  </a:lnTo>
                  <a:lnTo>
                    <a:pt x="3604145" y="77492"/>
                  </a:lnTo>
                  <a:lnTo>
                    <a:pt x="3609974" y="106794"/>
                  </a:lnTo>
                  <a:lnTo>
                    <a:pt x="3609974" y="2177953"/>
                  </a:lnTo>
                  <a:lnTo>
                    <a:pt x="3594880" y="2219416"/>
                  </a:lnTo>
                  <a:lnTo>
                    <a:pt x="3565416" y="2247421"/>
                  </a:lnTo>
                  <a:lnTo>
                    <a:pt x="3525333" y="2263898"/>
                  </a:lnTo>
                  <a:lnTo>
                    <a:pt x="3510612" y="2266339"/>
                  </a:lnTo>
                  <a:lnTo>
                    <a:pt x="3503179" y="2266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7199" y="7010399"/>
              <a:ext cx="3609975" cy="114300"/>
            </a:xfrm>
            <a:custGeom>
              <a:avLst/>
              <a:gdLst/>
              <a:ahLst/>
              <a:cxnLst/>
              <a:rect l="l" t="t" r="r" b="b"/>
              <a:pathLst>
                <a:path w="3609975" h="114300">
                  <a:moveTo>
                    <a:pt x="3495674" y="114299"/>
                  </a:moveTo>
                  <a:lnTo>
                    <a:pt x="114299" y="114299"/>
                  </a:lnTo>
                  <a:lnTo>
                    <a:pt x="103040" y="113755"/>
                  </a:lnTo>
                  <a:lnTo>
                    <a:pt x="60364" y="100787"/>
                  </a:lnTo>
                  <a:lnTo>
                    <a:pt x="25900" y="72475"/>
                  </a:lnTo>
                  <a:lnTo>
                    <a:pt x="4894" y="33129"/>
                  </a:lnTo>
                  <a:lnTo>
                    <a:pt x="0" y="0"/>
                  </a:lnTo>
                  <a:lnTo>
                    <a:pt x="543" y="7506"/>
                  </a:lnTo>
                  <a:lnTo>
                    <a:pt x="2175" y="14868"/>
                  </a:lnTo>
                  <a:lnTo>
                    <a:pt x="25900" y="48316"/>
                  </a:lnTo>
                  <a:lnTo>
                    <a:pt x="60364" y="67191"/>
                  </a:lnTo>
                  <a:lnTo>
                    <a:pt x="103040" y="75837"/>
                  </a:lnTo>
                  <a:lnTo>
                    <a:pt x="114299" y="76199"/>
                  </a:lnTo>
                  <a:lnTo>
                    <a:pt x="3580693" y="76199"/>
                  </a:lnTo>
                  <a:lnTo>
                    <a:pt x="3576497" y="80821"/>
                  </a:lnTo>
                  <a:lnTo>
                    <a:pt x="3539415" y="105598"/>
                  </a:lnTo>
                  <a:lnTo>
                    <a:pt x="3506934" y="113755"/>
                  </a:lnTo>
                  <a:lnTo>
                    <a:pt x="3495674" y="114299"/>
                  </a:lnTo>
                  <a:close/>
                </a:path>
                <a:path w="3609975" h="114300">
                  <a:moveTo>
                    <a:pt x="3580693" y="76199"/>
                  </a:moveTo>
                  <a:lnTo>
                    <a:pt x="3495674" y="76199"/>
                  </a:lnTo>
                  <a:lnTo>
                    <a:pt x="3506934" y="75837"/>
                  </a:lnTo>
                  <a:lnTo>
                    <a:pt x="3517977" y="74749"/>
                  </a:lnTo>
                  <a:lnTo>
                    <a:pt x="3559188" y="63368"/>
                  </a:lnTo>
                  <a:lnTo>
                    <a:pt x="3596462" y="35955"/>
                  </a:lnTo>
                  <a:lnTo>
                    <a:pt x="3604963" y="22302"/>
                  </a:lnTo>
                  <a:lnTo>
                    <a:pt x="3605080" y="22085"/>
                  </a:lnTo>
                  <a:lnTo>
                    <a:pt x="3607799" y="14868"/>
                  </a:lnTo>
                  <a:lnTo>
                    <a:pt x="3609430" y="7506"/>
                  </a:lnTo>
                  <a:lnTo>
                    <a:pt x="3609974" y="0"/>
                  </a:lnTo>
                  <a:lnTo>
                    <a:pt x="3609430" y="11259"/>
                  </a:lnTo>
                  <a:lnTo>
                    <a:pt x="3596488" y="53881"/>
                  </a:lnTo>
                  <a:lnTo>
                    <a:pt x="3584074" y="72475"/>
                  </a:lnTo>
                  <a:lnTo>
                    <a:pt x="3580693" y="761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7699" y="5029199"/>
              <a:ext cx="476250" cy="571500"/>
            </a:xfrm>
            <a:custGeom>
              <a:avLst/>
              <a:gdLst/>
              <a:ahLst/>
              <a:cxnLst/>
              <a:rect l="l" t="t" r="r" b="b"/>
              <a:pathLst>
                <a:path w="476250" h="571500">
                  <a:moveTo>
                    <a:pt x="247435" y="571499"/>
                  </a:moveTo>
                  <a:lnTo>
                    <a:pt x="228814" y="571499"/>
                  </a:lnTo>
                  <a:lnTo>
                    <a:pt x="221085" y="571041"/>
                  </a:lnTo>
                  <a:lnTo>
                    <a:pt x="182812" y="564183"/>
                  </a:lnTo>
                  <a:lnTo>
                    <a:pt x="138875" y="546167"/>
                  </a:lnTo>
                  <a:lnTo>
                    <a:pt x="98693" y="518143"/>
                  </a:lnTo>
                  <a:lnTo>
                    <a:pt x="65231" y="482784"/>
                  </a:lnTo>
                  <a:lnTo>
                    <a:pt x="43153" y="450288"/>
                  </a:lnTo>
                  <a:lnTo>
                    <a:pt x="25258" y="414224"/>
                  </a:lnTo>
                  <a:lnTo>
                    <a:pt x="11940" y="375386"/>
                  </a:lnTo>
                  <a:lnTo>
                    <a:pt x="3482" y="334600"/>
                  </a:lnTo>
                  <a:lnTo>
                    <a:pt x="71" y="292764"/>
                  </a:lnTo>
                  <a:lnTo>
                    <a:pt x="0" y="285749"/>
                  </a:lnTo>
                  <a:lnTo>
                    <a:pt x="284" y="271729"/>
                  </a:lnTo>
                  <a:lnTo>
                    <a:pt x="4545" y="230002"/>
                  </a:lnTo>
                  <a:lnTo>
                    <a:pt x="13828" y="189483"/>
                  </a:lnTo>
                  <a:lnTo>
                    <a:pt x="27932" y="151048"/>
                  </a:lnTo>
                  <a:lnTo>
                    <a:pt x="46553" y="115528"/>
                  </a:lnTo>
                  <a:lnTo>
                    <a:pt x="69287" y="83694"/>
                  </a:lnTo>
                  <a:lnTo>
                    <a:pt x="98693" y="53357"/>
                  </a:lnTo>
                  <a:lnTo>
                    <a:pt x="131880" y="29328"/>
                  </a:lnTo>
                  <a:lnTo>
                    <a:pt x="175306" y="9587"/>
                  </a:lnTo>
                  <a:lnTo>
                    <a:pt x="221085" y="458"/>
                  </a:lnTo>
                  <a:lnTo>
                    <a:pt x="228814" y="0"/>
                  </a:lnTo>
                  <a:lnTo>
                    <a:pt x="247435" y="0"/>
                  </a:lnTo>
                  <a:lnTo>
                    <a:pt x="293437" y="7315"/>
                  </a:lnTo>
                  <a:lnTo>
                    <a:pt x="337373" y="25332"/>
                  </a:lnTo>
                  <a:lnTo>
                    <a:pt x="377556" y="53357"/>
                  </a:lnTo>
                  <a:lnTo>
                    <a:pt x="411018" y="88715"/>
                  </a:lnTo>
                  <a:lnTo>
                    <a:pt x="433096" y="121210"/>
                  </a:lnTo>
                  <a:lnTo>
                    <a:pt x="450991" y="157275"/>
                  </a:lnTo>
                  <a:lnTo>
                    <a:pt x="464309" y="196113"/>
                  </a:lnTo>
                  <a:lnTo>
                    <a:pt x="472767" y="236899"/>
                  </a:lnTo>
                  <a:lnTo>
                    <a:pt x="476178" y="278735"/>
                  </a:lnTo>
                  <a:lnTo>
                    <a:pt x="476178" y="292764"/>
                  </a:lnTo>
                  <a:lnTo>
                    <a:pt x="472767" y="334600"/>
                  </a:lnTo>
                  <a:lnTo>
                    <a:pt x="464309" y="375386"/>
                  </a:lnTo>
                  <a:lnTo>
                    <a:pt x="450991" y="414224"/>
                  </a:lnTo>
                  <a:lnTo>
                    <a:pt x="433096" y="450288"/>
                  </a:lnTo>
                  <a:lnTo>
                    <a:pt x="411018" y="482784"/>
                  </a:lnTo>
                  <a:lnTo>
                    <a:pt x="383772" y="512575"/>
                  </a:lnTo>
                  <a:lnTo>
                    <a:pt x="344369" y="542170"/>
                  </a:lnTo>
                  <a:lnTo>
                    <a:pt x="300943" y="561912"/>
                  </a:lnTo>
                  <a:lnTo>
                    <a:pt x="255164" y="571041"/>
                  </a:lnTo>
                  <a:lnTo>
                    <a:pt x="247435" y="571499"/>
                  </a:lnTo>
                  <a:close/>
                </a:path>
              </a:pathLst>
            </a:custGeom>
            <a:solidFill>
              <a:srgbClr val="FEF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2462" y="5200649"/>
              <a:ext cx="1133475" cy="228600"/>
            </a:xfrm>
            <a:custGeom>
              <a:avLst/>
              <a:gdLst/>
              <a:ahLst/>
              <a:cxnLst/>
              <a:rect l="l" t="t" r="r" b="b"/>
              <a:pathLst>
                <a:path w="1133475" h="228600">
                  <a:moveTo>
                    <a:pt x="178600" y="42862"/>
                  </a:moveTo>
                  <a:lnTo>
                    <a:pt x="175234" y="26187"/>
                  </a:lnTo>
                  <a:lnTo>
                    <a:pt x="166039" y="12560"/>
                  </a:lnTo>
                  <a:lnTo>
                    <a:pt x="152412" y="3378"/>
                  </a:lnTo>
                  <a:lnTo>
                    <a:pt x="135737" y="0"/>
                  </a:lnTo>
                  <a:lnTo>
                    <a:pt x="119062" y="3378"/>
                  </a:lnTo>
                  <a:lnTo>
                    <a:pt x="105435" y="12560"/>
                  </a:lnTo>
                  <a:lnTo>
                    <a:pt x="96240" y="26187"/>
                  </a:lnTo>
                  <a:lnTo>
                    <a:pt x="92875" y="42862"/>
                  </a:lnTo>
                  <a:lnTo>
                    <a:pt x="92964" y="45542"/>
                  </a:lnTo>
                  <a:lnTo>
                    <a:pt x="99796" y="43802"/>
                  </a:lnTo>
                  <a:lnTo>
                    <a:pt x="106934" y="42862"/>
                  </a:lnTo>
                  <a:lnTo>
                    <a:pt x="173863" y="42862"/>
                  </a:lnTo>
                  <a:lnTo>
                    <a:pt x="176237" y="43002"/>
                  </a:lnTo>
                  <a:lnTo>
                    <a:pt x="178600" y="43180"/>
                  </a:lnTo>
                  <a:lnTo>
                    <a:pt x="178600" y="42862"/>
                  </a:lnTo>
                  <a:close/>
                </a:path>
                <a:path w="1133475" h="228600">
                  <a:moveTo>
                    <a:pt x="257175" y="106400"/>
                  </a:moveTo>
                  <a:lnTo>
                    <a:pt x="250799" y="100012"/>
                  </a:lnTo>
                  <a:lnTo>
                    <a:pt x="236956" y="100012"/>
                  </a:lnTo>
                  <a:lnTo>
                    <a:pt x="233680" y="93472"/>
                  </a:lnTo>
                  <a:lnTo>
                    <a:pt x="229755" y="87325"/>
                  </a:lnTo>
                  <a:lnTo>
                    <a:pt x="225247" y="81610"/>
                  </a:lnTo>
                  <a:lnTo>
                    <a:pt x="220218" y="76403"/>
                  </a:lnTo>
                  <a:lnTo>
                    <a:pt x="227495" y="47244"/>
                  </a:lnTo>
                  <a:lnTo>
                    <a:pt x="224091" y="42862"/>
                  </a:lnTo>
                  <a:lnTo>
                    <a:pt x="214312" y="42862"/>
                  </a:lnTo>
                  <a:lnTo>
                    <a:pt x="205905" y="43802"/>
                  </a:lnTo>
                  <a:lnTo>
                    <a:pt x="205181" y="43802"/>
                  </a:lnTo>
                  <a:lnTo>
                    <a:pt x="200025" y="45580"/>
                  </a:lnTo>
                  <a:lnTo>
                    <a:pt x="200025" y="114922"/>
                  </a:lnTo>
                  <a:lnTo>
                    <a:pt x="200025" y="120840"/>
                  </a:lnTo>
                  <a:lnTo>
                    <a:pt x="198983" y="123367"/>
                  </a:lnTo>
                  <a:lnTo>
                    <a:pt x="194805" y="127546"/>
                  </a:lnTo>
                  <a:lnTo>
                    <a:pt x="192278" y="128587"/>
                  </a:lnTo>
                  <a:lnTo>
                    <a:pt x="186359" y="128587"/>
                  </a:lnTo>
                  <a:lnTo>
                    <a:pt x="183832" y="127546"/>
                  </a:lnTo>
                  <a:lnTo>
                    <a:pt x="179641" y="123367"/>
                  </a:lnTo>
                  <a:lnTo>
                    <a:pt x="178600" y="120840"/>
                  </a:lnTo>
                  <a:lnTo>
                    <a:pt x="178600" y="114922"/>
                  </a:lnTo>
                  <a:lnTo>
                    <a:pt x="178854" y="114300"/>
                  </a:lnTo>
                  <a:lnTo>
                    <a:pt x="179641" y="112395"/>
                  </a:lnTo>
                  <a:lnTo>
                    <a:pt x="183832" y="108204"/>
                  </a:lnTo>
                  <a:lnTo>
                    <a:pt x="186359" y="107162"/>
                  </a:lnTo>
                  <a:lnTo>
                    <a:pt x="192278" y="107162"/>
                  </a:lnTo>
                  <a:lnTo>
                    <a:pt x="194805" y="108204"/>
                  </a:lnTo>
                  <a:lnTo>
                    <a:pt x="198983" y="112395"/>
                  </a:lnTo>
                  <a:lnTo>
                    <a:pt x="200025" y="114922"/>
                  </a:lnTo>
                  <a:lnTo>
                    <a:pt x="200025" y="45580"/>
                  </a:lnTo>
                  <a:lnTo>
                    <a:pt x="196075" y="46939"/>
                  </a:lnTo>
                  <a:lnTo>
                    <a:pt x="188302" y="51663"/>
                  </a:lnTo>
                  <a:lnTo>
                    <a:pt x="181724" y="57873"/>
                  </a:lnTo>
                  <a:lnTo>
                    <a:pt x="179844" y="57607"/>
                  </a:lnTo>
                  <a:lnTo>
                    <a:pt x="177977" y="57429"/>
                  </a:lnTo>
                  <a:lnTo>
                    <a:pt x="173901" y="57150"/>
                  </a:lnTo>
                  <a:lnTo>
                    <a:pt x="108051" y="57150"/>
                  </a:lnTo>
                  <a:lnTo>
                    <a:pt x="102654" y="57873"/>
                  </a:lnTo>
                  <a:lnTo>
                    <a:pt x="102323" y="57873"/>
                  </a:lnTo>
                  <a:lnTo>
                    <a:pt x="62471" y="79438"/>
                  </a:lnTo>
                  <a:lnTo>
                    <a:pt x="44297" y="114300"/>
                  </a:lnTo>
                  <a:lnTo>
                    <a:pt x="25450" y="114300"/>
                  </a:lnTo>
                  <a:lnTo>
                    <a:pt x="21437" y="110286"/>
                  </a:lnTo>
                  <a:lnTo>
                    <a:pt x="21437" y="100469"/>
                  </a:lnTo>
                  <a:lnTo>
                    <a:pt x="25450" y="96443"/>
                  </a:lnTo>
                  <a:lnTo>
                    <a:pt x="38087" y="96443"/>
                  </a:lnTo>
                  <a:lnTo>
                    <a:pt x="42862" y="91668"/>
                  </a:lnTo>
                  <a:lnTo>
                    <a:pt x="42862" y="79794"/>
                  </a:lnTo>
                  <a:lnTo>
                    <a:pt x="38087" y="75018"/>
                  </a:lnTo>
                  <a:lnTo>
                    <a:pt x="30365" y="75018"/>
                  </a:lnTo>
                  <a:lnTo>
                    <a:pt x="0" y="105371"/>
                  </a:lnTo>
                  <a:lnTo>
                    <a:pt x="2387" y="117208"/>
                  </a:lnTo>
                  <a:lnTo>
                    <a:pt x="8890" y="126847"/>
                  </a:lnTo>
                  <a:lnTo>
                    <a:pt x="18542" y="133350"/>
                  </a:lnTo>
                  <a:lnTo>
                    <a:pt x="30365" y="135737"/>
                  </a:lnTo>
                  <a:lnTo>
                    <a:pt x="43230" y="135737"/>
                  </a:lnTo>
                  <a:lnTo>
                    <a:pt x="46291" y="150507"/>
                  </a:lnTo>
                  <a:lnTo>
                    <a:pt x="52247" y="164007"/>
                  </a:lnTo>
                  <a:lnTo>
                    <a:pt x="60744" y="175869"/>
                  </a:lnTo>
                  <a:lnTo>
                    <a:pt x="71437" y="185737"/>
                  </a:lnTo>
                  <a:lnTo>
                    <a:pt x="71437" y="222224"/>
                  </a:lnTo>
                  <a:lnTo>
                    <a:pt x="77825" y="228600"/>
                  </a:lnTo>
                  <a:lnTo>
                    <a:pt x="107924" y="228600"/>
                  </a:lnTo>
                  <a:lnTo>
                    <a:pt x="114300" y="222224"/>
                  </a:lnTo>
                  <a:lnTo>
                    <a:pt x="114300" y="200025"/>
                  </a:lnTo>
                  <a:lnTo>
                    <a:pt x="171450" y="200025"/>
                  </a:lnTo>
                  <a:lnTo>
                    <a:pt x="171450" y="222224"/>
                  </a:lnTo>
                  <a:lnTo>
                    <a:pt x="177838" y="228600"/>
                  </a:lnTo>
                  <a:lnTo>
                    <a:pt x="207937" y="228600"/>
                  </a:lnTo>
                  <a:lnTo>
                    <a:pt x="214312" y="222224"/>
                  </a:lnTo>
                  <a:lnTo>
                    <a:pt x="214312" y="200025"/>
                  </a:lnTo>
                  <a:lnTo>
                    <a:pt x="214312" y="185737"/>
                  </a:lnTo>
                  <a:lnTo>
                    <a:pt x="219722" y="181686"/>
                  </a:lnTo>
                  <a:lnTo>
                    <a:pt x="224548" y="176860"/>
                  </a:lnTo>
                  <a:lnTo>
                    <a:pt x="228600" y="171450"/>
                  </a:lnTo>
                  <a:lnTo>
                    <a:pt x="250799" y="171450"/>
                  </a:lnTo>
                  <a:lnTo>
                    <a:pt x="257175" y="165074"/>
                  </a:lnTo>
                  <a:lnTo>
                    <a:pt x="257175" y="128587"/>
                  </a:lnTo>
                  <a:lnTo>
                    <a:pt x="257175" y="107162"/>
                  </a:lnTo>
                  <a:lnTo>
                    <a:pt x="257175" y="106400"/>
                  </a:lnTo>
                  <a:close/>
                </a:path>
                <a:path w="1133475" h="228600">
                  <a:moveTo>
                    <a:pt x="1133475" y="133350"/>
                  </a:moveTo>
                  <a:lnTo>
                    <a:pt x="523875" y="133350"/>
                  </a:lnTo>
                  <a:lnTo>
                    <a:pt x="523875" y="171450"/>
                  </a:lnTo>
                  <a:lnTo>
                    <a:pt x="1133475" y="171450"/>
                  </a:lnTo>
                  <a:lnTo>
                    <a:pt x="1133475" y="1333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60524" y="4999722"/>
            <a:ext cx="1725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0" dirty="0">
                <a:solidFill>
                  <a:srgbClr val="1F2937"/>
                </a:solidFill>
                <a:latin typeface="Montserrat SemiBold"/>
                <a:cs typeface="Montserrat SemiBold"/>
              </a:rPr>
              <a:t>Savings</a:t>
            </a:r>
            <a:r>
              <a:rPr sz="1700" b="1" spc="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4" dirty="0">
                <a:solidFill>
                  <a:srgbClr val="1F2937"/>
                </a:solidFill>
                <a:latin typeface="Montserrat SemiBold"/>
                <a:cs typeface="Montserrat SemiBold"/>
              </a:rPr>
              <a:t>Planning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275397" y="5542626"/>
            <a:ext cx="135255" cy="401955"/>
            <a:chOff x="1275397" y="5542626"/>
            <a:chExt cx="135255" cy="401955"/>
          </a:xfrm>
        </p:grpSpPr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5397" y="5542626"/>
              <a:ext cx="135225" cy="9712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5397" y="5847426"/>
              <a:ext cx="135225" cy="97125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470074" y="5467476"/>
            <a:ext cx="225996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Emergency</a:t>
            </a:r>
            <a:r>
              <a:rPr sz="1300" spc="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fund</a:t>
            </a:r>
            <a:r>
              <a:rPr sz="1300" spc="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Montserrat"/>
                <a:cs typeface="Montserrat"/>
              </a:rPr>
              <a:t>calculations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60524" y="5745454"/>
            <a:ext cx="1707514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Goal-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based</a:t>
            </a:r>
            <a:r>
              <a:rPr sz="1300" spc="4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savings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recommendations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60" name="object 6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5397" y="6380826"/>
            <a:ext cx="135225" cy="97125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1260524" y="6278854"/>
            <a:ext cx="203708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Retirement</a:t>
            </a:r>
            <a:r>
              <a:rPr sz="130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&amp;</a:t>
            </a:r>
            <a:r>
              <a:rPr sz="130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insurance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planning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295774" y="4838699"/>
            <a:ext cx="3600450" cy="2286000"/>
            <a:chOff x="4295774" y="4838699"/>
            <a:chExt cx="3600450" cy="2286000"/>
          </a:xfrm>
        </p:grpSpPr>
        <p:sp>
          <p:nvSpPr>
            <p:cNvPr id="63" name="object 63"/>
            <p:cNvSpPr/>
            <p:nvPr/>
          </p:nvSpPr>
          <p:spPr>
            <a:xfrm>
              <a:off x="4295774" y="4838699"/>
              <a:ext cx="3600450" cy="2266950"/>
            </a:xfrm>
            <a:custGeom>
              <a:avLst/>
              <a:gdLst/>
              <a:ahLst/>
              <a:cxnLst/>
              <a:rect l="l" t="t" r="r" b="b"/>
              <a:pathLst>
                <a:path w="3600450" h="2266950">
                  <a:moveTo>
                    <a:pt x="3493654" y="2266949"/>
                  </a:moveTo>
                  <a:lnTo>
                    <a:pt x="106795" y="2266949"/>
                  </a:lnTo>
                  <a:lnTo>
                    <a:pt x="99362" y="2266339"/>
                  </a:lnTo>
                  <a:lnTo>
                    <a:pt x="57038" y="2254370"/>
                  </a:lnTo>
                  <a:lnTo>
                    <a:pt x="23432" y="2229817"/>
                  </a:lnTo>
                  <a:lnTo>
                    <a:pt x="3660" y="2196415"/>
                  </a:lnTo>
                  <a:lnTo>
                    <a:pt x="0" y="2177953"/>
                  </a:lnTo>
                  <a:lnTo>
                    <a:pt x="0" y="21716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493654" y="0"/>
                  </a:lnTo>
                  <a:lnTo>
                    <a:pt x="3536824" y="11571"/>
                  </a:lnTo>
                  <a:lnTo>
                    <a:pt x="3572278" y="38783"/>
                  </a:lnTo>
                  <a:lnTo>
                    <a:pt x="3594620" y="77492"/>
                  </a:lnTo>
                  <a:lnTo>
                    <a:pt x="3600449" y="106794"/>
                  </a:lnTo>
                  <a:lnTo>
                    <a:pt x="3600449" y="2177953"/>
                  </a:lnTo>
                  <a:lnTo>
                    <a:pt x="3585354" y="2219416"/>
                  </a:lnTo>
                  <a:lnTo>
                    <a:pt x="3555891" y="2247421"/>
                  </a:lnTo>
                  <a:lnTo>
                    <a:pt x="3515809" y="2263898"/>
                  </a:lnTo>
                  <a:lnTo>
                    <a:pt x="3501087" y="2266339"/>
                  </a:lnTo>
                  <a:lnTo>
                    <a:pt x="3493654" y="2266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95774" y="7010399"/>
              <a:ext cx="3600450" cy="114300"/>
            </a:xfrm>
            <a:custGeom>
              <a:avLst/>
              <a:gdLst/>
              <a:ahLst/>
              <a:cxnLst/>
              <a:rect l="l" t="t" r="r" b="b"/>
              <a:pathLst>
                <a:path w="3600450" h="114300">
                  <a:moveTo>
                    <a:pt x="3486149" y="114299"/>
                  </a:moveTo>
                  <a:lnTo>
                    <a:pt x="114299" y="114299"/>
                  </a:lnTo>
                  <a:lnTo>
                    <a:pt x="103040" y="113755"/>
                  </a:lnTo>
                  <a:lnTo>
                    <a:pt x="60364" y="100787"/>
                  </a:lnTo>
                  <a:lnTo>
                    <a:pt x="25900" y="72475"/>
                  </a:lnTo>
                  <a:lnTo>
                    <a:pt x="4893" y="33129"/>
                  </a:lnTo>
                  <a:lnTo>
                    <a:pt x="0" y="0"/>
                  </a:lnTo>
                  <a:lnTo>
                    <a:pt x="543" y="7506"/>
                  </a:lnTo>
                  <a:lnTo>
                    <a:pt x="2174" y="14868"/>
                  </a:lnTo>
                  <a:lnTo>
                    <a:pt x="25900" y="48316"/>
                  </a:lnTo>
                  <a:lnTo>
                    <a:pt x="60364" y="67191"/>
                  </a:lnTo>
                  <a:lnTo>
                    <a:pt x="103040" y="75837"/>
                  </a:lnTo>
                  <a:lnTo>
                    <a:pt x="114299" y="76199"/>
                  </a:lnTo>
                  <a:lnTo>
                    <a:pt x="3571167" y="76199"/>
                  </a:lnTo>
                  <a:lnTo>
                    <a:pt x="3566971" y="80821"/>
                  </a:lnTo>
                  <a:lnTo>
                    <a:pt x="3529889" y="105598"/>
                  </a:lnTo>
                  <a:lnTo>
                    <a:pt x="3497409" y="113755"/>
                  </a:lnTo>
                  <a:lnTo>
                    <a:pt x="3486149" y="114299"/>
                  </a:lnTo>
                  <a:close/>
                </a:path>
                <a:path w="3600450" h="114300">
                  <a:moveTo>
                    <a:pt x="3571167" y="76199"/>
                  </a:moveTo>
                  <a:lnTo>
                    <a:pt x="3486149" y="76199"/>
                  </a:lnTo>
                  <a:lnTo>
                    <a:pt x="3497409" y="75837"/>
                  </a:lnTo>
                  <a:lnTo>
                    <a:pt x="3508452" y="74749"/>
                  </a:lnTo>
                  <a:lnTo>
                    <a:pt x="3549662" y="63368"/>
                  </a:lnTo>
                  <a:lnTo>
                    <a:pt x="3586937" y="35955"/>
                  </a:lnTo>
                  <a:lnTo>
                    <a:pt x="3595438" y="22302"/>
                  </a:lnTo>
                  <a:lnTo>
                    <a:pt x="3595555" y="22085"/>
                  </a:lnTo>
                  <a:lnTo>
                    <a:pt x="3598274" y="14868"/>
                  </a:lnTo>
                  <a:lnTo>
                    <a:pt x="3599906" y="7506"/>
                  </a:lnTo>
                  <a:lnTo>
                    <a:pt x="3600449" y="0"/>
                  </a:lnTo>
                  <a:lnTo>
                    <a:pt x="3599906" y="11259"/>
                  </a:lnTo>
                  <a:lnTo>
                    <a:pt x="3598306" y="22085"/>
                  </a:lnTo>
                  <a:lnTo>
                    <a:pt x="3598274" y="22302"/>
                  </a:lnTo>
                  <a:lnTo>
                    <a:pt x="3595555" y="33129"/>
                  </a:lnTo>
                  <a:lnTo>
                    <a:pt x="3574549" y="72475"/>
                  </a:lnTo>
                  <a:lnTo>
                    <a:pt x="3571167" y="761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86274" y="5029285"/>
              <a:ext cx="552450" cy="571500"/>
            </a:xfrm>
            <a:custGeom>
              <a:avLst/>
              <a:gdLst/>
              <a:ahLst/>
              <a:cxnLst/>
              <a:rect l="l" t="t" r="r" b="b"/>
              <a:pathLst>
                <a:path w="552450" h="571500">
                  <a:moveTo>
                    <a:pt x="283006" y="571328"/>
                  </a:moveTo>
                  <a:lnTo>
                    <a:pt x="269443" y="571328"/>
                  </a:lnTo>
                  <a:lnTo>
                    <a:pt x="255906" y="570643"/>
                  </a:lnTo>
                  <a:lnTo>
                    <a:pt x="215701" y="564495"/>
                  </a:lnTo>
                  <a:lnTo>
                    <a:pt x="176814" y="552334"/>
                  </a:lnTo>
                  <a:lnTo>
                    <a:pt x="140072" y="534419"/>
                  </a:lnTo>
                  <a:lnTo>
                    <a:pt x="106283" y="511146"/>
                  </a:lnTo>
                  <a:lnTo>
                    <a:pt x="76168" y="483008"/>
                  </a:lnTo>
                  <a:lnTo>
                    <a:pt x="50388" y="450625"/>
                  </a:lnTo>
                  <a:lnTo>
                    <a:pt x="29492" y="414686"/>
                  </a:lnTo>
                  <a:lnTo>
                    <a:pt x="13941" y="375984"/>
                  </a:lnTo>
                  <a:lnTo>
                    <a:pt x="4065" y="335340"/>
                  </a:lnTo>
                  <a:lnTo>
                    <a:pt x="83" y="293651"/>
                  </a:lnTo>
                  <a:lnTo>
                    <a:pt x="0" y="286661"/>
                  </a:lnTo>
                  <a:lnTo>
                    <a:pt x="83" y="277677"/>
                  </a:lnTo>
                  <a:lnTo>
                    <a:pt x="4065" y="235986"/>
                  </a:lnTo>
                  <a:lnTo>
                    <a:pt x="13941" y="195342"/>
                  </a:lnTo>
                  <a:lnTo>
                    <a:pt x="29492" y="156640"/>
                  </a:lnTo>
                  <a:lnTo>
                    <a:pt x="50388" y="120701"/>
                  </a:lnTo>
                  <a:lnTo>
                    <a:pt x="76168" y="88319"/>
                  </a:lnTo>
                  <a:lnTo>
                    <a:pt x="106283" y="60181"/>
                  </a:lnTo>
                  <a:lnTo>
                    <a:pt x="140072" y="36908"/>
                  </a:lnTo>
                  <a:lnTo>
                    <a:pt x="176814" y="18993"/>
                  </a:lnTo>
                  <a:lnTo>
                    <a:pt x="215701" y="6833"/>
                  </a:lnTo>
                  <a:lnTo>
                    <a:pt x="255906" y="685"/>
                  </a:lnTo>
                  <a:lnTo>
                    <a:pt x="269443" y="0"/>
                  </a:lnTo>
                  <a:lnTo>
                    <a:pt x="283006" y="0"/>
                  </a:lnTo>
                  <a:lnTo>
                    <a:pt x="323447" y="4106"/>
                  </a:lnTo>
                  <a:lnTo>
                    <a:pt x="362873" y="14286"/>
                  </a:lnTo>
                  <a:lnTo>
                    <a:pt x="400417" y="30317"/>
                  </a:lnTo>
                  <a:lnTo>
                    <a:pt x="435278" y="51858"/>
                  </a:lnTo>
                  <a:lnTo>
                    <a:pt x="466691" y="78433"/>
                  </a:lnTo>
                  <a:lnTo>
                    <a:pt x="493986" y="109479"/>
                  </a:lnTo>
                  <a:lnTo>
                    <a:pt x="516563" y="144310"/>
                  </a:lnTo>
                  <a:lnTo>
                    <a:pt x="533940" y="182187"/>
                  </a:lnTo>
                  <a:lnTo>
                    <a:pt x="545737" y="222274"/>
                  </a:lnTo>
                  <a:lnTo>
                    <a:pt x="551701" y="263721"/>
                  </a:lnTo>
                  <a:lnTo>
                    <a:pt x="552366" y="277677"/>
                  </a:lnTo>
                  <a:lnTo>
                    <a:pt x="552366" y="293651"/>
                  </a:lnTo>
                  <a:lnTo>
                    <a:pt x="548383" y="335340"/>
                  </a:lnTo>
                  <a:lnTo>
                    <a:pt x="538507" y="375984"/>
                  </a:lnTo>
                  <a:lnTo>
                    <a:pt x="522956" y="414686"/>
                  </a:lnTo>
                  <a:lnTo>
                    <a:pt x="502060" y="450625"/>
                  </a:lnTo>
                  <a:lnTo>
                    <a:pt x="476281" y="483008"/>
                  </a:lnTo>
                  <a:lnTo>
                    <a:pt x="446165" y="511146"/>
                  </a:lnTo>
                  <a:lnTo>
                    <a:pt x="412377" y="534419"/>
                  </a:lnTo>
                  <a:lnTo>
                    <a:pt x="375634" y="552334"/>
                  </a:lnTo>
                  <a:lnTo>
                    <a:pt x="336748" y="564495"/>
                  </a:lnTo>
                  <a:lnTo>
                    <a:pt x="296543" y="570643"/>
                  </a:lnTo>
                  <a:lnTo>
                    <a:pt x="283006" y="571328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29137" y="5214937"/>
              <a:ext cx="1171575" cy="200025"/>
            </a:xfrm>
            <a:custGeom>
              <a:avLst/>
              <a:gdLst/>
              <a:ahLst/>
              <a:cxnLst/>
              <a:rect l="l" t="t" r="r" b="b"/>
              <a:pathLst>
                <a:path w="1171575" h="200025">
                  <a:moveTo>
                    <a:pt x="257175" y="85725"/>
                  </a:moveTo>
                  <a:lnTo>
                    <a:pt x="171450" y="85725"/>
                  </a:lnTo>
                  <a:lnTo>
                    <a:pt x="171450" y="146100"/>
                  </a:lnTo>
                  <a:lnTo>
                    <a:pt x="171450" y="153949"/>
                  </a:lnTo>
                  <a:lnTo>
                    <a:pt x="168236" y="157162"/>
                  </a:lnTo>
                  <a:lnTo>
                    <a:pt x="103238" y="157162"/>
                  </a:lnTo>
                  <a:lnTo>
                    <a:pt x="100012" y="153949"/>
                  </a:lnTo>
                  <a:lnTo>
                    <a:pt x="100012" y="146100"/>
                  </a:lnTo>
                  <a:lnTo>
                    <a:pt x="103238" y="142875"/>
                  </a:lnTo>
                  <a:lnTo>
                    <a:pt x="168236" y="142875"/>
                  </a:lnTo>
                  <a:lnTo>
                    <a:pt x="171450" y="146100"/>
                  </a:lnTo>
                  <a:lnTo>
                    <a:pt x="171450" y="85725"/>
                  </a:lnTo>
                  <a:lnTo>
                    <a:pt x="85725" y="85725"/>
                  </a:lnTo>
                  <a:lnTo>
                    <a:pt x="85725" y="146100"/>
                  </a:lnTo>
                  <a:lnTo>
                    <a:pt x="85725" y="153949"/>
                  </a:lnTo>
                  <a:lnTo>
                    <a:pt x="82511" y="157162"/>
                  </a:lnTo>
                  <a:lnTo>
                    <a:pt x="46088" y="157162"/>
                  </a:lnTo>
                  <a:lnTo>
                    <a:pt x="42862" y="153949"/>
                  </a:lnTo>
                  <a:lnTo>
                    <a:pt x="42862" y="146100"/>
                  </a:lnTo>
                  <a:lnTo>
                    <a:pt x="46088" y="142875"/>
                  </a:lnTo>
                  <a:lnTo>
                    <a:pt x="82511" y="142875"/>
                  </a:lnTo>
                  <a:lnTo>
                    <a:pt x="85725" y="146100"/>
                  </a:lnTo>
                  <a:lnTo>
                    <a:pt x="85725" y="85725"/>
                  </a:lnTo>
                  <a:lnTo>
                    <a:pt x="0" y="85725"/>
                  </a:lnTo>
                  <a:lnTo>
                    <a:pt x="0" y="171450"/>
                  </a:lnTo>
                  <a:lnTo>
                    <a:pt x="2260" y="182575"/>
                  </a:lnTo>
                  <a:lnTo>
                    <a:pt x="8382" y="191655"/>
                  </a:lnTo>
                  <a:lnTo>
                    <a:pt x="17462" y="197777"/>
                  </a:lnTo>
                  <a:lnTo>
                    <a:pt x="28575" y="200025"/>
                  </a:lnTo>
                  <a:lnTo>
                    <a:pt x="228600" y="200025"/>
                  </a:lnTo>
                  <a:lnTo>
                    <a:pt x="239725" y="197777"/>
                  </a:lnTo>
                  <a:lnTo>
                    <a:pt x="248805" y="191655"/>
                  </a:lnTo>
                  <a:lnTo>
                    <a:pt x="254927" y="182575"/>
                  </a:lnTo>
                  <a:lnTo>
                    <a:pt x="257175" y="171450"/>
                  </a:lnTo>
                  <a:lnTo>
                    <a:pt x="257175" y="157162"/>
                  </a:lnTo>
                  <a:lnTo>
                    <a:pt x="257175" y="142875"/>
                  </a:lnTo>
                  <a:lnTo>
                    <a:pt x="257175" y="85725"/>
                  </a:lnTo>
                  <a:close/>
                </a:path>
                <a:path w="1171575" h="200025">
                  <a:moveTo>
                    <a:pt x="257175" y="28575"/>
                  </a:moveTo>
                  <a:lnTo>
                    <a:pt x="254927" y="17462"/>
                  </a:lnTo>
                  <a:lnTo>
                    <a:pt x="248805" y="8382"/>
                  </a:lnTo>
                  <a:lnTo>
                    <a:pt x="239725" y="2260"/>
                  </a:lnTo>
                  <a:lnTo>
                    <a:pt x="228600" y="0"/>
                  </a:lnTo>
                  <a:lnTo>
                    <a:pt x="28575" y="0"/>
                  </a:lnTo>
                  <a:lnTo>
                    <a:pt x="17462" y="2260"/>
                  </a:lnTo>
                  <a:lnTo>
                    <a:pt x="8382" y="8382"/>
                  </a:lnTo>
                  <a:lnTo>
                    <a:pt x="2260" y="17462"/>
                  </a:lnTo>
                  <a:lnTo>
                    <a:pt x="0" y="28575"/>
                  </a:lnTo>
                  <a:lnTo>
                    <a:pt x="0" y="42862"/>
                  </a:lnTo>
                  <a:lnTo>
                    <a:pt x="257175" y="42862"/>
                  </a:lnTo>
                  <a:lnTo>
                    <a:pt x="257175" y="28575"/>
                  </a:lnTo>
                  <a:close/>
                </a:path>
                <a:path w="1171575" h="200025">
                  <a:moveTo>
                    <a:pt x="1171575" y="119062"/>
                  </a:moveTo>
                  <a:lnTo>
                    <a:pt x="561975" y="119062"/>
                  </a:lnTo>
                  <a:lnTo>
                    <a:pt x="561975" y="157162"/>
                  </a:lnTo>
                  <a:lnTo>
                    <a:pt x="1171575" y="157162"/>
                  </a:lnTo>
                  <a:lnTo>
                    <a:pt x="1171575" y="119062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177085" y="4999722"/>
            <a:ext cx="20834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25" dirty="0">
                <a:solidFill>
                  <a:srgbClr val="1F2937"/>
                </a:solidFill>
                <a:latin typeface="Montserrat SemiBold"/>
                <a:cs typeface="Montserrat SemiBold"/>
              </a:rPr>
              <a:t>Credit</a:t>
            </a:r>
            <a:r>
              <a:rPr sz="1700" b="1" spc="-2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35" dirty="0">
                <a:solidFill>
                  <a:srgbClr val="1F2937"/>
                </a:solidFill>
                <a:latin typeface="Montserrat SemiBold"/>
                <a:cs typeface="Montserrat SemiBold"/>
              </a:rPr>
              <a:t>Score</a:t>
            </a:r>
            <a:r>
              <a:rPr sz="1700" b="1" spc="-2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00" dirty="0">
                <a:solidFill>
                  <a:srgbClr val="1F2937"/>
                </a:solidFill>
                <a:latin typeface="Montserrat SemiBold"/>
                <a:cs typeface="Montserrat SemiBold"/>
              </a:rPr>
              <a:t>Analysis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190172" y="5542626"/>
            <a:ext cx="135255" cy="401955"/>
            <a:chOff x="5190172" y="5542626"/>
            <a:chExt cx="135255" cy="401955"/>
          </a:xfrm>
        </p:grpSpPr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0172" y="5542626"/>
              <a:ext cx="135225" cy="9712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0172" y="5847426"/>
              <a:ext cx="135225" cy="97125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5386635" y="5467476"/>
            <a:ext cx="1786889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Credit</a:t>
            </a:r>
            <a:r>
              <a:rPr sz="130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score</a:t>
            </a:r>
            <a:r>
              <a:rPr sz="1300" spc="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Montserrat"/>
                <a:cs typeface="Montserrat"/>
              </a:rPr>
              <a:t>simulation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77085" y="5745454"/>
            <a:ext cx="23018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Personalized</a:t>
            </a:r>
            <a:r>
              <a:rPr sz="1300" spc="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improvement </a:t>
            </a:r>
            <a:r>
              <a:rPr sz="1300" spc="-20" dirty="0">
                <a:solidFill>
                  <a:srgbClr val="4A5462"/>
                </a:solidFill>
                <a:latin typeface="Montserrat"/>
                <a:cs typeface="Montserrat"/>
              </a:rPr>
              <a:t>tips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73" name="object 7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0172" y="6380826"/>
            <a:ext cx="135225" cy="97125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5386635" y="6305676"/>
            <a:ext cx="204152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Debt</a:t>
            </a:r>
            <a:r>
              <a:rPr sz="130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management</a:t>
            </a:r>
            <a:r>
              <a:rPr sz="130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Montserrat"/>
                <a:cs typeface="Montserrat"/>
              </a:rPr>
              <a:t>advice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124824" y="4838699"/>
            <a:ext cx="3609975" cy="2286000"/>
            <a:chOff x="8124824" y="4838699"/>
            <a:chExt cx="3609975" cy="2286000"/>
          </a:xfrm>
        </p:grpSpPr>
        <p:sp>
          <p:nvSpPr>
            <p:cNvPr id="76" name="object 76"/>
            <p:cNvSpPr/>
            <p:nvPr/>
          </p:nvSpPr>
          <p:spPr>
            <a:xfrm>
              <a:off x="8124824" y="4838699"/>
              <a:ext cx="3609975" cy="2266950"/>
            </a:xfrm>
            <a:custGeom>
              <a:avLst/>
              <a:gdLst/>
              <a:ahLst/>
              <a:cxnLst/>
              <a:rect l="l" t="t" r="r" b="b"/>
              <a:pathLst>
                <a:path w="3609975" h="2266950">
                  <a:moveTo>
                    <a:pt x="3503178" y="2266949"/>
                  </a:moveTo>
                  <a:lnTo>
                    <a:pt x="106794" y="2266949"/>
                  </a:lnTo>
                  <a:lnTo>
                    <a:pt x="99361" y="2266339"/>
                  </a:lnTo>
                  <a:lnTo>
                    <a:pt x="57037" y="2254370"/>
                  </a:lnTo>
                  <a:lnTo>
                    <a:pt x="23432" y="2229817"/>
                  </a:lnTo>
                  <a:lnTo>
                    <a:pt x="3659" y="2196415"/>
                  </a:lnTo>
                  <a:lnTo>
                    <a:pt x="0" y="2177953"/>
                  </a:lnTo>
                  <a:lnTo>
                    <a:pt x="0" y="21716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503178" y="0"/>
                  </a:lnTo>
                  <a:lnTo>
                    <a:pt x="3546347" y="11571"/>
                  </a:lnTo>
                  <a:lnTo>
                    <a:pt x="3581803" y="38783"/>
                  </a:lnTo>
                  <a:lnTo>
                    <a:pt x="3604144" y="77492"/>
                  </a:lnTo>
                  <a:lnTo>
                    <a:pt x="3609974" y="106794"/>
                  </a:lnTo>
                  <a:lnTo>
                    <a:pt x="3609974" y="2177953"/>
                  </a:lnTo>
                  <a:lnTo>
                    <a:pt x="3594880" y="2219416"/>
                  </a:lnTo>
                  <a:lnTo>
                    <a:pt x="3565415" y="2247421"/>
                  </a:lnTo>
                  <a:lnTo>
                    <a:pt x="3525332" y="2263898"/>
                  </a:lnTo>
                  <a:lnTo>
                    <a:pt x="3510611" y="2266339"/>
                  </a:lnTo>
                  <a:lnTo>
                    <a:pt x="3503178" y="2266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24824" y="7010399"/>
              <a:ext cx="3609975" cy="114300"/>
            </a:xfrm>
            <a:custGeom>
              <a:avLst/>
              <a:gdLst/>
              <a:ahLst/>
              <a:cxnLst/>
              <a:rect l="l" t="t" r="r" b="b"/>
              <a:pathLst>
                <a:path w="3609975" h="114300">
                  <a:moveTo>
                    <a:pt x="3495674" y="114299"/>
                  </a:moveTo>
                  <a:lnTo>
                    <a:pt x="114299" y="114299"/>
                  </a:lnTo>
                  <a:lnTo>
                    <a:pt x="103040" y="113755"/>
                  </a:lnTo>
                  <a:lnTo>
                    <a:pt x="60363" y="100787"/>
                  </a:lnTo>
                  <a:lnTo>
                    <a:pt x="25899" y="72475"/>
                  </a:lnTo>
                  <a:lnTo>
                    <a:pt x="4893" y="33129"/>
                  </a:lnTo>
                  <a:lnTo>
                    <a:pt x="0" y="0"/>
                  </a:lnTo>
                  <a:lnTo>
                    <a:pt x="543" y="7506"/>
                  </a:lnTo>
                  <a:lnTo>
                    <a:pt x="2174" y="14868"/>
                  </a:lnTo>
                  <a:lnTo>
                    <a:pt x="25899" y="48316"/>
                  </a:lnTo>
                  <a:lnTo>
                    <a:pt x="60363" y="67191"/>
                  </a:lnTo>
                  <a:lnTo>
                    <a:pt x="103040" y="75837"/>
                  </a:lnTo>
                  <a:lnTo>
                    <a:pt x="114299" y="76199"/>
                  </a:lnTo>
                  <a:lnTo>
                    <a:pt x="3580692" y="76199"/>
                  </a:lnTo>
                  <a:lnTo>
                    <a:pt x="3576496" y="80821"/>
                  </a:lnTo>
                  <a:lnTo>
                    <a:pt x="3539413" y="105598"/>
                  </a:lnTo>
                  <a:lnTo>
                    <a:pt x="3506934" y="113755"/>
                  </a:lnTo>
                  <a:lnTo>
                    <a:pt x="3495674" y="114299"/>
                  </a:lnTo>
                  <a:close/>
                </a:path>
                <a:path w="3609975" h="114300">
                  <a:moveTo>
                    <a:pt x="3580692" y="76199"/>
                  </a:moveTo>
                  <a:lnTo>
                    <a:pt x="3495674" y="76199"/>
                  </a:lnTo>
                  <a:lnTo>
                    <a:pt x="3506934" y="75837"/>
                  </a:lnTo>
                  <a:lnTo>
                    <a:pt x="3517977" y="74749"/>
                  </a:lnTo>
                  <a:lnTo>
                    <a:pt x="3559187" y="63368"/>
                  </a:lnTo>
                  <a:lnTo>
                    <a:pt x="3596462" y="35955"/>
                  </a:lnTo>
                  <a:lnTo>
                    <a:pt x="3604963" y="22302"/>
                  </a:lnTo>
                  <a:lnTo>
                    <a:pt x="3605080" y="22085"/>
                  </a:lnTo>
                  <a:lnTo>
                    <a:pt x="3607799" y="14868"/>
                  </a:lnTo>
                  <a:lnTo>
                    <a:pt x="3609430" y="7506"/>
                  </a:lnTo>
                  <a:lnTo>
                    <a:pt x="3609974" y="0"/>
                  </a:lnTo>
                  <a:lnTo>
                    <a:pt x="3609430" y="11259"/>
                  </a:lnTo>
                  <a:lnTo>
                    <a:pt x="3596487" y="53881"/>
                  </a:lnTo>
                  <a:lnTo>
                    <a:pt x="3584073" y="72475"/>
                  </a:lnTo>
                  <a:lnTo>
                    <a:pt x="3580692" y="76199"/>
                  </a:lnTo>
                  <a:close/>
                </a:path>
              </a:pathLst>
            </a:custGeom>
            <a:solidFill>
              <a:srgbClr val="05B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48049" y="5200649"/>
              <a:ext cx="287020" cy="228600"/>
            </a:xfrm>
            <a:custGeom>
              <a:avLst/>
              <a:gdLst/>
              <a:ahLst/>
              <a:cxnLst/>
              <a:rect l="l" t="t" r="r" b="b"/>
              <a:pathLst>
                <a:path w="287020" h="228600">
                  <a:moveTo>
                    <a:pt x="7768" y="157162"/>
                  </a:moveTo>
                  <a:lnTo>
                    <a:pt x="4688" y="157162"/>
                  </a:lnTo>
                  <a:lnTo>
                    <a:pt x="1964" y="155108"/>
                  </a:lnTo>
                  <a:lnTo>
                    <a:pt x="0" y="149304"/>
                  </a:lnTo>
                  <a:lnTo>
                    <a:pt x="1071" y="146089"/>
                  </a:lnTo>
                  <a:lnTo>
                    <a:pt x="3527" y="144259"/>
                  </a:lnTo>
                  <a:lnTo>
                    <a:pt x="4554" y="143455"/>
                  </a:lnTo>
                  <a:lnTo>
                    <a:pt x="5223" y="142875"/>
                  </a:lnTo>
                  <a:lnTo>
                    <a:pt x="7634" y="140687"/>
                  </a:lnTo>
                  <a:lnTo>
                    <a:pt x="9822" y="138544"/>
                  </a:lnTo>
                  <a:lnTo>
                    <a:pt x="11965" y="135775"/>
                  </a:lnTo>
                  <a:lnTo>
                    <a:pt x="14421" y="132650"/>
                  </a:lnTo>
                  <a:lnTo>
                    <a:pt x="16743" y="128944"/>
                  </a:lnTo>
                  <a:lnTo>
                    <a:pt x="18305" y="124747"/>
                  </a:lnTo>
                  <a:lnTo>
                    <a:pt x="10853" y="114476"/>
                  </a:lnTo>
                  <a:lnTo>
                    <a:pt x="5296" y="103255"/>
                  </a:lnTo>
                  <a:lnTo>
                    <a:pt x="1824" y="91238"/>
                  </a:lnTo>
                  <a:lnTo>
                    <a:pt x="690" y="79276"/>
                  </a:lnTo>
                  <a:lnTo>
                    <a:pt x="632" y="78548"/>
                  </a:lnTo>
                  <a:lnTo>
                    <a:pt x="7921" y="47994"/>
                  </a:lnTo>
                  <a:lnTo>
                    <a:pt x="27821" y="23016"/>
                  </a:lnTo>
                  <a:lnTo>
                    <a:pt x="57340" y="6175"/>
                  </a:lnTo>
                  <a:lnTo>
                    <a:pt x="93493" y="0"/>
                  </a:lnTo>
                  <a:lnTo>
                    <a:pt x="129647" y="6175"/>
                  </a:lnTo>
                  <a:lnTo>
                    <a:pt x="159166" y="23016"/>
                  </a:lnTo>
                  <a:lnTo>
                    <a:pt x="179066" y="47994"/>
                  </a:lnTo>
                  <a:lnTo>
                    <a:pt x="186354" y="78548"/>
                  </a:lnTo>
                  <a:lnTo>
                    <a:pt x="186319" y="78763"/>
                  </a:lnTo>
                  <a:lnTo>
                    <a:pt x="179066" y="109168"/>
                  </a:lnTo>
                  <a:lnTo>
                    <a:pt x="159166" y="134146"/>
                  </a:lnTo>
                  <a:lnTo>
                    <a:pt x="137527" y="146491"/>
                  </a:lnTo>
                  <a:lnTo>
                    <a:pt x="46791" y="146491"/>
                  </a:lnTo>
                  <a:lnTo>
                    <a:pt x="43442" y="148277"/>
                  </a:lnTo>
                  <a:lnTo>
                    <a:pt x="15058" y="156723"/>
                  </a:lnTo>
                  <a:lnTo>
                    <a:pt x="7768" y="157162"/>
                  </a:lnTo>
                  <a:close/>
                </a:path>
                <a:path w="287020" h="228600">
                  <a:moveTo>
                    <a:pt x="193506" y="228600"/>
                  </a:moveTo>
                  <a:lnTo>
                    <a:pt x="163037" y="224271"/>
                  </a:lnTo>
                  <a:lnTo>
                    <a:pt x="136808" y="212258"/>
                  </a:lnTo>
                  <a:lnTo>
                    <a:pt x="116548" y="194016"/>
                  </a:lnTo>
                  <a:lnTo>
                    <a:pt x="103986" y="171003"/>
                  </a:lnTo>
                  <a:lnTo>
                    <a:pt x="141203" y="161711"/>
                  </a:lnTo>
                  <a:lnTo>
                    <a:pt x="171974" y="141903"/>
                  </a:lnTo>
                  <a:lnTo>
                    <a:pt x="192917" y="113540"/>
                  </a:lnTo>
                  <a:lnTo>
                    <a:pt x="200496" y="79276"/>
                  </a:lnTo>
                  <a:lnTo>
                    <a:pt x="200516" y="73893"/>
                  </a:lnTo>
                  <a:lnTo>
                    <a:pt x="200337" y="71616"/>
                  </a:lnTo>
                  <a:lnTo>
                    <a:pt x="234060" y="79276"/>
                  </a:lnTo>
                  <a:lnTo>
                    <a:pt x="261366" y="96362"/>
                  </a:lnTo>
                  <a:lnTo>
                    <a:pt x="279656" y="120665"/>
                  </a:lnTo>
                  <a:lnTo>
                    <a:pt x="286330" y="149974"/>
                  </a:lnTo>
                  <a:lnTo>
                    <a:pt x="285220" y="161711"/>
                  </a:lnTo>
                  <a:lnTo>
                    <a:pt x="285131" y="162656"/>
                  </a:lnTo>
                  <a:lnTo>
                    <a:pt x="281659" y="174681"/>
                  </a:lnTo>
                  <a:lnTo>
                    <a:pt x="276102" y="185894"/>
                  </a:lnTo>
                  <a:lnTo>
                    <a:pt x="268649" y="196140"/>
                  </a:lnTo>
                  <a:lnTo>
                    <a:pt x="270212" y="200292"/>
                  </a:lnTo>
                  <a:lnTo>
                    <a:pt x="272534" y="204043"/>
                  </a:lnTo>
                  <a:lnTo>
                    <a:pt x="274989" y="207168"/>
                  </a:lnTo>
                  <a:lnTo>
                    <a:pt x="277132" y="209936"/>
                  </a:lnTo>
                  <a:lnTo>
                    <a:pt x="279320" y="212080"/>
                  </a:lnTo>
                  <a:lnTo>
                    <a:pt x="281731" y="214312"/>
                  </a:lnTo>
                  <a:lnTo>
                    <a:pt x="283428" y="215651"/>
                  </a:lnTo>
                  <a:lnTo>
                    <a:pt x="285928" y="217482"/>
                  </a:lnTo>
                  <a:lnTo>
                    <a:pt x="286071" y="217929"/>
                  </a:lnTo>
                  <a:lnTo>
                    <a:pt x="240253" y="217929"/>
                  </a:lnTo>
                  <a:lnTo>
                    <a:pt x="229545" y="222459"/>
                  </a:lnTo>
                  <a:lnTo>
                    <a:pt x="218118" y="225809"/>
                  </a:lnTo>
                  <a:lnTo>
                    <a:pt x="206072" y="227887"/>
                  </a:lnTo>
                  <a:lnTo>
                    <a:pt x="193506" y="228600"/>
                  </a:lnTo>
                  <a:close/>
                </a:path>
                <a:path w="287020" h="228600">
                  <a:moveTo>
                    <a:pt x="93493" y="157162"/>
                  </a:moveTo>
                  <a:lnTo>
                    <a:pt x="80928" y="156449"/>
                  </a:lnTo>
                  <a:lnTo>
                    <a:pt x="68886" y="154371"/>
                  </a:lnTo>
                  <a:lnTo>
                    <a:pt x="57390" y="150987"/>
                  </a:lnTo>
                  <a:lnTo>
                    <a:pt x="46791" y="146491"/>
                  </a:lnTo>
                  <a:lnTo>
                    <a:pt x="137527" y="146491"/>
                  </a:lnTo>
                  <a:lnTo>
                    <a:pt x="129647" y="150987"/>
                  </a:lnTo>
                  <a:lnTo>
                    <a:pt x="93493" y="157162"/>
                  </a:lnTo>
                  <a:close/>
                </a:path>
                <a:path w="287020" h="228600">
                  <a:moveTo>
                    <a:pt x="282312" y="228600"/>
                  </a:moveTo>
                  <a:lnTo>
                    <a:pt x="279231" y="228600"/>
                  </a:lnTo>
                  <a:lnTo>
                    <a:pt x="271941" y="228161"/>
                  </a:lnTo>
                  <a:lnTo>
                    <a:pt x="240253" y="217929"/>
                  </a:lnTo>
                  <a:lnTo>
                    <a:pt x="286071" y="217929"/>
                  </a:lnTo>
                  <a:lnTo>
                    <a:pt x="286955" y="220697"/>
                  </a:lnTo>
                  <a:lnTo>
                    <a:pt x="285080" y="226590"/>
                  </a:lnTo>
                  <a:lnTo>
                    <a:pt x="282312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9008963" y="4999722"/>
            <a:ext cx="25222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20" dirty="0">
                <a:solidFill>
                  <a:srgbClr val="1F2937"/>
                </a:solidFill>
                <a:latin typeface="Montserrat SemiBold"/>
                <a:cs typeface="Montserrat SemiBold"/>
              </a:rPr>
              <a:t>Interactive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35" dirty="0">
                <a:solidFill>
                  <a:srgbClr val="1F2937"/>
                </a:solidFill>
                <a:latin typeface="Montserrat SemiBold"/>
                <a:cs typeface="Montserrat SemiBold"/>
              </a:rPr>
              <a:t>Chat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05" dirty="0">
                <a:solidFill>
                  <a:srgbClr val="1F2937"/>
                </a:solidFill>
                <a:latin typeface="Montserrat SemiBold"/>
                <a:cs typeface="Montserrat SemiBold"/>
              </a:rPr>
              <a:t>Interface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019222" y="5542626"/>
            <a:ext cx="135255" cy="706755"/>
            <a:chOff x="9019222" y="5542626"/>
            <a:chExt cx="135255" cy="706755"/>
          </a:xfrm>
        </p:grpSpPr>
        <p:pic>
          <p:nvPicPr>
            <p:cNvPr id="81" name="object 8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19222" y="5542626"/>
              <a:ext cx="135225" cy="9712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19222" y="5847426"/>
              <a:ext cx="135225" cy="9712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19222" y="6152226"/>
              <a:ext cx="135225" cy="97125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9218513" y="5467476"/>
            <a:ext cx="222440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Natural</a:t>
            </a:r>
            <a:r>
              <a:rPr sz="130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language</a:t>
            </a:r>
            <a:r>
              <a:rPr sz="130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Montserrat"/>
                <a:cs typeface="Montserrat"/>
              </a:rPr>
              <a:t>interaction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218513" y="5772276"/>
            <a:ext cx="194627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Context-</a:t>
            </a:r>
            <a:r>
              <a:rPr sz="1300" spc="-85" dirty="0">
                <a:solidFill>
                  <a:srgbClr val="4A5462"/>
                </a:solidFill>
                <a:latin typeface="Montserrat"/>
                <a:cs typeface="Montserrat"/>
              </a:rPr>
              <a:t>aware</a:t>
            </a:r>
            <a:r>
              <a:rPr sz="1300" spc="4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responses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008963" y="6050254"/>
            <a:ext cx="188213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0">
              <a:lnSpc>
                <a:spcPct val="115399"/>
              </a:lnSpc>
              <a:spcBef>
                <a:spcPts val="95"/>
              </a:spcBef>
            </a:pP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300" spc="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education</a:t>
            </a:r>
            <a:r>
              <a:rPr sz="1300" spc="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Montserrat"/>
                <a:cs typeface="Montserrat"/>
              </a:rPr>
              <a:t>&amp;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guidance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47999" y="7505700"/>
            <a:ext cx="6096000" cy="457200"/>
          </a:xfrm>
          <a:custGeom>
            <a:avLst/>
            <a:gdLst/>
            <a:ahLst/>
            <a:cxnLst/>
            <a:rect l="l" t="t" r="r" b="b"/>
            <a:pathLst>
              <a:path w="6096000" h="457200">
                <a:moveTo>
                  <a:pt x="5874886" y="457199"/>
                </a:moveTo>
                <a:lnTo>
                  <a:pt x="221112" y="457199"/>
                </a:lnTo>
                <a:lnTo>
                  <a:pt x="213644" y="456832"/>
                </a:lnTo>
                <a:lnTo>
                  <a:pt x="169405" y="449529"/>
                </a:lnTo>
                <a:lnTo>
                  <a:pt x="127441" y="433735"/>
                </a:lnTo>
                <a:lnTo>
                  <a:pt x="89364" y="410058"/>
                </a:lnTo>
                <a:lnTo>
                  <a:pt x="56639" y="379408"/>
                </a:lnTo>
                <a:lnTo>
                  <a:pt x="30521" y="342963"/>
                </a:lnTo>
                <a:lnTo>
                  <a:pt x="12016" y="302122"/>
                </a:lnTo>
                <a:lnTo>
                  <a:pt x="1834" y="258457"/>
                </a:lnTo>
                <a:lnTo>
                  <a:pt x="0" y="228599"/>
                </a:lnTo>
                <a:lnTo>
                  <a:pt x="0" y="221112"/>
                </a:lnTo>
                <a:lnTo>
                  <a:pt x="5852" y="176658"/>
                </a:lnTo>
                <a:lnTo>
                  <a:pt x="20265" y="134200"/>
                </a:lnTo>
                <a:lnTo>
                  <a:pt x="42685" y="95370"/>
                </a:lnTo>
                <a:lnTo>
                  <a:pt x="72249" y="61660"/>
                </a:lnTo>
                <a:lnTo>
                  <a:pt x="107821" y="34364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2" y="0"/>
                </a:lnTo>
                <a:lnTo>
                  <a:pt x="5874886" y="0"/>
                </a:lnTo>
                <a:lnTo>
                  <a:pt x="5919339" y="5852"/>
                </a:lnTo>
                <a:lnTo>
                  <a:pt x="5961797" y="20265"/>
                </a:lnTo>
                <a:lnTo>
                  <a:pt x="6000627" y="42683"/>
                </a:lnTo>
                <a:lnTo>
                  <a:pt x="6034338" y="72248"/>
                </a:lnTo>
                <a:lnTo>
                  <a:pt x="6061632" y="107820"/>
                </a:lnTo>
                <a:lnTo>
                  <a:pt x="6081462" y="148035"/>
                </a:lnTo>
                <a:lnTo>
                  <a:pt x="6093067" y="191345"/>
                </a:lnTo>
                <a:lnTo>
                  <a:pt x="6095999" y="221112"/>
                </a:lnTo>
                <a:lnTo>
                  <a:pt x="6095999" y="236086"/>
                </a:lnTo>
                <a:lnTo>
                  <a:pt x="6090145" y="280539"/>
                </a:lnTo>
                <a:lnTo>
                  <a:pt x="6075732" y="322997"/>
                </a:lnTo>
                <a:lnTo>
                  <a:pt x="6053313" y="361826"/>
                </a:lnTo>
                <a:lnTo>
                  <a:pt x="6023749" y="395538"/>
                </a:lnTo>
                <a:lnTo>
                  <a:pt x="5988177" y="422832"/>
                </a:lnTo>
                <a:lnTo>
                  <a:pt x="5947963" y="442663"/>
                </a:lnTo>
                <a:lnTo>
                  <a:pt x="5904653" y="454267"/>
                </a:lnTo>
                <a:lnTo>
                  <a:pt x="587488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339355" y="7595782"/>
            <a:ext cx="551370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25" dirty="0">
                <a:solidFill>
                  <a:srgbClr val="1C4ED8"/>
                </a:solidFill>
                <a:latin typeface="Montserrat SemiBold"/>
                <a:cs typeface="Montserrat SemiBold"/>
              </a:rPr>
              <a:t>One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1C4ED8"/>
                </a:solidFill>
                <a:latin typeface="Montserrat SemiBold"/>
                <a:cs typeface="Montserrat SemiBold"/>
              </a:rPr>
              <a:t>comprehensive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1C4ED8"/>
                </a:solidFill>
                <a:latin typeface="Montserrat SemiBold"/>
                <a:cs typeface="Montserrat SemiBold"/>
              </a:rPr>
              <a:t>solution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1C4ED8"/>
                </a:solidFill>
                <a:latin typeface="Montserrat SemiBold"/>
                <a:cs typeface="Montserrat SemiBold"/>
              </a:rPr>
              <a:t>for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70" dirty="0">
                <a:solidFill>
                  <a:srgbClr val="1C4ED8"/>
                </a:solidFill>
                <a:latin typeface="Montserrat SemiBold"/>
                <a:cs typeface="Montserrat SemiBold"/>
              </a:rPr>
              <a:t>all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your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1C4ED8"/>
                </a:solidFill>
                <a:latin typeface="Montserrat SemiBold"/>
                <a:cs typeface="Montserrat SemiBold"/>
              </a:rPr>
              <a:t>financial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1C4ED8"/>
                </a:solidFill>
                <a:latin typeface="Montserrat SemiBold"/>
                <a:cs typeface="Montserrat SemiBold"/>
              </a:rPr>
              <a:t>management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40" dirty="0">
                <a:solidFill>
                  <a:srgbClr val="1C4ED8"/>
                </a:solidFill>
                <a:latin typeface="Montserrat SemiBold"/>
                <a:cs typeface="Montserrat SemiBold"/>
              </a:rPr>
              <a:t>needs</a:t>
            </a:r>
            <a:endParaRPr sz="1350">
              <a:latin typeface="Montserrat SemiBold"/>
              <a:cs typeface="Montserrat SemiBold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0401299" y="7905749"/>
            <a:ext cx="1600200" cy="323850"/>
            <a:chOff x="10401299" y="7905749"/>
            <a:chExt cx="1600200" cy="323850"/>
          </a:xfrm>
        </p:grpSpPr>
        <p:sp>
          <p:nvSpPr>
            <p:cNvPr id="90" name="object 90"/>
            <p:cNvSpPr/>
            <p:nvPr/>
          </p:nvSpPr>
          <p:spPr>
            <a:xfrm>
              <a:off x="10401299" y="79057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15599" y="8000999"/>
              <a:ext cx="133349" cy="133349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10689232" y="8008149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782" y="0"/>
            <a:ext cx="1219200" cy="1217930"/>
          </a:xfrm>
          <a:custGeom>
            <a:avLst/>
            <a:gdLst/>
            <a:ahLst/>
            <a:cxnLst/>
            <a:rect l="l" t="t" r="r" b="b"/>
            <a:pathLst>
              <a:path w="1219200" h="1217930">
                <a:moveTo>
                  <a:pt x="639328" y="1217930"/>
                </a:moveTo>
                <a:lnTo>
                  <a:pt x="579504" y="1217930"/>
                </a:lnTo>
                <a:lnTo>
                  <a:pt x="534790" y="1214120"/>
                </a:lnTo>
                <a:lnTo>
                  <a:pt x="475847" y="1203960"/>
                </a:lnTo>
                <a:lnTo>
                  <a:pt x="432458" y="1192530"/>
                </a:lnTo>
                <a:lnTo>
                  <a:pt x="376132" y="1172210"/>
                </a:lnTo>
                <a:lnTo>
                  <a:pt x="322053" y="1146810"/>
                </a:lnTo>
                <a:lnTo>
                  <a:pt x="270740" y="1116330"/>
                </a:lnTo>
                <a:lnTo>
                  <a:pt x="234374" y="1089660"/>
                </a:lnTo>
                <a:lnTo>
                  <a:pt x="200033" y="1060450"/>
                </a:lnTo>
                <a:lnTo>
                  <a:pt x="167912" y="1028700"/>
                </a:lnTo>
                <a:lnTo>
                  <a:pt x="157732" y="1018540"/>
                </a:lnTo>
                <a:lnTo>
                  <a:pt x="147824" y="1007110"/>
                </a:lnTo>
                <a:lnTo>
                  <a:pt x="138189" y="995680"/>
                </a:lnTo>
                <a:lnTo>
                  <a:pt x="128837" y="984250"/>
                </a:lnTo>
                <a:lnTo>
                  <a:pt x="119780" y="971550"/>
                </a:lnTo>
                <a:lnTo>
                  <a:pt x="111019" y="960120"/>
                </a:lnTo>
                <a:lnTo>
                  <a:pt x="86544" y="922020"/>
                </a:lnTo>
                <a:lnTo>
                  <a:pt x="64904" y="882650"/>
                </a:lnTo>
                <a:lnTo>
                  <a:pt x="58344" y="869950"/>
                </a:lnTo>
                <a:lnTo>
                  <a:pt x="40662" y="828040"/>
                </a:lnTo>
                <a:lnTo>
                  <a:pt x="26065" y="786130"/>
                </a:lnTo>
                <a:lnTo>
                  <a:pt x="14629" y="742950"/>
                </a:lnTo>
                <a:lnTo>
                  <a:pt x="6414" y="698500"/>
                </a:lnTo>
                <a:lnTo>
                  <a:pt x="1467" y="654050"/>
                </a:lnTo>
                <a:lnTo>
                  <a:pt x="0" y="623570"/>
                </a:lnTo>
                <a:lnTo>
                  <a:pt x="0" y="594360"/>
                </a:lnTo>
                <a:lnTo>
                  <a:pt x="2751" y="548640"/>
                </a:lnTo>
                <a:lnTo>
                  <a:pt x="8790" y="504190"/>
                </a:lnTo>
                <a:lnTo>
                  <a:pt x="18085" y="461010"/>
                </a:lnTo>
                <a:lnTo>
                  <a:pt x="30585" y="417830"/>
                </a:lnTo>
                <a:lnTo>
                  <a:pt x="46219" y="375920"/>
                </a:lnTo>
                <a:lnTo>
                  <a:pt x="64904" y="335280"/>
                </a:lnTo>
                <a:lnTo>
                  <a:pt x="71797" y="321310"/>
                </a:lnTo>
                <a:lnTo>
                  <a:pt x="94391" y="283210"/>
                </a:lnTo>
                <a:lnTo>
                  <a:pt x="119780" y="246380"/>
                </a:lnTo>
                <a:lnTo>
                  <a:pt x="128837" y="233680"/>
                </a:lnTo>
                <a:lnTo>
                  <a:pt x="138189" y="222250"/>
                </a:lnTo>
                <a:lnTo>
                  <a:pt x="147824" y="210820"/>
                </a:lnTo>
                <a:lnTo>
                  <a:pt x="157732" y="199390"/>
                </a:lnTo>
                <a:lnTo>
                  <a:pt x="167912" y="189230"/>
                </a:lnTo>
                <a:lnTo>
                  <a:pt x="178364" y="177800"/>
                </a:lnTo>
                <a:lnTo>
                  <a:pt x="211238" y="147320"/>
                </a:lnTo>
                <a:lnTo>
                  <a:pt x="246277" y="119380"/>
                </a:lnTo>
                <a:lnTo>
                  <a:pt x="296019" y="86360"/>
                </a:lnTo>
                <a:lnTo>
                  <a:pt x="335337" y="64770"/>
                </a:lnTo>
                <a:lnTo>
                  <a:pt x="376132" y="45720"/>
                </a:lnTo>
                <a:lnTo>
                  <a:pt x="432458" y="25400"/>
                </a:lnTo>
                <a:lnTo>
                  <a:pt x="475847" y="13970"/>
                </a:lnTo>
                <a:lnTo>
                  <a:pt x="534790" y="3810"/>
                </a:lnTo>
                <a:lnTo>
                  <a:pt x="579504" y="0"/>
                </a:lnTo>
                <a:lnTo>
                  <a:pt x="639328" y="0"/>
                </a:lnTo>
                <a:lnTo>
                  <a:pt x="684042" y="3810"/>
                </a:lnTo>
                <a:lnTo>
                  <a:pt x="742985" y="13970"/>
                </a:lnTo>
                <a:lnTo>
                  <a:pt x="786374" y="25400"/>
                </a:lnTo>
                <a:lnTo>
                  <a:pt x="842700" y="45720"/>
                </a:lnTo>
                <a:lnTo>
                  <a:pt x="883495" y="64770"/>
                </a:lnTo>
                <a:lnTo>
                  <a:pt x="922813" y="86360"/>
                </a:lnTo>
                <a:lnTo>
                  <a:pt x="960432" y="110490"/>
                </a:lnTo>
                <a:lnTo>
                  <a:pt x="996142" y="137160"/>
                </a:lnTo>
                <a:lnTo>
                  <a:pt x="1029757" y="167640"/>
                </a:lnTo>
                <a:lnTo>
                  <a:pt x="1050920" y="189230"/>
                </a:lnTo>
                <a:lnTo>
                  <a:pt x="1061100" y="199390"/>
                </a:lnTo>
                <a:lnTo>
                  <a:pt x="1071008" y="210820"/>
                </a:lnTo>
                <a:lnTo>
                  <a:pt x="1080643" y="222250"/>
                </a:lnTo>
                <a:lnTo>
                  <a:pt x="1089995" y="233680"/>
                </a:lnTo>
                <a:lnTo>
                  <a:pt x="1099052" y="246380"/>
                </a:lnTo>
                <a:lnTo>
                  <a:pt x="1107813" y="257810"/>
                </a:lnTo>
                <a:lnTo>
                  <a:pt x="1116280" y="270510"/>
                </a:lnTo>
                <a:lnTo>
                  <a:pt x="1124441" y="283210"/>
                </a:lnTo>
                <a:lnTo>
                  <a:pt x="1132288" y="295910"/>
                </a:lnTo>
                <a:lnTo>
                  <a:pt x="1136806" y="303530"/>
                </a:lnTo>
                <a:lnTo>
                  <a:pt x="609416" y="303530"/>
                </a:lnTo>
                <a:lnTo>
                  <a:pt x="600993" y="304800"/>
                </a:lnTo>
                <a:lnTo>
                  <a:pt x="592611" y="304800"/>
                </a:lnTo>
                <a:lnTo>
                  <a:pt x="575968" y="307340"/>
                </a:lnTo>
                <a:lnTo>
                  <a:pt x="567747" y="309880"/>
                </a:lnTo>
                <a:lnTo>
                  <a:pt x="559646" y="311150"/>
                </a:lnTo>
                <a:lnTo>
                  <a:pt x="551665" y="313690"/>
                </a:lnTo>
                <a:lnTo>
                  <a:pt x="543805" y="317500"/>
                </a:lnTo>
                <a:lnTo>
                  <a:pt x="536102" y="320040"/>
                </a:lnTo>
                <a:lnTo>
                  <a:pt x="528594" y="323850"/>
                </a:lnTo>
                <a:lnTo>
                  <a:pt x="521281" y="328930"/>
                </a:lnTo>
                <a:lnTo>
                  <a:pt x="514163" y="332740"/>
                </a:lnTo>
                <a:lnTo>
                  <a:pt x="482372" y="360680"/>
                </a:lnTo>
                <a:lnTo>
                  <a:pt x="458209" y="394970"/>
                </a:lnTo>
                <a:lnTo>
                  <a:pt x="443105" y="434340"/>
                </a:lnTo>
                <a:lnTo>
                  <a:pt x="437966" y="474980"/>
                </a:lnTo>
                <a:lnTo>
                  <a:pt x="438172" y="483870"/>
                </a:lnTo>
                <a:lnTo>
                  <a:pt x="445347" y="525780"/>
                </a:lnTo>
                <a:lnTo>
                  <a:pt x="462352" y="563880"/>
                </a:lnTo>
                <a:lnTo>
                  <a:pt x="488183" y="596900"/>
                </a:lnTo>
                <a:lnTo>
                  <a:pt x="521281" y="622300"/>
                </a:lnTo>
                <a:lnTo>
                  <a:pt x="528594" y="627380"/>
                </a:lnTo>
                <a:lnTo>
                  <a:pt x="536102" y="631190"/>
                </a:lnTo>
                <a:lnTo>
                  <a:pt x="543805" y="633730"/>
                </a:lnTo>
                <a:lnTo>
                  <a:pt x="551665" y="637540"/>
                </a:lnTo>
                <a:lnTo>
                  <a:pt x="559646" y="640080"/>
                </a:lnTo>
                <a:lnTo>
                  <a:pt x="567747" y="641350"/>
                </a:lnTo>
                <a:lnTo>
                  <a:pt x="575968" y="643890"/>
                </a:lnTo>
                <a:lnTo>
                  <a:pt x="592611" y="646430"/>
                </a:lnTo>
                <a:lnTo>
                  <a:pt x="1217823" y="646430"/>
                </a:lnTo>
                <a:lnTo>
                  <a:pt x="1217365" y="654050"/>
                </a:lnTo>
                <a:lnTo>
                  <a:pt x="1212418" y="698500"/>
                </a:lnTo>
                <a:lnTo>
                  <a:pt x="1204203" y="742950"/>
                </a:lnTo>
                <a:lnTo>
                  <a:pt x="1199794" y="760730"/>
                </a:lnTo>
                <a:lnTo>
                  <a:pt x="533216" y="760730"/>
                </a:lnTo>
                <a:lnTo>
                  <a:pt x="485797" y="764540"/>
                </a:lnTo>
                <a:lnTo>
                  <a:pt x="440660" y="775970"/>
                </a:lnTo>
                <a:lnTo>
                  <a:pt x="398368" y="792480"/>
                </a:lnTo>
                <a:lnTo>
                  <a:pt x="359483" y="815340"/>
                </a:lnTo>
                <a:lnTo>
                  <a:pt x="324569" y="844550"/>
                </a:lnTo>
                <a:lnTo>
                  <a:pt x="294186" y="877570"/>
                </a:lnTo>
                <a:lnTo>
                  <a:pt x="268897" y="914400"/>
                </a:lnTo>
                <a:lnTo>
                  <a:pt x="302047" y="947420"/>
                </a:lnTo>
                <a:lnTo>
                  <a:pt x="338445" y="977900"/>
                </a:lnTo>
                <a:lnTo>
                  <a:pt x="377812" y="1003300"/>
                </a:lnTo>
                <a:lnTo>
                  <a:pt x="419869" y="1024890"/>
                </a:lnTo>
                <a:lnTo>
                  <a:pt x="464337" y="1042670"/>
                </a:lnTo>
                <a:lnTo>
                  <a:pt x="510936" y="1055370"/>
                </a:lnTo>
                <a:lnTo>
                  <a:pt x="559389" y="1062990"/>
                </a:lnTo>
                <a:lnTo>
                  <a:pt x="609416" y="1065530"/>
                </a:lnTo>
                <a:lnTo>
                  <a:pt x="1013196" y="1065530"/>
                </a:lnTo>
                <a:lnTo>
                  <a:pt x="1007594" y="1070610"/>
                </a:lnTo>
                <a:lnTo>
                  <a:pt x="972555" y="1098550"/>
                </a:lnTo>
                <a:lnTo>
                  <a:pt x="922813" y="1131570"/>
                </a:lnTo>
                <a:lnTo>
                  <a:pt x="856455" y="1165860"/>
                </a:lnTo>
                <a:lnTo>
                  <a:pt x="786374" y="1192530"/>
                </a:lnTo>
                <a:lnTo>
                  <a:pt x="742985" y="1203960"/>
                </a:lnTo>
                <a:lnTo>
                  <a:pt x="684042" y="1214120"/>
                </a:lnTo>
                <a:lnTo>
                  <a:pt x="639328" y="1217930"/>
                </a:lnTo>
                <a:close/>
              </a:path>
              <a:path w="1219200" h="1217930">
                <a:moveTo>
                  <a:pt x="1217823" y="646430"/>
                </a:moveTo>
                <a:lnTo>
                  <a:pt x="626221" y="646430"/>
                </a:lnTo>
                <a:lnTo>
                  <a:pt x="642864" y="643890"/>
                </a:lnTo>
                <a:lnTo>
                  <a:pt x="651085" y="641350"/>
                </a:lnTo>
                <a:lnTo>
                  <a:pt x="659186" y="640080"/>
                </a:lnTo>
                <a:lnTo>
                  <a:pt x="667167" y="637540"/>
                </a:lnTo>
                <a:lnTo>
                  <a:pt x="675027" y="633730"/>
                </a:lnTo>
                <a:lnTo>
                  <a:pt x="682730" y="631190"/>
                </a:lnTo>
                <a:lnTo>
                  <a:pt x="690238" y="627380"/>
                </a:lnTo>
                <a:lnTo>
                  <a:pt x="697551" y="622300"/>
                </a:lnTo>
                <a:lnTo>
                  <a:pt x="704668" y="618490"/>
                </a:lnTo>
                <a:lnTo>
                  <a:pt x="736460" y="590550"/>
                </a:lnTo>
                <a:lnTo>
                  <a:pt x="760623" y="556260"/>
                </a:lnTo>
                <a:lnTo>
                  <a:pt x="775726" y="516890"/>
                </a:lnTo>
                <a:lnTo>
                  <a:pt x="780866" y="474980"/>
                </a:lnTo>
                <a:lnTo>
                  <a:pt x="780660" y="467360"/>
                </a:lnTo>
                <a:lnTo>
                  <a:pt x="773485" y="425450"/>
                </a:lnTo>
                <a:lnTo>
                  <a:pt x="756480" y="387350"/>
                </a:lnTo>
                <a:lnTo>
                  <a:pt x="730649" y="354330"/>
                </a:lnTo>
                <a:lnTo>
                  <a:pt x="697551" y="328930"/>
                </a:lnTo>
                <a:lnTo>
                  <a:pt x="690238" y="323850"/>
                </a:lnTo>
                <a:lnTo>
                  <a:pt x="682730" y="320040"/>
                </a:lnTo>
                <a:lnTo>
                  <a:pt x="675027" y="317500"/>
                </a:lnTo>
                <a:lnTo>
                  <a:pt x="667167" y="313690"/>
                </a:lnTo>
                <a:lnTo>
                  <a:pt x="659186" y="311150"/>
                </a:lnTo>
                <a:lnTo>
                  <a:pt x="651085" y="309880"/>
                </a:lnTo>
                <a:lnTo>
                  <a:pt x="642864" y="307340"/>
                </a:lnTo>
                <a:lnTo>
                  <a:pt x="626221" y="304800"/>
                </a:lnTo>
                <a:lnTo>
                  <a:pt x="617839" y="304800"/>
                </a:lnTo>
                <a:lnTo>
                  <a:pt x="609416" y="303530"/>
                </a:lnTo>
                <a:lnTo>
                  <a:pt x="1136806" y="303530"/>
                </a:lnTo>
                <a:lnTo>
                  <a:pt x="1139819" y="308610"/>
                </a:lnTo>
                <a:lnTo>
                  <a:pt x="1147035" y="321310"/>
                </a:lnTo>
                <a:lnTo>
                  <a:pt x="1153928" y="335280"/>
                </a:lnTo>
                <a:lnTo>
                  <a:pt x="1160488" y="347980"/>
                </a:lnTo>
                <a:lnTo>
                  <a:pt x="1178170" y="389890"/>
                </a:lnTo>
                <a:lnTo>
                  <a:pt x="1192767" y="431800"/>
                </a:lnTo>
                <a:lnTo>
                  <a:pt x="1204203" y="474980"/>
                </a:lnTo>
                <a:lnTo>
                  <a:pt x="1212418" y="519430"/>
                </a:lnTo>
                <a:lnTo>
                  <a:pt x="1217365" y="563880"/>
                </a:lnTo>
                <a:lnTo>
                  <a:pt x="1218833" y="594360"/>
                </a:lnTo>
                <a:lnTo>
                  <a:pt x="1218833" y="623570"/>
                </a:lnTo>
                <a:lnTo>
                  <a:pt x="1218328" y="637540"/>
                </a:lnTo>
                <a:lnTo>
                  <a:pt x="1218206" y="640080"/>
                </a:lnTo>
                <a:lnTo>
                  <a:pt x="1217823" y="646430"/>
                </a:lnTo>
                <a:close/>
              </a:path>
              <a:path w="1219200" h="1217930">
                <a:moveTo>
                  <a:pt x="1013196" y="1065530"/>
                </a:moveTo>
                <a:lnTo>
                  <a:pt x="609416" y="1065530"/>
                </a:lnTo>
                <a:lnTo>
                  <a:pt x="659443" y="1062990"/>
                </a:lnTo>
                <a:lnTo>
                  <a:pt x="707896" y="1055370"/>
                </a:lnTo>
                <a:lnTo>
                  <a:pt x="754496" y="1042670"/>
                </a:lnTo>
                <a:lnTo>
                  <a:pt x="798963" y="1024890"/>
                </a:lnTo>
                <a:lnTo>
                  <a:pt x="841020" y="1003300"/>
                </a:lnTo>
                <a:lnTo>
                  <a:pt x="880387" y="976630"/>
                </a:lnTo>
                <a:lnTo>
                  <a:pt x="916785" y="947420"/>
                </a:lnTo>
                <a:lnTo>
                  <a:pt x="949935" y="914400"/>
                </a:lnTo>
                <a:lnTo>
                  <a:pt x="924646" y="877570"/>
                </a:lnTo>
                <a:lnTo>
                  <a:pt x="894263" y="844550"/>
                </a:lnTo>
                <a:lnTo>
                  <a:pt x="859349" y="815340"/>
                </a:lnTo>
                <a:lnTo>
                  <a:pt x="820464" y="792480"/>
                </a:lnTo>
                <a:lnTo>
                  <a:pt x="778172" y="775970"/>
                </a:lnTo>
                <a:lnTo>
                  <a:pt x="733036" y="764540"/>
                </a:lnTo>
                <a:lnTo>
                  <a:pt x="685616" y="760730"/>
                </a:lnTo>
                <a:lnTo>
                  <a:pt x="1199794" y="760730"/>
                </a:lnTo>
                <a:lnTo>
                  <a:pt x="1188247" y="800100"/>
                </a:lnTo>
                <a:lnTo>
                  <a:pt x="1172613" y="842010"/>
                </a:lnTo>
                <a:lnTo>
                  <a:pt x="1153928" y="882650"/>
                </a:lnTo>
                <a:lnTo>
                  <a:pt x="1147035" y="896620"/>
                </a:lnTo>
                <a:lnTo>
                  <a:pt x="1124441" y="934720"/>
                </a:lnTo>
                <a:lnTo>
                  <a:pt x="1099052" y="971550"/>
                </a:lnTo>
                <a:lnTo>
                  <a:pt x="1089995" y="984250"/>
                </a:lnTo>
                <a:lnTo>
                  <a:pt x="1080643" y="995680"/>
                </a:lnTo>
                <a:lnTo>
                  <a:pt x="1071008" y="1007110"/>
                </a:lnTo>
                <a:lnTo>
                  <a:pt x="1061100" y="1018540"/>
                </a:lnTo>
                <a:lnTo>
                  <a:pt x="1050920" y="1028700"/>
                </a:lnTo>
                <a:lnTo>
                  <a:pt x="1040468" y="1040130"/>
                </a:lnTo>
                <a:lnTo>
                  <a:pt x="1029757" y="1050290"/>
                </a:lnTo>
                <a:lnTo>
                  <a:pt x="1018799" y="1060450"/>
                </a:lnTo>
                <a:lnTo>
                  <a:pt x="1013196" y="1065530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3762375"/>
            <a:ext cx="1219200" cy="1141730"/>
          </a:xfrm>
          <a:custGeom>
            <a:avLst/>
            <a:gdLst/>
            <a:ahLst/>
            <a:cxnLst/>
            <a:rect l="l" t="t" r="r" b="b"/>
            <a:pathLst>
              <a:path w="1219200" h="1141729">
                <a:moveTo>
                  <a:pt x="631745" y="113030"/>
                </a:moveTo>
                <a:lnTo>
                  <a:pt x="282654" y="113030"/>
                </a:lnTo>
                <a:lnTo>
                  <a:pt x="304556" y="76200"/>
                </a:lnTo>
                <a:lnTo>
                  <a:pt x="334253" y="44450"/>
                </a:lnTo>
                <a:lnTo>
                  <a:pt x="370453" y="20320"/>
                </a:lnTo>
                <a:lnTo>
                  <a:pt x="411866" y="5080"/>
                </a:lnTo>
                <a:lnTo>
                  <a:pt x="457199" y="0"/>
                </a:lnTo>
                <a:lnTo>
                  <a:pt x="502533" y="5080"/>
                </a:lnTo>
                <a:lnTo>
                  <a:pt x="543946" y="20320"/>
                </a:lnTo>
                <a:lnTo>
                  <a:pt x="580146" y="44450"/>
                </a:lnTo>
                <a:lnTo>
                  <a:pt x="609843" y="76200"/>
                </a:lnTo>
                <a:lnTo>
                  <a:pt x="631745" y="113030"/>
                </a:lnTo>
                <a:close/>
              </a:path>
              <a:path w="1219200" h="1141729">
                <a:moveTo>
                  <a:pt x="447241" y="265430"/>
                </a:moveTo>
                <a:lnTo>
                  <a:pt x="76199" y="265430"/>
                </a:lnTo>
                <a:lnTo>
                  <a:pt x="46512" y="260350"/>
                </a:lnTo>
                <a:lnTo>
                  <a:pt x="22294" y="243840"/>
                </a:lnTo>
                <a:lnTo>
                  <a:pt x="5979" y="219710"/>
                </a:lnTo>
                <a:lnTo>
                  <a:pt x="0" y="189230"/>
                </a:lnTo>
                <a:lnTo>
                  <a:pt x="5979" y="160020"/>
                </a:lnTo>
                <a:lnTo>
                  <a:pt x="22294" y="135890"/>
                </a:lnTo>
                <a:lnTo>
                  <a:pt x="46512" y="119380"/>
                </a:lnTo>
                <a:lnTo>
                  <a:pt x="76199" y="113030"/>
                </a:lnTo>
                <a:lnTo>
                  <a:pt x="452196" y="113030"/>
                </a:lnTo>
                <a:lnTo>
                  <a:pt x="447241" y="114300"/>
                </a:lnTo>
                <a:lnTo>
                  <a:pt x="437426" y="115570"/>
                </a:lnTo>
                <a:lnTo>
                  <a:pt x="432661" y="118110"/>
                </a:lnTo>
                <a:lnTo>
                  <a:pt x="423416" y="121920"/>
                </a:lnTo>
                <a:lnTo>
                  <a:pt x="419025" y="123190"/>
                </a:lnTo>
                <a:lnTo>
                  <a:pt x="410705" y="129540"/>
                </a:lnTo>
                <a:lnTo>
                  <a:pt x="384885" y="165100"/>
                </a:lnTo>
                <a:lnTo>
                  <a:pt x="380999" y="185420"/>
                </a:lnTo>
                <a:lnTo>
                  <a:pt x="380999" y="194310"/>
                </a:lnTo>
                <a:lnTo>
                  <a:pt x="396621" y="236220"/>
                </a:lnTo>
                <a:lnTo>
                  <a:pt x="410705" y="250190"/>
                </a:lnTo>
                <a:lnTo>
                  <a:pt x="419025" y="256540"/>
                </a:lnTo>
                <a:lnTo>
                  <a:pt x="423416" y="257810"/>
                </a:lnTo>
                <a:lnTo>
                  <a:pt x="432661" y="261620"/>
                </a:lnTo>
                <a:lnTo>
                  <a:pt x="437426" y="264160"/>
                </a:lnTo>
                <a:lnTo>
                  <a:pt x="447241" y="265430"/>
                </a:lnTo>
                <a:close/>
              </a:path>
              <a:path w="1219200" h="1141729">
                <a:moveTo>
                  <a:pt x="1142999" y="265430"/>
                </a:moveTo>
                <a:lnTo>
                  <a:pt x="467158" y="265430"/>
                </a:lnTo>
                <a:lnTo>
                  <a:pt x="476973" y="264160"/>
                </a:lnTo>
                <a:lnTo>
                  <a:pt x="481737" y="261620"/>
                </a:lnTo>
                <a:lnTo>
                  <a:pt x="490982" y="257810"/>
                </a:lnTo>
                <a:lnTo>
                  <a:pt x="495374" y="256540"/>
                </a:lnTo>
                <a:lnTo>
                  <a:pt x="503694" y="250190"/>
                </a:lnTo>
                <a:lnTo>
                  <a:pt x="529514" y="214630"/>
                </a:lnTo>
                <a:lnTo>
                  <a:pt x="533399" y="194310"/>
                </a:lnTo>
                <a:lnTo>
                  <a:pt x="533399" y="185420"/>
                </a:lnTo>
                <a:lnTo>
                  <a:pt x="517778" y="143510"/>
                </a:lnTo>
                <a:lnTo>
                  <a:pt x="503694" y="129540"/>
                </a:lnTo>
                <a:lnTo>
                  <a:pt x="495374" y="123190"/>
                </a:lnTo>
                <a:lnTo>
                  <a:pt x="490982" y="121920"/>
                </a:lnTo>
                <a:lnTo>
                  <a:pt x="481737" y="118110"/>
                </a:lnTo>
                <a:lnTo>
                  <a:pt x="476973" y="115570"/>
                </a:lnTo>
                <a:lnTo>
                  <a:pt x="467158" y="114300"/>
                </a:lnTo>
                <a:lnTo>
                  <a:pt x="462203" y="113030"/>
                </a:lnTo>
                <a:lnTo>
                  <a:pt x="1142999" y="113030"/>
                </a:lnTo>
                <a:lnTo>
                  <a:pt x="1172687" y="119380"/>
                </a:lnTo>
                <a:lnTo>
                  <a:pt x="1196905" y="135890"/>
                </a:lnTo>
                <a:lnTo>
                  <a:pt x="1213220" y="160020"/>
                </a:lnTo>
                <a:lnTo>
                  <a:pt x="1219199" y="189230"/>
                </a:lnTo>
                <a:lnTo>
                  <a:pt x="1213220" y="219710"/>
                </a:lnTo>
                <a:lnTo>
                  <a:pt x="1196905" y="243840"/>
                </a:lnTo>
                <a:lnTo>
                  <a:pt x="1172687" y="260350"/>
                </a:lnTo>
                <a:lnTo>
                  <a:pt x="1142999" y="265430"/>
                </a:lnTo>
                <a:close/>
              </a:path>
              <a:path w="1219200" h="1141729">
                <a:moveTo>
                  <a:pt x="457199" y="379730"/>
                </a:moveTo>
                <a:lnTo>
                  <a:pt x="411866" y="374650"/>
                </a:lnTo>
                <a:lnTo>
                  <a:pt x="370453" y="359410"/>
                </a:lnTo>
                <a:lnTo>
                  <a:pt x="334253" y="335280"/>
                </a:lnTo>
                <a:lnTo>
                  <a:pt x="304556" y="303530"/>
                </a:lnTo>
                <a:lnTo>
                  <a:pt x="282654" y="265430"/>
                </a:lnTo>
                <a:lnTo>
                  <a:pt x="631745" y="265430"/>
                </a:lnTo>
                <a:lnTo>
                  <a:pt x="609843" y="303530"/>
                </a:lnTo>
                <a:lnTo>
                  <a:pt x="580146" y="335280"/>
                </a:lnTo>
                <a:lnTo>
                  <a:pt x="543946" y="359410"/>
                </a:lnTo>
                <a:lnTo>
                  <a:pt x="502533" y="374650"/>
                </a:lnTo>
                <a:lnTo>
                  <a:pt x="457199" y="379730"/>
                </a:lnTo>
                <a:close/>
              </a:path>
              <a:path w="1219200" h="1141729">
                <a:moveTo>
                  <a:pt x="1012745" y="494030"/>
                </a:moveTo>
                <a:lnTo>
                  <a:pt x="663654" y="494030"/>
                </a:lnTo>
                <a:lnTo>
                  <a:pt x="685556" y="457200"/>
                </a:lnTo>
                <a:lnTo>
                  <a:pt x="715253" y="425450"/>
                </a:lnTo>
                <a:lnTo>
                  <a:pt x="751453" y="401320"/>
                </a:lnTo>
                <a:lnTo>
                  <a:pt x="792866" y="386080"/>
                </a:lnTo>
                <a:lnTo>
                  <a:pt x="838199" y="379730"/>
                </a:lnTo>
                <a:lnTo>
                  <a:pt x="883533" y="386080"/>
                </a:lnTo>
                <a:lnTo>
                  <a:pt x="924946" y="401320"/>
                </a:lnTo>
                <a:lnTo>
                  <a:pt x="961146" y="425450"/>
                </a:lnTo>
                <a:lnTo>
                  <a:pt x="990843" y="457200"/>
                </a:lnTo>
                <a:lnTo>
                  <a:pt x="1012745" y="494030"/>
                </a:lnTo>
                <a:close/>
              </a:path>
              <a:path w="1219200" h="1141729">
                <a:moveTo>
                  <a:pt x="828241" y="646430"/>
                </a:moveTo>
                <a:lnTo>
                  <a:pt x="76199" y="646430"/>
                </a:lnTo>
                <a:lnTo>
                  <a:pt x="46512" y="641350"/>
                </a:lnTo>
                <a:lnTo>
                  <a:pt x="22294" y="624840"/>
                </a:lnTo>
                <a:lnTo>
                  <a:pt x="5979" y="600710"/>
                </a:lnTo>
                <a:lnTo>
                  <a:pt x="0" y="570230"/>
                </a:lnTo>
                <a:lnTo>
                  <a:pt x="5979" y="541020"/>
                </a:lnTo>
                <a:lnTo>
                  <a:pt x="22294" y="516890"/>
                </a:lnTo>
                <a:lnTo>
                  <a:pt x="46512" y="500380"/>
                </a:lnTo>
                <a:lnTo>
                  <a:pt x="76199" y="494030"/>
                </a:lnTo>
                <a:lnTo>
                  <a:pt x="833196" y="494030"/>
                </a:lnTo>
                <a:lnTo>
                  <a:pt x="828241" y="495300"/>
                </a:lnTo>
                <a:lnTo>
                  <a:pt x="818426" y="496570"/>
                </a:lnTo>
                <a:lnTo>
                  <a:pt x="813661" y="499110"/>
                </a:lnTo>
                <a:lnTo>
                  <a:pt x="804416" y="502920"/>
                </a:lnTo>
                <a:lnTo>
                  <a:pt x="800025" y="504190"/>
                </a:lnTo>
                <a:lnTo>
                  <a:pt x="791705" y="510540"/>
                </a:lnTo>
                <a:lnTo>
                  <a:pt x="765885" y="546100"/>
                </a:lnTo>
                <a:lnTo>
                  <a:pt x="761999" y="566420"/>
                </a:lnTo>
                <a:lnTo>
                  <a:pt x="761999" y="575310"/>
                </a:lnTo>
                <a:lnTo>
                  <a:pt x="777621" y="617220"/>
                </a:lnTo>
                <a:lnTo>
                  <a:pt x="791705" y="631190"/>
                </a:lnTo>
                <a:lnTo>
                  <a:pt x="800025" y="637540"/>
                </a:lnTo>
                <a:lnTo>
                  <a:pt x="804416" y="638810"/>
                </a:lnTo>
                <a:lnTo>
                  <a:pt x="813661" y="642620"/>
                </a:lnTo>
                <a:lnTo>
                  <a:pt x="818426" y="645160"/>
                </a:lnTo>
                <a:lnTo>
                  <a:pt x="828241" y="646430"/>
                </a:lnTo>
                <a:close/>
              </a:path>
              <a:path w="1219200" h="1141729">
                <a:moveTo>
                  <a:pt x="1142999" y="646430"/>
                </a:moveTo>
                <a:lnTo>
                  <a:pt x="848158" y="646430"/>
                </a:lnTo>
                <a:lnTo>
                  <a:pt x="857972" y="645160"/>
                </a:lnTo>
                <a:lnTo>
                  <a:pt x="862737" y="642620"/>
                </a:lnTo>
                <a:lnTo>
                  <a:pt x="871982" y="638810"/>
                </a:lnTo>
                <a:lnTo>
                  <a:pt x="876374" y="637540"/>
                </a:lnTo>
                <a:lnTo>
                  <a:pt x="884694" y="631190"/>
                </a:lnTo>
                <a:lnTo>
                  <a:pt x="910514" y="595630"/>
                </a:lnTo>
                <a:lnTo>
                  <a:pt x="914399" y="575310"/>
                </a:lnTo>
                <a:lnTo>
                  <a:pt x="914399" y="566420"/>
                </a:lnTo>
                <a:lnTo>
                  <a:pt x="898778" y="524510"/>
                </a:lnTo>
                <a:lnTo>
                  <a:pt x="884694" y="510540"/>
                </a:lnTo>
                <a:lnTo>
                  <a:pt x="876374" y="504190"/>
                </a:lnTo>
                <a:lnTo>
                  <a:pt x="871982" y="502920"/>
                </a:lnTo>
                <a:lnTo>
                  <a:pt x="862737" y="499110"/>
                </a:lnTo>
                <a:lnTo>
                  <a:pt x="857972" y="496570"/>
                </a:lnTo>
                <a:lnTo>
                  <a:pt x="848158" y="495300"/>
                </a:lnTo>
                <a:lnTo>
                  <a:pt x="843203" y="494030"/>
                </a:lnTo>
                <a:lnTo>
                  <a:pt x="1142999" y="494030"/>
                </a:lnTo>
                <a:lnTo>
                  <a:pt x="1172687" y="500380"/>
                </a:lnTo>
                <a:lnTo>
                  <a:pt x="1196905" y="516890"/>
                </a:lnTo>
                <a:lnTo>
                  <a:pt x="1213220" y="541020"/>
                </a:lnTo>
                <a:lnTo>
                  <a:pt x="1219199" y="570230"/>
                </a:lnTo>
                <a:lnTo>
                  <a:pt x="1213220" y="600710"/>
                </a:lnTo>
                <a:lnTo>
                  <a:pt x="1196905" y="624840"/>
                </a:lnTo>
                <a:lnTo>
                  <a:pt x="1172687" y="641350"/>
                </a:lnTo>
                <a:lnTo>
                  <a:pt x="1142999" y="646430"/>
                </a:lnTo>
                <a:close/>
              </a:path>
              <a:path w="1219200" h="1141729">
                <a:moveTo>
                  <a:pt x="838199" y="760730"/>
                </a:moveTo>
                <a:lnTo>
                  <a:pt x="792866" y="755650"/>
                </a:lnTo>
                <a:lnTo>
                  <a:pt x="751453" y="740410"/>
                </a:lnTo>
                <a:lnTo>
                  <a:pt x="715253" y="716280"/>
                </a:lnTo>
                <a:lnTo>
                  <a:pt x="685556" y="684530"/>
                </a:lnTo>
                <a:lnTo>
                  <a:pt x="663654" y="646430"/>
                </a:lnTo>
                <a:lnTo>
                  <a:pt x="1012745" y="646430"/>
                </a:lnTo>
                <a:lnTo>
                  <a:pt x="990843" y="684530"/>
                </a:lnTo>
                <a:lnTo>
                  <a:pt x="961146" y="716280"/>
                </a:lnTo>
                <a:lnTo>
                  <a:pt x="924946" y="740410"/>
                </a:lnTo>
                <a:lnTo>
                  <a:pt x="883533" y="755650"/>
                </a:lnTo>
                <a:lnTo>
                  <a:pt x="838199" y="760730"/>
                </a:lnTo>
                <a:close/>
              </a:path>
              <a:path w="1219200" h="1141729">
                <a:moveTo>
                  <a:pt x="555545" y="875030"/>
                </a:moveTo>
                <a:lnTo>
                  <a:pt x="206454" y="875030"/>
                </a:lnTo>
                <a:lnTo>
                  <a:pt x="228356" y="838200"/>
                </a:lnTo>
                <a:lnTo>
                  <a:pt x="258053" y="806450"/>
                </a:lnTo>
                <a:lnTo>
                  <a:pt x="294253" y="782320"/>
                </a:lnTo>
                <a:lnTo>
                  <a:pt x="335666" y="767080"/>
                </a:lnTo>
                <a:lnTo>
                  <a:pt x="380999" y="760730"/>
                </a:lnTo>
                <a:lnTo>
                  <a:pt x="426333" y="767080"/>
                </a:lnTo>
                <a:lnTo>
                  <a:pt x="467746" y="782320"/>
                </a:lnTo>
                <a:lnTo>
                  <a:pt x="503946" y="806450"/>
                </a:lnTo>
                <a:lnTo>
                  <a:pt x="533643" y="838200"/>
                </a:lnTo>
                <a:lnTo>
                  <a:pt x="555545" y="875030"/>
                </a:lnTo>
                <a:close/>
              </a:path>
              <a:path w="1219200" h="1141729">
                <a:moveTo>
                  <a:pt x="371041" y="1027430"/>
                </a:moveTo>
                <a:lnTo>
                  <a:pt x="76199" y="1027430"/>
                </a:lnTo>
                <a:lnTo>
                  <a:pt x="46512" y="1022350"/>
                </a:lnTo>
                <a:lnTo>
                  <a:pt x="22294" y="1005840"/>
                </a:lnTo>
                <a:lnTo>
                  <a:pt x="5979" y="981710"/>
                </a:lnTo>
                <a:lnTo>
                  <a:pt x="0" y="951230"/>
                </a:lnTo>
                <a:lnTo>
                  <a:pt x="5979" y="922020"/>
                </a:lnTo>
                <a:lnTo>
                  <a:pt x="22294" y="897890"/>
                </a:lnTo>
                <a:lnTo>
                  <a:pt x="46512" y="881380"/>
                </a:lnTo>
                <a:lnTo>
                  <a:pt x="76199" y="875030"/>
                </a:lnTo>
                <a:lnTo>
                  <a:pt x="375996" y="875030"/>
                </a:lnTo>
                <a:lnTo>
                  <a:pt x="371041" y="876300"/>
                </a:lnTo>
                <a:lnTo>
                  <a:pt x="361226" y="877570"/>
                </a:lnTo>
                <a:lnTo>
                  <a:pt x="356461" y="880110"/>
                </a:lnTo>
                <a:lnTo>
                  <a:pt x="347216" y="883920"/>
                </a:lnTo>
                <a:lnTo>
                  <a:pt x="342825" y="885190"/>
                </a:lnTo>
                <a:lnTo>
                  <a:pt x="334505" y="891540"/>
                </a:lnTo>
                <a:lnTo>
                  <a:pt x="308685" y="927100"/>
                </a:lnTo>
                <a:lnTo>
                  <a:pt x="304799" y="947420"/>
                </a:lnTo>
                <a:lnTo>
                  <a:pt x="304799" y="956310"/>
                </a:lnTo>
                <a:lnTo>
                  <a:pt x="320421" y="998220"/>
                </a:lnTo>
                <a:lnTo>
                  <a:pt x="334505" y="1012190"/>
                </a:lnTo>
                <a:lnTo>
                  <a:pt x="342825" y="1018540"/>
                </a:lnTo>
                <a:lnTo>
                  <a:pt x="347216" y="1019810"/>
                </a:lnTo>
                <a:lnTo>
                  <a:pt x="356461" y="1023620"/>
                </a:lnTo>
                <a:lnTo>
                  <a:pt x="361226" y="1026160"/>
                </a:lnTo>
                <a:lnTo>
                  <a:pt x="371041" y="1027430"/>
                </a:lnTo>
                <a:close/>
              </a:path>
              <a:path w="1219200" h="1141729">
                <a:moveTo>
                  <a:pt x="1142999" y="1027430"/>
                </a:moveTo>
                <a:lnTo>
                  <a:pt x="390958" y="1027430"/>
                </a:lnTo>
                <a:lnTo>
                  <a:pt x="400773" y="1026160"/>
                </a:lnTo>
                <a:lnTo>
                  <a:pt x="405537" y="1023620"/>
                </a:lnTo>
                <a:lnTo>
                  <a:pt x="414782" y="1019810"/>
                </a:lnTo>
                <a:lnTo>
                  <a:pt x="419174" y="1018540"/>
                </a:lnTo>
                <a:lnTo>
                  <a:pt x="427494" y="1012190"/>
                </a:lnTo>
                <a:lnTo>
                  <a:pt x="453314" y="976630"/>
                </a:lnTo>
                <a:lnTo>
                  <a:pt x="457199" y="956310"/>
                </a:lnTo>
                <a:lnTo>
                  <a:pt x="457199" y="947420"/>
                </a:lnTo>
                <a:lnTo>
                  <a:pt x="441578" y="905510"/>
                </a:lnTo>
                <a:lnTo>
                  <a:pt x="427494" y="891540"/>
                </a:lnTo>
                <a:lnTo>
                  <a:pt x="419174" y="885190"/>
                </a:lnTo>
                <a:lnTo>
                  <a:pt x="414782" y="883920"/>
                </a:lnTo>
                <a:lnTo>
                  <a:pt x="405537" y="880110"/>
                </a:lnTo>
                <a:lnTo>
                  <a:pt x="400773" y="877570"/>
                </a:lnTo>
                <a:lnTo>
                  <a:pt x="390958" y="876300"/>
                </a:lnTo>
                <a:lnTo>
                  <a:pt x="386003" y="875030"/>
                </a:lnTo>
                <a:lnTo>
                  <a:pt x="1142999" y="875030"/>
                </a:lnTo>
                <a:lnTo>
                  <a:pt x="1172687" y="881380"/>
                </a:lnTo>
                <a:lnTo>
                  <a:pt x="1196905" y="897890"/>
                </a:lnTo>
                <a:lnTo>
                  <a:pt x="1213220" y="922020"/>
                </a:lnTo>
                <a:lnTo>
                  <a:pt x="1219199" y="951230"/>
                </a:lnTo>
                <a:lnTo>
                  <a:pt x="1213220" y="981710"/>
                </a:lnTo>
                <a:lnTo>
                  <a:pt x="1196905" y="1005840"/>
                </a:lnTo>
                <a:lnTo>
                  <a:pt x="1172687" y="1022350"/>
                </a:lnTo>
                <a:lnTo>
                  <a:pt x="1142999" y="1027430"/>
                </a:lnTo>
                <a:close/>
              </a:path>
              <a:path w="1219200" h="1141729">
                <a:moveTo>
                  <a:pt x="380999" y="1141730"/>
                </a:moveTo>
                <a:lnTo>
                  <a:pt x="335666" y="1136650"/>
                </a:lnTo>
                <a:lnTo>
                  <a:pt x="294253" y="1121410"/>
                </a:lnTo>
                <a:lnTo>
                  <a:pt x="258053" y="1097280"/>
                </a:lnTo>
                <a:lnTo>
                  <a:pt x="228356" y="1065530"/>
                </a:lnTo>
                <a:lnTo>
                  <a:pt x="206454" y="1027430"/>
                </a:lnTo>
                <a:lnTo>
                  <a:pt x="555545" y="1027430"/>
                </a:lnTo>
                <a:lnTo>
                  <a:pt x="533643" y="1065530"/>
                </a:lnTo>
                <a:lnTo>
                  <a:pt x="503946" y="1097280"/>
                </a:lnTo>
                <a:lnTo>
                  <a:pt x="467746" y="1121410"/>
                </a:lnTo>
                <a:lnTo>
                  <a:pt x="426333" y="1136650"/>
                </a:lnTo>
                <a:lnTo>
                  <a:pt x="380999" y="1141730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1037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0" dirty="0"/>
              <a:t>User</a:t>
            </a:r>
            <a:r>
              <a:rPr spc="-229" dirty="0"/>
              <a:t> </a:t>
            </a:r>
            <a:r>
              <a:rPr spc="-270" dirty="0"/>
              <a:t>Profile</a:t>
            </a:r>
            <a:r>
              <a:rPr spc="-229" dirty="0"/>
              <a:t> </a:t>
            </a:r>
            <a:r>
              <a:rPr spc="-360" dirty="0"/>
              <a:t>Management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7199" y="2628899"/>
            <a:ext cx="6448425" cy="609600"/>
            <a:chOff x="457199" y="2628899"/>
            <a:chExt cx="6448425" cy="609600"/>
          </a:xfrm>
        </p:grpSpPr>
        <p:sp>
          <p:nvSpPr>
            <p:cNvPr id="8" name="object 8"/>
            <p:cNvSpPr/>
            <p:nvPr/>
          </p:nvSpPr>
          <p:spPr>
            <a:xfrm>
              <a:off x="471487" y="2628899"/>
              <a:ext cx="6434455" cy="609600"/>
            </a:xfrm>
            <a:custGeom>
              <a:avLst/>
              <a:gdLst/>
              <a:ahLst/>
              <a:cxnLst/>
              <a:rect l="l" t="t" r="r" b="b"/>
              <a:pathLst>
                <a:path w="6434455" h="609600">
                  <a:moveTo>
                    <a:pt x="6362940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538403"/>
                  </a:lnTo>
                  <a:lnTo>
                    <a:pt x="6418514" y="579893"/>
                  </a:lnTo>
                  <a:lnTo>
                    <a:pt x="6382473" y="605713"/>
                  </a:lnTo>
                  <a:lnTo>
                    <a:pt x="6362940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2628899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199" y="3390899"/>
            <a:ext cx="6448425" cy="609600"/>
            <a:chOff x="457199" y="3390899"/>
            <a:chExt cx="6448425" cy="609600"/>
          </a:xfrm>
        </p:grpSpPr>
        <p:sp>
          <p:nvSpPr>
            <p:cNvPr id="11" name="object 11"/>
            <p:cNvSpPr/>
            <p:nvPr/>
          </p:nvSpPr>
          <p:spPr>
            <a:xfrm>
              <a:off x="471487" y="3390899"/>
              <a:ext cx="6434455" cy="609600"/>
            </a:xfrm>
            <a:custGeom>
              <a:avLst/>
              <a:gdLst/>
              <a:ahLst/>
              <a:cxnLst/>
              <a:rect l="l" t="t" r="r" b="b"/>
              <a:pathLst>
                <a:path w="6434455" h="609600">
                  <a:moveTo>
                    <a:pt x="6362940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538403"/>
                  </a:lnTo>
                  <a:lnTo>
                    <a:pt x="6418514" y="579894"/>
                  </a:lnTo>
                  <a:lnTo>
                    <a:pt x="6382473" y="605713"/>
                  </a:lnTo>
                  <a:lnTo>
                    <a:pt x="6362940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3390899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7199" y="4152899"/>
            <a:ext cx="6448425" cy="609600"/>
            <a:chOff x="457199" y="4152899"/>
            <a:chExt cx="6448425" cy="609600"/>
          </a:xfrm>
        </p:grpSpPr>
        <p:sp>
          <p:nvSpPr>
            <p:cNvPr id="14" name="object 14"/>
            <p:cNvSpPr/>
            <p:nvPr/>
          </p:nvSpPr>
          <p:spPr>
            <a:xfrm>
              <a:off x="471487" y="4152899"/>
              <a:ext cx="6434455" cy="609600"/>
            </a:xfrm>
            <a:custGeom>
              <a:avLst/>
              <a:gdLst/>
              <a:ahLst/>
              <a:cxnLst/>
              <a:rect l="l" t="t" r="r" b="b"/>
              <a:pathLst>
                <a:path w="6434455" h="609600">
                  <a:moveTo>
                    <a:pt x="6362940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538403"/>
                  </a:lnTo>
                  <a:lnTo>
                    <a:pt x="6418514" y="579893"/>
                  </a:lnTo>
                  <a:lnTo>
                    <a:pt x="6382473" y="605713"/>
                  </a:lnTo>
                  <a:lnTo>
                    <a:pt x="6362940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" y="4152899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4500" y="1213037"/>
            <a:ext cx="487426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55" dirty="0">
                <a:solidFill>
                  <a:srgbClr val="374050"/>
                </a:solidFill>
                <a:latin typeface="Montserrat SemiBold"/>
                <a:cs typeface="Montserrat SemiBold"/>
              </a:rPr>
              <a:t>Creating</a:t>
            </a:r>
            <a:r>
              <a:rPr sz="2050" b="1" spc="-4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50" dirty="0">
                <a:solidFill>
                  <a:srgbClr val="374050"/>
                </a:solidFill>
                <a:latin typeface="Montserrat SemiBold"/>
                <a:cs typeface="Montserrat SemiBold"/>
              </a:rPr>
              <a:t>Personalized</a:t>
            </a:r>
            <a:r>
              <a:rPr sz="2050" b="1" spc="-3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45" dirty="0">
                <a:solidFill>
                  <a:srgbClr val="374050"/>
                </a:solidFill>
                <a:latin typeface="Montserrat SemiBold"/>
                <a:cs typeface="Montserrat SemiBold"/>
              </a:rPr>
              <a:t>Financial</a:t>
            </a:r>
            <a:r>
              <a:rPr sz="2050" b="1" spc="-4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20" dirty="0">
                <a:solidFill>
                  <a:srgbClr val="374050"/>
                </a:solidFill>
                <a:latin typeface="Montserrat SemiBold"/>
                <a:cs typeface="Montserrat SemiBold"/>
              </a:rPr>
              <a:t>Journeys</a:t>
            </a:r>
            <a:endParaRPr sz="2050">
              <a:latin typeface="Montserrat SemiBold"/>
              <a:cs typeface="Montserrat Semi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500" y="1739633"/>
            <a:ext cx="6413500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Our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builds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comprehensive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user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profiles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4A5462"/>
                </a:solidFill>
                <a:latin typeface="Montserrat"/>
                <a:cs typeface="Montserrat"/>
              </a:rPr>
              <a:t>to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deliver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tailored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4A5462"/>
                </a:solidFill>
                <a:latin typeface="Montserrat"/>
                <a:cs typeface="Montserrat"/>
              </a:rPr>
              <a:t>financial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advice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that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evolves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users'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changing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needs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circumstances.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474" y="2654308"/>
            <a:ext cx="594614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5"/>
              </a:spcBef>
            </a:pP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Personalized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Setup</a:t>
            </a:r>
            <a:r>
              <a:rPr sz="13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Captures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age,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ontserrat"/>
                <a:cs typeface="Montserrat"/>
              </a:rPr>
              <a:t>location,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income,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family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Montserrat"/>
                <a:cs typeface="Montserrat"/>
              </a:rPr>
              <a:t>size,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financial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goals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474" y="3416309"/>
            <a:ext cx="621538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5"/>
              </a:spcBef>
            </a:pPr>
            <a:r>
              <a:rPr sz="1350" b="1" spc="-90" dirty="0">
                <a:solidFill>
                  <a:srgbClr val="3B81F5"/>
                </a:solidFill>
                <a:latin typeface="Montserrat SemiBold"/>
                <a:cs typeface="Montserrat SemiBold"/>
              </a:rPr>
              <a:t>Risk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Tolerance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Assessment</a:t>
            </a:r>
            <a:r>
              <a:rPr sz="1350" b="1" spc="-3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Sophisticated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questionnaire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evaluates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comfort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with </a:t>
            </a:r>
            <a:r>
              <a:rPr sz="1300" spc="-80" dirty="0">
                <a:solidFill>
                  <a:srgbClr val="374050"/>
                </a:solidFill>
                <a:latin typeface="Montserrat"/>
                <a:cs typeface="Montserrat"/>
              </a:rPr>
              <a:t>market</a:t>
            </a:r>
            <a:r>
              <a:rPr sz="1300" spc="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volatility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474" y="4178308"/>
            <a:ext cx="536956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5"/>
              </a:spcBef>
            </a:pP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Adaptive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0" dirty="0">
                <a:solidFill>
                  <a:srgbClr val="3B81F5"/>
                </a:solidFill>
                <a:latin typeface="Montserrat SemiBold"/>
                <a:cs typeface="Montserrat SemiBold"/>
              </a:rPr>
              <a:t>Recommendations</a:t>
            </a:r>
            <a:r>
              <a:rPr sz="13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Evolving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advice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based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on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changing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life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circumstances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Montserrat"/>
                <a:cs typeface="Montserrat"/>
              </a:rPr>
              <a:t>market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conditions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43" y="5067299"/>
            <a:ext cx="157153" cy="2286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30249" y="5047557"/>
            <a:ext cx="548703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Profiles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are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securely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stored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Montserrat"/>
                <a:cs typeface="Montserrat"/>
              </a:rPr>
              <a:t>locally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never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transmitted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to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third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parties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8999" y="6010275"/>
            <a:ext cx="5334000" cy="457200"/>
          </a:xfrm>
          <a:custGeom>
            <a:avLst/>
            <a:gdLst/>
            <a:ahLst/>
            <a:cxnLst/>
            <a:rect l="l" t="t" r="r" b="b"/>
            <a:pathLst>
              <a:path w="5334000" h="457200">
                <a:moveTo>
                  <a:pt x="5112886" y="457199"/>
                </a:moveTo>
                <a:lnTo>
                  <a:pt x="221112" y="457199"/>
                </a:lnTo>
                <a:lnTo>
                  <a:pt x="213643" y="456832"/>
                </a:lnTo>
                <a:lnTo>
                  <a:pt x="169405" y="449529"/>
                </a:lnTo>
                <a:lnTo>
                  <a:pt x="127441" y="433735"/>
                </a:lnTo>
                <a:lnTo>
                  <a:pt x="89365" y="410058"/>
                </a:lnTo>
                <a:lnTo>
                  <a:pt x="56639" y="379409"/>
                </a:lnTo>
                <a:lnTo>
                  <a:pt x="30522" y="342963"/>
                </a:lnTo>
                <a:lnTo>
                  <a:pt x="12016" y="302122"/>
                </a:lnTo>
                <a:lnTo>
                  <a:pt x="1835" y="258456"/>
                </a:lnTo>
                <a:lnTo>
                  <a:pt x="0" y="236086"/>
                </a:lnTo>
                <a:lnTo>
                  <a:pt x="0" y="228599"/>
                </a:lnTo>
                <a:lnTo>
                  <a:pt x="0" y="221112"/>
                </a:lnTo>
                <a:lnTo>
                  <a:pt x="5853" y="176657"/>
                </a:lnTo>
                <a:lnTo>
                  <a:pt x="20266" y="134200"/>
                </a:lnTo>
                <a:lnTo>
                  <a:pt x="42685" y="95370"/>
                </a:lnTo>
                <a:lnTo>
                  <a:pt x="72249" y="61660"/>
                </a:lnTo>
                <a:lnTo>
                  <a:pt x="107821" y="34365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2" y="0"/>
                </a:lnTo>
                <a:lnTo>
                  <a:pt x="5112886" y="0"/>
                </a:lnTo>
                <a:lnTo>
                  <a:pt x="5157339" y="5852"/>
                </a:lnTo>
                <a:lnTo>
                  <a:pt x="5199797" y="20265"/>
                </a:lnTo>
                <a:lnTo>
                  <a:pt x="5238627" y="42683"/>
                </a:lnTo>
                <a:lnTo>
                  <a:pt x="5272338" y="72248"/>
                </a:lnTo>
                <a:lnTo>
                  <a:pt x="5299631" y="107820"/>
                </a:lnTo>
                <a:lnTo>
                  <a:pt x="5319462" y="148034"/>
                </a:lnTo>
                <a:lnTo>
                  <a:pt x="5331067" y="191343"/>
                </a:lnTo>
                <a:lnTo>
                  <a:pt x="5333999" y="221112"/>
                </a:lnTo>
                <a:lnTo>
                  <a:pt x="5333999" y="236086"/>
                </a:lnTo>
                <a:lnTo>
                  <a:pt x="5328146" y="280539"/>
                </a:lnTo>
                <a:lnTo>
                  <a:pt x="5313732" y="322997"/>
                </a:lnTo>
                <a:lnTo>
                  <a:pt x="5291313" y="361827"/>
                </a:lnTo>
                <a:lnTo>
                  <a:pt x="5261749" y="395538"/>
                </a:lnTo>
                <a:lnTo>
                  <a:pt x="5226177" y="422832"/>
                </a:lnTo>
                <a:lnTo>
                  <a:pt x="5185963" y="442663"/>
                </a:lnTo>
                <a:lnTo>
                  <a:pt x="5142653" y="454267"/>
                </a:lnTo>
                <a:lnTo>
                  <a:pt x="5120355" y="456832"/>
                </a:lnTo>
                <a:lnTo>
                  <a:pt x="511288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16932" y="6100357"/>
            <a:ext cx="47580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5" dirty="0">
                <a:solidFill>
                  <a:srgbClr val="1C4ED8"/>
                </a:solidFill>
                <a:latin typeface="Montserrat SemiBold"/>
                <a:cs typeface="Montserrat SemiBold"/>
              </a:rPr>
              <a:t>Personalized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1C4ED8"/>
                </a:solidFill>
                <a:latin typeface="Montserrat SemiBold"/>
                <a:cs typeface="Montserrat SemiBold"/>
              </a:rPr>
              <a:t>financial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C4ED8"/>
                </a:solidFill>
                <a:latin typeface="Montserrat SemiBold"/>
                <a:cs typeface="Montserrat SemiBold"/>
              </a:rPr>
              <a:t>advice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C4ED8"/>
                </a:solidFill>
                <a:latin typeface="Montserrat SemiBold"/>
                <a:cs typeface="Montserrat SemiBold"/>
              </a:rPr>
              <a:t>that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adapts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C4ED8"/>
                </a:solidFill>
                <a:latin typeface="Montserrat SemiBold"/>
                <a:cs typeface="Montserrat SemiBold"/>
              </a:rPr>
              <a:t>as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your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70" dirty="0">
                <a:solidFill>
                  <a:srgbClr val="1C4ED8"/>
                </a:solidFill>
                <a:latin typeface="Montserrat SemiBold"/>
                <a:cs typeface="Montserrat SemiBold"/>
              </a:rPr>
              <a:t>life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65" dirty="0">
                <a:solidFill>
                  <a:srgbClr val="1C4ED8"/>
                </a:solidFill>
                <a:latin typeface="Montserrat SemiBold"/>
                <a:cs typeface="Montserrat SemiBold"/>
              </a:rPr>
              <a:t>evolves</a:t>
            </a:r>
            <a:endParaRPr sz="1350">
              <a:latin typeface="Montserrat SemiBold"/>
              <a:cs typeface="Montserrat SemiBold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2824" y="1257299"/>
            <a:ext cx="4371975" cy="437197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806854" y="1916252"/>
            <a:ext cx="148209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80" dirty="0">
                <a:solidFill>
                  <a:srgbClr val="374050"/>
                </a:solidFill>
                <a:latin typeface="Montserrat SemiBold"/>
                <a:cs typeface="Montserrat SemiBold"/>
              </a:rPr>
              <a:t>Profile</a:t>
            </a:r>
            <a:r>
              <a:rPr sz="1500" b="1" spc="-3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500" b="1" spc="-90" dirty="0">
                <a:solidFill>
                  <a:srgbClr val="374050"/>
                </a:solidFill>
                <a:latin typeface="Montserrat SemiBold"/>
                <a:cs typeface="Montserrat SemiBold"/>
              </a:rPr>
              <a:t>Elements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14940" y="2412659"/>
            <a:ext cx="1646555" cy="4679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50" b="0" spc="-25" dirty="0">
                <a:solidFill>
                  <a:srgbClr val="1F2937"/>
                </a:solidFill>
                <a:latin typeface="Montserrat Medium"/>
                <a:cs typeface="Montserrat Medium"/>
              </a:rPr>
              <a:t>Demographics</a:t>
            </a:r>
            <a:endParaRPr sz="135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Age,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location,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family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 size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38740" y="3212759"/>
            <a:ext cx="1709420" cy="4679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50" b="0" spc="-85" dirty="0">
                <a:solidFill>
                  <a:srgbClr val="1F2937"/>
                </a:solidFill>
                <a:latin typeface="Montserrat Medium"/>
                <a:cs typeface="Montserrat Medium"/>
              </a:rPr>
              <a:t>Financial</a:t>
            </a:r>
            <a:r>
              <a:rPr sz="1350" b="0" spc="-5" dirty="0">
                <a:solidFill>
                  <a:srgbClr val="1F2937"/>
                </a:solidFill>
                <a:latin typeface="Montserrat Medium"/>
                <a:cs typeface="Montserrat Medium"/>
              </a:rPr>
              <a:t> </a:t>
            </a:r>
            <a:r>
              <a:rPr sz="1350" b="0" spc="-10" dirty="0">
                <a:solidFill>
                  <a:srgbClr val="1F2937"/>
                </a:solidFill>
                <a:latin typeface="Montserrat Medium"/>
                <a:cs typeface="Montserrat Medium"/>
              </a:rPr>
              <a:t>Status</a:t>
            </a:r>
            <a:endParaRPr sz="135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Income,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assets,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debt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Montserrat"/>
                <a:cs typeface="Montserrat"/>
              </a:rPr>
              <a:t>load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95890" y="4012859"/>
            <a:ext cx="2167255" cy="4679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50" b="0" spc="-90" dirty="0">
                <a:solidFill>
                  <a:srgbClr val="1F2937"/>
                </a:solidFill>
                <a:latin typeface="Montserrat Medium"/>
                <a:cs typeface="Montserrat Medium"/>
              </a:rPr>
              <a:t>Risk</a:t>
            </a:r>
            <a:r>
              <a:rPr sz="1350" b="0" spc="-25" dirty="0">
                <a:solidFill>
                  <a:srgbClr val="1F2937"/>
                </a:solidFill>
                <a:latin typeface="Montserrat Medium"/>
                <a:cs typeface="Montserrat Medium"/>
              </a:rPr>
              <a:t> </a:t>
            </a:r>
            <a:r>
              <a:rPr sz="1350" b="0" spc="-10" dirty="0">
                <a:solidFill>
                  <a:srgbClr val="1F2937"/>
                </a:solidFill>
                <a:latin typeface="Montserrat Medium"/>
                <a:cs typeface="Montserrat Medium"/>
              </a:rPr>
              <a:t>Profile</a:t>
            </a:r>
            <a:endParaRPr sz="135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Conservative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to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aggressive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scale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95890" y="4812959"/>
            <a:ext cx="1992630" cy="4679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50" b="0" spc="-85" dirty="0">
                <a:solidFill>
                  <a:srgbClr val="1F2937"/>
                </a:solidFill>
                <a:latin typeface="Montserrat Medium"/>
                <a:cs typeface="Montserrat Medium"/>
              </a:rPr>
              <a:t>Financial</a:t>
            </a:r>
            <a:r>
              <a:rPr sz="1350" b="0" spc="-5" dirty="0">
                <a:solidFill>
                  <a:srgbClr val="1F2937"/>
                </a:solidFill>
                <a:latin typeface="Montserrat Medium"/>
                <a:cs typeface="Montserrat Medium"/>
              </a:rPr>
              <a:t> </a:t>
            </a:r>
            <a:r>
              <a:rPr sz="1350" b="0" spc="-20" dirty="0">
                <a:solidFill>
                  <a:srgbClr val="1F2937"/>
                </a:solidFill>
                <a:latin typeface="Montserrat Medium"/>
                <a:cs typeface="Montserrat Medium"/>
              </a:rPr>
              <a:t>Goals</a:t>
            </a:r>
            <a:endParaRPr sz="135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Retirement,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education,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home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401299" y="6419849"/>
            <a:ext cx="1600200" cy="323850"/>
            <a:chOff x="10401299" y="6419849"/>
            <a:chExt cx="1600200" cy="323850"/>
          </a:xfrm>
        </p:grpSpPr>
        <p:sp>
          <p:nvSpPr>
            <p:cNvPr id="32" name="object 32"/>
            <p:cNvSpPr/>
            <p:nvPr/>
          </p:nvSpPr>
          <p:spPr>
            <a:xfrm>
              <a:off x="10401299" y="64198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99" y="6515099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599" y="0"/>
            <a:ext cx="1066800" cy="1219200"/>
          </a:xfrm>
          <a:custGeom>
            <a:avLst/>
            <a:gdLst/>
            <a:ahLst/>
            <a:cxnLst/>
            <a:rect l="l" t="t" r="r" b="b"/>
            <a:pathLst>
              <a:path w="1066800" h="1219200">
                <a:moveTo>
                  <a:pt x="533399" y="495299"/>
                </a:moveTo>
                <a:lnTo>
                  <a:pt x="466496" y="493816"/>
                </a:lnTo>
                <a:lnTo>
                  <a:pt x="402072" y="489484"/>
                </a:lnTo>
                <a:lnTo>
                  <a:pt x="340626" y="482482"/>
                </a:lnTo>
                <a:lnTo>
                  <a:pt x="282658" y="472987"/>
                </a:lnTo>
                <a:lnTo>
                  <a:pt x="228669" y="461179"/>
                </a:lnTo>
                <a:lnTo>
                  <a:pt x="179159" y="447236"/>
                </a:lnTo>
                <a:lnTo>
                  <a:pt x="134627" y="431335"/>
                </a:lnTo>
                <a:lnTo>
                  <a:pt x="95575" y="413654"/>
                </a:lnTo>
                <a:lnTo>
                  <a:pt x="62501" y="394373"/>
                </a:lnTo>
                <a:lnTo>
                  <a:pt x="16292" y="351719"/>
                </a:lnTo>
                <a:lnTo>
                  <a:pt x="0" y="304799"/>
                </a:lnTo>
                <a:lnTo>
                  <a:pt x="0" y="190499"/>
                </a:lnTo>
                <a:lnTo>
                  <a:pt x="16292" y="143580"/>
                </a:lnTo>
                <a:lnTo>
                  <a:pt x="62501" y="100926"/>
                </a:lnTo>
                <a:lnTo>
                  <a:pt x="95575" y="81645"/>
                </a:lnTo>
                <a:lnTo>
                  <a:pt x="134627" y="63964"/>
                </a:lnTo>
                <a:lnTo>
                  <a:pt x="179159" y="48063"/>
                </a:lnTo>
                <a:lnTo>
                  <a:pt x="228669" y="34120"/>
                </a:lnTo>
                <a:lnTo>
                  <a:pt x="282658" y="22311"/>
                </a:lnTo>
                <a:lnTo>
                  <a:pt x="340626" y="12817"/>
                </a:lnTo>
                <a:lnTo>
                  <a:pt x="402072" y="5815"/>
                </a:lnTo>
                <a:lnTo>
                  <a:pt x="466496" y="1483"/>
                </a:lnTo>
                <a:lnTo>
                  <a:pt x="533399" y="0"/>
                </a:lnTo>
                <a:lnTo>
                  <a:pt x="600303" y="1483"/>
                </a:lnTo>
                <a:lnTo>
                  <a:pt x="664727" y="5815"/>
                </a:lnTo>
                <a:lnTo>
                  <a:pt x="726173" y="12817"/>
                </a:lnTo>
                <a:lnTo>
                  <a:pt x="784141" y="22311"/>
                </a:lnTo>
                <a:lnTo>
                  <a:pt x="838130" y="34120"/>
                </a:lnTo>
                <a:lnTo>
                  <a:pt x="887640" y="48063"/>
                </a:lnTo>
                <a:lnTo>
                  <a:pt x="932172" y="63964"/>
                </a:lnTo>
                <a:lnTo>
                  <a:pt x="971224" y="81645"/>
                </a:lnTo>
                <a:lnTo>
                  <a:pt x="1004298" y="100926"/>
                </a:lnTo>
                <a:lnTo>
                  <a:pt x="1050507" y="143580"/>
                </a:lnTo>
                <a:lnTo>
                  <a:pt x="1066799" y="190499"/>
                </a:lnTo>
                <a:lnTo>
                  <a:pt x="1066799" y="304799"/>
                </a:lnTo>
                <a:lnTo>
                  <a:pt x="1050507" y="351719"/>
                </a:lnTo>
                <a:lnTo>
                  <a:pt x="1004298" y="394373"/>
                </a:lnTo>
                <a:lnTo>
                  <a:pt x="971224" y="413654"/>
                </a:lnTo>
                <a:lnTo>
                  <a:pt x="932172" y="431335"/>
                </a:lnTo>
                <a:lnTo>
                  <a:pt x="887640" y="447236"/>
                </a:lnTo>
                <a:lnTo>
                  <a:pt x="838130" y="461179"/>
                </a:lnTo>
                <a:lnTo>
                  <a:pt x="784141" y="472987"/>
                </a:lnTo>
                <a:lnTo>
                  <a:pt x="726173" y="482482"/>
                </a:lnTo>
                <a:lnTo>
                  <a:pt x="664727" y="489484"/>
                </a:lnTo>
                <a:lnTo>
                  <a:pt x="600303" y="493816"/>
                </a:lnTo>
                <a:lnTo>
                  <a:pt x="533399" y="495299"/>
                </a:lnTo>
                <a:close/>
              </a:path>
              <a:path w="1066800" h="1219200">
                <a:moveTo>
                  <a:pt x="533399" y="876299"/>
                </a:moveTo>
                <a:lnTo>
                  <a:pt x="466496" y="874816"/>
                </a:lnTo>
                <a:lnTo>
                  <a:pt x="402072" y="870484"/>
                </a:lnTo>
                <a:lnTo>
                  <a:pt x="340626" y="863482"/>
                </a:lnTo>
                <a:lnTo>
                  <a:pt x="282658" y="853987"/>
                </a:lnTo>
                <a:lnTo>
                  <a:pt x="228669" y="842179"/>
                </a:lnTo>
                <a:lnTo>
                  <a:pt x="179159" y="828236"/>
                </a:lnTo>
                <a:lnTo>
                  <a:pt x="134627" y="812335"/>
                </a:lnTo>
                <a:lnTo>
                  <a:pt x="95575" y="794654"/>
                </a:lnTo>
                <a:lnTo>
                  <a:pt x="62501" y="775373"/>
                </a:lnTo>
                <a:lnTo>
                  <a:pt x="16292" y="732719"/>
                </a:lnTo>
                <a:lnTo>
                  <a:pt x="0" y="685799"/>
                </a:lnTo>
                <a:lnTo>
                  <a:pt x="0" y="443150"/>
                </a:lnTo>
                <a:lnTo>
                  <a:pt x="28250" y="463067"/>
                </a:lnTo>
                <a:lnTo>
                  <a:pt x="59820" y="481042"/>
                </a:lnTo>
                <a:lnTo>
                  <a:pt x="130492" y="511254"/>
                </a:lnTo>
                <a:lnTo>
                  <a:pt x="172202" y="524781"/>
                </a:lnTo>
                <a:lnTo>
                  <a:pt x="216954" y="536741"/>
                </a:lnTo>
                <a:lnTo>
                  <a:pt x="264462" y="547059"/>
                </a:lnTo>
                <a:lnTo>
                  <a:pt x="314444" y="555664"/>
                </a:lnTo>
                <a:lnTo>
                  <a:pt x="366612" y="562483"/>
                </a:lnTo>
                <a:lnTo>
                  <a:pt x="420684" y="567444"/>
                </a:lnTo>
                <a:lnTo>
                  <a:pt x="476375" y="570473"/>
                </a:lnTo>
                <a:lnTo>
                  <a:pt x="533399" y="571499"/>
                </a:lnTo>
                <a:lnTo>
                  <a:pt x="1066799" y="571499"/>
                </a:lnTo>
                <a:lnTo>
                  <a:pt x="1066799" y="685799"/>
                </a:lnTo>
                <a:lnTo>
                  <a:pt x="1050507" y="732719"/>
                </a:lnTo>
                <a:lnTo>
                  <a:pt x="1004298" y="775373"/>
                </a:lnTo>
                <a:lnTo>
                  <a:pt x="971224" y="794654"/>
                </a:lnTo>
                <a:lnTo>
                  <a:pt x="932172" y="812335"/>
                </a:lnTo>
                <a:lnTo>
                  <a:pt x="887640" y="828236"/>
                </a:lnTo>
                <a:lnTo>
                  <a:pt x="838130" y="842179"/>
                </a:lnTo>
                <a:lnTo>
                  <a:pt x="784141" y="853987"/>
                </a:lnTo>
                <a:lnTo>
                  <a:pt x="726173" y="863482"/>
                </a:lnTo>
                <a:lnTo>
                  <a:pt x="664727" y="870484"/>
                </a:lnTo>
                <a:lnTo>
                  <a:pt x="600303" y="874816"/>
                </a:lnTo>
                <a:lnTo>
                  <a:pt x="533399" y="876299"/>
                </a:lnTo>
                <a:close/>
              </a:path>
              <a:path w="1066800" h="1219200">
                <a:moveTo>
                  <a:pt x="1066799" y="571499"/>
                </a:moveTo>
                <a:lnTo>
                  <a:pt x="533399" y="571499"/>
                </a:lnTo>
                <a:lnTo>
                  <a:pt x="590424" y="570473"/>
                </a:lnTo>
                <a:lnTo>
                  <a:pt x="646114" y="567444"/>
                </a:lnTo>
                <a:lnTo>
                  <a:pt x="700186" y="562483"/>
                </a:lnTo>
                <a:lnTo>
                  <a:pt x="752355" y="555664"/>
                </a:lnTo>
                <a:lnTo>
                  <a:pt x="802337" y="547059"/>
                </a:lnTo>
                <a:lnTo>
                  <a:pt x="849845" y="536741"/>
                </a:lnTo>
                <a:lnTo>
                  <a:pt x="894597" y="524781"/>
                </a:lnTo>
                <a:lnTo>
                  <a:pt x="936307" y="511254"/>
                </a:lnTo>
                <a:lnTo>
                  <a:pt x="972602" y="497097"/>
                </a:lnTo>
                <a:lnTo>
                  <a:pt x="1038407" y="463067"/>
                </a:lnTo>
                <a:lnTo>
                  <a:pt x="1066799" y="443150"/>
                </a:lnTo>
                <a:lnTo>
                  <a:pt x="1066799" y="571499"/>
                </a:lnTo>
                <a:close/>
              </a:path>
              <a:path w="1066800" h="1219200">
                <a:moveTo>
                  <a:pt x="533399" y="1219199"/>
                </a:moveTo>
                <a:lnTo>
                  <a:pt x="466496" y="1217716"/>
                </a:lnTo>
                <a:lnTo>
                  <a:pt x="402072" y="1213384"/>
                </a:lnTo>
                <a:lnTo>
                  <a:pt x="340626" y="1206382"/>
                </a:lnTo>
                <a:lnTo>
                  <a:pt x="282658" y="1196887"/>
                </a:lnTo>
                <a:lnTo>
                  <a:pt x="228669" y="1185079"/>
                </a:lnTo>
                <a:lnTo>
                  <a:pt x="179159" y="1171136"/>
                </a:lnTo>
                <a:lnTo>
                  <a:pt x="134627" y="1155235"/>
                </a:lnTo>
                <a:lnTo>
                  <a:pt x="95575" y="1137554"/>
                </a:lnTo>
                <a:lnTo>
                  <a:pt x="62501" y="1118273"/>
                </a:lnTo>
                <a:lnTo>
                  <a:pt x="16292" y="1075619"/>
                </a:lnTo>
                <a:lnTo>
                  <a:pt x="0" y="1028699"/>
                </a:lnTo>
                <a:lnTo>
                  <a:pt x="0" y="824150"/>
                </a:lnTo>
                <a:lnTo>
                  <a:pt x="28250" y="844067"/>
                </a:lnTo>
                <a:lnTo>
                  <a:pt x="59820" y="862042"/>
                </a:lnTo>
                <a:lnTo>
                  <a:pt x="130492" y="892254"/>
                </a:lnTo>
                <a:lnTo>
                  <a:pt x="172202" y="905781"/>
                </a:lnTo>
                <a:lnTo>
                  <a:pt x="216954" y="917741"/>
                </a:lnTo>
                <a:lnTo>
                  <a:pt x="264462" y="928059"/>
                </a:lnTo>
                <a:lnTo>
                  <a:pt x="314444" y="936664"/>
                </a:lnTo>
                <a:lnTo>
                  <a:pt x="366612" y="943483"/>
                </a:lnTo>
                <a:lnTo>
                  <a:pt x="420685" y="948444"/>
                </a:lnTo>
                <a:lnTo>
                  <a:pt x="476375" y="951473"/>
                </a:lnTo>
                <a:lnTo>
                  <a:pt x="533399" y="952499"/>
                </a:lnTo>
                <a:lnTo>
                  <a:pt x="1066799" y="952499"/>
                </a:lnTo>
                <a:lnTo>
                  <a:pt x="1066799" y="1028699"/>
                </a:lnTo>
                <a:lnTo>
                  <a:pt x="1050507" y="1075619"/>
                </a:lnTo>
                <a:lnTo>
                  <a:pt x="1004298" y="1118273"/>
                </a:lnTo>
                <a:lnTo>
                  <a:pt x="971224" y="1137554"/>
                </a:lnTo>
                <a:lnTo>
                  <a:pt x="932172" y="1155235"/>
                </a:lnTo>
                <a:lnTo>
                  <a:pt x="887640" y="1171136"/>
                </a:lnTo>
                <a:lnTo>
                  <a:pt x="838130" y="1185079"/>
                </a:lnTo>
                <a:lnTo>
                  <a:pt x="784141" y="1196887"/>
                </a:lnTo>
                <a:lnTo>
                  <a:pt x="726173" y="1206382"/>
                </a:lnTo>
                <a:lnTo>
                  <a:pt x="664727" y="1213384"/>
                </a:lnTo>
                <a:lnTo>
                  <a:pt x="600303" y="1217716"/>
                </a:lnTo>
                <a:lnTo>
                  <a:pt x="533399" y="1219199"/>
                </a:lnTo>
                <a:close/>
              </a:path>
              <a:path w="1066800" h="1219200">
                <a:moveTo>
                  <a:pt x="1066799" y="952499"/>
                </a:moveTo>
                <a:lnTo>
                  <a:pt x="533399" y="952499"/>
                </a:lnTo>
                <a:lnTo>
                  <a:pt x="590424" y="951473"/>
                </a:lnTo>
                <a:lnTo>
                  <a:pt x="646114" y="948444"/>
                </a:lnTo>
                <a:lnTo>
                  <a:pt x="700186" y="943483"/>
                </a:lnTo>
                <a:lnTo>
                  <a:pt x="752355" y="936664"/>
                </a:lnTo>
                <a:lnTo>
                  <a:pt x="802337" y="928059"/>
                </a:lnTo>
                <a:lnTo>
                  <a:pt x="849845" y="917741"/>
                </a:lnTo>
                <a:lnTo>
                  <a:pt x="894597" y="905781"/>
                </a:lnTo>
                <a:lnTo>
                  <a:pt x="936307" y="892254"/>
                </a:lnTo>
                <a:lnTo>
                  <a:pt x="972602" y="878097"/>
                </a:lnTo>
                <a:lnTo>
                  <a:pt x="1038407" y="844067"/>
                </a:lnTo>
                <a:lnTo>
                  <a:pt x="1066799" y="824150"/>
                </a:lnTo>
                <a:lnTo>
                  <a:pt x="1066799" y="952499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3695699"/>
            <a:ext cx="1290320" cy="1219200"/>
          </a:xfrm>
          <a:custGeom>
            <a:avLst/>
            <a:gdLst/>
            <a:ahLst/>
            <a:cxnLst/>
            <a:rect l="l" t="t" r="r" b="b"/>
            <a:pathLst>
              <a:path w="1290320" h="1219200">
                <a:moveTo>
                  <a:pt x="1179671" y="571499"/>
                </a:moveTo>
                <a:lnTo>
                  <a:pt x="647699" y="571499"/>
                </a:lnTo>
                <a:lnTo>
                  <a:pt x="647699" y="39528"/>
                </a:lnTo>
                <a:lnTo>
                  <a:pt x="650639" y="24311"/>
                </a:lnTo>
                <a:lnTo>
                  <a:pt x="658713" y="11727"/>
                </a:lnTo>
                <a:lnTo>
                  <a:pt x="670805" y="3162"/>
                </a:lnTo>
                <a:lnTo>
                  <a:pt x="685799" y="0"/>
                </a:lnTo>
                <a:lnTo>
                  <a:pt x="734346" y="2180"/>
                </a:lnTo>
                <a:lnTo>
                  <a:pt x="781671" y="8594"/>
                </a:lnTo>
                <a:lnTo>
                  <a:pt x="827589" y="19055"/>
                </a:lnTo>
                <a:lnTo>
                  <a:pt x="871909" y="33374"/>
                </a:lnTo>
                <a:lnTo>
                  <a:pt x="914443" y="51362"/>
                </a:lnTo>
                <a:lnTo>
                  <a:pt x="955004" y="72830"/>
                </a:lnTo>
                <a:lnTo>
                  <a:pt x="993403" y="97592"/>
                </a:lnTo>
                <a:lnTo>
                  <a:pt x="1029451" y="125458"/>
                </a:lnTo>
                <a:lnTo>
                  <a:pt x="1062960" y="156239"/>
                </a:lnTo>
                <a:lnTo>
                  <a:pt x="1093741" y="189748"/>
                </a:lnTo>
                <a:lnTo>
                  <a:pt x="1121607" y="225796"/>
                </a:lnTo>
                <a:lnTo>
                  <a:pt x="1146368" y="264195"/>
                </a:lnTo>
                <a:lnTo>
                  <a:pt x="1167837" y="304756"/>
                </a:lnTo>
                <a:lnTo>
                  <a:pt x="1185825" y="347290"/>
                </a:lnTo>
                <a:lnTo>
                  <a:pt x="1200144" y="391610"/>
                </a:lnTo>
                <a:lnTo>
                  <a:pt x="1210605" y="437528"/>
                </a:lnTo>
                <a:lnTo>
                  <a:pt x="1217019" y="484853"/>
                </a:lnTo>
                <a:lnTo>
                  <a:pt x="1219199" y="533399"/>
                </a:lnTo>
                <a:lnTo>
                  <a:pt x="1216037" y="548394"/>
                </a:lnTo>
                <a:lnTo>
                  <a:pt x="1207472" y="560486"/>
                </a:lnTo>
                <a:lnTo>
                  <a:pt x="1194888" y="568560"/>
                </a:lnTo>
                <a:lnTo>
                  <a:pt x="1179671" y="571499"/>
                </a:lnTo>
                <a:close/>
              </a:path>
              <a:path w="1290320" h="1219200">
                <a:moveTo>
                  <a:pt x="571499" y="1219199"/>
                </a:moveTo>
                <a:lnTo>
                  <a:pt x="524643" y="1217306"/>
                </a:lnTo>
                <a:lnTo>
                  <a:pt x="478827" y="1211723"/>
                </a:lnTo>
                <a:lnTo>
                  <a:pt x="434199" y="1202597"/>
                </a:lnTo>
                <a:lnTo>
                  <a:pt x="390905" y="1190076"/>
                </a:lnTo>
                <a:lnTo>
                  <a:pt x="349094" y="1174305"/>
                </a:lnTo>
                <a:lnTo>
                  <a:pt x="308913" y="1155433"/>
                </a:lnTo>
                <a:lnTo>
                  <a:pt x="270509" y="1133605"/>
                </a:lnTo>
                <a:lnTo>
                  <a:pt x="234029" y="1108969"/>
                </a:lnTo>
                <a:lnTo>
                  <a:pt x="199620" y="1081670"/>
                </a:lnTo>
                <a:lnTo>
                  <a:pt x="167431" y="1051857"/>
                </a:lnTo>
                <a:lnTo>
                  <a:pt x="137608" y="1019676"/>
                </a:lnTo>
                <a:lnTo>
                  <a:pt x="110299" y="985273"/>
                </a:lnTo>
                <a:lnTo>
                  <a:pt x="85651" y="948796"/>
                </a:lnTo>
                <a:lnTo>
                  <a:pt x="63811" y="910391"/>
                </a:lnTo>
                <a:lnTo>
                  <a:pt x="44927" y="870205"/>
                </a:lnTo>
                <a:lnTo>
                  <a:pt x="29146" y="828385"/>
                </a:lnTo>
                <a:lnTo>
                  <a:pt x="16615" y="785078"/>
                </a:lnTo>
                <a:lnTo>
                  <a:pt x="7483" y="740430"/>
                </a:lnTo>
                <a:lnTo>
                  <a:pt x="1895" y="694588"/>
                </a:lnTo>
                <a:lnTo>
                  <a:pt x="0" y="647699"/>
                </a:lnTo>
                <a:lnTo>
                  <a:pt x="1960" y="600045"/>
                </a:lnTo>
                <a:lnTo>
                  <a:pt x="7739" y="553468"/>
                </a:lnTo>
                <a:lnTo>
                  <a:pt x="17181" y="508124"/>
                </a:lnTo>
                <a:lnTo>
                  <a:pt x="30131" y="464168"/>
                </a:lnTo>
                <a:lnTo>
                  <a:pt x="46433" y="421756"/>
                </a:lnTo>
                <a:lnTo>
                  <a:pt x="65934" y="381044"/>
                </a:lnTo>
                <a:lnTo>
                  <a:pt x="88477" y="342186"/>
                </a:lnTo>
                <a:lnTo>
                  <a:pt x="113908" y="305339"/>
                </a:lnTo>
                <a:lnTo>
                  <a:pt x="142071" y="270658"/>
                </a:lnTo>
                <a:lnTo>
                  <a:pt x="172812" y="238299"/>
                </a:lnTo>
                <a:lnTo>
                  <a:pt x="205975" y="208417"/>
                </a:lnTo>
                <a:lnTo>
                  <a:pt x="241405" y="181169"/>
                </a:lnTo>
                <a:lnTo>
                  <a:pt x="278948" y="156708"/>
                </a:lnTo>
                <a:lnTo>
                  <a:pt x="318448" y="135191"/>
                </a:lnTo>
                <a:lnTo>
                  <a:pt x="359750" y="116774"/>
                </a:lnTo>
                <a:lnTo>
                  <a:pt x="402699" y="101613"/>
                </a:lnTo>
                <a:lnTo>
                  <a:pt x="447140" y="89861"/>
                </a:lnTo>
                <a:lnTo>
                  <a:pt x="492918" y="81676"/>
                </a:lnTo>
                <a:lnTo>
                  <a:pt x="508486" y="82986"/>
                </a:lnTo>
                <a:lnTo>
                  <a:pt x="521374" y="90547"/>
                </a:lnTo>
                <a:lnTo>
                  <a:pt x="530155" y="102840"/>
                </a:lnTo>
                <a:lnTo>
                  <a:pt x="533399" y="118348"/>
                </a:lnTo>
                <a:lnTo>
                  <a:pt x="533399" y="685799"/>
                </a:lnTo>
                <a:lnTo>
                  <a:pt x="906065" y="1058465"/>
                </a:lnTo>
                <a:lnTo>
                  <a:pt x="914816" y="1071982"/>
                </a:lnTo>
                <a:lnTo>
                  <a:pt x="917138" y="1087129"/>
                </a:lnTo>
                <a:lnTo>
                  <a:pt x="913030" y="1101696"/>
                </a:lnTo>
                <a:lnTo>
                  <a:pt x="861240" y="1140322"/>
                </a:lnTo>
                <a:lnTo>
                  <a:pt x="817629" y="1163591"/>
                </a:lnTo>
                <a:lnTo>
                  <a:pt x="771869" y="1183077"/>
                </a:lnTo>
                <a:lnTo>
                  <a:pt x="724167" y="1198580"/>
                </a:lnTo>
                <a:lnTo>
                  <a:pt x="674733" y="1209902"/>
                </a:lnTo>
                <a:lnTo>
                  <a:pt x="623774" y="1216842"/>
                </a:lnTo>
                <a:lnTo>
                  <a:pt x="571499" y="1219199"/>
                </a:lnTo>
                <a:close/>
              </a:path>
              <a:path w="1290320" h="1219200">
                <a:moveTo>
                  <a:pt x="1088767" y="1074568"/>
                </a:moveTo>
                <a:lnTo>
                  <a:pt x="1075409" y="1071528"/>
                </a:lnTo>
                <a:lnTo>
                  <a:pt x="1063704" y="1063466"/>
                </a:lnTo>
                <a:lnTo>
                  <a:pt x="685799" y="685799"/>
                </a:lnTo>
                <a:lnTo>
                  <a:pt x="1253489" y="685799"/>
                </a:lnTo>
                <a:lnTo>
                  <a:pt x="1268964" y="689044"/>
                </a:lnTo>
                <a:lnTo>
                  <a:pt x="1281201" y="697825"/>
                </a:lnTo>
                <a:lnTo>
                  <a:pt x="1288751" y="710713"/>
                </a:lnTo>
                <a:lnTo>
                  <a:pt x="1290161" y="726281"/>
                </a:lnTo>
                <a:lnTo>
                  <a:pt x="1281173" y="775474"/>
                </a:lnTo>
                <a:lnTo>
                  <a:pt x="1268090" y="823093"/>
                </a:lnTo>
                <a:lnTo>
                  <a:pt x="1251099" y="868949"/>
                </a:lnTo>
                <a:lnTo>
                  <a:pt x="1230391" y="912852"/>
                </a:lnTo>
                <a:lnTo>
                  <a:pt x="1206157" y="954611"/>
                </a:lnTo>
                <a:lnTo>
                  <a:pt x="1178584" y="994037"/>
                </a:lnTo>
                <a:lnTo>
                  <a:pt x="1147864" y="1030941"/>
                </a:lnTo>
                <a:lnTo>
                  <a:pt x="1114186" y="1065133"/>
                </a:lnTo>
                <a:lnTo>
                  <a:pt x="1088767" y="1074568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17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80" dirty="0"/>
              <a:t>Financial</a:t>
            </a:r>
            <a:r>
              <a:rPr spc="-229" dirty="0"/>
              <a:t> </a:t>
            </a:r>
            <a:r>
              <a:rPr spc="-320" dirty="0"/>
              <a:t>Data</a:t>
            </a:r>
            <a:r>
              <a:rPr spc="-229" dirty="0"/>
              <a:t> </a:t>
            </a:r>
            <a:r>
              <a:rPr spc="-360" dirty="0"/>
              <a:t>Management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7199" y="2628899"/>
            <a:ext cx="6448425" cy="381000"/>
            <a:chOff x="457199" y="2628899"/>
            <a:chExt cx="6448425" cy="381000"/>
          </a:xfrm>
        </p:grpSpPr>
        <p:sp>
          <p:nvSpPr>
            <p:cNvPr id="8" name="object 8"/>
            <p:cNvSpPr/>
            <p:nvPr/>
          </p:nvSpPr>
          <p:spPr>
            <a:xfrm>
              <a:off x="471487" y="26288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4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26288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199" y="3162299"/>
            <a:ext cx="6448425" cy="381000"/>
            <a:chOff x="457199" y="3162299"/>
            <a:chExt cx="6448425" cy="381000"/>
          </a:xfrm>
        </p:grpSpPr>
        <p:sp>
          <p:nvSpPr>
            <p:cNvPr id="11" name="object 11"/>
            <p:cNvSpPr/>
            <p:nvPr/>
          </p:nvSpPr>
          <p:spPr>
            <a:xfrm>
              <a:off x="471487" y="31622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3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31622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7199" y="3695699"/>
            <a:ext cx="6448425" cy="381000"/>
            <a:chOff x="457199" y="3695699"/>
            <a:chExt cx="6448425" cy="381000"/>
          </a:xfrm>
        </p:grpSpPr>
        <p:sp>
          <p:nvSpPr>
            <p:cNvPr id="14" name="object 14"/>
            <p:cNvSpPr/>
            <p:nvPr/>
          </p:nvSpPr>
          <p:spPr>
            <a:xfrm>
              <a:off x="471487" y="36956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3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" y="36956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7199" y="4229099"/>
            <a:ext cx="6448425" cy="609600"/>
            <a:chOff x="457199" y="4229099"/>
            <a:chExt cx="6448425" cy="609600"/>
          </a:xfrm>
        </p:grpSpPr>
        <p:sp>
          <p:nvSpPr>
            <p:cNvPr id="17" name="object 17"/>
            <p:cNvSpPr/>
            <p:nvPr/>
          </p:nvSpPr>
          <p:spPr>
            <a:xfrm>
              <a:off x="471487" y="4229099"/>
              <a:ext cx="6434455" cy="609600"/>
            </a:xfrm>
            <a:custGeom>
              <a:avLst/>
              <a:gdLst/>
              <a:ahLst/>
              <a:cxnLst/>
              <a:rect l="l" t="t" r="r" b="b"/>
              <a:pathLst>
                <a:path w="6434455" h="609600">
                  <a:moveTo>
                    <a:pt x="6362940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538403"/>
                  </a:lnTo>
                  <a:lnTo>
                    <a:pt x="6418514" y="579893"/>
                  </a:lnTo>
                  <a:lnTo>
                    <a:pt x="6382473" y="605713"/>
                  </a:lnTo>
                  <a:lnTo>
                    <a:pt x="6362940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199" y="4229099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4500" y="1213037"/>
            <a:ext cx="6238240" cy="108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75" dirty="0">
                <a:solidFill>
                  <a:srgbClr val="374050"/>
                </a:solidFill>
                <a:latin typeface="Montserrat SemiBold"/>
                <a:cs typeface="Montserrat SemiBold"/>
              </a:rPr>
              <a:t>Comprehensive</a:t>
            </a:r>
            <a:r>
              <a:rPr sz="2050" b="1" spc="-3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45" dirty="0">
                <a:solidFill>
                  <a:srgbClr val="374050"/>
                </a:solidFill>
                <a:latin typeface="Montserrat SemiBold"/>
                <a:cs typeface="Montserrat SemiBold"/>
              </a:rPr>
              <a:t>Financial</a:t>
            </a:r>
            <a:r>
              <a:rPr sz="2050" b="1" spc="-2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30" dirty="0">
                <a:solidFill>
                  <a:srgbClr val="374050"/>
                </a:solidFill>
                <a:latin typeface="Montserrat SemiBold"/>
                <a:cs typeface="Montserrat SemiBold"/>
              </a:rPr>
              <a:t>Tracking</a:t>
            </a:r>
            <a:endParaRPr sz="2050">
              <a:latin typeface="Montserrat SemiBold"/>
              <a:cs typeface="Montserrat SemiBold"/>
            </a:endParaRPr>
          </a:p>
          <a:p>
            <a:pPr marL="12700" marR="5080">
              <a:lnSpc>
                <a:spcPct val="120700"/>
              </a:lnSpc>
              <a:spcBef>
                <a:spcPts val="1680"/>
              </a:spcBef>
            </a:pP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Track,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analyze,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optimize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your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4A5462"/>
                </a:solidFill>
                <a:latin typeface="Montserrat"/>
                <a:cs typeface="Montserrat"/>
              </a:rPr>
              <a:t>complete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picture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through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4A5462"/>
                </a:solidFill>
                <a:latin typeface="Montserrat"/>
                <a:cs typeface="Montserrat"/>
              </a:rPr>
              <a:t>our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intuitive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data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4A5462"/>
                </a:solidFill>
                <a:latin typeface="Montserrat"/>
                <a:cs typeface="Montserrat"/>
              </a:rPr>
              <a:t>management</a:t>
            </a:r>
            <a:r>
              <a:rPr sz="14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system.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474" y="2680883"/>
            <a:ext cx="579247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85" dirty="0">
                <a:solidFill>
                  <a:srgbClr val="3B81F5"/>
                </a:solidFill>
                <a:latin typeface="Montserrat SemiBold"/>
                <a:cs typeface="Montserrat SemiBold"/>
              </a:rPr>
              <a:t>Multiple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3B81F5"/>
                </a:solidFill>
                <a:latin typeface="Montserrat SemiBold"/>
                <a:cs typeface="Montserrat SemiBold"/>
              </a:rPr>
              <a:t>Income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Sources</a:t>
            </a:r>
            <a:r>
              <a:rPr sz="1350" b="1" spc="-3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374050"/>
                </a:solidFill>
                <a:latin typeface="Montserrat"/>
                <a:cs typeface="Montserrat"/>
              </a:rPr>
              <a:t>Track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salary,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investments,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side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hustles,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more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474" y="3214282"/>
            <a:ext cx="603440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10" dirty="0">
                <a:solidFill>
                  <a:srgbClr val="3B81F5"/>
                </a:solidFill>
                <a:latin typeface="Montserrat SemiBold"/>
                <a:cs typeface="Montserrat SemiBold"/>
              </a:rPr>
              <a:t>Expense</a:t>
            </a:r>
            <a:r>
              <a:rPr sz="13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3B81F5"/>
                </a:solidFill>
                <a:latin typeface="Montserrat SemiBold"/>
                <a:cs typeface="Montserrat SemiBold"/>
              </a:rPr>
              <a:t>Monitoring</a:t>
            </a:r>
            <a:r>
              <a:rPr sz="1350" b="1" spc="-4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Categorize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analyze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daily/monthly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spending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patterns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474" y="3747682"/>
            <a:ext cx="581406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0" dirty="0">
                <a:solidFill>
                  <a:srgbClr val="3B81F5"/>
                </a:solidFill>
                <a:latin typeface="Montserrat SemiBold"/>
                <a:cs typeface="Montserrat SemiBold"/>
              </a:rPr>
              <a:t>Savings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3B81F5"/>
                </a:solidFill>
                <a:latin typeface="Montserrat SemiBold"/>
                <a:cs typeface="Montserrat SemiBold"/>
              </a:rPr>
              <a:t>Management</a:t>
            </a:r>
            <a:r>
              <a:rPr sz="1350" b="1" spc="-3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Monitor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growth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progress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374050"/>
                </a:solidFill>
                <a:latin typeface="Montserrat"/>
                <a:cs typeface="Montserrat"/>
              </a:rPr>
              <a:t>toward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financial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goals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474" y="4254508"/>
            <a:ext cx="541147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5"/>
              </a:spcBef>
            </a:pPr>
            <a:r>
              <a:rPr sz="1350" b="1" spc="-100" dirty="0">
                <a:solidFill>
                  <a:srgbClr val="3B81F5"/>
                </a:solidFill>
                <a:latin typeface="Montserrat SemiBold"/>
                <a:cs typeface="Montserrat SemiBold"/>
              </a:rPr>
              <a:t>Bulk</a:t>
            </a:r>
            <a:r>
              <a:rPr sz="13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Data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Entry</a:t>
            </a:r>
            <a:r>
              <a:rPr sz="1350" b="1" spc="-4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Import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transactions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from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374050"/>
                </a:solidFill>
                <a:latin typeface="Montserrat"/>
                <a:cs typeface="Montserrat"/>
              </a:rPr>
              <a:t>CSV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ontserrat"/>
                <a:cs typeface="Montserrat"/>
              </a:rPr>
              <a:t>or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connect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to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Montserrat"/>
                <a:cs typeface="Montserrat"/>
              </a:rPr>
              <a:t>financial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institutions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43" y="5257799"/>
            <a:ext cx="157153" cy="2286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30249" y="5097754"/>
            <a:ext cx="53670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Smart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categorization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automatically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Montserrat"/>
                <a:cs typeface="Montserrat"/>
              </a:rPr>
              <a:t>sorts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transactions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using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AI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Montserrat"/>
                <a:cs typeface="Montserrat"/>
              </a:rPr>
              <a:t>pattern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recognition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05124" y="5981700"/>
            <a:ext cx="6381750" cy="457200"/>
          </a:xfrm>
          <a:custGeom>
            <a:avLst/>
            <a:gdLst/>
            <a:ahLst/>
            <a:cxnLst/>
            <a:rect l="l" t="t" r="r" b="b"/>
            <a:pathLst>
              <a:path w="6381750" h="457200">
                <a:moveTo>
                  <a:pt x="6160636" y="457199"/>
                </a:moveTo>
                <a:lnTo>
                  <a:pt x="221113" y="457199"/>
                </a:lnTo>
                <a:lnTo>
                  <a:pt x="213644" y="456832"/>
                </a:lnTo>
                <a:lnTo>
                  <a:pt x="169405" y="449528"/>
                </a:lnTo>
                <a:lnTo>
                  <a:pt x="127441" y="433735"/>
                </a:lnTo>
                <a:lnTo>
                  <a:pt x="89364" y="410058"/>
                </a:lnTo>
                <a:lnTo>
                  <a:pt x="56639" y="379408"/>
                </a:lnTo>
                <a:lnTo>
                  <a:pt x="30522" y="342963"/>
                </a:lnTo>
                <a:lnTo>
                  <a:pt x="12016" y="302122"/>
                </a:lnTo>
                <a:lnTo>
                  <a:pt x="1834" y="258456"/>
                </a:lnTo>
                <a:lnTo>
                  <a:pt x="0" y="228599"/>
                </a:lnTo>
                <a:lnTo>
                  <a:pt x="0" y="221112"/>
                </a:lnTo>
                <a:lnTo>
                  <a:pt x="5852" y="176659"/>
                </a:lnTo>
                <a:lnTo>
                  <a:pt x="20266" y="134200"/>
                </a:lnTo>
                <a:lnTo>
                  <a:pt x="42685" y="95369"/>
                </a:lnTo>
                <a:lnTo>
                  <a:pt x="72249" y="61660"/>
                </a:lnTo>
                <a:lnTo>
                  <a:pt x="107821" y="34365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3" y="0"/>
                </a:lnTo>
                <a:lnTo>
                  <a:pt x="6160636" y="0"/>
                </a:lnTo>
                <a:lnTo>
                  <a:pt x="6205089" y="5852"/>
                </a:lnTo>
                <a:lnTo>
                  <a:pt x="6247546" y="20265"/>
                </a:lnTo>
                <a:lnTo>
                  <a:pt x="6286376" y="42684"/>
                </a:lnTo>
                <a:lnTo>
                  <a:pt x="6320087" y="72248"/>
                </a:lnTo>
                <a:lnTo>
                  <a:pt x="6347382" y="107820"/>
                </a:lnTo>
                <a:lnTo>
                  <a:pt x="6367213" y="148034"/>
                </a:lnTo>
                <a:lnTo>
                  <a:pt x="6378817" y="191344"/>
                </a:lnTo>
                <a:lnTo>
                  <a:pt x="6381750" y="221112"/>
                </a:lnTo>
                <a:lnTo>
                  <a:pt x="6381750" y="236086"/>
                </a:lnTo>
                <a:lnTo>
                  <a:pt x="6375895" y="280539"/>
                </a:lnTo>
                <a:lnTo>
                  <a:pt x="6361482" y="322997"/>
                </a:lnTo>
                <a:lnTo>
                  <a:pt x="6339063" y="361827"/>
                </a:lnTo>
                <a:lnTo>
                  <a:pt x="6309499" y="395538"/>
                </a:lnTo>
                <a:lnTo>
                  <a:pt x="6273926" y="422832"/>
                </a:lnTo>
                <a:lnTo>
                  <a:pt x="6233713" y="442663"/>
                </a:lnTo>
                <a:lnTo>
                  <a:pt x="6190403" y="454267"/>
                </a:lnTo>
                <a:lnTo>
                  <a:pt x="616063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98564" y="6071782"/>
            <a:ext cx="579501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10" dirty="0">
                <a:solidFill>
                  <a:srgbClr val="1C4ED8"/>
                </a:solidFill>
                <a:latin typeface="Montserrat SemiBold"/>
                <a:cs typeface="Montserrat SemiBold"/>
              </a:rPr>
              <a:t>Comprehensive</a:t>
            </a:r>
            <a:r>
              <a:rPr sz="1350" b="1" spc="-3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1C4ED8"/>
                </a:solidFill>
                <a:latin typeface="Montserrat SemiBold"/>
                <a:cs typeface="Montserrat SemiBold"/>
              </a:rPr>
              <a:t>analysis</a:t>
            </a:r>
            <a:r>
              <a:rPr sz="1350" b="1" spc="-3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C4ED8"/>
                </a:solidFill>
                <a:latin typeface="Montserrat SemiBold"/>
                <a:cs typeface="Montserrat SemiBold"/>
              </a:rPr>
              <a:t>brings</a:t>
            </a:r>
            <a:r>
              <a:rPr sz="1350" b="1" spc="-2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1C4ED8"/>
                </a:solidFill>
                <a:latin typeface="Montserrat SemiBold"/>
                <a:cs typeface="Montserrat SemiBold"/>
              </a:rPr>
              <a:t>clarity</a:t>
            </a:r>
            <a:r>
              <a:rPr sz="1350" b="1" spc="-3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1C4ED8"/>
                </a:solidFill>
                <a:latin typeface="Montserrat SemiBold"/>
                <a:cs typeface="Montserrat SemiBold"/>
              </a:rPr>
              <a:t>to</a:t>
            </a:r>
            <a:r>
              <a:rPr sz="1350" b="1" spc="-3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your</a:t>
            </a:r>
            <a:r>
              <a:rPr sz="1350" b="1" spc="-2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spending</a:t>
            </a:r>
            <a:r>
              <a:rPr sz="1350" b="1" spc="-3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0" dirty="0">
                <a:solidFill>
                  <a:srgbClr val="1C4ED8"/>
                </a:solidFill>
                <a:latin typeface="Montserrat SemiBold"/>
                <a:cs typeface="Montserrat SemiBold"/>
              </a:rPr>
              <a:t>and</a:t>
            </a:r>
            <a:r>
              <a:rPr sz="1350" b="1" spc="-2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C4ED8"/>
                </a:solidFill>
                <a:latin typeface="Montserrat SemiBold"/>
                <a:cs typeface="Montserrat SemiBold"/>
              </a:rPr>
              <a:t>saving</a:t>
            </a:r>
            <a:r>
              <a:rPr sz="1350" b="1" spc="-3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35" dirty="0">
                <a:solidFill>
                  <a:srgbClr val="1C4ED8"/>
                </a:solidFill>
                <a:latin typeface="Montserrat SemiBold"/>
                <a:cs typeface="Montserrat SemiBold"/>
              </a:rPr>
              <a:t>habits</a:t>
            </a:r>
            <a:endParaRPr sz="1350">
              <a:latin typeface="Montserrat SemiBold"/>
              <a:cs typeface="Montserrat SemiBold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2824" y="1257299"/>
            <a:ext cx="4371975" cy="43433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767290" y="2538008"/>
            <a:ext cx="61976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0" dirty="0">
                <a:solidFill>
                  <a:srgbClr val="374050"/>
                </a:solidFill>
                <a:latin typeface="Montserrat SemiBold"/>
                <a:cs typeface="Montserrat SemiBold"/>
              </a:rPr>
              <a:t>Income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67290" y="2810205"/>
            <a:ext cx="1360170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40"/>
              </a:lnSpc>
              <a:spcBef>
                <a:spcPts val="95"/>
              </a:spcBef>
            </a:pPr>
            <a:r>
              <a:rPr sz="2150" b="1" spc="-204" dirty="0">
                <a:solidFill>
                  <a:srgbClr val="049569"/>
                </a:solidFill>
                <a:latin typeface="Montserrat"/>
                <a:cs typeface="Montserrat"/>
              </a:rPr>
              <a:t>$4,250</a:t>
            </a:r>
            <a:r>
              <a:rPr sz="2150" b="1" spc="15" dirty="0">
                <a:solidFill>
                  <a:srgbClr val="049569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ontserrat"/>
                <a:cs typeface="Montserrat"/>
              </a:rPr>
              <a:t>this</a:t>
            </a:r>
            <a:endParaRPr sz="1150">
              <a:latin typeface="Montserrat"/>
              <a:cs typeface="Montserrat"/>
            </a:endParaRPr>
          </a:p>
          <a:p>
            <a:pPr marL="887094">
              <a:lnSpc>
                <a:spcPts val="1340"/>
              </a:lnSpc>
            </a:pPr>
            <a:r>
              <a:rPr sz="1150" spc="-65" dirty="0">
                <a:solidFill>
                  <a:srgbClr val="6A7280"/>
                </a:solidFill>
                <a:latin typeface="Montserrat"/>
                <a:cs typeface="Montserrat"/>
              </a:rPr>
              <a:t>month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19690" y="3385442"/>
            <a:ext cx="120967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80" dirty="0">
                <a:solidFill>
                  <a:srgbClr val="4A5462"/>
                </a:solidFill>
                <a:latin typeface="Montserrat"/>
                <a:cs typeface="Montserrat"/>
              </a:rPr>
              <a:t>+5%</a:t>
            </a:r>
            <a:r>
              <a:rPr sz="100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Montserrat"/>
                <a:cs typeface="Montserrat"/>
              </a:rPr>
              <a:t>from</a:t>
            </a:r>
            <a:r>
              <a:rPr sz="10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Montserrat"/>
                <a:cs typeface="Montserrat"/>
              </a:rPr>
              <a:t>last</a:t>
            </a:r>
            <a:r>
              <a:rPr sz="10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Montserrat"/>
                <a:cs typeface="Montserrat"/>
              </a:rPr>
              <a:t>month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01770" y="2538008"/>
            <a:ext cx="76898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5" dirty="0">
                <a:solidFill>
                  <a:srgbClr val="374050"/>
                </a:solidFill>
                <a:latin typeface="Montserrat SemiBold"/>
                <a:cs typeface="Montserrat SemiBold"/>
              </a:rPr>
              <a:t>Expenses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01770" y="2810205"/>
            <a:ext cx="1331595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40"/>
              </a:lnSpc>
              <a:spcBef>
                <a:spcPts val="95"/>
              </a:spcBef>
            </a:pPr>
            <a:r>
              <a:rPr sz="2150" b="1" spc="-215" dirty="0">
                <a:solidFill>
                  <a:srgbClr val="EF4444"/>
                </a:solidFill>
                <a:latin typeface="Montserrat"/>
                <a:cs typeface="Montserrat"/>
              </a:rPr>
              <a:t>$2,875</a:t>
            </a:r>
            <a:r>
              <a:rPr sz="2150" b="1" spc="35" dirty="0">
                <a:solidFill>
                  <a:srgbClr val="EF4444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ontserrat"/>
                <a:cs typeface="Montserrat"/>
              </a:rPr>
              <a:t>this</a:t>
            </a:r>
            <a:endParaRPr sz="1150">
              <a:latin typeface="Montserrat"/>
              <a:cs typeface="Montserrat"/>
            </a:endParaRPr>
          </a:p>
          <a:p>
            <a:pPr marL="858519">
              <a:lnSpc>
                <a:spcPts val="1340"/>
              </a:lnSpc>
            </a:pPr>
            <a:r>
              <a:rPr sz="1150" spc="-65" dirty="0">
                <a:solidFill>
                  <a:srgbClr val="6A7280"/>
                </a:solidFill>
                <a:latin typeface="Montserrat"/>
                <a:cs typeface="Montserrat"/>
              </a:rPr>
              <a:t>month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54170" y="3385442"/>
            <a:ext cx="118554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rgbClr val="4A5462"/>
                </a:solidFill>
                <a:latin typeface="Montserrat"/>
                <a:cs typeface="Montserrat"/>
              </a:rPr>
              <a:t>-</a:t>
            </a:r>
            <a:r>
              <a:rPr sz="1000" spc="-90" dirty="0">
                <a:solidFill>
                  <a:srgbClr val="4A5462"/>
                </a:solidFill>
                <a:latin typeface="Montserrat"/>
                <a:cs typeface="Montserrat"/>
              </a:rPr>
              <a:t>3%</a:t>
            </a:r>
            <a:r>
              <a:rPr sz="10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Montserrat"/>
                <a:cs typeface="Montserrat"/>
              </a:rPr>
              <a:t>from</a:t>
            </a:r>
            <a:r>
              <a:rPr sz="10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Montserrat"/>
                <a:cs typeface="Montserrat"/>
              </a:rPr>
              <a:t>last</a:t>
            </a:r>
            <a:r>
              <a:rPr sz="10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Montserrat"/>
                <a:cs typeface="Montserrat"/>
              </a:rPr>
              <a:t>month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67290" y="4062007"/>
            <a:ext cx="133985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85" dirty="0">
                <a:solidFill>
                  <a:srgbClr val="374050"/>
                </a:solidFill>
                <a:latin typeface="Montserrat SemiBold"/>
                <a:cs typeface="Montserrat SemiBold"/>
              </a:rPr>
              <a:t>Analysis</a:t>
            </a:r>
            <a:r>
              <a:rPr sz="1350" b="1" spc="-3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350" b="1" spc="-75" dirty="0">
                <a:solidFill>
                  <a:srgbClr val="374050"/>
                </a:solidFill>
                <a:latin typeface="Montserrat SemiBold"/>
                <a:cs typeface="Montserrat SemiBold"/>
              </a:rPr>
              <a:t>Insights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73677" y="4360125"/>
            <a:ext cx="274510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Largest</a:t>
            </a:r>
            <a:r>
              <a:rPr sz="11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expense</a:t>
            </a:r>
            <a:r>
              <a:rPr sz="115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category:</a:t>
            </a:r>
            <a:r>
              <a:rPr sz="115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Housing</a:t>
            </a:r>
            <a:r>
              <a:rPr sz="115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Montserrat"/>
                <a:cs typeface="Montserrat"/>
              </a:rPr>
              <a:t>(35%)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Dining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out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reduced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4A5462"/>
                </a:solidFill>
                <a:latin typeface="Montserrat"/>
                <a:cs typeface="Montserrat"/>
              </a:rPr>
              <a:t>by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15%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this</a:t>
            </a:r>
            <a:r>
              <a:rPr sz="11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month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Savings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rate:</a:t>
            </a:r>
            <a:r>
              <a:rPr sz="11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17%</a:t>
            </a:r>
            <a:r>
              <a:rPr sz="115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Montserrat"/>
                <a:cs typeface="Montserrat"/>
              </a:rPr>
              <a:t>(Target: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ontserrat"/>
                <a:cs typeface="Montserrat"/>
              </a:rPr>
              <a:t>20%)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01299" y="6381749"/>
            <a:ext cx="1600200" cy="323850"/>
            <a:chOff x="10401299" y="6381749"/>
            <a:chExt cx="1600200" cy="323850"/>
          </a:xfrm>
        </p:grpSpPr>
        <p:sp>
          <p:nvSpPr>
            <p:cNvPr id="38" name="object 38"/>
            <p:cNvSpPr/>
            <p:nvPr/>
          </p:nvSpPr>
          <p:spPr>
            <a:xfrm>
              <a:off x="10401299" y="63817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99" y="64769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9799" y="0"/>
            <a:ext cx="1290320" cy="1219200"/>
          </a:xfrm>
          <a:custGeom>
            <a:avLst/>
            <a:gdLst/>
            <a:ahLst/>
            <a:cxnLst/>
            <a:rect l="l" t="t" r="r" b="b"/>
            <a:pathLst>
              <a:path w="1290320" h="1219200">
                <a:moveTo>
                  <a:pt x="1179671" y="571499"/>
                </a:moveTo>
                <a:lnTo>
                  <a:pt x="647699" y="571499"/>
                </a:lnTo>
                <a:lnTo>
                  <a:pt x="647699" y="39528"/>
                </a:lnTo>
                <a:lnTo>
                  <a:pt x="650639" y="24311"/>
                </a:lnTo>
                <a:lnTo>
                  <a:pt x="658713" y="11727"/>
                </a:lnTo>
                <a:lnTo>
                  <a:pt x="670805" y="3162"/>
                </a:lnTo>
                <a:lnTo>
                  <a:pt x="685799" y="0"/>
                </a:lnTo>
                <a:lnTo>
                  <a:pt x="734346" y="2180"/>
                </a:lnTo>
                <a:lnTo>
                  <a:pt x="781671" y="8594"/>
                </a:lnTo>
                <a:lnTo>
                  <a:pt x="827589" y="19055"/>
                </a:lnTo>
                <a:lnTo>
                  <a:pt x="871909" y="33374"/>
                </a:lnTo>
                <a:lnTo>
                  <a:pt x="914443" y="51362"/>
                </a:lnTo>
                <a:lnTo>
                  <a:pt x="955004" y="72830"/>
                </a:lnTo>
                <a:lnTo>
                  <a:pt x="993403" y="97592"/>
                </a:lnTo>
                <a:lnTo>
                  <a:pt x="1029451" y="125458"/>
                </a:lnTo>
                <a:lnTo>
                  <a:pt x="1062960" y="156239"/>
                </a:lnTo>
                <a:lnTo>
                  <a:pt x="1093741" y="189748"/>
                </a:lnTo>
                <a:lnTo>
                  <a:pt x="1121607" y="225796"/>
                </a:lnTo>
                <a:lnTo>
                  <a:pt x="1146368" y="264195"/>
                </a:lnTo>
                <a:lnTo>
                  <a:pt x="1167837" y="304756"/>
                </a:lnTo>
                <a:lnTo>
                  <a:pt x="1185825" y="347290"/>
                </a:lnTo>
                <a:lnTo>
                  <a:pt x="1200144" y="391610"/>
                </a:lnTo>
                <a:lnTo>
                  <a:pt x="1210605" y="437528"/>
                </a:lnTo>
                <a:lnTo>
                  <a:pt x="1217019" y="484853"/>
                </a:lnTo>
                <a:lnTo>
                  <a:pt x="1219199" y="533399"/>
                </a:lnTo>
                <a:lnTo>
                  <a:pt x="1216037" y="548394"/>
                </a:lnTo>
                <a:lnTo>
                  <a:pt x="1207472" y="560486"/>
                </a:lnTo>
                <a:lnTo>
                  <a:pt x="1194888" y="568560"/>
                </a:lnTo>
                <a:lnTo>
                  <a:pt x="1179671" y="571499"/>
                </a:lnTo>
                <a:close/>
              </a:path>
              <a:path w="1290320" h="1219200">
                <a:moveTo>
                  <a:pt x="571499" y="1219199"/>
                </a:moveTo>
                <a:lnTo>
                  <a:pt x="524643" y="1217306"/>
                </a:lnTo>
                <a:lnTo>
                  <a:pt x="478827" y="1211723"/>
                </a:lnTo>
                <a:lnTo>
                  <a:pt x="434199" y="1202597"/>
                </a:lnTo>
                <a:lnTo>
                  <a:pt x="390905" y="1190076"/>
                </a:lnTo>
                <a:lnTo>
                  <a:pt x="349094" y="1174305"/>
                </a:lnTo>
                <a:lnTo>
                  <a:pt x="308913" y="1155433"/>
                </a:lnTo>
                <a:lnTo>
                  <a:pt x="270509" y="1133605"/>
                </a:lnTo>
                <a:lnTo>
                  <a:pt x="234029" y="1108969"/>
                </a:lnTo>
                <a:lnTo>
                  <a:pt x="199620" y="1081670"/>
                </a:lnTo>
                <a:lnTo>
                  <a:pt x="167431" y="1051857"/>
                </a:lnTo>
                <a:lnTo>
                  <a:pt x="137608" y="1019676"/>
                </a:lnTo>
                <a:lnTo>
                  <a:pt x="110299" y="985273"/>
                </a:lnTo>
                <a:lnTo>
                  <a:pt x="85651" y="948796"/>
                </a:lnTo>
                <a:lnTo>
                  <a:pt x="63811" y="910391"/>
                </a:lnTo>
                <a:lnTo>
                  <a:pt x="44927" y="870205"/>
                </a:lnTo>
                <a:lnTo>
                  <a:pt x="29146" y="828385"/>
                </a:lnTo>
                <a:lnTo>
                  <a:pt x="16615" y="785078"/>
                </a:lnTo>
                <a:lnTo>
                  <a:pt x="7483" y="740430"/>
                </a:lnTo>
                <a:lnTo>
                  <a:pt x="1895" y="694588"/>
                </a:lnTo>
                <a:lnTo>
                  <a:pt x="0" y="647699"/>
                </a:lnTo>
                <a:lnTo>
                  <a:pt x="1960" y="600045"/>
                </a:lnTo>
                <a:lnTo>
                  <a:pt x="7739" y="553468"/>
                </a:lnTo>
                <a:lnTo>
                  <a:pt x="17181" y="508124"/>
                </a:lnTo>
                <a:lnTo>
                  <a:pt x="30131" y="464168"/>
                </a:lnTo>
                <a:lnTo>
                  <a:pt x="46433" y="421756"/>
                </a:lnTo>
                <a:lnTo>
                  <a:pt x="65934" y="381044"/>
                </a:lnTo>
                <a:lnTo>
                  <a:pt x="88477" y="342186"/>
                </a:lnTo>
                <a:lnTo>
                  <a:pt x="113908" y="305339"/>
                </a:lnTo>
                <a:lnTo>
                  <a:pt x="142071" y="270658"/>
                </a:lnTo>
                <a:lnTo>
                  <a:pt x="172812" y="238299"/>
                </a:lnTo>
                <a:lnTo>
                  <a:pt x="205975" y="208417"/>
                </a:lnTo>
                <a:lnTo>
                  <a:pt x="241405" y="181169"/>
                </a:lnTo>
                <a:lnTo>
                  <a:pt x="278948" y="156708"/>
                </a:lnTo>
                <a:lnTo>
                  <a:pt x="318448" y="135191"/>
                </a:lnTo>
                <a:lnTo>
                  <a:pt x="359750" y="116774"/>
                </a:lnTo>
                <a:lnTo>
                  <a:pt x="402699" y="101613"/>
                </a:lnTo>
                <a:lnTo>
                  <a:pt x="447140" y="89861"/>
                </a:lnTo>
                <a:lnTo>
                  <a:pt x="492918" y="81676"/>
                </a:lnTo>
                <a:lnTo>
                  <a:pt x="508486" y="82986"/>
                </a:lnTo>
                <a:lnTo>
                  <a:pt x="521374" y="90547"/>
                </a:lnTo>
                <a:lnTo>
                  <a:pt x="530155" y="102840"/>
                </a:lnTo>
                <a:lnTo>
                  <a:pt x="533399" y="118348"/>
                </a:lnTo>
                <a:lnTo>
                  <a:pt x="533399" y="685799"/>
                </a:lnTo>
                <a:lnTo>
                  <a:pt x="906065" y="1058465"/>
                </a:lnTo>
                <a:lnTo>
                  <a:pt x="914816" y="1071982"/>
                </a:lnTo>
                <a:lnTo>
                  <a:pt x="917138" y="1087129"/>
                </a:lnTo>
                <a:lnTo>
                  <a:pt x="913030" y="1101696"/>
                </a:lnTo>
                <a:lnTo>
                  <a:pt x="861240" y="1140322"/>
                </a:lnTo>
                <a:lnTo>
                  <a:pt x="817629" y="1163591"/>
                </a:lnTo>
                <a:lnTo>
                  <a:pt x="771869" y="1183077"/>
                </a:lnTo>
                <a:lnTo>
                  <a:pt x="724167" y="1198580"/>
                </a:lnTo>
                <a:lnTo>
                  <a:pt x="674733" y="1209902"/>
                </a:lnTo>
                <a:lnTo>
                  <a:pt x="623774" y="1216842"/>
                </a:lnTo>
                <a:lnTo>
                  <a:pt x="571499" y="1219199"/>
                </a:lnTo>
                <a:close/>
              </a:path>
              <a:path w="1290320" h="1219200">
                <a:moveTo>
                  <a:pt x="1088767" y="1074568"/>
                </a:moveTo>
                <a:lnTo>
                  <a:pt x="1075409" y="1071528"/>
                </a:lnTo>
                <a:lnTo>
                  <a:pt x="1063704" y="1063466"/>
                </a:lnTo>
                <a:lnTo>
                  <a:pt x="685799" y="685799"/>
                </a:lnTo>
                <a:lnTo>
                  <a:pt x="1253489" y="685799"/>
                </a:lnTo>
                <a:lnTo>
                  <a:pt x="1268964" y="689044"/>
                </a:lnTo>
                <a:lnTo>
                  <a:pt x="1281201" y="697825"/>
                </a:lnTo>
                <a:lnTo>
                  <a:pt x="1288751" y="710713"/>
                </a:lnTo>
                <a:lnTo>
                  <a:pt x="1290161" y="726281"/>
                </a:lnTo>
                <a:lnTo>
                  <a:pt x="1281173" y="775474"/>
                </a:lnTo>
                <a:lnTo>
                  <a:pt x="1268090" y="823093"/>
                </a:lnTo>
                <a:lnTo>
                  <a:pt x="1251099" y="868949"/>
                </a:lnTo>
                <a:lnTo>
                  <a:pt x="1230391" y="912852"/>
                </a:lnTo>
                <a:lnTo>
                  <a:pt x="1206157" y="954611"/>
                </a:lnTo>
                <a:lnTo>
                  <a:pt x="1178584" y="994037"/>
                </a:lnTo>
                <a:lnTo>
                  <a:pt x="1147864" y="1030941"/>
                </a:lnTo>
                <a:lnTo>
                  <a:pt x="1114186" y="1065133"/>
                </a:lnTo>
                <a:lnTo>
                  <a:pt x="1088767" y="1074568"/>
                </a:lnTo>
                <a:close/>
              </a:path>
            </a:pathLst>
          </a:custGeom>
          <a:solidFill>
            <a:srgbClr val="3B81F5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4610099"/>
            <a:ext cx="1371600" cy="1219200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495776" y="242887"/>
                </a:moveTo>
                <a:lnTo>
                  <a:pt x="495468" y="236737"/>
                </a:lnTo>
                <a:lnTo>
                  <a:pt x="495343" y="234236"/>
                </a:lnTo>
                <a:lnTo>
                  <a:pt x="495299" y="228599"/>
                </a:lnTo>
                <a:lnTo>
                  <a:pt x="499946" y="182542"/>
                </a:lnTo>
                <a:lnTo>
                  <a:pt x="513270" y="139637"/>
                </a:lnTo>
                <a:lnTo>
                  <a:pt x="534353" y="100807"/>
                </a:lnTo>
                <a:lnTo>
                  <a:pt x="562272" y="66972"/>
                </a:lnTo>
                <a:lnTo>
                  <a:pt x="596107" y="39053"/>
                </a:lnTo>
                <a:lnTo>
                  <a:pt x="634937" y="17970"/>
                </a:lnTo>
                <a:lnTo>
                  <a:pt x="677842" y="4646"/>
                </a:lnTo>
                <a:lnTo>
                  <a:pt x="723899" y="0"/>
                </a:lnTo>
                <a:lnTo>
                  <a:pt x="769957" y="4646"/>
                </a:lnTo>
                <a:lnTo>
                  <a:pt x="812861" y="17970"/>
                </a:lnTo>
                <a:lnTo>
                  <a:pt x="851692" y="39053"/>
                </a:lnTo>
                <a:lnTo>
                  <a:pt x="885527" y="66972"/>
                </a:lnTo>
                <a:lnTo>
                  <a:pt x="913446" y="100807"/>
                </a:lnTo>
                <a:lnTo>
                  <a:pt x="934528" y="139637"/>
                </a:lnTo>
                <a:lnTo>
                  <a:pt x="947853" y="182542"/>
                </a:lnTo>
                <a:lnTo>
                  <a:pt x="952499" y="228599"/>
                </a:lnTo>
                <a:lnTo>
                  <a:pt x="609599" y="228599"/>
                </a:lnTo>
                <a:lnTo>
                  <a:pt x="580362" y="229526"/>
                </a:lnTo>
                <a:lnTo>
                  <a:pt x="551616" y="232261"/>
                </a:lnTo>
                <a:lnTo>
                  <a:pt x="523406" y="236737"/>
                </a:lnTo>
                <a:lnTo>
                  <a:pt x="495776" y="242887"/>
                </a:lnTo>
                <a:close/>
              </a:path>
              <a:path w="1371600" h="1219200">
                <a:moveTo>
                  <a:pt x="952499" y="230266"/>
                </a:moveTo>
                <a:lnTo>
                  <a:pt x="941913" y="229526"/>
                </a:lnTo>
                <a:lnTo>
                  <a:pt x="941627" y="229526"/>
                </a:lnTo>
                <a:lnTo>
                  <a:pt x="933539" y="229076"/>
                </a:lnTo>
                <a:lnTo>
                  <a:pt x="920553" y="228599"/>
                </a:lnTo>
                <a:lnTo>
                  <a:pt x="952499" y="228599"/>
                </a:lnTo>
                <a:lnTo>
                  <a:pt x="952499" y="230266"/>
                </a:lnTo>
                <a:close/>
              </a:path>
              <a:path w="1371600" h="1219200">
                <a:moveTo>
                  <a:pt x="1199137" y="308610"/>
                </a:moveTo>
                <a:lnTo>
                  <a:pt x="969168" y="308610"/>
                </a:lnTo>
                <a:lnTo>
                  <a:pt x="1004232" y="275514"/>
                </a:lnTo>
                <a:lnTo>
                  <a:pt x="1045725" y="250299"/>
                </a:lnTo>
                <a:lnTo>
                  <a:pt x="1092398" y="234236"/>
                </a:lnTo>
                <a:lnTo>
                  <a:pt x="1142999" y="228599"/>
                </a:lnTo>
                <a:lnTo>
                  <a:pt x="1170384" y="228599"/>
                </a:lnTo>
                <a:lnTo>
                  <a:pt x="1187436" y="232622"/>
                </a:lnTo>
                <a:lnTo>
                  <a:pt x="1200358" y="243274"/>
                </a:lnTo>
                <a:lnTo>
                  <a:pt x="1207520" y="258436"/>
                </a:lnTo>
                <a:lnTo>
                  <a:pt x="1207299" y="275514"/>
                </a:lnTo>
                <a:lnTo>
                  <a:pt x="1207293" y="275986"/>
                </a:lnTo>
                <a:lnTo>
                  <a:pt x="1199137" y="308610"/>
                </a:lnTo>
                <a:close/>
              </a:path>
              <a:path w="1371600" h="1219200">
                <a:moveTo>
                  <a:pt x="955681" y="609599"/>
                </a:moveTo>
                <a:lnTo>
                  <a:pt x="236219" y="609599"/>
                </a:lnTo>
                <a:lnTo>
                  <a:pt x="248711" y="563267"/>
                </a:lnTo>
                <a:lnTo>
                  <a:pt x="266711" y="519466"/>
                </a:lnTo>
                <a:lnTo>
                  <a:pt x="289815" y="478595"/>
                </a:lnTo>
                <a:lnTo>
                  <a:pt x="317624" y="441053"/>
                </a:lnTo>
                <a:lnTo>
                  <a:pt x="349734" y="407236"/>
                </a:lnTo>
                <a:lnTo>
                  <a:pt x="385744" y="377542"/>
                </a:lnTo>
                <a:lnTo>
                  <a:pt x="425253" y="352370"/>
                </a:lnTo>
                <a:lnTo>
                  <a:pt x="467859" y="332118"/>
                </a:lnTo>
                <a:lnTo>
                  <a:pt x="513159" y="317182"/>
                </a:lnTo>
                <a:lnTo>
                  <a:pt x="560397" y="307955"/>
                </a:lnTo>
                <a:lnTo>
                  <a:pt x="585632" y="305514"/>
                </a:lnTo>
                <a:lnTo>
                  <a:pt x="587337" y="305514"/>
                </a:lnTo>
                <a:lnTo>
                  <a:pt x="609599" y="304799"/>
                </a:lnTo>
                <a:lnTo>
                  <a:pt x="922734" y="304799"/>
                </a:lnTo>
                <a:lnTo>
                  <a:pt x="931068" y="305038"/>
                </a:lnTo>
                <a:lnTo>
                  <a:pt x="969168" y="308610"/>
                </a:lnTo>
                <a:lnTo>
                  <a:pt x="1199137" y="308610"/>
                </a:lnTo>
                <a:lnTo>
                  <a:pt x="1174481" y="407236"/>
                </a:lnTo>
                <a:lnTo>
                  <a:pt x="1174432" y="407431"/>
                </a:lnTo>
                <a:lnTo>
                  <a:pt x="1201310" y="435251"/>
                </a:lnTo>
                <a:lnTo>
                  <a:pt x="1225331" y="465683"/>
                </a:lnTo>
                <a:lnTo>
                  <a:pt x="1246227" y="498481"/>
                </a:lnTo>
                <a:lnTo>
                  <a:pt x="1263729" y="533399"/>
                </a:lnTo>
                <a:lnTo>
                  <a:pt x="1295399" y="533399"/>
                </a:lnTo>
                <a:lnTo>
                  <a:pt x="1325087" y="539379"/>
                </a:lnTo>
                <a:lnTo>
                  <a:pt x="1349305" y="555694"/>
                </a:lnTo>
                <a:lnTo>
                  <a:pt x="1359953" y="571499"/>
                </a:lnTo>
                <a:lnTo>
                  <a:pt x="1005897" y="571499"/>
                </a:lnTo>
                <a:lnTo>
                  <a:pt x="1002180" y="571866"/>
                </a:lnTo>
                <a:lnTo>
                  <a:pt x="966585" y="590892"/>
                </a:lnTo>
                <a:lnTo>
                  <a:pt x="958286" y="603312"/>
                </a:lnTo>
                <a:lnTo>
                  <a:pt x="955681" y="609599"/>
                </a:lnTo>
                <a:close/>
              </a:path>
              <a:path w="1371600" h="1219200">
                <a:moveTo>
                  <a:pt x="533399" y="1219199"/>
                </a:moveTo>
                <a:lnTo>
                  <a:pt x="457199" y="1219199"/>
                </a:lnTo>
                <a:lnTo>
                  <a:pt x="427512" y="1213220"/>
                </a:lnTo>
                <a:lnTo>
                  <a:pt x="403294" y="1196905"/>
                </a:lnTo>
                <a:lnTo>
                  <a:pt x="386979" y="1172687"/>
                </a:lnTo>
                <a:lnTo>
                  <a:pt x="380999" y="1142999"/>
                </a:lnTo>
                <a:lnTo>
                  <a:pt x="380999" y="990599"/>
                </a:lnTo>
                <a:lnTo>
                  <a:pt x="341740" y="956738"/>
                </a:lnTo>
                <a:lnTo>
                  <a:pt x="307428" y="917910"/>
                </a:lnTo>
                <a:lnTo>
                  <a:pt x="278606" y="874662"/>
                </a:lnTo>
                <a:lnTo>
                  <a:pt x="255816" y="827546"/>
                </a:lnTo>
                <a:lnTo>
                  <a:pt x="239602" y="777108"/>
                </a:lnTo>
                <a:lnTo>
                  <a:pt x="230504" y="723899"/>
                </a:lnTo>
                <a:lnTo>
                  <a:pt x="161924" y="723899"/>
                </a:lnTo>
                <a:lnTo>
                  <a:pt x="118842" y="718123"/>
                </a:lnTo>
                <a:lnTo>
                  <a:pt x="80151" y="701816"/>
                </a:lnTo>
                <a:lnTo>
                  <a:pt x="47386" y="676513"/>
                </a:lnTo>
                <a:lnTo>
                  <a:pt x="22083" y="643748"/>
                </a:lnTo>
                <a:lnTo>
                  <a:pt x="5776" y="605057"/>
                </a:lnTo>
                <a:lnTo>
                  <a:pt x="0" y="561974"/>
                </a:lnTo>
                <a:lnTo>
                  <a:pt x="5699" y="519466"/>
                </a:lnTo>
                <a:lnTo>
                  <a:pt x="22083" y="480201"/>
                </a:lnTo>
                <a:lnTo>
                  <a:pt x="47386" y="447436"/>
                </a:lnTo>
                <a:lnTo>
                  <a:pt x="80151" y="422133"/>
                </a:lnTo>
                <a:lnTo>
                  <a:pt x="118842" y="405826"/>
                </a:lnTo>
                <a:lnTo>
                  <a:pt x="161924" y="400049"/>
                </a:lnTo>
                <a:lnTo>
                  <a:pt x="171449" y="400049"/>
                </a:lnTo>
                <a:lnTo>
                  <a:pt x="193740" y="404525"/>
                </a:lnTo>
                <a:lnTo>
                  <a:pt x="211901" y="416748"/>
                </a:lnTo>
                <a:lnTo>
                  <a:pt x="224123" y="434909"/>
                </a:lnTo>
                <a:lnTo>
                  <a:pt x="228599" y="457199"/>
                </a:lnTo>
                <a:lnTo>
                  <a:pt x="224123" y="479490"/>
                </a:lnTo>
                <a:lnTo>
                  <a:pt x="211901" y="497651"/>
                </a:lnTo>
                <a:lnTo>
                  <a:pt x="193740" y="509873"/>
                </a:lnTo>
                <a:lnTo>
                  <a:pt x="171449" y="514349"/>
                </a:lnTo>
                <a:lnTo>
                  <a:pt x="161924" y="514349"/>
                </a:lnTo>
                <a:lnTo>
                  <a:pt x="143433" y="518107"/>
                </a:lnTo>
                <a:lnTo>
                  <a:pt x="128289" y="528339"/>
                </a:lnTo>
                <a:lnTo>
                  <a:pt x="118057" y="543483"/>
                </a:lnTo>
                <a:lnTo>
                  <a:pt x="114299" y="561974"/>
                </a:lnTo>
                <a:lnTo>
                  <a:pt x="117945" y="579912"/>
                </a:lnTo>
                <a:lnTo>
                  <a:pt x="118057" y="580466"/>
                </a:lnTo>
                <a:lnTo>
                  <a:pt x="128289" y="595610"/>
                </a:lnTo>
                <a:lnTo>
                  <a:pt x="143433" y="605842"/>
                </a:lnTo>
                <a:lnTo>
                  <a:pt x="161924" y="609599"/>
                </a:lnTo>
                <a:lnTo>
                  <a:pt x="955681" y="609599"/>
                </a:lnTo>
                <a:lnTo>
                  <a:pt x="955414" y="610246"/>
                </a:lnTo>
                <a:lnTo>
                  <a:pt x="954330" y="613820"/>
                </a:lnTo>
                <a:lnTo>
                  <a:pt x="952865" y="621180"/>
                </a:lnTo>
                <a:lnTo>
                  <a:pt x="952499" y="624897"/>
                </a:lnTo>
                <a:lnTo>
                  <a:pt x="952499" y="632402"/>
                </a:lnTo>
                <a:lnTo>
                  <a:pt x="971892" y="671714"/>
                </a:lnTo>
                <a:lnTo>
                  <a:pt x="1005897" y="685799"/>
                </a:lnTo>
                <a:lnTo>
                  <a:pt x="1371599" y="685799"/>
                </a:lnTo>
                <a:lnTo>
                  <a:pt x="1371599" y="838199"/>
                </a:lnTo>
                <a:lnTo>
                  <a:pt x="1365620" y="867887"/>
                </a:lnTo>
                <a:lnTo>
                  <a:pt x="1349305" y="892105"/>
                </a:lnTo>
                <a:lnTo>
                  <a:pt x="1325087" y="908420"/>
                </a:lnTo>
                <a:lnTo>
                  <a:pt x="1295399" y="914399"/>
                </a:lnTo>
                <a:lnTo>
                  <a:pt x="1219199" y="914399"/>
                </a:lnTo>
                <a:lnTo>
                  <a:pt x="1202203" y="935414"/>
                </a:lnTo>
                <a:lnTo>
                  <a:pt x="1183778" y="955178"/>
                </a:lnTo>
                <a:lnTo>
                  <a:pt x="1164014" y="973603"/>
                </a:lnTo>
                <a:lnTo>
                  <a:pt x="1142999" y="990599"/>
                </a:lnTo>
                <a:lnTo>
                  <a:pt x="1142999" y="1066799"/>
                </a:lnTo>
                <a:lnTo>
                  <a:pt x="609599" y="1066799"/>
                </a:lnTo>
                <a:lnTo>
                  <a:pt x="609599" y="1142999"/>
                </a:lnTo>
                <a:lnTo>
                  <a:pt x="603620" y="1172687"/>
                </a:lnTo>
                <a:lnTo>
                  <a:pt x="587305" y="1196905"/>
                </a:lnTo>
                <a:lnTo>
                  <a:pt x="563087" y="1213220"/>
                </a:lnTo>
                <a:lnTo>
                  <a:pt x="533399" y="1219199"/>
                </a:lnTo>
                <a:close/>
              </a:path>
              <a:path w="1371600" h="1219200">
                <a:moveTo>
                  <a:pt x="1371599" y="685799"/>
                </a:moveTo>
                <a:lnTo>
                  <a:pt x="1013402" y="685799"/>
                </a:lnTo>
                <a:lnTo>
                  <a:pt x="1017118" y="685433"/>
                </a:lnTo>
                <a:lnTo>
                  <a:pt x="1024479" y="683969"/>
                </a:lnTo>
                <a:lnTo>
                  <a:pt x="1059253" y="657280"/>
                </a:lnTo>
                <a:lnTo>
                  <a:pt x="1064887" y="643748"/>
                </a:lnTo>
                <a:lnTo>
                  <a:pt x="1064969" y="643479"/>
                </a:lnTo>
                <a:lnTo>
                  <a:pt x="1066433" y="636119"/>
                </a:lnTo>
                <a:lnTo>
                  <a:pt x="1066799" y="632402"/>
                </a:lnTo>
                <a:lnTo>
                  <a:pt x="1066799" y="624897"/>
                </a:lnTo>
                <a:lnTo>
                  <a:pt x="1047407" y="585585"/>
                </a:lnTo>
                <a:lnTo>
                  <a:pt x="1013402" y="571499"/>
                </a:lnTo>
                <a:lnTo>
                  <a:pt x="1359953" y="571499"/>
                </a:lnTo>
                <a:lnTo>
                  <a:pt x="1365620" y="579912"/>
                </a:lnTo>
                <a:lnTo>
                  <a:pt x="1371599" y="609599"/>
                </a:lnTo>
                <a:lnTo>
                  <a:pt x="1371599" y="685799"/>
                </a:lnTo>
                <a:close/>
              </a:path>
              <a:path w="1371600" h="1219200">
                <a:moveTo>
                  <a:pt x="1066799" y="1219199"/>
                </a:moveTo>
                <a:lnTo>
                  <a:pt x="990599" y="1219199"/>
                </a:lnTo>
                <a:lnTo>
                  <a:pt x="960912" y="1213220"/>
                </a:lnTo>
                <a:lnTo>
                  <a:pt x="936694" y="1196905"/>
                </a:lnTo>
                <a:lnTo>
                  <a:pt x="920379" y="1172687"/>
                </a:lnTo>
                <a:lnTo>
                  <a:pt x="914399" y="1142999"/>
                </a:lnTo>
                <a:lnTo>
                  <a:pt x="914399" y="1066799"/>
                </a:lnTo>
                <a:lnTo>
                  <a:pt x="1142999" y="1066799"/>
                </a:lnTo>
                <a:lnTo>
                  <a:pt x="1142999" y="1142999"/>
                </a:lnTo>
                <a:lnTo>
                  <a:pt x="1137020" y="1172687"/>
                </a:lnTo>
                <a:lnTo>
                  <a:pt x="1120705" y="1196905"/>
                </a:lnTo>
                <a:lnTo>
                  <a:pt x="1096487" y="1213220"/>
                </a:lnTo>
                <a:lnTo>
                  <a:pt x="1066799" y="1219199"/>
                </a:lnTo>
                <a:close/>
              </a:path>
            </a:pathLst>
          </a:custGeom>
          <a:solidFill>
            <a:srgbClr val="0FB981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961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9143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20" dirty="0"/>
              <a:t>Investment</a:t>
            </a:r>
            <a:r>
              <a:rPr spc="-235" dirty="0"/>
              <a:t> </a:t>
            </a:r>
            <a:r>
              <a:rPr spc="-310" dirty="0"/>
              <a:t>Advice</a:t>
            </a:r>
            <a:r>
              <a:rPr spc="-235" dirty="0"/>
              <a:t> </a:t>
            </a:r>
            <a:r>
              <a:rPr spc="-295" dirty="0"/>
              <a:t>&amp;</a:t>
            </a:r>
            <a:r>
              <a:rPr spc="-229" dirty="0"/>
              <a:t> </a:t>
            </a:r>
            <a:r>
              <a:rPr spc="-305" dirty="0"/>
              <a:t>Savings</a:t>
            </a:r>
            <a:r>
              <a:rPr spc="-235" dirty="0"/>
              <a:t> </a:t>
            </a:r>
            <a:r>
              <a:rPr spc="-310" dirty="0"/>
              <a:t>Planning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7199" y="2781299"/>
            <a:ext cx="6448425" cy="381000"/>
            <a:chOff x="457199" y="2781299"/>
            <a:chExt cx="6448425" cy="381000"/>
          </a:xfrm>
        </p:grpSpPr>
        <p:sp>
          <p:nvSpPr>
            <p:cNvPr id="8" name="object 8"/>
            <p:cNvSpPr/>
            <p:nvPr/>
          </p:nvSpPr>
          <p:spPr>
            <a:xfrm>
              <a:off x="471487" y="27812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4"/>
                  </a:lnTo>
                  <a:lnTo>
                    <a:pt x="6382473" y="377114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27812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199" y="3314699"/>
            <a:ext cx="6448425" cy="381000"/>
            <a:chOff x="457199" y="3314699"/>
            <a:chExt cx="6448425" cy="381000"/>
          </a:xfrm>
        </p:grpSpPr>
        <p:sp>
          <p:nvSpPr>
            <p:cNvPr id="11" name="object 11"/>
            <p:cNvSpPr/>
            <p:nvPr/>
          </p:nvSpPr>
          <p:spPr>
            <a:xfrm>
              <a:off x="471487" y="33146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4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33146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7199" y="3848099"/>
            <a:ext cx="6448425" cy="381000"/>
            <a:chOff x="457199" y="3848099"/>
            <a:chExt cx="6448425" cy="381000"/>
          </a:xfrm>
        </p:grpSpPr>
        <p:sp>
          <p:nvSpPr>
            <p:cNvPr id="14" name="object 14"/>
            <p:cNvSpPr/>
            <p:nvPr/>
          </p:nvSpPr>
          <p:spPr>
            <a:xfrm>
              <a:off x="471487" y="38480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4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" y="38480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7199" y="4381499"/>
            <a:ext cx="6448425" cy="381000"/>
            <a:chOff x="457199" y="4381499"/>
            <a:chExt cx="6448425" cy="381000"/>
          </a:xfrm>
        </p:grpSpPr>
        <p:sp>
          <p:nvSpPr>
            <p:cNvPr id="17" name="object 17"/>
            <p:cNvSpPr/>
            <p:nvPr/>
          </p:nvSpPr>
          <p:spPr>
            <a:xfrm>
              <a:off x="471487" y="4381499"/>
              <a:ext cx="6434455" cy="381000"/>
            </a:xfrm>
            <a:custGeom>
              <a:avLst/>
              <a:gdLst/>
              <a:ahLst/>
              <a:cxnLst/>
              <a:rect l="l" t="t" r="r" b="b"/>
              <a:pathLst>
                <a:path w="6434455" h="381000">
                  <a:moveTo>
                    <a:pt x="636294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6362940" y="0"/>
                  </a:lnTo>
                  <a:lnTo>
                    <a:pt x="6367895" y="488"/>
                  </a:lnTo>
                  <a:lnTo>
                    <a:pt x="6404430" y="15621"/>
                  </a:lnTo>
                  <a:lnTo>
                    <a:pt x="6430250" y="51661"/>
                  </a:lnTo>
                  <a:lnTo>
                    <a:pt x="6434136" y="71196"/>
                  </a:lnTo>
                  <a:lnTo>
                    <a:pt x="6434136" y="309803"/>
                  </a:lnTo>
                  <a:lnTo>
                    <a:pt x="6418514" y="351293"/>
                  </a:lnTo>
                  <a:lnTo>
                    <a:pt x="6382473" y="377113"/>
                  </a:lnTo>
                  <a:lnTo>
                    <a:pt x="6362940" y="380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199" y="43814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57199" y="4991099"/>
            <a:ext cx="6448425" cy="762000"/>
            <a:chOff x="457199" y="4991099"/>
            <a:chExt cx="6448425" cy="762000"/>
          </a:xfrm>
        </p:grpSpPr>
        <p:sp>
          <p:nvSpPr>
            <p:cNvPr id="20" name="object 20"/>
            <p:cNvSpPr/>
            <p:nvPr/>
          </p:nvSpPr>
          <p:spPr>
            <a:xfrm>
              <a:off x="457199" y="4991099"/>
              <a:ext cx="6448425" cy="762000"/>
            </a:xfrm>
            <a:custGeom>
              <a:avLst/>
              <a:gdLst/>
              <a:ahLst/>
              <a:cxnLst/>
              <a:rect l="l" t="t" r="r" b="b"/>
              <a:pathLst>
                <a:path w="6448425" h="762000">
                  <a:moveTo>
                    <a:pt x="6377227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8"/>
                  </a:lnTo>
                  <a:lnTo>
                    <a:pt x="3885" y="710337"/>
                  </a:lnTo>
                  <a:lnTo>
                    <a:pt x="0" y="690802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377227" y="0"/>
                  </a:lnTo>
                  <a:lnTo>
                    <a:pt x="6418717" y="15620"/>
                  </a:lnTo>
                  <a:lnTo>
                    <a:pt x="6444537" y="51660"/>
                  </a:lnTo>
                  <a:lnTo>
                    <a:pt x="6448424" y="71196"/>
                  </a:lnTo>
                  <a:lnTo>
                    <a:pt x="6448424" y="690802"/>
                  </a:lnTo>
                  <a:lnTo>
                    <a:pt x="6432802" y="732294"/>
                  </a:lnTo>
                  <a:lnTo>
                    <a:pt x="6396761" y="758113"/>
                  </a:lnTo>
                  <a:lnTo>
                    <a:pt x="6382182" y="761511"/>
                  </a:lnTo>
                  <a:lnTo>
                    <a:pt x="6377227" y="7619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62" y="5172074"/>
              <a:ext cx="104768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44500" y="1213037"/>
            <a:ext cx="327088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35" dirty="0">
                <a:solidFill>
                  <a:srgbClr val="374050"/>
                </a:solidFill>
                <a:latin typeface="Montserrat SemiBold"/>
                <a:cs typeface="Montserrat SemiBold"/>
              </a:rPr>
              <a:t>AI-</a:t>
            </a:r>
            <a:r>
              <a:rPr sz="2050" b="1" spc="-160" dirty="0">
                <a:solidFill>
                  <a:srgbClr val="374050"/>
                </a:solidFill>
                <a:latin typeface="Montserrat SemiBold"/>
                <a:cs typeface="Montserrat SemiBold"/>
              </a:rPr>
              <a:t>Driven</a:t>
            </a:r>
            <a:r>
              <a:rPr sz="2050" b="1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45" dirty="0">
                <a:solidFill>
                  <a:srgbClr val="374050"/>
                </a:solidFill>
                <a:latin typeface="Montserrat SemiBold"/>
                <a:cs typeface="Montserrat SemiBold"/>
              </a:rPr>
              <a:t>Financial</a:t>
            </a:r>
            <a:r>
              <a:rPr sz="2050" b="1" spc="-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2050" b="1" spc="-110" dirty="0">
                <a:solidFill>
                  <a:srgbClr val="374050"/>
                </a:solidFill>
                <a:latin typeface="Montserrat SemiBold"/>
                <a:cs typeface="Montserrat SemiBold"/>
              </a:rPr>
              <a:t>Insights</a:t>
            </a:r>
            <a:endParaRPr sz="2050">
              <a:latin typeface="Montserrat SemiBold"/>
              <a:cs typeface="Montserrat Semi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500" y="1701533"/>
            <a:ext cx="6334125" cy="825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Our</a:t>
            </a:r>
            <a:r>
              <a:rPr sz="145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chatbot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leverages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4A5462"/>
                </a:solidFill>
                <a:latin typeface="Montserrat"/>
                <a:cs typeface="Montserrat"/>
              </a:rPr>
              <a:t>advanced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algorithms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4A5462"/>
                </a:solidFill>
                <a:latin typeface="Montserrat"/>
                <a:cs typeface="Montserrat"/>
              </a:rPr>
              <a:t>to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Montserrat"/>
                <a:cs typeface="Montserrat"/>
              </a:rPr>
              <a:t>provide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 personalized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investment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savings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recommendations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based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4A5462"/>
                </a:solidFill>
                <a:latin typeface="Montserrat"/>
                <a:cs typeface="Montserrat"/>
              </a:rPr>
              <a:t>on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Montserrat"/>
                <a:cs typeface="Montserrat"/>
              </a:rPr>
              <a:t>user</a:t>
            </a:r>
            <a:r>
              <a:rPr sz="14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4A5462"/>
                </a:solidFill>
                <a:latin typeface="Montserrat"/>
                <a:cs typeface="Montserrat"/>
              </a:rPr>
              <a:t>profiles,</a:t>
            </a:r>
            <a:r>
              <a:rPr sz="14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4A5462"/>
                </a:solidFill>
                <a:latin typeface="Montserrat"/>
                <a:cs typeface="Montserrat"/>
              </a:rPr>
              <a:t>market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trends,</a:t>
            </a:r>
            <a:r>
              <a:rPr sz="14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4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Montserrat"/>
                <a:cs typeface="Montserrat"/>
              </a:rPr>
              <a:t>financial</a:t>
            </a:r>
            <a:r>
              <a:rPr sz="14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4A5462"/>
                </a:solidFill>
                <a:latin typeface="Montserrat"/>
                <a:cs typeface="Montserrat"/>
              </a:rPr>
              <a:t>goals.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474" y="2833283"/>
            <a:ext cx="501904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0" dirty="0">
                <a:solidFill>
                  <a:srgbClr val="3B81F5"/>
                </a:solidFill>
                <a:latin typeface="Montserrat SemiBold"/>
                <a:cs typeface="Montserrat SemiBold"/>
              </a:rPr>
              <a:t>Portfolio</a:t>
            </a:r>
            <a:r>
              <a:rPr sz="1350" b="1" spc="-1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3B81F5"/>
                </a:solidFill>
                <a:latin typeface="Montserrat SemiBold"/>
                <a:cs typeface="Montserrat SemiBold"/>
              </a:rPr>
              <a:t>Allocation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374050"/>
                </a:solidFill>
                <a:latin typeface="Montserrat"/>
                <a:cs typeface="Montserrat"/>
              </a:rPr>
              <a:t>Age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risk-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based</a:t>
            </a:r>
            <a:r>
              <a:rPr sz="1300" spc="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investment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Montserrat"/>
                <a:cs typeface="Montserrat"/>
              </a:rPr>
              <a:t>suggestions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474" y="3366682"/>
            <a:ext cx="537400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14" dirty="0">
                <a:solidFill>
                  <a:srgbClr val="3B81F5"/>
                </a:solidFill>
                <a:latin typeface="Montserrat SemiBold"/>
                <a:cs typeface="Montserrat SemiBold"/>
              </a:rPr>
              <a:t>Tax</a:t>
            </a:r>
            <a:r>
              <a:rPr sz="1350" b="1" spc="-2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Optimization</a:t>
            </a:r>
            <a:r>
              <a:rPr sz="13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Strategic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tax-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saving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investment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ontserrat"/>
                <a:cs typeface="Montserrat"/>
              </a:rPr>
              <a:t>recommendations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474" y="3900082"/>
            <a:ext cx="5160645" cy="767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5" dirty="0">
                <a:solidFill>
                  <a:srgbClr val="3B81F5"/>
                </a:solidFill>
                <a:latin typeface="Montserrat SemiBold"/>
                <a:cs typeface="Montserrat SemiBold"/>
              </a:rPr>
              <a:t>Market</a:t>
            </a:r>
            <a:r>
              <a:rPr sz="1350" b="1" spc="-30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3B81F5"/>
                </a:solidFill>
                <a:latin typeface="Montserrat SemiBold"/>
                <a:cs typeface="Montserrat SemiBold"/>
              </a:rPr>
              <a:t>Analysis</a:t>
            </a:r>
            <a:r>
              <a:rPr sz="1350" b="1" spc="-4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Real-time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data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integration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for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Montserrat"/>
                <a:cs typeface="Montserrat"/>
              </a:rPr>
              <a:t>informed</a:t>
            </a:r>
            <a:r>
              <a:rPr sz="1300" spc="-1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ontserrat"/>
                <a:cs typeface="Montserrat"/>
              </a:rPr>
              <a:t>decisions</a:t>
            </a:r>
            <a:endParaRPr sz="130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sz="1350" b="1" spc="-100" dirty="0">
                <a:solidFill>
                  <a:srgbClr val="3B81F5"/>
                </a:solidFill>
                <a:latin typeface="Montserrat SemiBold"/>
                <a:cs typeface="Montserrat SemiBold"/>
              </a:rPr>
              <a:t>Goal</a:t>
            </a:r>
            <a:r>
              <a:rPr sz="1350" b="1" spc="-1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3B81F5"/>
                </a:solidFill>
                <a:latin typeface="Montserrat SemiBold"/>
                <a:cs typeface="Montserrat SemiBold"/>
              </a:rPr>
              <a:t>Planning</a:t>
            </a:r>
            <a:r>
              <a:rPr sz="1350" b="1" spc="-25" dirty="0">
                <a:solidFill>
                  <a:srgbClr val="3B81F5"/>
                </a:solidFill>
                <a:latin typeface="Montserrat SemiBold"/>
                <a:cs typeface="Montserrat SemiBold"/>
              </a:rPr>
              <a:t> 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- </a:t>
            </a:r>
            <a:r>
              <a:rPr sz="1300" spc="-90" dirty="0">
                <a:solidFill>
                  <a:srgbClr val="374050"/>
                </a:solidFill>
                <a:latin typeface="Montserrat"/>
                <a:cs typeface="Montserrat"/>
              </a:rPr>
              <a:t>Custom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savings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strategies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for</a:t>
            </a:r>
            <a:r>
              <a:rPr sz="1300" spc="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ontserrat"/>
                <a:cs typeface="Montserrat"/>
              </a:rPr>
              <a:t>specific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ontserrat"/>
                <a:cs typeface="Montserrat"/>
              </a:rPr>
              <a:t>objectives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6899" y="5097754"/>
            <a:ext cx="6046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9870">
              <a:lnSpc>
                <a:spcPct val="115399"/>
              </a:lnSpc>
              <a:spcBef>
                <a:spcPts val="95"/>
              </a:spcBef>
            </a:pP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The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chatbot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calculates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optimal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Montserrat"/>
                <a:cs typeface="Montserrat"/>
              </a:rPr>
              <a:t>emergency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fund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amounts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based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on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ontserrat"/>
                <a:cs typeface="Montserrat"/>
              </a:rPr>
              <a:t>income, </a:t>
            </a:r>
            <a:r>
              <a:rPr sz="1300" spc="-60" dirty="0">
                <a:solidFill>
                  <a:srgbClr val="374050"/>
                </a:solidFill>
                <a:latin typeface="Montserrat"/>
                <a:cs typeface="Montserrat"/>
              </a:rPr>
              <a:t>expenses,</a:t>
            </a:r>
            <a:r>
              <a:rPr sz="130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ontserrat"/>
                <a:cs typeface="Montserrat"/>
              </a:rPr>
              <a:t>family</a:t>
            </a:r>
            <a:r>
              <a:rPr sz="130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ontserrat"/>
                <a:cs typeface="Montserrat"/>
              </a:rPr>
              <a:t>size.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43199" y="6896099"/>
            <a:ext cx="6705600" cy="457200"/>
          </a:xfrm>
          <a:custGeom>
            <a:avLst/>
            <a:gdLst/>
            <a:ahLst/>
            <a:cxnLst/>
            <a:rect l="l" t="t" r="r" b="b"/>
            <a:pathLst>
              <a:path w="6705600" h="457200">
                <a:moveTo>
                  <a:pt x="6484486" y="457199"/>
                </a:moveTo>
                <a:lnTo>
                  <a:pt x="221112" y="457199"/>
                </a:lnTo>
                <a:lnTo>
                  <a:pt x="213644" y="456833"/>
                </a:lnTo>
                <a:lnTo>
                  <a:pt x="169405" y="449530"/>
                </a:lnTo>
                <a:lnTo>
                  <a:pt x="127441" y="433736"/>
                </a:lnTo>
                <a:lnTo>
                  <a:pt x="89364" y="410059"/>
                </a:lnTo>
                <a:lnTo>
                  <a:pt x="56639" y="379409"/>
                </a:lnTo>
                <a:lnTo>
                  <a:pt x="30522" y="342963"/>
                </a:lnTo>
                <a:lnTo>
                  <a:pt x="12016" y="302123"/>
                </a:lnTo>
                <a:lnTo>
                  <a:pt x="1834" y="258457"/>
                </a:lnTo>
                <a:lnTo>
                  <a:pt x="0" y="236086"/>
                </a:lnTo>
                <a:lnTo>
                  <a:pt x="0" y="228599"/>
                </a:lnTo>
                <a:lnTo>
                  <a:pt x="0" y="221112"/>
                </a:lnTo>
                <a:lnTo>
                  <a:pt x="5852" y="176658"/>
                </a:lnTo>
                <a:lnTo>
                  <a:pt x="20266" y="134201"/>
                </a:lnTo>
                <a:lnTo>
                  <a:pt x="42685" y="95370"/>
                </a:lnTo>
                <a:lnTo>
                  <a:pt x="72249" y="61661"/>
                </a:lnTo>
                <a:lnTo>
                  <a:pt x="107821" y="34365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2" y="0"/>
                </a:lnTo>
                <a:lnTo>
                  <a:pt x="6484486" y="0"/>
                </a:lnTo>
                <a:lnTo>
                  <a:pt x="6528940" y="5853"/>
                </a:lnTo>
                <a:lnTo>
                  <a:pt x="6571397" y="20266"/>
                </a:lnTo>
                <a:lnTo>
                  <a:pt x="6610227" y="42684"/>
                </a:lnTo>
                <a:lnTo>
                  <a:pt x="6643938" y="72249"/>
                </a:lnTo>
                <a:lnTo>
                  <a:pt x="6671232" y="107821"/>
                </a:lnTo>
                <a:lnTo>
                  <a:pt x="6691063" y="148035"/>
                </a:lnTo>
                <a:lnTo>
                  <a:pt x="6702667" y="191344"/>
                </a:lnTo>
                <a:lnTo>
                  <a:pt x="6705599" y="221112"/>
                </a:lnTo>
                <a:lnTo>
                  <a:pt x="6705599" y="236086"/>
                </a:lnTo>
                <a:lnTo>
                  <a:pt x="6699746" y="280540"/>
                </a:lnTo>
                <a:lnTo>
                  <a:pt x="6685332" y="322998"/>
                </a:lnTo>
                <a:lnTo>
                  <a:pt x="6662913" y="361828"/>
                </a:lnTo>
                <a:lnTo>
                  <a:pt x="6633349" y="395538"/>
                </a:lnTo>
                <a:lnTo>
                  <a:pt x="6597776" y="422832"/>
                </a:lnTo>
                <a:lnTo>
                  <a:pt x="6557563" y="442664"/>
                </a:lnTo>
                <a:lnTo>
                  <a:pt x="6514254" y="454268"/>
                </a:lnTo>
                <a:lnTo>
                  <a:pt x="6491955" y="456833"/>
                </a:lnTo>
                <a:lnTo>
                  <a:pt x="648448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038723" y="6986182"/>
            <a:ext cx="611441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5" dirty="0">
                <a:solidFill>
                  <a:srgbClr val="1C4ED8"/>
                </a:solidFill>
                <a:latin typeface="Montserrat SemiBold"/>
                <a:cs typeface="Montserrat SemiBold"/>
              </a:rPr>
              <a:t>Personalized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1C4ED8"/>
                </a:solidFill>
                <a:latin typeface="Montserrat SemiBold"/>
                <a:cs typeface="Montserrat SemiBold"/>
              </a:rPr>
              <a:t>financial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C4ED8"/>
                </a:solidFill>
                <a:latin typeface="Montserrat SemiBold"/>
                <a:cs typeface="Montserrat SemiBold"/>
              </a:rPr>
              <a:t>strategies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0" dirty="0">
                <a:solidFill>
                  <a:srgbClr val="1C4ED8"/>
                </a:solidFill>
                <a:latin typeface="Montserrat SemiBold"/>
                <a:cs typeface="Montserrat SemiBold"/>
              </a:rPr>
              <a:t>adapted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1C4ED8"/>
                </a:solidFill>
                <a:latin typeface="Montserrat SemiBold"/>
                <a:cs typeface="Montserrat SemiBold"/>
              </a:rPr>
              <a:t>to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your</a:t>
            </a:r>
            <a:r>
              <a:rPr sz="1350" b="1" spc="-20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solidFill>
                  <a:srgbClr val="1C4ED8"/>
                </a:solidFill>
                <a:latin typeface="Montserrat SemiBold"/>
                <a:cs typeface="Montserrat SemiBold"/>
              </a:rPr>
              <a:t>changing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70" dirty="0">
                <a:solidFill>
                  <a:srgbClr val="1C4ED8"/>
                </a:solidFill>
                <a:latin typeface="Montserrat SemiBold"/>
                <a:cs typeface="Montserrat SemiBold"/>
              </a:rPr>
              <a:t>life</a:t>
            </a:r>
            <a:r>
              <a:rPr sz="1350" b="1" spc="-15" dirty="0">
                <a:solidFill>
                  <a:srgbClr val="1C4ED8"/>
                </a:solidFill>
                <a:latin typeface="Montserrat SemiBold"/>
                <a:cs typeface="Montserrat SemiBold"/>
              </a:rPr>
              <a:t> </a:t>
            </a:r>
            <a:r>
              <a:rPr sz="1350" b="1" spc="-75" dirty="0">
                <a:solidFill>
                  <a:srgbClr val="1C4ED8"/>
                </a:solidFill>
                <a:latin typeface="Montserrat SemiBold"/>
                <a:cs typeface="Montserrat SemiBold"/>
              </a:rPr>
              <a:t>circumstances</a:t>
            </a:r>
            <a:endParaRPr sz="1350">
              <a:latin typeface="Montserrat SemiBold"/>
              <a:cs typeface="Montserrat SemiBold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362824" y="1257299"/>
            <a:ext cx="4371975" cy="5334000"/>
            <a:chOff x="7362824" y="1257299"/>
            <a:chExt cx="4371975" cy="5334000"/>
          </a:xfrm>
        </p:grpSpPr>
        <p:sp>
          <p:nvSpPr>
            <p:cNvPr id="31" name="object 31"/>
            <p:cNvSpPr/>
            <p:nvPr/>
          </p:nvSpPr>
          <p:spPr>
            <a:xfrm>
              <a:off x="7362824" y="1257299"/>
              <a:ext cx="4371975" cy="5334000"/>
            </a:xfrm>
            <a:custGeom>
              <a:avLst/>
              <a:gdLst/>
              <a:ahLst/>
              <a:cxnLst/>
              <a:rect l="l" t="t" r="r" b="b"/>
              <a:pathLst>
                <a:path w="4371975" h="5334000">
                  <a:moveTo>
                    <a:pt x="4282979" y="5333999"/>
                  </a:moveTo>
                  <a:lnTo>
                    <a:pt x="88995" y="5333999"/>
                  </a:lnTo>
                  <a:lnTo>
                    <a:pt x="82801" y="5333389"/>
                  </a:lnTo>
                  <a:lnTo>
                    <a:pt x="37131" y="5314471"/>
                  </a:lnTo>
                  <a:lnTo>
                    <a:pt x="9643" y="5280977"/>
                  </a:lnTo>
                  <a:lnTo>
                    <a:pt x="0" y="5245003"/>
                  </a:lnTo>
                  <a:lnTo>
                    <a:pt x="0" y="5238749"/>
                  </a:lnTo>
                  <a:lnTo>
                    <a:pt x="0" y="88995"/>
                  </a:lnTo>
                  <a:lnTo>
                    <a:pt x="12578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4282979" y="0"/>
                  </a:lnTo>
                  <a:lnTo>
                    <a:pt x="4324440" y="12577"/>
                  </a:lnTo>
                  <a:lnTo>
                    <a:pt x="4359395" y="47532"/>
                  </a:lnTo>
                  <a:lnTo>
                    <a:pt x="4371975" y="88995"/>
                  </a:lnTo>
                  <a:lnTo>
                    <a:pt x="4371975" y="5245003"/>
                  </a:lnTo>
                  <a:lnTo>
                    <a:pt x="4359395" y="5286466"/>
                  </a:lnTo>
                  <a:lnTo>
                    <a:pt x="4324440" y="5321420"/>
                  </a:lnTo>
                  <a:lnTo>
                    <a:pt x="4289173" y="5333389"/>
                  </a:lnTo>
                  <a:lnTo>
                    <a:pt x="4282979" y="53339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1424" y="2333624"/>
              <a:ext cx="3914775" cy="2247900"/>
            </a:xfrm>
            <a:custGeom>
              <a:avLst/>
              <a:gdLst/>
              <a:ahLst/>
              <a:cxnLst/>
              <a:rect l="l" t="t" r="r" b="b"/>
              <a:pathLst>
                <a:path w="3914775" h="2247900">
                  <a:moveTo>
                    <a:pt x="3843578" y="2247899"/>
                  </a:moveTo>
                  <a:lnTo>
                    <a:pt x="71196" y="2247899"/>
                  </a:lnTo>
                  <a:lnTo>
                    <a:pt x="66241" y="2247411"/>
                  </a:lnTo>
                  <a:lnTo>
                    <a:pt x="29705" y="2232277"/>
                  </a:lnTo>
                  <a:lnTo>
                    <a:pt x="3885" y="2196237"/>
                  </a:lnTo>
                  <a:lnTo>
                    <a:pt x="0" y="2176703"/>
                  </a:lnTo>
                  <a:lnTo>
                    <a:pt x="0" y="2171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843578" y="0"/>
                  </a:lnTo>
                  <a:lnTo>
                    <a:pt x="3885068" y="15621"/>
                  </a:lnTo>
                  <a:lnTo>
                    <a:pt x="3910889" y="51661"/>
                  </a:lnTo>
                  <a:lnTo>
                    <a:pt x="3914775" y="71196"/>
                  </a:lnTo>
                  <a:lnTo>
                    <a:pt x="3914775" y="2176703"/>
                  </a:lnTo>
                  <a:lnTo>
                    <a:pt x="3899152" y="2218193"/>
                  </a:lnTo>
                  <a:lnTo>
                    <a:pt x="3863113" y="2244013"/>
                  </a:lnTo>
                  <a:lnTo>
                    <a:pt x="3848532" y="2247411"/>
                  </a:lnTo>
                  <a:lnTo>
                    <a:pt x="3843578" y="2247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96187" y="4776786"/>
              <a:ext cx="3905250" cy="1581150"/>
            </a:xfrm>
            <a:custGeom>
              <a:avLst/>
              <a:gdLst/>
              <a:ahLst/>
              <a:cxnLst/>
              <a:rect l="l" t="t" r="r" b="b"/>
              <a:pathLst>
                <a:path w="3905250" h="1581150">
                  <a:moveTo>
                    <a:pt x="3838501" y="1581149"/>
                  </a:moveTo>
                  <a:lnTo>
                    <a:pt x="66746" y="1581149"/>
                  </a:lnTo>
                  <a:lnTo>
                    <a:pt x="62100" y="1580691"/>
                  </a:lnTo>
                  <a:lnTo>
                    <a:pt x="24240" y="1563542"/>
                  </a:lnTo>
                  <a:lnTo>
                    <a:pt x="2287" y="1528249"/>
                  </a:lnTo>
                  <a:lnTo>
                    <a:pt x="0" y="1514402"/>
                  </a:lnTo>
                  <a:lnTo>
                    <a:pt x="0" y="150971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838501" y="0"/>
                  </a:lnTo>
                  <a:lnTo>
                    <a:pt x="3877400" y="14644"/>
                  </a:lnTo>
                  <a:lnTo>
                    <a:pt x="3901605" y="48432"/>
                  </a:lnTo>
                  <a:lnTo>
                    <a:pt x="3905248" y="66746"/>
                  </a:lnTo>
                  <a:lnTo>
                    <a:pt x="3905248" y="1514402"/>
                  </a:lnTo>
                  <a:lnTo>
                    <a:pt x="3890604" y="1553300"/>
                  </a:lnTo>
                  <a:lnTo>
                    <a:pt x="3856815" y="1577506"/>
                  </a:lnTo>
                  <a:lnTo>
                    <a:pt x="3843146" y="1580691"/>
                  </a:lnTo>
                  <a:lnTo>
                    <a:pt x="3838501" y="15811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96187" y="4776786"/>
              <a:ext cx="3905250" cy="1581150"/>
            </a:xfrm>
            <a:custGeom>
              <a:avLst/>
              <a:gdLst/>
              <a:ahLst/>
              <a:cxnLst/>
              <a:rect l="l" t="t" r="r" b="b"/>
              <a:pathLst>
                <a:path w="3905250" h="1581150">
                  <a:moveTo>
                    <a:pt x="0" y="15097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1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833812" y="0"/>
                  </a:lnTo>
                  <a:lnTo>
                    <a:pt x="3838501" y="0"/>
                  </a:lnTo>
                  <a:lnTo>
                    <a:pt x="3843146" y="457"/>
                  </a:lnTo>
                  <a:lnTo>
                    <a:pt x="3873499" y="12038"/>
                  </a:lnTo>
                  <a:lnTo>
                    <a:pt x="3877400" y="14644"/>
                  </a:lnTo>
                  <a:lnTo>
                    <a:pt x="3901605" y="48432"/>
                  </a:lnTo>
                  <a:lnTo>
                    <a:pt x="3903876" y="57499"/>
                  </a:lnTo>
                  <a:lnTo>
                    <a:pt x="3904791" y="62100"/>
                  </a:lnTo>
                  <a:lnTo>
                    <a:pt x="3905248" y="66746"/>
                  </a:lnTo>
                  <a:lnTo>
                    <a:pt x="3905249" y="71437"/>
                  </a:lnTo>
                  <a:lnTo>
                    <a:pt x="3905249" y="1509712"/>
                  </a:lnTo>
                  <a:lnTo>
                    <a:pt x="3905248" y="1514402"/>
                  </a:lnTo>
                  <a:lnTo>
                    <a:pt x="3904791" y="1519048"/>
                  </a:lnTo>
                  <a:lnTo>
                    <a:pt x="3903876" y="1523648"/>
                  </a:lnTo>
                  <a:lnTo>
                    <a:pt x="3902961" y="1528249"/>
                  </a:lnTo>
                  <a:lnTo>
                    <a:pt x="3881009" y="1563542"/>
                  </a:lnTo>
                  <a:lnTo>
                    <a:pt x="3861148" y="1575711"/>
                  </a:lnTo>
                  <a:lnTo>
                    <a:pt x="3856815" y="1577506"/>
                  </a:lnTo>
                  <a:lnTo>
                    <a:pt x="3852348" y="1578861"/>
                  </a:lnTo>
                  <a:lnTo>
                    <a:pt x="3847747" y="1579776"/>
                  </a:lnTo>
                  <a:lnTo>
                    <a:pt x="3843146" y="1580691"/>
                  </a:lnTo>
                  <a:lnTo>
                    <a:pt x="3838501" y="1581149"/>
                  </a:lnTo>
                  <a:lnTo>
                    <a:pt x="3833812" y="1581149"/>
                  </a:lnTo>
                  <a:lnTo>
                    <a:pt x="71437" y="1581149"/>
                  </a:lnTo>
                  <a:lnTo>
                    <a:pt x="66746" y="1581149"/>
                  </a:lnTo>
                  <a:lnTo>
                    <a:pt x="62100" y="1580691"/>
                  </a:lnTo>
                  <a:lnTo>
                    <a:pt x="57500" y="1579776"/>
                  </a:lnTo>
                  <a:lnTo>
                    <a:pt x="52899" y="1578861"/>
                  </a:lnTo>
                  <a:lnTo>
                    <a:pt x="48432" y="1577506"/>
                  </a:lnTo>
                  <a:lnTo>
                    <a:pt x="44099" y="1575711"/>
                  </a:lnTo>
                  <a:lnTo>
                    <a:pt x="39764" y="1573916"/>
                  </a:lnTo>
                  <a:lnTo>
                    <a:pt x="35648" y="1571716"/>
                  </a:lnTo>
                  <a:lnTo>
                    <a:pt x="31748" y="1569109"/>
                  </a:lnTo>
                  <a:lnTo>
                    <a:pt x="27848" y="1566503"/>
                  </a:lnTo>
                  <a:lnTo>
                    <a:pt x="24240" y="1563542"/>
                  </a:lnTo>
                  <a:lnTo>
                    <a:pt x="20923" y="1560226"/>
                  </a:lnTo>
                  <a:lnTo>
                    <a:pt x="17607" y="1556909"/>
                  </a:lnTo>
                  <a:lnTo>
                    <a:pt x="5437" y="1537049"/>
                  </a:lnTo>
                  <a:lnTo>
                    <a:pt x="3642" y="1532715"/>
                  </a:lnTo>
                  <a:lnTo>
                    <a:pt x="2287" y="1528249"/>
                  </a:lnTo>
                  <a:lnTo>
                    <a:pt x="1371" y="1523648"/>
                  </a:lnTo>
                  <a:lnTo>
                    <a:pt x="457" y="1519048"/>
                  </a:lnTo>
                  <a:lnTo>
                    <a:pt x="0" y="1514402"/>
                  </a:lnTo>
                  <a:lnTo>
                    <a:pt x="0" y="15097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09509" y="1485899"/>
              <a:ext cx="303530" cy="285750"/>
            </a:xfrm>
            <a:custGeom>
              <a:avLst/>
              <a:gdLst/>
              <a:ahLst/>
              <a:cxnLst/>
              <a:rect l="l" t="t" r="r" b="b"/>
              <a:pathLst>
                <a:path w="303529" h="285750">
                  <a:moveTo>
                    <a:pt x="281508" y="133945"/>
                  </a:moveTo>
                  <a:lnTo>
                    <a:pt x="151804" y="133945"/>
                  </a:lnTo>
                  <a:lnTo>
                    <a:pt x="151804" y="4241"/>
                  </a:lnTo>
                  <a:lnTo>
                    <a:pt x="155711" y="0"/>
                  </a:lnTo>
                  <a:lnTo>
                    <a:pt x="160734" y="0"/>
                  </a:lnTo>
                  <a:lnTo>
                    <a:pt x="209393" y="9825"/>
                  </a:lnTo>
                  <a:lnTo>
                    <a:pt x="249131" y="36618"/>
                  </a:lnTo>
                  <a:lnTo>
                    <a:pt x="275924" y="76356"/>
                  </a:lnTo>
                  <a:lnTo>
                    <a:pt x="285750" y="125015"/>
                  </a:lnTo>
                  <a:lnTo>
                    <a:pt x="285750" y="130038"/>
                  </a:lnTo>
                  <a:lnTo>
                    <a:pt x="281508" y="133945"/>
                  </a:lnTo>
                  <a:close/>
                </a:path>
                <a:path w="303529" h="285750">
                  <a:moveTo>
                    <a:pt x="133945" y="285750"/>
                  </a:moveTo>
                  <a:lnTo>
                    <a:pt x="91618" y="278924"/>
                  </a:lnTo>
                  <a:lnTo>
                    <a:pt x="54850" y="259914"/>
                  </a:lnTo>
                  <a:lnTo>
                    <a:pt x="25851" y="230923"/>
                  </a:lnTo>
                  <a:lnTo>
                    <a:pt x="6831" y="194152"/>
                  </a:lnTo>
                  <a:lnTo>
                    <a:pt x="0" y="151804"/>
                  </a:lnTo>
                  <a:lnTo>
                    <a:pt x="8876" y="103771"/>
                  </a:lnTo>
                  <a:lnTo>
                    <a:pt x="33297" y="63435"/>
                  </a:lnTo>
                  <a:lnTo>
                    <a:pt x="69952" y="34118"/>
                  </a:lnTo>
                  <a:lnTo>
                    <a:pt x="115527" y="19143"/>
                  </a:lnTo>
                  <a:lnTo>
                    <a:pt x="120662" y="18417"/>
                  </a:lnTo>
                  <a:lnTo>
                    <a:pt x="125015" y="22547"/>
                  </a:lnTo>
                  <a:lnTo>
                    <a:pt x="125015" y="160734"/>
                  </a:lnTo>
                  <a:lnTo>
                    <a:pt x="216098" y="251817"/>
                  </a:lnTo>
                  <a:lnTo>
                    <a:pt x="175370" y="279220"/>
                  </a:lnTo>
                  <a:lnTo>
                    <a:pt x="155186" y="284075"/>
                  </a:lnTo>
                  <a:lnTo>
                    <a:pt x="133945" y="285750"/>
                  </a:lnTo>
                  <a:close/>
                </a:path>
                <a:path w="303529" h="285750">
                  <a:moveTo>
                    <a:pt x="257788" y="252765"/>
                  </a:moveTo>
                  <a:lnTo>
                    <a:pt x="252542" y="252542"/>
                  </a:lnTo>
                  <a:lnTo>
                    <a:pt x="249305" y="249249"/>
                  </a:lnTo>
                  <a:lnTo>
                    <a:pt x="160734" y="160734"/>
                  </a:lnTo>
                  <a:lnTo>
                    <a:pt x="298977" y="160734"/>
                  </a:lnTo>
                  <a:lnTo>
                    <a:pt x="303051" y="165087"/>
                  </a:lnTo>
                  <a:lnTo>
                    <a:pt x="288373" y="213949"/>
                  </a:lnTo>
                  <a:lnTo>
                    <a:pt x="261137" y="249640"/>
                  </a:lnTo>
                  <a:lnTo>
                    <a:pt x="257788" y="25276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517681" y="1852208"/>
            <a:ext cx="206057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0" dirty="0">
                <a:solidFill>
                  <a:srgbClr val="374050"/>
                </a:solidFill>
                <a:latin typeface="Montserrat SemiBold"/>
                <a:cs typeface="Montserrat SemiBold"/>
              </a:rPr>
              <a:t>Smart</a:t>
            </a:r>
            <a:r>
              <a:rPr sz="1350" b="1" spc="1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374050"/>
                </a:solidFill>
                <a:latin typeface="Montserrat SemiBold"/>
                <a:cs typeface="Montserrat SemiBold"/>
              </a:rPr>
              <a:t>Portfolio</a:t>
            </a:r>
            <a:r>
              <a:rPr sz="1350" b="1" spc="1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350" b="1" spc="-75" dirty="0">
                <a:solidFill>
                  <a:srgbClr val="374050"/>
                </a:solidFill>
                <a:latin typeface="Montserrat SemiBold"/>
                <a:cs typeface="Montserrat SemiBold"/>
              </a:rPr>
              <a:t>Allocation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29190" y="2469070"/>
            <a:ext cx="219773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Conservative</a:t>
            </a:r>
            <a:r>
              <a:rPr sz="1150" spc="-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Montserrat"/>
                <a:cs typeface="Montserrat"/>
              </a:rPr>
              <a:t>Portfolio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6A7280"/>
                </a:solidFill>
                <a:latin typeface="Montserrat"/>
                <a:cs typeface="Montserrat"/>
              </a:rPr>
              <a:t>(Low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ontserrat"/>
                <a:cs typeface="Montserrat"/>
              </a:rPr>
              <a:t>Risk)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43824" y="2790824"/>
            <a:ext cx="3429000" cy="1524000"/>
            <a:chOff x="7743824" y="2790824"/>
            <a:chExt cx="3429000" cy="1524000"/>
          </a:xfrm>
        </p:grpSpPr>
        <p:sp>
          <p:nvSpPr>
            <p:cNvPr id="39" name="object 39"/>
            <p:cNvSpPr/>
            <p:nvPr/>
          </p:nvSpPr>
          <p:spPr>
            <a:xfrm>
              <a:off x="7743824" y="2790824"/>
              <a:ext cx="1800225" cy="228600"/>
            </a:xfrm>
            <a:custGeom>
              <a:avLst/>
              <a:gdLst/>
              <a:ahLst/>
              <a:cxnLst/>
              <a:rect l="l" t="t" r="r" b="b"/>
              <a:pathLst>
                <a:path w="1800225" h="228600">
                  <a:moveTo>
                    <a:pt x="18002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1800224" y="0"/>
                  </a:lnTo>
                  <a:lnTo>
                    <a:pt x="1800224" y="2285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544049" y="2790824"/>
              <a:ext cx="904875" cy="228600"/>
            </a:xfrm>
            <a:custGeom>
              <a:avLst/>
              <a:gdLst/>
              <a:ahLst/>
              <a:cxnLst/>
              <a:rect l="l" t="t" r="r" b="b"/>
              <a:pathLst>
                <a:path w="904875" h="228600">
                  <a:moveTo>
                    <a:pt x="90487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904874" y="0"/>
                  </a:lnTo>
                  <a:lnTo>
                    <a:pt x="904874" y="228599"/>
                  </a:lnTo>
                  <a:close/>
                </a:path>
              </a:pathLst>
            </a:custGeom>
            <a:solidFill>
              <a:srgbClr val="33D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448924" y="2790824"/>
              <a:ext cx="723900" cy="228600"/>
            </a:xfrm>
            <a:custGeom>
              <a:avLst/>
              <a:gdLst/>
              <a:ahLst/>
              <a:cxnLst/>
              <a:rect l="l" t="t" r="r" b="b"/>
              <a:pathLst>
                <a:path w="723900" h="228600">
                  <a:moveTo>
                    <a:pt x="72389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228599"/>
                  </a:lnTo>
                  <a:close/>
                </a:path>
              </a:pathLst>
            </a:custGeom>
            <a:solidFill>
              <a:srgbClr val="FAB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43824" y="3438524"/>
              <a:ext cx="1800225" cy="228600"/>
            </a:xfrm>
            <a:custGeom>
              <a:avLst/>
              <a:gdLst/>
              <a:ahLst/>
              <a:cxnLst/>
              <a:rect l="l" t="t" r="r" b="b"/>
              <a:pathLst>
                <a:path w="1800225" h="228600">
                  <a:moveTo>
                    <a:pt x="18002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1800224" y="0"/>
                  </a:lnTo>
                  <a:lnTo>
                    <a:pt x="1800224" y="228599"/>
                  </a:lnTo>
                  <a:close/>
                </a:path>
              </a:pathLst>
            </a:custGeom>
            <a:solidFill>
              <a:srgbClr val="33D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43824" y="4086224"/>
              <a:ext cx="723900" cy="228600"/>
            </a:xfrm>
            <a:custGeom>
              <a:avLst/>
              <a:gdLst/>
              <a:ahLst/>
              <a:cxnLst/>
              <a:rect l="l" t="t" r="r" b="b"/>
              <a:pathLst>
                <a:path w="723900" h="228600">
                  <a:moveTo>
                    <a:pt x="72389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2285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67724" y="4086224"/>
              <a:ext cx="2162175" cy="228600"/>
            </a:xfrm>
            <a:custGeom>
              <a:avLst/>
              <a:gdLst/>
              <a:ahLst/>
              <a:cxnLst/>
              <a:rect l="l" t="t" r="r" b="b"/>
              <a:pathLst>
                <a:path w="2162175" h="228600">
                  <a:moveTo>
                    <a:pt x="216217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2162174" y="0"/>
                  </a:lnTo>
                  <a:lnTo>
                    <a:pt x="2162174" y="228599"/>
                  </a:lnTo>
                  <a:close/>
                </a:path>
              </a:pathLst>
            </a:custGeom>
            <a:solidFill>
              <a:srgbClr val="33D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729190" y="3116770"/>
            <a:ext cx="227139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5" dirty="0">
                <a:solidFill>
                  <a:srgbClr val="6A7280"/>
                </a:solidFill>
                <a:latin typeface="Montserrat"/>
                <a:cs typeface="Montserrat"/>
              </a:rPr>
              <a:t>Moderate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Montserrat"/>
                <a:cs typeface="Montserrat"/>
              </a:rPr>
              <a:t>Portfolio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(Medium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25" dirty="0">
                <a:solidFill>
                  <a:srgbClr val="6A7280"/>
                </a:solidFill>
                <a:latin typeface="Montserrat"/>
                <a:cs typeface="Montserrat"/>
              </a:rPr>
              <a:t>Risk)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29190" y="3764469"/>
            <a:ext cx="211836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Aggressive</a:t>
            </a:r>
            <a:r>
              <a:rPr sz="1150" spc="-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Montserrat"/>
                <a:cs typeface="Montserrat"/>
              </a:rPr>
              <a:t>Portfolio</a:t>
            </a:r>
            <a:r>
              <a:rPr sz="1150" spc="-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(High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ontserrat"/>
                <a:cs typeface="Montserrat"/>
              </a:rPr>
              <a:t>Risk)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45202" y="4916994"/>
            <a:ext cx="220535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Sample</a:t>
            </a:r>
            <a:r>
              <a:rPr sz="1150" spc="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Savings</a:t>
            </a:r>
            <a:r>
              <a:rPr sz="1150" spc="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Goal</a:t>
            </a:r>
            <a:r>
              <a:rPr sz="1150" spc="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Calculation</a:t>
            </a:r>
            <a:endParaRPr sz="1150">
              <a:latin typeface="Montserrat"/>
              <a:cs typeface="Montserrat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753349" y="5234177"/>
          <a:ext cx="3591560" cy="94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</a:pPr>
                      <a:r>
                        <a:rPr sz="1250" spc="-16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Home</a:t>
                      </a:r>
                      <a:r>
                        <a:rPr sz="1250" spc="-5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 </a:t>
                      </a:r>
                      <a:r>
                        <a:rPr sz="1250" spc="-165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Down</a:t>
                      </a:r>
                      <a:r>
                        <a:rPr sz="1250" spc="-5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 </a:t>
                      </a:r>
                      <a:r>
                        <a:rPr sz="1250" spc="-1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Payment:</a:t>
                      </a:r>
                      <a:endParaRPr sz="1250">
                        <a:latin typeface="Montserrat"/>
                        <a:cs typeface="Montserra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0"/>
                        </a:lnSpc>
                      </a:pPr>
                      <a:r>
                        <a:rPr sz="1250" spc="-1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$60,000</a:t>
                      </a:r>
                      <a:endParaRPr sz="1250">
                        <a:latin typeface="Montserrat"/>
                        <a:cs typeface="Montserra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sz="1250" spc="-13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Monthly</a:t>
                      </a:r>
                      <a:r>
                        <a:rPr sz="1250" spc="-25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 </a:t>
                      </a:r>
                      <a:r>
                        <a:rPr sz="1250" spc="-4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Contribution:</a:t>
                      </a:r>
                      <a:endParaRPr sz="1250">
                        <a:latin typeface="Montserrat"/>
                        <a:cs typeface="Montserra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75"/>
                        </a:lnSpc>
                      </a:pPr>
                      <a:r>
                        <a:rPr sz="1250" spc="-2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$850</a:t>
                      </a:r>
                      <a:endParaRPr sz="1250">
                        <a:latin typeface="Montserrat"/>
                        <a:cs typeface="Montserra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sz="1250" spc="-11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Interest</a:t>
                      </a:r>
                      <a:r>
                        <a:rPr sz="1250" spc="-2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 </a:t>
                      </a:r>
                      <a:r>
                        <a:rPr sz="1250" spc="-1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Rate:</a:t>
                      </a:r>
                      <a:endParaRPr sz="1250">
                        <a:latin typeface="Montserrat"/>
                        <a:cs typeface="Montserrat"/>
                      </a:endParaRPr>
                    </a:p>
                  </a:txBody>
                  <a:tcPr marL="0" marR="0" marT="0" marB="0"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75"/>
                        </a:lnSpc>
                      </a:pPr>
                      <a:r>
                        <a:rPr sz="1250" spc="-20" dirty="0">
                          <a:solidFill>
                            <a:srgbClr val="1F2937"/>
                          </a:solidFill>
                          <a:latin typeface="Montserrat"/>
                          <a:cs typeface="Montserrat"/>
                        </a:rPr>
                        <a:t>4.5%</a:t>
                      </a:r>
                      <a:endParaRPr sz="1250">
                        <a:latin typeface="Montserrat"/>
                        <a:cs typeface="Montserrat"/>
                      </a:endParaRPr>
                    </a:p>
                  </a:txBody>
                  <a:tcPr marL="0" marR="0" marT="0" marB="0"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ts val="1310"/>
                        </a:lnSpc>
                        <a:spcBef>
                          <a:spcPts val="560"/>
                        </a:spcBef>
                      </a:pPr>
                      <a:r>
                        <a:rPr sz="1200" b="1" spc="-110" dirty="0">
                          <a:solidFill>
                            <a:srgbClr val="1F2937"/>
                          </a:solidFill>
                          <a:latin typeface="Montserrat SemiBold"/>
                          <a:cs typeface="Montserrat SemiBold"/>
                        </a:rPr>
                        <a:t>Time</a:t>
                      </a:r>
                      <a:r>
                        <a:rPr sz="1200" b="1" spc="-20" dirty="0">
                          <a:solidFill>
                            <a:srgbClr val="1F2937"/>
                          </a:solidFill>
                          <a:latin typeface="Montserrat SemiBold"/>
                          <a:cs typeface="Montserrat SemiBold"/>
                        </a:rPr>
                        <a:t> </a:t>
                      </a:r>
                      <a:r>
                        <a:rPr sz="1200" b="1" spc="-105" dirty="0">
                          <a:solidFill>
                            <a:srgbClr val="1F2937"/>
                          </a:solidFill>
                          <a:latin typeface="Montserrat SemiBold"/>
                          <a:cs typeface="Montserrat SemiBold"/>
                        </a:rPr>
                        <a:t>to</a:t>
                      </a:r>
                      <a:r>
                        <a:rPr sz="1200" b="1" spc="-20" dirty="0">
                          <a:solidFill>
                            <a:srgbClr val="1F2937"/>
                          </a:solidFill>
                          <a:latin typeface="Montserrat SemiBold"/>
                          <a:cs typeface="Montserrat SemiBold"/>
                        </a:rPr>
                        <a:t> Goal:</a:t>
                      </a:r>
                      <a:endParaRPr sz="1200">
                        <a:latin typeface="Montserrat SemiBold"/>
                        <a:cs typeface="Montserrat SemiBold"/>
                      </a:endParaRPr>
                    </a:p>
                  </a:txBody>
                  <a:tcPr marL="0" marR="0" marT="71120" marB="0">
                    <a:lnT w="9525">
                      <a:solidFill>
                        <a:srgbClr val="D0D5D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10"/>
                        </a:lnSpc>
                        <a:spcBef>
                          <a:spcPts val="560"/>
                        </a:spcBef>
                      </a:pPr>
                      <a:r>
                        <a:rPr sz="1200" b="1" spc="-75" dirty="0">
                          <a:solidFill>
                            <a:srgbClr val="1F2937"/>
                          </a:solidFill>
                          <a:latin typeface="Montserrat SemiBold"/>
                          <a:cs typeface="Montserrat SemiBold"/>
                        </a:rPr>
                        <a:t>5.2</a:t>
                      </a:r>
                      <a:r>
                        <a:rPr sz="1200" b="1" spc="-25" dirty="0">
                          <a:solidFill>
                            <a:srgbClr val="1F2937"/>
                          </a:solidFill>
                          <a:latin typeface="Montserrat SemiBold"/>
                          <a:cs typeface="Montserrat SemiBold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1F2937"/>
                          </a:solidFill>
                          <a:latin typeface="Montserrat SemiBold"/>
                          <a:cs typeface="Montserrat SemiBold"/>
                        </a:rPr>
                        <a:t>years</a:t>
                      </a:r>
                      <a:endParaRPr sz="1200">
                        <a:latin typeface="Montserrat SemiBold"/>
                        <a:cs typeface="Montserrat SemiBold"/>
                      </a:endParaRPr>
                    </a:p>
                  </a:txBody>
                  <a:tcPr marL="0" marR="0" marT="71120" marB="0">
                    <a:lnT w="9525">
                      <a:solidFill>
                        <a:srgbClr val="D0D5D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9" name="object 49"/>
          <p:cNvGrpSpPr/>
          <p:nvPr/>
        </p:nvGrpSpPr>
        <p:grpSpPr>
          <a:xfrm>
            <a:off x="10401299" y="7305675"/>
            <a:ext cx="1600200" cy="323850"/>
            <a:chOff x="10401299" y="7305675"/>
            <a:chExt cx="1600200" cy="323850"/>
          </a:xfrm>
        </p:grpSpPr>
        <p:sp>
          <p:nvSpPr>
            <p:cNvPr id="50" name="object 50"/>
            <p:cNvSpPr/>
            <p:nvPr/>
          </p:nvSpPr>
          <p:spPr>
            <a:xfrm>
              <a:off x="10401299" y="7305675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599" y="7400924"/>
              <a:ext cx="133349" cy="13334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0689232" y="7408074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1415</Words>
  <Application>Microsoft Office PowerPoint</Application>
  <PresentationFormat>Custom</PresentationFormat>
  <Paragraphs>256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Table of Contents</vt:lpstr>
      <vt:lpstr>Introduction</vt:lpstr>
      <vt:lpstr>Market Context</vt:lpstr>
      <vt:lpstr>Project Overview</vt:lpstr>
      <vt:lpstr>Key Features</vt:lpstr>
      <vt:lpstr>User Profile Management</vt:lpstr>
      <vt:lpstr>Financial Data Management</vt:lpstr>
      <vt:lpstr>Investment Advice &amp; Savings Planning</vt:lpstr>
      <vt:lpstr>Credit Score Analysis</vt:lpstr>
      <vt:lpstr>Technical Architecture</vt:lpstr>
      <vt:lpstr>Competitive Advantages &amp;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Anisha Dhanwada</dc:creator>
  <cp:lastModifiedBy>Joshi Pardhiv</cp:lastModifiedBy>
  <cp:revision>2</cp:revision>
  <dcterms:created xsi:type="dcterms:W3CDTF">2025-08-29T20:13:07Z</dcterms:created>
  <dcterms:modified xsi:type="dcterms:W3CDTF">2025-08-30T05:20:29Z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2025-08-29T00:00:00Z</vt:filetime>
  </property>
</Properties>
</file>