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3" d="100"/>
          <a:sy n="83" d="100"/>
        </p:scale>
        <p:origin x="68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vnaga\Documents\JObAAj%20case%20study\DACS14-FMCG%20WARE%20HOUSE\FMCG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vnaga\Documents\JObAAj%20case%20study\DACS14-FMCG%20WARE%20HOUSE\FMCG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vnaga\Documents\JObAAj%20case%20study\DACS14-FMCG%20WARE%20HOUSE\FMCGDAT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vnaga\Documents\JObAAj%20case%20study\DACS14-FMCG%20WARE%20HOUSE\FMCGDATA.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vnaga\Documents\JObAAj%20case%20study\DACS14-FMCG%20WARE%20HOUSE\FMCGDATA.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[FMCGDATA.xlsx]Que3!PivotTable3</c:name>
    <c:fmtId val="-1"/>
  </c:pivotSource>
  <c:chart>
    <c:title>
      <c:overlay val="0"/>
      <c:spPr>
        <a:noFill/>
        <a:ln>
          <a:noFill/>
        </a:ln>
        <a:effectLst/>
      </c:spPr>
      <c:txPr>
        <a:bodyPr rot="0" spcFirstLastPara="0"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'[FMCGDATA.xlsx]Que3'!$B$3</c:f>
              <c:strCache>
                <c:ptCount val="1"/>
                <c:pt idx="0">
                  <c:v>Total</c:v>
                </c:pt>
              </c:strCache>
            </c:strRef>
          </c:tx>
          <c:spPr>
            <a:solidFill>
              <a:schemeClr val="accent1"/>
            </a:solidFill>
            <a:ln>
              <a:noFill/>
            </a:ln>
            <a:effectLst/>
          </c:spPr>
          <c:invertIfNegative val="0"/>
          <c:cat>
            <c:strRef>
              <c:f>'[FMCGDATA.xlsx]Que3'!$A$4:$A$8</c:f>
              <c:strCache>
                <c:ptCount val="4"/>
                <c:pt idx="0">
                  <c:v>East</c:v>
                </c:pt>
                <c:pt idx="1">
                  <c:v>North</c:v>
                </c:pt>
                <c:pt idx="2">
                  <c:v>South</c:v>
                </c:pt>
                <c:pt idx="3">
                  <c:v>West</c:v>
                </c:pt>
              </c:strCache>
            </c:strRef>
          </c:cat>
          <c:val>
            <c:numRef>
              <c:f>'[FMCGDATA.xlsx]Que3'!$B$4:$B$8</c:f>
              <c:numCache>
                <c:formatCode>General</c:formatCode>
                <c:ptCount val="4"/>
                <c:pt idx="0">
                  <c:v>2061277</c:v>
                </c:pt>
                <c:pt idx="1">
                  <c:v>51869267</c:v>
                </c:pt>
                <c:pt idx="2">
                  <c:v>31932776</c:v>
                </c:pt>
                <c:pt idx="3">
                  <c:v>38779469</c:v>
                </c:pt>
              </c:numCache>
            </c:numRef>
          </c:val>
          <c:extLst>
            <c:ext xmlns:c16="http://schemas.microsoft.com/office/drawing/2014/chart" uri="{C3380CC4-5D6E-409C-BE32-E72D297353CC}">
              <c16:uniqueId val="{00000000-9599-42C6-B4D0-B2410FE3B066}"/>
            </c:ext>
          </c:extLst>
        </c:ser>
        <c:dLbls>
          <c:showLegendKey val="0"/>
          <c:showVal val="0"/>
          <c:showCatName val="0"/>
          <c:showSerName val="0"/>
          <c:showPercent val="0"/>
          <c:showBubbleSize val="0"/>
        </c:dLbls>
        <c:gapWidth val="246"/>
        <c:overlap val="-28"/>
        <c:axId val="684812988"/>
        <c:axId val="825546255"/>
      </c:barChart>
      <c:catAx>
        <c:axId val="684812988"/>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825546255"/>
        <c:crosses val="autoZero"/>
        <c:auto val="1"/>
        <c:lblAlgn val="ctr"/>
        <c:lblOffset val="100"/>
        <c:noMultiLvlLbl val="0"/>
      </c:catAx>
      <c:valAx>
        <c:axId val="825546255"/>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684812988"/>
        <c:crosses val="autoZero"/>
        <c:crossBetween val="between"/>
      </c:valAx>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[FMCGDATA.xlsx]Que4!PivotTable5</c:name>
    <c:fmtId val="-1"/>
  </c:pivotSource>
  <c:chart>
    <c:title>
      <c:overlay val="0"/>
      <c:spPr>
        <a:noFill/>
        <a:ln>
          <a:noFill/>
        </a:ln>
        <a:effectLst/>
      </c:spPr>
      <c:txPr>
        <a:bodyPr rot="0" spcFirstLastPara="0"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'[FMCGDATA.xlsx]Que4'!$B$3</c:f>
              <c:strCache>
                <c:ptCount val="1"/>
                <c:pt idx="0">
                  <c:v>Total</c:v>
                </c:pt>
              </c:strCache>
            </c:strRef>
          </c:tx>
          <c:spPr>
            <a:solidFill>
              <a:schemeClr val="accent1"/>
            </a:solidFill>
            <a:ln>
              <a:noFill/>
            </a:ln>
            <a:effectLst/>
          </c:spPr>
          <c:invertIfNegative val="0"/>
          <c:cat>
            <c:strRef>
              <c:f>'[FMCGDATA.xlsx]Que4'!$A$4:$A$10</c:f>
              <c:strCache>
                <c:ptCount val="6"/>
                <c:pt idx="0">
                  <c:v>Zone 1</c:v>
                </c:pt>
                <c:pt idx="1">
                  <c:v>Zone 2</c:v>
                </c:pt>
                <c:pt idx="2">
                  <c:v>Zone 3</c:v>
                </c:pt>
                <c:pt idx="3">
                  <c:v>Zone 4</c:v>
                </c:pt>
                <c:pt idx="4">
                  <c:v>Zone 5</c:v>
                </c:pt>
                <c:pt idx="5">
                  <c:v>Zone 6</c:v>
                </c:pt>
              </c:strCache>
            </c:strRef>
          </c:cat>
          <c:val>
            <c:numRef>
              <c:f>'[FMCGDATA.xlsx]Que4'!$B$4:$B$10</c:f>
              <c:numCache>
                <c:formatCode>General</c:formatCode>
                <c:ptCount val="6"/>
                <c:pt idx="0">
                  <c:v>29.0764362220058</c:v>
                </c:pt>
                <c:pt idx="1">
                  <c:v>28.752278096523799</c:v>
                </c:pt>
                <c:pt idx="2">
                  <c:v>29.003123915307199</c:v>
                </c:pt>
                <c:pt idx="3">
                  <c:v>28.7013888888889</c:v>
                </c:pt>
                <c:pt idx="4">
                  <c:v>28.989317636799701</c:v>
                </c:pt>
                <c:pt idx="5">
                  <c:v>29.063436862933202</c:v>
                </c:pt>
              </c:numCache>
            </c:numRef>
          </c:val>
          <c:extLst>
            <c:ext xmlns:c16="http://schemas.microsoft.com/office/drawing/2014/chart" uri="{C3380CC4-5D6E-409C-BE32-E72D297353CC}">
              <c16:uniqueId val="{00000000-52D1-4A9E-87A6-F83EEE8FC4B5}"/>
            </c:ext>
          </c:extLst>
        </c:ser>
        <c:dLbls>
          <c:showLegendKey val="0"/>
          <c:showVal val="0"/>
          <c:showCatName val="0"/>
          <c:showSerName val="0"/>
          <c:showPercent val="0"/>
          <c:showBubbleSize val="0"/>
        </c:dLbls>
        <c:gapWidth val="246"/>
        <c:overlap val="-28"/>
        <c:axId val="895228353"/>
        <c:axId val="230229034"/>
      </c:barChart>
      <c:catAx>
        <c:axId val="895228353"/>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230229034"/>
        <c:crosses val="autoZero"/>
        <c:auto val="1"/>
        <c:lblAlgn val="ctr"/>
        <c:lblOffset val="100"/>
        <c:noMultiLvlLbl val="0"/>
      </c:catAx>
      <c:valAx>
        <c:axId val="230229034"/>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895228353"/>
        <c:crosses val="autoZero"/>
        <c:crossBetween val="between"/>
      </c:valAx>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[FMCGDATA.xlsx]Que5!PivotTable6</c:name>
    <c:fmtId val="-1"/>
  </c:pivotSource>
  <c:chart>
    <c:title>
      <c:overlay val="0"/>
      <c:spPr>
        <a:noFill/>
        <a:ln>
          <a:noFill/>
        </a:ln>
        <a:effectLst/>
      </c:spPr>
      <c:txPr>
        <a:bodyPr rot="0" spcFirstLastPara="0"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'[FMCGDATA.xlsx]Que5'!$B$3</c:f>
              <c:strCache>
                <c:ptCount val="1"/>
                <c:pt idx="0">
                  <c:v>Total</c:v>
                </c:pt>
              </c:strCache>
            </c:strRef>
          </c:tx>
          <c:spPr>
            <a:solidFill>
              <a:schemeClr val="accent1"/>
            </a:solidFill>
            <a:ln>
              <a:noFill/>
            </a:ln>
            <a:effectLst/>
          </c:spPr>
          <c:invertIfNegative val="0"/>
          <c:cat>
            <c:strRef>
              <c:f>'[FMCGDATA.xlsx]Que5'!$A$4:$A$6</c:f>
              <c:strCache>
                <c:ptCount val="2"/>
                <c:pt idx="0">
                  <c:v>0</c:v>
                </c:pt>
                <c:pt idx="1">
                  <c:v>1</c:v>
                </c:pt>
              </c:strCache>
            </c:strRef>
          </c:cat>
          <c:val>
            <c:numRef>
              <c:f>'[FMCGDATA.xlsx]Que5'!$B$4:$B$6</c:f>
              <c:numCache>
                <c:formatCode>0.00%</c:formatCode>
                <c:ptCount val="2"/>
                <c:pt idx="0">
                  <c:v>0.34311999999999998</c:v>
                </c:pt>
                <c:pt idx="1">
                  <c:v>0.65688000000000002</c:v>
                </c:pt>
              </c:numCache>
            </c:numRef>
          </c:val>
          <c:extLst>
            <c:ext xmlns:c16="http://schemas.microsoft.com/office/drawing/2014/chart" uri="{C3380CC4-5D6E-409C-BE32-E72D297353CC}">
              <c16:uniqueId val="{00000000-5428-4F49-B768-08507ACCAC61}"/>
            </c:ext>
          </c:extLst>
        </c:ser>
        <c:dLbls>
          <c:showLegendKey val="0"/>
          <c:showVal val="0"/>
          <c:showCatName val="0"/>
          <c:showSerName val="0"/>
          <c:showPercent val="0"/>
          <c:showBubbleSize val="0"/>
        </c:dLbls>
        <c:gapWidth val="246"/>
        <c:overlap val="-28"/>
        <c:axId val="335548286"/>
        <c:axId val="291860701"/>
      </c:barChart>
      <c:catAx>
        <c:axId val="335548286"/>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291860701"/>
        <c:crosses val="autoZero"/>
        <c:auto val="1"/>
        <c:lblAlgn val="ctr"/>
        <c:lblOffset val="100"/>
        <c:noMultiLvlLbl val="0"/>
      </c:catAx>
      <c:valAx>
        <c:axId val="291860701"/>
        <c:scaling>
          <c:orientation val="minMax"/>
        </c:scaling>
        <c:delete val="0"/>
        <c:axPos val="l"/>
        <c:majorGridlines>
          <c:spPr>
            <a:ln w="9525" cap="flat" cmpd="sng" algn="ctr">
              <a:solidFill>
                <a:schemeClr val="lt1">
                  <a:lumMod val="90200"/>
                </a:schemeClr>
              </a:solidFill>
              <a:round/>
            </a:ln>
            <a:effectLst/>
          </c:spPr>
        </c:majorGridlines>
        <c:numFmt formatCode="0.00%"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335548286"/>
        <c:crosses val="autoZero"/>
        <c:crossBetween val="between"/>
      </c:valAx>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[FMCGDATA.xlsx]Que6!PivotTable7</c:name>
    <c:fmtId val="-1"/>
  </c:pivotSource>
  <c:chart>
    <c:title>
      <c:overlay val="0"/>
      <c:spPr>
        <a:noFill/>
        <a:ln>
          <a:noFill/>
        </a:ln>
        <a:effectLst/>
      </c:spPr>
      <c:txPr>
        <a:bodyPr rot="0" spcFirstLastPara="0"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endParaRPr lang="en-US"/>
        </a:p>
      </c:txPr>
    </c:title>
    <c:autoTitleDeleted val="0"/>
    <c:plotArea>
      <c:layout>
        <c:manualLayout>
          <c:layoutTarget val="inner"/>
          <c:xMode val="edge"/>
          <c:yMode val="edge"/>
          <c:x val="0.13323684210526299"/>
          <c:y val="0.196064814814815"/>
          <c:w val="0.77913157894736795"/>
          <c:h val="0.53412037235719201"/>
        </c:manualLayout>
      </c:layout>
      <c:barChart>
        <c:barDir val="col"/>
        <c:grouping val="clustered"/>
        <c:varyColors val="0"/>
        <c:ser>
          <c:idx val="0"/>
          <c:order val="0"/>
          <c:tx>
            <c:strRef>
              <c:f>'[FMCGDATA.xlsx]Que6'!$C$3</c:f>
              <c:strCache>
                <c:ptCount val="1"/>
                <c:pt idx="0">
                  <c:v>Total</c:v>
                </c:pt>
              </c:strCache>
            </c:strRef>
          </c:tx>
          <c:spPr>
            <a:solidFill>
              <a:schemeClr val="accent1"/>
            </a:solidFill>
            <a:ln>
              <a:noFill/>
            </a:ln>
            <a:effectLst/>
          </c:spPr>
          <c:invertIfNegative val="0"/>
          <c:cat>
            <c:strRef>
              <c:f>'[FMCGDATA.xlsx]Que6'!$A$4:$B$8</c:f>
              <c:strCache>
                <c:ptCount val="4"/>
                <c:pt idx="0">
                  <c:v>East</c:v>
                </c:pt>
                <c:pt idx="1">
                  <c:v>North</c:v>
                </c:pt>
                <c:pt idx="2">
                  <c:v>South</c:v>
                </c:pt>
                <c:pt idx="3">
                  <c:v>West</c:v>
                </c:pt>
              </c:strCache>
            </c:strRef>
          </c:cat>
          <c:val>
            <c:numRef>
              <c:f>'[FMCGDATA.xlsx]Que6'!$C$4:$C$8</c:f>
              <c:numCache>
                <c:formatCode>General</c:formatCode>
                <c:ptCount val="4"/>
                <c:pt idx="0">
                  <c:v>162.63403263403299</c:v>
                </c:pt>
                <c:pt idx="1">
                  <c:v>162.900953492897</c:v>
                </c:pt>
                <c:pt idx="2">
                  <c:v>164.12873310279801</c:v>
                </c:pt>
                <c:pt idx="3">
                  <c:v>163.93645189761699</c:v>
                </c:pt>
              </c:numCache>
            </c:numRef>
          </c:val>
          <c:extLst>
            <c:ext xmlns:c16="http://schemas.microsoft.com/office/drawing/2014/chart" uri="{C3380CC4-5D6E-409C-BE32-E72D297353CC}">
              <c16:uniqueId val="{00000000-C25C-4A01-9E3D-6D368D5CC5E8}"/>
            </c:ext>
          </c:extLst>
        </c:ser>
        <c:dLbls>
          <c:showLegendKey val="0"/>
          <c:showVal val="0"/>
          <c:showCatName val="0"/>
          <c:showSerName val="0"/>
          <c:showPercent val="0"/>
          <c:showBubbleSize val="0"/>
        </c:dLbls>
        <c:gapWidth val="246"/>
        <c:overlap val="-28"/>
        <c:axId val="851461302"/>
        <c:axId val="199372862"/>
      </c:barChart>
      <c:catAx>
        <c:axId val="851461302"/>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199372862"/>
        <c:crosses val="autoZero"/>
        <c:auto val="1"/>
        <c:lblAlgn val="ctr"/>
        <c:lblOffset val="100"/>
        <c:noMultiLvlLbl val="0"/>
      </c:catAx>
      <c:valAx>
        <c:axId val="199372862"/>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851461302"/>
        <c:crosses val="autoZero"/>
        <c:crossBetween val="between"/>
      </c:valAx>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[FMCGDATA.xlsx]Que8!PivotTable9</c:name>
    <c:fmtId val="-1"/>
  </c:pivotSource>
  <c:chart>
    <c:title>
      <c:overlay val="0"/>
      <c:spPr>
        <a:noFill/>
        <a:ln>
          <a:noFill/>
        </a:ln>
        <a:effectLst/>
      </c:spPr>
      <c:txPr>
        <a:bodyPr rot="0" spcFirstLastPara="0"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'[FMCGDATA.xlsx]Que8'!$B$3</c:f>
              <c:strCache>
                <c:ptCount val="1"/>
                <c:pt idx="0">
                  <c:v>Total</c:v>
                </c:pt>
              </c:strCache>
            </c:strRef>
          </c:tx>
          <c:spPr>
            <a:solidFill>
              <a:schemeClr val="accent1"/>
            </a:solidFill>
            <a:ln>
              <a:noFill/>
            </a:ln>
            <a:effectLst/>
          </c:spPr>
          <c:invertIfNegative val="0"/>
          <c:cat>
            <c:strRef>
              <c:f>'[FMCGDATA.xlsx]Que8'!$A$4:$A$8</c:f>
              <c:strCache>
                <c:ptCount val="4"/>
                <c:pt idx="0">
                  <c:v>North</c:v>
                </c:pt>
                <c:pt idx="1">
                  <c:v>West</c:v>
                </c:pt>
                <c:pt idx="2">
                  <c:v>South</c:v>
                </c:pt>
                <c:pt idx="3">
                  <c:v>East</c:v>
                </c:pt>
              </c:strCache>
            </c:strRef>
          </c:cat>
          <c:val>
            <c:numRef>
              <c:f>'[FMCGDATA.xlsx]Que8'!$B$4:$B$8</c:f>
              <c:numCache>
                <c:formatCode>General</c:formatCode>
                <c:ptCount val="4"/>
                <c:pt idx="0">
                  <c:v>10278</c:v>
                </c:pt>
                <c:pt idx="1">
                  <c:v>7931</c:v>
                </c:pt>
                <c:pt idx="2">
                  <c:v>6362</c:v>
                </c:pt>
                <c:pt idx="3">
                  <c:v>429</c:v>
                </c:pt>
              </c:numCache>
            </c:numRef>
          </c:val>
          <c:extLst>
            <c:ext xmlns:c16="http://schemas.microsoft.com/office/drawing/2014/chart" uri="{C3380CC4-5D6E-409C-BE32-E72D297353CC}">
              <c16:uniqueId val="{00000000-0DA7-4FFD-993D-A0BA6531E34F}"/>
            </c:ext>
          </c:extLst>
        </c:ser>
        <c:dLbls>
          <c:showLegendKey val="0"/>
          <c:showVal val="0"/>
          <c:showCatName val="0"/>
          <c:showSerName val="0"/>
          <c:showPercent val="0"/>
          <c:showBubbleSize val="0"/>
        </c:dLbls>
        <c:gapWidth val="246"/>
        <c:overlap val="-28"/>
        <c:axId val="423933269"/>
        <c:axId val="720598001"/>
      </c:barChart>
      <c:catAx>
        <c:axId val="423933269"/>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720598001"/>
        <c:crosses val="autoZero"/>
        <c:auto val="1"/>
        <c:lblAlgn val="ctr"/>
        <c:lblOffset val="100"/>
        <c:noMultiLvlLbl val="0"/>
      </c:catAx>
      <c:valAx>
        <c:axId val="720598001"/>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423933269"/>
        <c:crosses val="autoZero"/>
        <c:crossBetween val="between"/>
      </c:valAx>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F9869-3BF2-C829-1AE9-1857C82272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A0BA0CD-6539-DD56-BA58-05C1CF7E0D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6A57574-70A3-08E8-3FAD-73ADF6C29E31}"/>
              </a:ext>
            </a:extLst>
          </p:cNvPr>
          <p:cNvSpPr>
            <a:spLocks noGrp="1"/>
          </p:cNvSpPr>
          <p:nvPr>
            <p:ph type="dt" sz="half" idx="10"/>
          </p:nvPr>
        </p:nvSpPr>
        <p:spPr/>
        <p:txBody>
          <a:bodyPr/>
          <a:lstStyle/>
          <a:p>
            <a:fld id="{ABF7554B-3F5D-4459-BBC6-AE348193943E}" type="datetimeFigureOut">
              <a:rPr lang="en-IN" smtClean="0"/>
              <a:t>02-04-2025</a:t>
            </a:fld>
            <a:endParaRPr lang="en-IN"/>
          </a:p>
        </p:txBody>
      </p:sp>
      <p:sp>
        <p:nvSpPr>
          <p:cNvPr id="5" name="Footer Placeholder 4">
            <a:extLst>
              <a:ext uri="{FF2B5EF4-FFF2-40B4-BE49-F238E27FC236}">
                <a16:creationId xmlns:a16="http://schemas.microsoft.com/office/drawing/2014/main" id="{FD8CDC77-2DDC-56B0-7822-A21DE5131E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49104B-BEB0-B8F8-1174-847B68536CDF}"/>
              </a:ext>
            </a:extLst>
          </p:cNvPr>
          <p:cNvSpPr>
            <a:spLocks noGrp="1"/>
          </p:cNvSpPr>
          <p:nvPr>
            <p:ph type="sldNum" sz="quarter" idx="12"/>
          </p:nvPr>
        </p:nvSpPr>
        <p:spPr/>
        <p:txBody>
          <a:bodyPr/>
          <a:lstStyle/>
          <a:p>
            <a:fld id="{22728360-F937-4643-8E73-5F73ADE9B0F8}" type="slidenum">
              <a:rPr lang="en-IN" smtClean="0"/>
              <a:t>‹#›</a:t>
            </a:fld>
            <a:endParaRPr lang="en-IN"/>
          </a:p>
        </p:txBody>
      </p:sp>
    </p:spTree>
    <p:extLst>
      <p:ext uri="{BB962C8B-B14F-4D97-AF65-F5344CB8AC3E}">
        <p14:creationId xmlns:p14="http://schemas.microsoft.com/office/powerpoint/2010/main" val="3775942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7FF70-A4D9-2343-08A7-545CA421A4A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130F354-D404-18F2-7F6B-7BE8E7A4B2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3A83FA-B026-5E14-A725-F8F333101B2E}"/>
              </a:ext>
            </a:extLst>
          </p:cNvPr>
          <p:cNvSpPr>
            <a:spLocks noGrp="1"/>
          </p:cNvSpPr>
          <p:nvPr>
            <p:ph type="dt" sz="half" idx="10"/>
          </p:nvPr>
        </p:nvSpPr>
        <p:spPr/>
        <p:txBody>
          <a:bodyPr/>
          <a:lstStyle/>
          <a:p>
            <a:fld id="{ABF7554B-3F5D-4459-BBC6-AE348193943E}" type="datetimeFigureOut">
              <a:rPr lang="en-IN" smtClean="0"/>
              <a:t>02-04-2025</a:t>
            </a:fld>
            <a:endParaRPr lang="en-IN"/>
          </a:p>
        </p:txBody>
      </p:sp>
      <p:sp>
        <p:nvSpPr>
          <p:cNvPr id="5" name="Footer Placeholder 4">
            <a:extLst>
              <a:ext uri="{FF2B5EF4-FFF2-40B4-BE49-F238E27FC236}">
                <a16:creationId xmlns:a16="http://schemas.microsoft.com/office/drawing/2014/main" id="{1B8C67E8-4A02-4F86-9424-DF89A6EF6E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F0FE22-5A11-7C7B-159D-A3EF03E2FCCB}"/>
              </a:ext>
            </a:extLst>
          </p:cNvPr>
          <p:cNvSpPr>
            <a:spLocks noGrp="1"/>
          </p:cNvSpPr>
          <p:nvPr>
            <p:ph type="sldNum" sz="quarter" idx="12"/>
          </p:nvPr>
        </p:nvSpPr>
        <p:spPr/>
        <p:txBody>
          <a:bodyPr/>
          <a:lstStyle/>
          <a:p>
            <a:fld id="{22728360-F937-4643-8E73-5F73ADE9B0F8}" type="slidenum">
              <a:rPr lang="en-IN" smtClean="0"/>
              <a:t>‹#›</a:t>
            </a:fld>
            <a:endParaRPr lang="en-IN"/>
          </a:p>
        </p:txBody>
      </p:sp>
    </p:spTree>
    <p:extLst>
      <p:ext uri="{BB962C8B-B14F-4D97-AF65-F5344CB8AC3E}">
        <p14:creationId xmlns:p14="http://schemas.microsoft.com/office/powerpoint/2010/main" val="1330446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16019E-EAEF-9D54-7985-8BE6A7CA416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F7752FC-41CC-77E9-359F-7A89BD73CE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A751ED-30DE-CE7C-DBB3-DED061613FD9}"/>
              </a:ext>
            </a:extLst>
          </p:cNvPr>
          <p:cNvSpPr>
            <a:spLocks noGrp="1"/>
          </p:cNvSpPr>
          <p:nvPr>
            <p:ph type="dt" sz="half" idx="10"/>
          </p:nvPr>
        </p:nvSpPr>
        <p:spPr/>
        <p:txBody>
          <a:bodyPr/>
          <a:lstStyle/>
          <a:p>
            <a:fld id="{ABF7554B-3F5D-4459-BBC6-AE348193943E}" type="datetimeFigureOut">
              <a:rPr lang="en-IN" smtClean="0"/>
              <a:t>02-04-2025</a:t>
            </a:fld>
            <a:endParaRPr lang="en-IN"/>
          </a:p>
        </p:txBody>
      </p:sp>
      <p:sp>
        <p:nvSpPr>
          <p:cNvPr id="5" name="Footer Placeholder 4">
            <a:extLst>
              <a:ext uri="{FF2B5EF4-FFF2-40B4-BE49-F238E27FC236}">
                <a16:creationId xmlns:a16="http://schemas.microsoft.com/office/drawing/2014/main" id="{02212DC8-23C5-6D3C-9AA6-7536EB3DBE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725D43-2699-9136-1C31-ABE5DBC9D79D}"/>
              </a:ext>
            </a:extLst>
          </p:cNvPr>
          <p:cNvSpPr>
            <a:spLocks noGrp="1"/>
          </p:cNvSpPr>
          <p:nvPr>
            <p:ph type="sldNum" sz="quarter" idx="12"/>
          </p:nvPr>
        </p:nvSpPr>
        <p:spPr/>
        <p:txBody>
          <a:bodyPr/>
          <a:lstStyle/>
          <a:p>
            <a:fld id="{22728360-F937-4643-8E73-5F73ADE9B0F8}" type="slidenum">
              <a:rPr lang="en-IN" smtClean="0"/>
              <a:t>‹#›</a:t>
            </a:fld>
            <a:endParaRPr lang="en-IN"/>
          </a:p>
        </p:txBody>
      </p:sp>
    </p:spTree>
    <p:extLst>
      <p:ext uri="{BB962C8B-B14F-4D97-AF65-F5344CB8AC3E}">
        <p14:creationId xmlns:p14="http://schemas.microsoft.com/office/powerpoint/2010/main" val="1295617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20D1E-2EC5-274B-9037-C155E73F4CD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0ED755C-341C-FF78-E281-89F2EFF8AC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A32FC2-5B21-55F2-94FC-9ED9A304FD58}"/>
              </a:ext>
            </a:extLst>
          </p:cNvPr>
          <p:cNvSpPr>
            <a:spLocks noGrp="1"/>
          </p:cNvSpPr>
          <p:nvPr>
            <p:ph type="dt" sz="half" idx="10"/>
          </p:nvPr>
        </p:nvSpPr>
        <p:spPr/>
        <p:txBody>
          <a:bodyPr/>
          <a:lstStyle/>
          <a:p>
            <a:fld id="{ABF7554B-3F5D-4459-BBC6-AE348193943E}" type="datetimeFigureOut">
              <a:rPr lang="en-IN" smtClean="0"/>
              <a:t>02-04-2025</a:t>
            </a:fld>
            <a:endParaRPr lang="en-IN"/>
          </a:p>
        </p:txBody>
      </p:sp>
      <p:sp>
        <p:nvSpPr>
          <p:cNvPr id="5" name="Footer Placeholder 4">
            <a:extLst>
              <a:ext uri="{FF2B5EF4-FFF2-40B4-BE49-F238E27FC236}">
                <a16:creationId xmlns:a16="http://schemas.microsoft.com/office/drawing/2014/main" id="{AC20029F-4C83-2BCE-BCC8-19A349070F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6F5252-264A-CEF0-8F35-85942CEBFB64}"/>
              </a:ext>
            </a:extLst>
          </p:cNvPr>
          <p:cNvSpPr>
            <a:spLocks noGrp="1"/>
          </p:cNvSpPr>
          <p:nvPr>
            <p:ph type="sldNum" sz="quarter" idx="12"/>
          </p:nvPr>
        </p:nvSpPr>
        <p:spPr/>
        <p:txBody>
          <a:bodyPr/>
          <a:lstStyle/>
          <a:p>
            <a:fld id="{22728360-F937-4643-8E73-5F73ADE9B0F8}" type="slidenum">
              <a:rPr lang="en-IN" smtClean="0"/>
              <a:t>‹#›</a:t>
            </a:fld>
            <a:endParaRPr lang="en-IN"/>
          </a:p>
        </p:txBody>
      </p:sp>
    </p:spTree>
    <p:extLst>
      <p:ext uri="{BB962C8B-B14F-4D97-AF65-F5344CB8AC3E}">
        <p14:creationId xmlns:p14="http://schemas.microsoft.com/office/powerpoint/2010/main" val="3645211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2F423-C93D-96EE-13A3-22E7B38822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09E77DB-8F94-63FA-C881-423465A89E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BFCF7E-95B8-9FEC-5E37-20B5B967E3DE}"/>
              </a:ext>
            </a:extLst>
          </p:cNvPr>
          <p:cNvSpPr>
            <a:spLocks noGrp="1"/>
          </p:cNvSpPr>
          <p:nvPr>
            <p:ph type="dt" sz="half" idx="10"/>
          </p:nvPr>
        </p:nvSpPr>
        <p:spPr/>
        <p:txBody>
          <a:bodyPr/>
          <a:lstStyle/>
          <a:p>
            <a:fld id="{ABF7554B-3F5D-4459-BBC6-AE348193943E}" type="datetimeFigureOut">
              <a:rPr lang="en-IN" smtClean="0"/>
              <a:t>02-04-2025</a:t>
            </a:fld>
            <a:endParaRPr lang="en-IN"/>
          </a:p>
        </p:txBody>
      </p:sp>
      <p:sp>
        <p:nvSpPr>
          <p:cNvPr id="5" name="Footer Placeholder 4">
            <a:extLst>
              <a:ext uri="{FF2B5EF4-FFF2-40B4-BE49-F238E27FC236}">
                <a16:creationId xmlns:a16="http://schemas.microsoft.com/office/drawing/2014/main" id="{260E241F-F280-4503-AE08-ACB2CEC405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FFC348-8BDB-F6F3-E15C-38644301FA86}"/>
              </a:ext>
            </a:extLst>
          </p:cNvPr>
          <p:cNvSpPr>
            <a:spLocks noGrp="1"/>
          </p:cNvSpPr>
          <p:nvPr>
            <p:ph type="sldNum" sz="quarter" idx="12"/>
          </p:nvPr>
        </p:nvSpPr>
        <p:spPr/>
        <p:txBody>
          <a:bodyPr/>
          <a:lstStyle/>
          <a:p>
            <a:fld id="{22728360-F937-4643-8E73-5F73ADE9B0F8}" type="slidenum">
              <a:rPr lang="en-IN" smtClean="0"/>
              <a:t>‹#›</a:t>
            </a:fld>
            <a:endParaRPr lang="en-IN"/>
          </a:p>
        </p:txBody>
      </p:sp>
    </p:spTree>
    <p:extLst>
      <p:ext uri="{BB962C8B-B14F-4D97-AF65-F5344CB8AC3E}">
        <p14:creationId xmlns:p14="http://schemas.microsoft.com/office/powerpoint/2010/main" val="3153288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59FAB-85A7-5352-4246-D95E2E6FBE3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2C8192A-9452-4608-5DD6-DE97B00034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F956F9-7404-F45D-D7AE-7818DA9824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CFDEBCE-F34A-F4B9-E22C-B18960487A7F}"/>
              </a:ext>
            </a:extLst>
          </p:cNvPr>
          <p:cNvSpPr>
            <a:spLocks noGrp="1"/>
          </p:cNvSpPr>
          <p:nvPr>
            <p:ph type="dt" sz="half" idx="10"/>
          </p:nvPr>
        </p:nvSpPr>
        <p:spPr/>
        <p:txBody>
          <a:bodyPr/>
          <a:lstStyle/>
          <a:p>
            <a:fld id="{ABF7554B-3F5D-4459-BBC6-AE348193943E}" type="datetimeFigureOut">
              <a:rPr lang="en-IN" smtClean="0"/>
              <a:t>02-04-2025</a:t>
            </a:fld>
            <a:endParaRPr lang="en-IN"/>
          </a:p>
        </p:txBody>
      </p:sp>
      <p:sp>
        <p:nvSpPr>
          <p:cNvPr id="6" name="Footer Placeholder 5">
            <a:extLst>
              <a:ext uri="{FF2B5EF4-FFF2-40B4-BE49-F238E27FC236}">
                <a16:creationId xmlns:a16="http://schemas.microsoft.com/office/drawing/2014/main" id="{03D87C19-ABDD-1306-6F1D-D2CB775BC0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5463662-2B0A-D56C-B6DC-E53BD1D11C2A}"/>
              </a:ext>
            </a:extLst>
          </p:cNvPr>
          <p:cNvSpPr>
            <a:spLocks noGrp="1"/>
          </p:cNvSpPr>
          <p:nvPr>
            <p:ph type="sldNum" sz="quarter" idx="12"/>
          </p:nvPr>
        </p:nvSpPr>
        <p:spPr/>
        <p:txBody>
          <a:bodyPr/>
          <a:lstStyle/>
          <a:p>
            <a:fld id="{22728360-F937-4643-8E73-5F73ADE9B0F8}" type="slidenum">
              <a:rPr lang="en-IN" smtClean="0"/>
              <a:t>‹#›</a:t>
            </a:fld>
            <a:endParaRPr lang="en-IN"/>
          </a:p>
        </p:txBody>
      </p:sp>
    </p:spTree>
    <p:extLst>
      <p:ext uri="{BB962C8B-B14F-4D97-AF65-F5344CB8AC3E}">
        <p14:creationId xmlns:p14="http://schemas.microsoft.com/office/powerpoint/2010/main" val="694073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A0600-AE85-00A3-C026-DD0E408098B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2C457B6-7671-1FDF-F199-E58970462C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C44BBF-80A1-E17A-10B6-C03C4BFC28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896A20D-BF8A-1993-BF40-315BD5BA34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4A18FB-D4B3-89B3-E57B-B668E3EFDA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D378482-66A1-23FE-EEF9-2482918A10E0}"/>
              </a:ext>
            </a:extLst>
          </p:cNvPr>
          <p:cNvSpPr>
            <a:spLocks noGrp="1"/>
          </p:cNvSpPr>
          <p:nvPr>
            <p:ph type="dt" sz="half" idx="10"/>
          </p:nvPr>
        </p:nvSpPr>
        <p:spPr/>
        <p:txBody>
          <a:bodyPr/>
          <a:lstStyle/>
          <a:p>
            <a:fld id="{ABF7554B-3F5D-4459-BBC6-AE348193943E}" type="datetimeFigureOut">
              <a:rPr lang="en-IN" smtClean="0"/>
              <a:t>02-04-2025</a:t>
            </a:fld>
            <a:endParaRPr lang="en-IN"/>
          </a:p>
        </p:txBody>
      </p:sp>
      <p:sp>
        <p:nvSpPr>
          <p:cNvPr id="8" name="Footer Placeholder 7">
            <a:extLst>
              <a:ext uri="{FF2B5EF4-FFF2-40B4-BE49-F238E27FC236}">
                <a16:creationId xmlns:a16="http://schemas.microsoft.com/office/drawing/2014/main" id="{A05700BF-E94C-E814-0E6E-380484DAF7A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D69A813-AE50-980C-E477-A80A600C588B}"/>
              </a:ext>
            </a:extLst>
          </p:cNvPr>
          <p:cNvSpPr>
            <a:spLocks noGrp="1"/>
          </p:cNvSpPr>
          <p:nvPr>
            <p:ph type="sldNum" sz="quarter" idx="12"/>
          </p:nvPr>
        </p:nvSpPr>
        <p:spPr/>
        <p:txBody>
          <a:bodyPr/>
          <a:lstStyle/>
          <a:p>
            <a:fld id="{22728360-F937-4643-8E73-5F73ADE9B0F8}" type="slidenum">
              <a:rPr lang="en-IN" smtClean="0"/>
              <a:t>‹#›</a:t>
            </a:fld>
            <a:endParaRPr lang="en-IN"/>
          </a:p>
        </p:txBody>
      </p:sp>
    </p:spTree>
    <p:extLst>
      <p:ext uri="{BB962C8B-B14F-4D97-AF65-F5344CB8AC3E}">
        <p14:creationId xmlns:p14="http://schemas.microsoft.com/office/powerpoint/2010/main" val="666493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B96F5-4EDC-00EA-BA76-D9C4F680014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C5D9234-03D7-B6B8-B0E5-E4FD37D8F671}"/>
              </a:ext>
            </a:extLst>
          </p:cNvPr>
          <p:cNvSpPr>
            <a:spLocks noGrp="1"/>
          </p:cNvSpPr>
          <p:nvPr>
            <p:ph type="dt" sz="half" idx="10"/>
          </p:nvPr>
        </p:nvSpPr>
        <p:spPr/>
        <p:txBody>
          <a:bodyPr/>
          <a:lstStyle/>
          <a:p>
            <a:fld id="{ABF7554B-3F5D-4459-BBC6-AE348193943E}" type="datetimeFigureOut">
              <a:rPr lang="en-IN" smtClean="0"/>
              <a:t>02-04-2025</a:t>
            </a:fld>
            <a:endParaRPr lang="en-IN"/>
          </a:p>
        </p:txBody>
      </p:sp>
      <p:sp>
        <p:nvSpPr>
          <p:cNvPr id="4" name="Footer Placeholder 3">
            <a:extLst>
              <a:ext uri="{FF2B5EF4-FFF2-40B4-BE49-F238E27FC236}">
                <a16:creationId xmlns:a16="http://schemas.microsoft.com/office/drawing/2014/main" id="{5240FCD2-811D-4FE4-D807-0B686DEED94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205658F-08AD-6AF7-7B98-59721D6A07C2}"/>
              </a:ext>
            </a:extLst>
          </p:cNvPr>
          <p:cNvSpPr>
            <a:spLocks noGrp="1"/>
          </p:cNvSpPr>
          <p:nvPr>
            <p:ph type="sldNum" sz="quarter" idx="12"/>
          </p:nvPr>
        </p:nvSpPr>
        <p:spPr/>
        <p:txBody>
          <a:bodyPr/>
          <a:lstStyle/>
          <a:p>
            <a:fld id="{22728360-F937-4643-8E73-5F73ADE9B0F8}" type="slidenum">
              <a:rPr lang="en-IN" smtClean="0"/>
              <a:t>‹#›</a:t>
            </a:fld>
            <a:endParaRPr lang="en-IN"/>
          </a:p>
        </p:txBody>
      </p:sp>
    </p:spTree>
    <p:extLst>
      <p:ext uri="{BB962C8B-B14F-4D97-AF65-F5344CB8AC3E}">
        <p14:creationId xmlns:p14="http://schemas.microsoft.com/office/powerpoint/2010/main" val="551642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11F448-7A75-C87F-B9FE-9979DD7BB823}"/>
              </a:ext>
            </a:extLst>
          </p:cNvPr>
          <p:cNvSpPr>
            <a:spLocks noGrp="1"/>
          </p:cNvSpPr>
          <p:nvPr>
            <p:ph type="dt" sz="half" idx="10"/>
          </p:nvPr>
        </p:nvSpPr>
        <p:spPr/>
        <p:txBody>
          <a:bodyPr/>
          <a:lstStyle/>
          <a:p>
            <a:fld id="{ABF7554B-3F5D-4459-BBC6-AE348193943E}" type="datetimeFigureOut">
              <a:rPr lang="en-IN" smtClean="0"/>
              <a:t>02-04-2025</a:t>
            </a:fld>
            <a:endParaRPr lang="en-IN"/>
          </a:p>
        </p:txBody>
      </p:sp>
      <p:sp>
        <p:nvSpPr>
          <p:cNvPr id="3" name="Footer Placeholder 2">
            <a:extLst>
              <a:ext uri="{FF2B5EF4-FFF2-40B4-BE49-F238E27FC236}">
                <a16:creationId xmlns:a16="http://schemas.microsoft.com/office/drawing/2014/main" id="{832717B1-68AA-17AF-5FD8-2F319A9377C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96BC949-FD31-B6EB-4E36-0EDFAB05720C}"/>
              </a:ext>
            </a:extLst>
          </p:cNvPr>
          <p:cNvSpPr>
            <a:spLocks noGrp="1"/>
          </p:cNvSpPr>
          <p:nvPr>
            <p:ph type="sldNum" sz="quarter" idx="12"/>
          </p:nvPr>
        </p:nvSpPr>
        <p:spPr/>
        <p:txBody>
          <a:bodyPr/>
          <a:lstStyle/>
          <a:p>
            <a:fld id="{22728360-F937-4643-8E73-5F73ADE9B0F8}" type="slidenum">
              <a:rPr lang="en-IN" smtClean="0"/>
              <a:t>‹#›</a:t>
            </a:fld>
            <a:endParaRPr lang="en-IN"/>
          </a:p>
        </p:txBody>
      </p:sp>
    </p:spTree>
    <p:extLst>
      <p:ext uri="{BB962C8B-B14F-4D97-AF65-F5344CB8AC3E}">
        <p14:creationId xmlns:p14="http://schemas.microsoft.com/office/powerpoint/2010/main" val="816678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CEEF7-0938-646F-4A08-2A57E3AE31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009550E-81E6-C0DB-1EA3-0CD3254284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E7034B0-53AF-0DB9-E956-924095B4C6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8BEB71-A35B-AD45-3C8B-D12627C182A2}"/>
              </a:ext>
            </a:extLst>
          </p:cNvPr>
          <p:cNvSpPr>
            <a:spLocks noGrp="1"/>
          </p:cNvSpPr>
          <p:nvPr>
            <p:ph type="dt" sz="half" idx="10"/>
          </p:nvPr>
        </p:nvSpPr>
        <p:spPr/>
        <p:txBody>
          <a:bodyPr/>
          <a:lstStyle/>
          <a:p>
            <a:fld id="{ABF7554B-3F5D-4459-BBC6-AE348193943E}" type="datetimeFigureOut">
              <a:rPr lang="en-IN" smtClean="0"/>
              <a:t>02-04-2025</a:t>
            </a:fld>
            <a:endParaRPr lang="en-IN"/>
          </a:p>
        </p:txBody>
      </p:sp>
      <p:sp>
        <p:nvSpPr>
          <p:cNvPr id="6" name="Footer Placeholder 5">
            <a:extLst>
              <a:ext uri="{FF2B5EF4-FFF2-40B4-BE49-F238E27FC236}">
                <a16:creationId xmlns:a16="http://schemas.microsoft.com/office/drawing/2014/main" id="{ABD28EAC-0C3A-EE3F-650A-EBA1B0A2EE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9D4902-CCC7-101A-F224-FE74AE7B8756}"/>
              </a:ext>
            </a:extLst>
          </p:cNvPr>
          <p:cNvSpPr>
            <a:spLocks noGrp="1"/>
          </p:cNvSpPr>
          <p:nvPr>
            <p:ph type="sldNum" sz="quarter" idx="12"/>
          </p:nvPr>
        </p:nvSpPr>
        <p:spPr/>
        <p:txBody>
          <a:bodyPr/>
          <a:lstStyle/>
          <a:p>
            <a:fld id="{22728360-F937-4643-8E73-5F73ADE9B0F8}" type="slidenum">
              <a:rPr lang="en-IN" smtClean="0"/>
              <a:t>‹#›</a:t>
            </a:fld>
            <a:endParaRPr lang="en-IN"/>
          </a:p>
        </p:txBody>
      </p:sp>
    </p:spTree>
    <p:extLst>
      <p:ext uri="{BB962C8B-B14F-4D97-AF65-F5344CB8AC3E}">
        <p14:creationId xmlns:p14="http://schemas.microsoft.com/office/powerpoint/2010/main" val="1289858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562CD-AE96-42AE-B163-7CC427DA7F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A0CAC59-4AD5-ED61-BA20-73029A914E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93A6342-8A47-89BC-16F6-182126F961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5D552F-FF86-DB5C-5B4E-9622C8D87B4F}"/>
              </a:ext>
            </a:extLst>
          </p:cNvPr>
          <p:cNvSpPr>
            <a:spLocks noGrp="1"/>
          </p:cNvSpPr>
          <p:nvPr>
            <p:ph type="dt" sz="half" idx="10"/>
          </p:nvPr>
        </p:nvSpPr>
        <p:spPr/>
        <p:txBody>
          <a:bodyPr/>
          <a:lstStyle/>
          <a:p>
            <a:fld id="{ABF7554B-3F5D-4459-BBC6-AE348193943E}" type="datetimeFigureOut">
              <a:rPr lang="en-IN" smtClean="0"/>
              <a:t>02-04-2025</a:t>
            </a:fld>
            <a:endParaRPr lang="en-IN"/>
          </a:p>
        </p:txBody>
      </p:sp>
      <p:sp>
        <p:nvSpPr>
          <p:cNvPr id="6" name="Footer Placeholder 5">
            <a:extLst>
              <a:ext uri="{FF2B5EF4-FFF2-40B4-BE49-F238E27FC236}">
                <a16:creationId xmlns:a16="http://schemas.microsoft.com/office/drawing/2014/main" id="{E07CD470-ABCF-99CD-0D91-7932E4B94D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BFD81C-E886-81E8-D5BF-23E5D2204D60}"/>
              </a:ext>
            </a:extLst>
          </p:cNvPr>
          <p:cNvSpPr>
            <a:spLocks noGrp="1"/>
          </p:cNvSpPr>
          <p:nvPr>
            <p:ph type="sldNum" sz="quarter" idx="12"/>
          </p:nvPr>
        </p:nvSpPr>
        <p:spPr/>
        <p:txBody>
          <a:bodyPr/>
          <a:lstStyle/>
          <a:p>
            <a:fld id="{22728360-F937-4643-8E73-5F73ADE9B0F8}" type="slidenum">
              <a:rPr lang="en-IN" smtClean="0"/>
              <a:t>‹#›</a:t>
            </a:fld>
            <a:endParaRPr lang="en-IN"/>
          </a:p>
        </p:txBody>
      </p:sp>
    </p:spTree>
    <p:extLst>
      <p:ext uri="{BB962C8B-B14F-4D97-AF65-F5344CB8AC3E}">
        <p14:creationId xmlns:p14="http://schemas.microsoft.com/office/powerpoint/2010/main" val="1488765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B5C16B-C8C3-60AB-2ADD-50D47C1628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AF77616-15F9-7AD6-ED0D-DD76F8DE40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8DA075-6BEA-0D9D-F937-EE0D9B9CF9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F7554B-3F5D-4459-BBC6-AE348193943E}" type="datetimeFigureOut">
              <a:rPr lang="en-IN" smtClean="0"/>
              <a:t>02-04-2025</a:t>
            </a:fld>
            <a:endParaRPr lang="en-IN"/>
          </a:p>
        </p:txBody>
      </p:sp>
      <p:sp>
        <p:nvSpPr>
          <p:cNvPr id="5" name="Footer Placeholder 4">
            <a:extLst>
              <a:ext uri="{FF2B5EF4-FFF2-40B4-BE49-F238E27FC236}">
                <a16:creationId xmlns:a16="http://schemas.microsoft.com/office/drawing/2014/main" id="{B42A24AC-67A6-1D38-F41B-E2F7F20A62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0906564-879F-F409-1FE4-675643085C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728360-F937-4643-8E73-5F73ADE9B0F8}" type="slidenum">
              <a:rPr lang="en-IN" smtClean="0"/>
              <a:t>‹#›</a:t>
            </a:fld>
            <a:endParaRPr lang="en-IN"/>
          </a:p>
        </p:txBody>
      </p:sp>
    </p:spTree>
    <p:extLst>
      <p:ext uri="{BB962C8B-B14F-4D97-AF65-F5344CB8AC3E}">
        <p14:creationId xmlns:p14="http://schemas.microsoft.com/office/powerpoint/2010/main" val="1253965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chart" Target="../charts/chart4.xml"/><Relationship Id="rId4" Type="http://schemas.openxmlformats.org/officeDocument/2006/relationships/chart" Target="../charts/chart3.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chart" Target="../charts/chart5.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2.jpeg"/><Relationship Id="rId2" Type="http://schemas.openxmlformats.org/officeDocument/2006/relationships/hyperlink" Target="mailto:suhane79jaya@gmail.com" TargetMode="Externa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image" Target="../media/image5.jpeg"/><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chart" Target="../charts/chart2.xml"/><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02344-F2C0-C420-BBE6-7A4B30BD2F94}"/>
              </a:ext>
            </a:extLst>
          </p:cNvPr>
          <p:cNvSpPr>
            <a:spLocks noGrp="1"/>
          </p:cNvSpPr>
          <p:nvPr>
            <p:ph type="ctrTitle"/>
          </p:nvPr>
        </p:nvSpPr>
        <p:spPr>
          <a:xfrm>
            <a:off x="2041236" y="985838"/>
            <a:ext cx="8608291" cy="2299855"/>
          </a:xfrm>
        </p:spPr>
        <p:txBody>
          <a:bodyPr>
            <a:normAutofit fontScale="90000"/>
          </a:bodyPr>
          <a:lstStyle/>
          <a:p>
            <a:pPr algn="ctr">
              <a:lnSpc>
                <a:spcPct val="107000"/>
              </a:lnSpc>
              <a:spcAft>
                <a:spcPts val="800"/>
              </a:spcAft>
            </a:pPr>
            <a:br>
              <a:rPr lang="en-IN" sz="6000" kern="100" dirty="0">
                <a:solidFill>
                  <a:srgbClr val="00B0F0"/>
                </a:solidFill>
                <a:effectLst/>
                <a:latin typeface="Arial" panose="020B0604020202020204" pitchFamily="34" charset="0"/>
                <a:cs typeface="Arial" panose="020B0604020202020204" pitchFamily="34" charset="0"/>
              </a:rPr>
            </a:br>
            <a:br>
              <a:rPr lang="en-US" sz="6000" dirty="0">
                <a:solidFill>
                  <a:srgbClr val="00B0F0"/>
                </a:solidFill>
                <a:latin typeface="Arial" panose="020B0604020202020204" pitchFamily="34" charset="0"/>
                <a:cs typeface="Arial" panose="020B0604020202020204" pitchFamily="34" charset="0"/>
              </a:rPr>
            </a:br>
            <a:br>
              <a:rPr lang="en-US" sz="1800" kern="100" dirty="0">
                <a:effectLst/>
                <a:latin typeface="Calibri" panose="020F0502020204030204" pitchFamily="34" charset="0"/>
                <a:cs typeface="Times New Roman" panose="02020603050405020304" pitchFamily="18" charset="0"/>
              </a:rPr>
            </a:br>
            <a:br>
              <a:rPr lang="en-US" sz="1800" kern="100" dirty="0">
                <a:solidFill>
                  <a:srgbClr val="00B0F0"/>
                </a:solidFill>
                <a:effectLst/>
                <a:latin typeface="Calibri" panose="020F0502020204030204" pitchFamily="34" charset="0"/>
                <a:cs typeface="Times New Roman" panose="02020603050405020304" pitchFamily="18" charset="0"/>
              </a:rPr>
            </a:br>
            <a:r>
              <a:rPr lang="en-US" sz="1800" b="1" u="sng" kern="100" dirty="0">
                <a:effectLst/>
                <a:latin typeface="Calibri" panose="020F0502020204030204" pitchFamily="34" charset="0"/>
                <a:cs typeface="Times New Roman" panose="02020603050405020304" pitchFamily="18" charset="0"/>
              </a:rPr>
              <a:t>DATA ANALYTICS CASE STUDY</a:t>
            </a:r>
            <a:br>
              <a:rPr lang="en-US" sz="1800" kern="100" dirty="0">
                <a:effectLst/>
                <a:latin typeface="Calibri" panose="020F0502020204030204" pitchFamily="34" charset="0"/>
                <a:cs typeface="Times New Roman" panose="02020603050405020304" pitchFamily="18" charset="0"/>
              </a:rPr>
            </a:br>
            <a:br>
              <a:rPr lang="en-US" sz="6000" b="1" u="sng" kern="100" dirty="0">
                <a:solidFill>
                  <a:srgbClr val="4472C4"/>
                </a:solidFill>
                <a:effectLst/>
                <a:latin typeface="Calibri" panose="020F0502020204030204" pitchFamily="34" charset="0"/>
                <a:cs typeface="Times New Roman" panose="02020603050405020304" pitchFamily="18" charset="0"/>
              </a:rPr>
            </a:br>
            <a:br>
              <a:rPr lang="en-US" sz="6000" b="1" u="sng" kern="100" dirty="0">
                <a:solidFill>
                  <a:srgbClr val="4472C4"/>
                </a:solidFill>
                <a:effectLst/>
                <a:latin typeface="Calibri" panose="020F0502020204030204" pitchFamily="34" charset="0"/>
                <a:cs typeface="Times New Roman" panose="02020603050405020304" pitchFamily="18" charset="0"/>
              </a:rPr>
            </a:br>
            <a:r>
              <a:rPr lang="en-US" sz="1800" b="1" u="sng" kern="100" dirty="0">
                <a:effectLst/>
                <a:latin typeface="Calibri" panose="020F0502020204030204" pitchFamily="34" charset="0"/>
                <a:cs typeface="Times New Roman" panose="02020603050405020304" pitchFamily="18" charset="0"/>
              </a:rPr>
              <a:t>FMCG Warehouse: Optimizing Amazon's Distribution Efficiency</a:t>
            </a:r>
            <a:endParaRPr lang="en-IN" sz="1800" dirty="0"/>
          </a:p>
        </p:txBody>
      </p:sp>
      <p:sp>
        <p:nvSpPr>
          <p:cNvPr id="3" name="Subtitle 2">
            <a:extLst>
              <a:ext uri="{FF2B5EF4-FFF2-40B4-BE49-F238E27FC236}">
                <a16:creationId xmlns:a16="http://schemas.microsoft.com/office/drawing/2014/main" id="{575F3ACE-3900-F4C7-BA82-238DF499B9D3}"/>
              </a:ext>
            </a:extLst>
          </p:cNvPr>
          <p:cNvSpPr>
            <a:spLocks noGrp="1"/>
          </p:cNvSpPr>
          <p:nvPr>
            <p:ph type="subTitle" idx="1"/>
          </p:nvPr>
        </p:nvSpPr>
        <p:spPr/>
        <p:txBody>
          <a:bodyPr>
            <a:normAutofit/>
          </a:bodyPr>
          <a:lstStyle/>
          <a:p>
            <a:r>
              <a:rPr lang="en-US" sz="2000" b="1" u="sng" kern="100" dirty="0">
                <a:solidFill>
                  <a:srgbClr val="C00000"/>
                </a:solidFill>
                <a:effectLst/>
                <a:latin typeface="Calibri" panose="020F0502020204030204" pitchFamily="34" charset="0"/>
                <a:cs typeface="Times New Roman" panose="02020603050405020304" pitchFamily="18" charset="0"/>
              </a:rPr>
              <a:t>Presented BY</a:t>
            </a:r>
            <a:br>
              <a:rPr lang="en-US" sz="2000" kern="100" dirty="0">
                <a:solidFill>
                  <a:srgbClr val="C00000"/>
                </a:solidFill>
                <a:effectLst/>
                <a:latin typeface="Calibri" panose="020F0502020204030204" pitchFamily="34" charset="0"/>
                <a:cs typeface="Times New Roman" panose="02020603050405020304" pitchFamily="18" charset="0"/>
              </a:rPr>
            </a:br>
            <a:r>
              <a:rPr lang="en-US" sz="2000" kern="100" dirty="0">
                <a:solidFill>
                  <a:srgbClr val="C00000"/>
                </a:solidFill>
                <a:effectLst/>
                <a:latin typeface="Calibri" panose="020F0502020204030204" pitchFamily="34" charset="0"/>
                <a:cs typeface="Times New Roman" panose="02020603050405020304" pitchFamily="18" charset="0"/>
              </a:rPr>
              <a:t>JAYA SUHANE| 02/04/2025</a:t>
            </a:r>
            <a:endParaRPr lang="en-IN" sz="2000" dirty="0">
              <a:solidFill>
                <a:srgbClr val="C00000"/>
              </a:solidFill>
            </a:endParaRPr>
          </a:p>
        </p:txBody>
      </p:sp>
      <p:pic>
        <p:nvPicPr>
          <p:cNvPr id="1026" name="Picture 2">
            <a:extLst>
              <a:ext uri="{FF2B5EF4-FFF2-40B4-BE49-F238E27FC236}">
                <a16:creationId xmlns:a16="http://schemas.microsoft.com/office/drawing/2014/main" id="{F5C1970E-1400-0286-9615-E88B67DAFF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339" y="184727"/>
            <a:ext cx="2285134" cy="48952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MCG Fast Moving Consumer Goods Acronym on a Sticker Stock Vector ...">
            <a:extLst>
              <a:ext uri="{FF2B5EF4-FFF2-40B4-BE49-F238E27FC236}">
                <a16:creationId xmlns:a16="http://schemas.microsoft.com/office/drawing/2014/main" id="{11264EED-09D0-0615-BEB9-22B9B911E6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5491" y="1600200"/>
            <a:ext cx="1995053"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1288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1A45D-E04F-B6D8-A7B3-AAF16D60D22F}"/>
              </a:ext>
            </a:extLst>
          </p:cNvPr>
          <p:cNvSpPr>
            <a:spLocks noGrp="1"/>
          </p:cNvSpPr>
          <p:nvPr>
            <p:ph type="ctrTitle"/>
          </p:nvPr>
        </p:nvSpPr>
        <p:spPr>
          <a:xfrm>
            <a:off x="1524000" y="1122363"/>
            <a:ext cx="9144000" cy="835746"/>
          </a:xfrm>
        </p:spPr>
        <p:txBody>
          <a:bodyPr>
            <a:normAutofit/>
          </a:bodyPr>
          <a:lstStyle/>
          <a:p>
            <a:r>
              <a:rPr lang="en-US" sz="2400" b="1" u="sng" kern="100" dirty="0">
                <a:solidFill>
                  <a:srgbClr val="C55911"/>
                </a:solidFill>
                <a:effectLst/>
                <a:latin typeface="Calibri" panose="020F0502020204030204" pitchFamily="34" charset="0"/>
                <a:cs typeface="Times New Roman" panose="02020603050405020304" pitchFamily="18" charset="0"/>
              </a:rPr>
              <a:t>KPI’s</a:t>
            </a:r>
            <a:br>
              <a:rPr lang="en-US" sz="2400" kern="100" dirty="0">
                <a:effectLst/>
                <a:latin typeface="Calibri" panose="020F0502020204030204" pitchFamily="34" charset="0"/>
                <a:cs typeface="Times New Roman" panose="02020603050405020304" pitchFamily="18" charset="0"/>
              </a:rPr>
            </a:br>
            <a:endParaRPr lang="en-IN" sz="2400" dirty="0"/>
          </a:p>
        </p:txBody>
      </p:sp>
      <p:sp>
        <p:nvSpPr>
          <p:cNvPr id="3" name="Subtitle 2">
            <a:extLst>
              <a:ext uri="{FF2B5EF4-FFF2-40B4-BE49-F238E27FC236}">
                <a16:creationId xmlns:a16="http://schemas.microsoft.com/office/drawing/2014/main" id="{816D111C-6CBA-90D1-217F-9020D7416B35}"/>
              </a:ext>
            </a:extLst>
          </p:cNvPr>
          <p:cNvSpPr>
            <a:spLocks noGrp="1"/>
          </p:cNvSpPr>
          <p:nvPr>
            <p:ph type="subTitle" idx="1"/>
          </p:nvPr>
        </p:nvSpPr>
        <p:spPr>
          <a:xfrm>
            <a:off x="1524000" y="1736436"/>
            <a:ext cx="9144000" cy="3521364"/>
          </a:xfrm>
        </p:spPr>
        <p:txBody>
          <a:bodyPr/>
          <a:lstStyle/>
          <a:p>
            <a:pPr algn="l"/>
            <a:r>
              <a:rPr lang="en-US" dirty="0"/>
              <a:t> </a:t>
            </a:r>
            <a:r>
              <a:rPr lang="en-US" sz="1600" b="1" dirty="0"/>
              <a:t>The percentage of warehouses with electric supply</a:t>
            </a:r>
            <a:r>
              <a:rPr lang="en-US" dirty="0"/>
              <a:t>.</a:t>
            </a:r>
          </a:p>
          <a:p>
            <a:endParaRPr lang="en-IN" dirty="0"/>
          </a:p>
        </p:txBody>
      </p:sp>
      <p:pic>
        <p:nvPicPr>
          <p:cNvPr id="5" name="Picture 2">
            <a:extLst>
              <a:ext uri="{FF2B5EF4-FFF2-40B4-BE49-F238E27FC236}">
                <a16:creationId xmlns:a16="http://schemas.microsoft.com/office/drawing/2014/main" id="{4E260295-4BE4-95F1-3C9B-D0A7AE6521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339" y="184727"/>
            <a:ext cx="2285134" cy="48952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FMCG Fast Moving Consumer Goods Acronym on a Sticker Stock Vector ...">
            <a:extLst>
              <a:ext uri="{FF2B5EF4-FFF2-40B4-BE49-F238E27FC236}">
                <a16:creationId xmlns:a16="http://schemas.microsoft.com/office/drawing/2014/main" id="{54710363-FACF-845A-F987-0CEC8C84D9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8473" y="0"/>
            <a:ext cx="1995053" cy="9144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6">
            <a:extLst>
              <a:ext uri="{FF2B5EF4-FFF2-40B4-BE49-F238E27FC236}">
                <a16:creationId xmlns:a16="http://schemas.microsoft.com/office/drawing/2014/main" id="{206A1E14-B4BA-C5DA-B7E9-AD1DCD7392AA}"/>
              </a:ext>
            </a:extLst>
          </p:cNvPr>
          <p:cNvGraphicFramePr>
            <a:graphicFrameLocks noGrp="1"/>
          </p:cNvGraphicFramePr>
          <p:nvPr>
            <p:extLst>
              <p:ext uri="{D42A27DB-BD31-4B8C-83A1-F6EECF244321}">
                <p14:modId xmlns:p14="http://schemas.microsoft.com/office/powerpoint/2010/main" val="180814451"/>
              </p:ext>
            </p:extLst>
          </p:nvPr>
        </p:nvGraphicFramePr>
        <p:xfrm>
          <a:off x="1773385" y="2244435"/>
          <a:ext cx="2766314" cy="1293092"/>
        </p:xfrm>
        <a:graphic>
          <a:graphicData uri="http://schemas.openxmlformats.org/drawingml/2006/table">
            <a:tbl>
              <a:tblPr>
                <a:tableStyleId>{5C22544A-7EE6-4342-B048-85BDC9FD1C3A}</a:tableStyleId>
              </a:tblPr>
              <a:tblGrid>
                <a:gridCol w="1150726">
                  <a:extLst>
                    <a:ext uri="{9D8B030D-6E8A-4147-A177-3AD203B41FA5}">
                      <a16:colId xmlns:a16="http://schemas.microsoft.com/office/drawing/2014/main" val="3374805668"/>
                    </a:ext>
                  </a:extLst>
                </a:gridCol>
                <a:gridCol w="1615588">
                  <a:extLst>
                    <a:ext uri="{9D8B030D-6E8A-4147-A177-3AD203B41FA5}">
                      <a16:colId xmlns:a16="http://schemas.microsoft.com/office/drawing/2014/main" val="1633855326"/>
                    </a:ext>
                  </a:extLst>
                </a:gridCol>
              </a:tblGrid>
              <a:tr h="323273">
                <a:tc>
                  <a:txBody>
                    <a:bodyPr/>
                    <a:lstStyle/>
                    <a:p>
                      <a:pPr algn="l" fontAlgn="b"/>
                      <a:r>
                        <a:rPr lang="en-IN" sz="1100" u="none" strike="noStrike">
                          <a:effectLst/>
                        </a:rPr>
                        <a:t>electric_supply</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Count of electric_supply</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98104078"/>
                  </a:ext>
                </a:extLst>
              </a:tr>
              <a:tr h="323273">
                <a:tc>
                  <a:txBody>
                    <a:bodyPr/>
                    <a:lstStyle/>
                    <a:p>
                      <a:pPr algn="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34.31%</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34157503"/>
                  </a:ext>
                </a:extLst>
              </a:tr>
              <a:tr h="323273">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65.69%</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58881113"/>
                  </a:ext>
                </a:extLst>
              </a:tr>
              <a:tr h="323273">
                <a:tc>
                  <a:txBody>
                    <a:bodyPr/>
                    <a:lstStyle/>
                    <a:p>
                      <a:pPr algn="l"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100.00%</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509762"/>
                  </a:ext>
                </a:extLst>
              </a:tr>
            </a:tbl>
          </a:graphicData>
        </a:graphic>
      </p:graphicFrame>
      <p:graphicFrame>
        <p:nvGraphicFramePr>
          <p:cNvPr id="8" name="Chart 7">
            <a:extLst>
              <a:ext uri="{FF2B5EF4-FFF2-40B4-BE49-F238E27FC236}">
                <a16:creationId xmlns:a16="http://schemas.microsoft.com/office/drawing/2014/main" id="{4AD3A7B1-2BC1-466B-6C34-E60D08170CC9}"/>
              </a:ext>
            </a:extLst>
          </p:cNvPr>
          <p:cNvGraphicFramePr/>
          <p:nvPr>
            <p:extLst>
              <p:ext uri="{D42A27DB-BD31-4B8C-83A1-F6EECF244321}">
                <p14:modId xmlns:p14="http://schemas.microsoft.com/office/powerpoint/2010/main" val="2234567880"/>
              </p:ext>
            </p:extLst>
          </p:nvPr>
        </p:nvGraphicFramePr>
        <p:xfrm>
          <a:off x="4680526" y="2244436"/>
          <a:ext cx="2570019" cy="1293091"/>
        </p:xfrm>
        <a:graphic>
          <a:graphicData uri="http://schemas.openxmlformats.org/drawingml/2006/chart">
            <c:chart xmlns:c="http://schemas.openxmlformats.org/drawingml/2006/chart" xmlns:r="http://schemas.openxmlformats.org/officeDocument/2006/relationships" r:id="rId4"/>
          </a:graphicData>
        </a:graphic>
      </p:graphicFrame>
      <p:sp>
        <p:nvSpPr>
          <p:cNvPr id="16" name="TextBox 15">
            <a:extLst>
              <a:ext uri="{FF2B5EF4-FFF2-40B4-BE49-F238E27FC236}">
                <a16:creationId xmlns:a16="http://schemas.microsoft.com/office/drawing/2014/main" id="{EAAD7917-51F5-FC24-CC87-C137A011D389}"/>
              </a:ext>
            </a:extLst>
          </p:cNvPr>
          <p:cNvSpPr txBox="1"/>
          <p:nvPr/>
        </p:nvSpPr>
        <p:spPr>
          <a:xfrm rot="10800000" flipV="1">
            <a:off x="1773384" y="3523643"/>
            <a:ext cx="7527631" cy="830997"/>
          </a:xfrm>
          <a:prstGeom prst="rect">
            <a:avLst/>
          </a:prstGeom>
          <a:noFill/>
        </p:spPr>
        <p:txBody>
          <a:bodyPr wrap="square">
            <a:spAutoFit/>
          </a:bodyPr>
          <a:lstStyle/>
          <a:p>
            <a:r>
              <a:rPr lang="en-IN" sz="1600" b="1" dirty="0"/>
              <a:t>The average distance of warehouses zone &amp; regional zones from the central distribution hub?</a:t>
            </a:r>
          </a:p>
          <a:p>
            <a:endParaRPr lang="en-IN" sz="1600" b="1" dirty="0"/>
          </a:p>
        </p:txBody>
      </p:sp>
      <p:graphicFrame>
        <p:nvGraphicFramePr>
          <p:cNvPr id="17" name="Table 16">
            <a:extLst>
              <a:ext uri="{FF2B5EF4-FFF2-40B4-BE49-F238E27FC236}">
                <a16:creationId xmlns:a16="http://schemas.microsoft.com/office/drawing/2014/main" id="{91445656-25EB-3B3B-BE16-EFBECE2F364C}"/>
              </a:ext>
            </a:extLst>
          </p:cNvPr>
          <p:cNvGraphicFramePr>
            <a:graphicFrameLocks noGrp="1"/>
          </p:cNvGraphicFramePr>
          <p:nvPr>
            <p:extLst>
              <p:ext uri="{D42A27DB-BD31-4B8C-83A1-F6EECF244321}">
                <p14:modId xmlns:p14="http://schemas.microsoft.com/office/powerpoint/2010/main" val="863359516"/>
              </p:ext>
            </p:extLst>
          </p:nvPr>
        </p:nvGraphicFramePr>
        <p:xfrm>
          <a:off x="1801085" y="4158120"/>
          <a:ext cx="3947413" cy="2242681"/>
        </p:xfrm>
        <a:graphic>
          <a:graphicData uri="http://schemas.openxmlformats.org/drawingml/2006/table">
            <a:tbl>
              <a:tblPr>
                <a:tableStyleId>{5C22544A-7EE6-4342-B048-85BDC9FD1C3A}</a:tableStyleId>
              </a:tblPr>
              <a:tblGrid>
                <a:gridCol w="800151">
                  <a:extLst>
                    <a:ext uri="{9D8B030D-6E8A-4147-A177-3AD203B41FA5}">
                      <a16:colId xmlns:a16="http://schemas.microsoft.com/office/drawing/2014/main" val="2787769640"/>
                    </a:ext>
                  </a:extLst>
                </a:gridCol>
                <a:gridCol w="1402170">
                  <a:extLst>
                    <a:ext uri="{9D8B030D-6E8A-4147-A177-3AD203B41FA5}">
                      <a16:colId xmlns:a16="http://schemas.microsoft.com/office/drawing/2014/main" val="1819450400"/>
                    </a:ext>
                  </a:extLst>
                </a:gridCol>
                <a:gridCol w="1745092">
                  <a:extLst>
                    <a:ext uri="{9D8B030D-6E8A-4147-A177-3AD203B41FA5}">
                      <a16:colId xmlns:a16="http://schemas.microsoft.com/office/drawing/2014/main" val="2510125399"/>
                    </a:ext>
                  </a:extLst>
                </a:gridCol>
              </a:tblGrid>
              <a:tr h="588056">
                <a:tc>
                  <a:txBody>
                    <a:bodyPr/>
                    <a:lstStyle/>
                    <a:p>
                      <a:pPr algn="l" fontAlgn="b"/>
                      <a:r>
                        <a:rPr lang="en-IN" sz="1300" u="none" strike="noStrike">
                          <a:effectLst/>
                        </a:rPr>
                        <a:t>zone</a:t>
                      </a:r>
                      <a:endParaRPr lang="en-IN" sz="1300" b="1" i="0" u="none" strike="noStrike">
                        <a:solidFill>
                          <a:srgbClr val="000000"/>
                        </a:solidFill>
                        <a:effectLst/>
                        <a:latin typeface="Calibri" panose="020F0502020204030204" pitchFamily="34" charset="0"/>
                      </a:endParaRPr>
                    </a:p>
                  </a:txBody>
                  <a:tcPr marL="7620" marR="7620" marT="5726" marB="0" anchor="b"/>
                </a:tc>
                <a:tc>
                  <a:txBody>
                    <a:bodyPr/>
                    <a:lstStyle/>
                    <a:p>
                      <a:pPr algn="l" fontAlgn="b"/>
                      <a:r>
                        <a:rPr lang="en-IN" sz="1300" u="none" strike="noStrike">
                          <a:effectLst/>
                        </a:rPr>
                        <a:t>WH_regional_zone</a:t>
                      </a:r>
                      <a:endParaRPr lang="en-IN" sz="1300" b="1" i="0" u="none" strike="noStrike">
                        <a:solidFill>
                          <a:srgbClr val="000000"/>
                        </a:solidFill>
                        <a:effectLst/>
                        <a:latin typeface="Calibri" panose="020F0502020204030204" pitchFamily="34" charset="0"/>
                      </a:endParaRPr>
                    </a:p>
                  </a:txBody>
                  <a:tcPr marL="7620" marR="7620" marT="5726" marB="0" anchor="b"/>
                </a:tc>
                <a:tc>
                  <a:txBody>
                    <a:bodyPr/>
                    <a:lstStyle/>
                    <a:p>
                      <a:pPr algn="l" fontAlgn="b"/>
                      <a:r>
                        <a:rPr lang="en-US" sz="1300" u="none" strike="noStrike">
                          <a:effectLst/>
                        </a:rPr>
                        <a:t>Average of dist_from_hub</a:t>
                      </a:r>
                      <a:endParaRPr lang="en-US" sz="1300" b="1" i="0" u="none" strike="noStrike">
                        <a:solidFill>
                          <a:srgbClr val="000000"/>
                        </a:solidFill>
                        <a:effectLst/>
                        <a:latin typeface="Calibri" panose="020F0502020204030204" pitchFamily="34" charset="0"/>
                      </a:endParaRPr>
                    </a:p>
                  </a:txBody>
                  <a:tcPr marL="7620" marR="7620" marT="5726" marB="0" anchor="b"/>
                </a:tc>
                <a:extLst>
                  <a:ext uri="{0D108BD9-81ED-4DB2-BD59-A6C34878D82A}">
                    <a16:rowId xmlns:a16="http://schemas.microsoft.com/office/drawing/2014/main" val="2684708684"/>
                  </a:ext>
                </a:extLst>
              </a:tr>
              <a:tr h="305128">
                <a:tc>
                  <a:txBody>
                    <a:bodyPr/>
                    <a:lstStyle/>
                    <a:p>
                      <a:pPr algn="l" fontAlgn="b"/>
                      <a:r>
                        <a:rPr lang="en-IN" sz="1300" u="none" strike="noStrike">
                          <a:effectLst/>
                        </a:rPr>
                        <a:t>East</a:t>
                      </a:r>
                      <a:endParaRPr lang="en-IN" sz="1300" b="1" i="0" u="none" strike="noStrike">
                        <a:solidFill>
                          <a:srgbClr val="000000"/>
                        </a:solidFill>
                        <a:effectLst/>
                        <a:latin typeface="Calibri" panose="020F0502020204030204" pitchFamily="34" charset="0"/>
                      </a:endParaRPr>
                    </a:p>
                  </a:txBody>
                  <a:tcPr marL="7620" marR="7620" marT="5726" marB="0" anchor="b"/>
                </a:tc>
                <a:tc>
                  <a:txBody>
                    <a:bodyPr/>
                    <a:lstStyle/>
                    <a:p>
                      <a:pPr algn="l" fontAlgn="b"/>
                      <a:endParaRPr lang="en-IN" sz="1300" b="1" i="0" u="none" strike="noStrike">
                        <a:solidFill>
                          <a:srgbClr val="000000"/>
                        </a:solidFill>
                        <a:effectLst/>
                        <a:latin typeface="Calibri" panose="020F0502020204030204" pitchFamily="34" charset="0"/>
                      </a:endParaRPr>
                    </a:p>
                  </a:txBody>
                  <a:tcPr marL="7620" marR="7620" marT="5726" marB="0" anchor="b"/>
                </a:tc>
                <a:tc>
                  <a:txBody>
                    <a:bodyPr/>
                    <a:lstStyle/>
                    <a:p>
                      <a:pPr algn="r" fontAlgn="b"/>
                      <a:r>
                        <a:rPr lang="en-IN" sz="1300" u="none" strike="noStrike">
                          <a:effectLst/>
                        </a:rPr>
                        <a:t>162.6340326</a:t>
                      </a:r>
                      <a:endParaRPr lang="en-IN" sz="1300" b="1" i="0" u="none" strike="noStrike">
                        <a:solidFill>
                          <a:srgbClr val="000000"/>
                        </a:solidFill>
                        <a:effectLst/>
                        <a:latin typeface="Calibri" panose="020F0502020204030204" pitchFamily="34" charset="0"/>
                      </a:endParaRPr>
                    </a:p>
                  </a:txBody>
                  <a:tcPr marL="7620" marR="7620" marT="5726" marB="0" anchor="b"/>
                </a:tc>
                <a:extLst>
                  <a:ext uri="{0D108BD9-81ED-4DB2-BD59-A6C34878D82A}">
                    <a16:rowId xmlns:a16="http://schemas.microsoft.com/office/drawing/2014/main" val="1660178715"/>
                  </a:ext>
                </a:extLst>
              </a:tr>
              <a:tr h="305128">
                <a:tc>
                  <a:txBody>
                    <a:bodyPr/>
                    <a:lstStyle/>
                    <a:p>
                      <a:pPr algn="l" fontAlgn="b"/>
                      <a:r>
                        <a:rPr lang="en-IN" sz="1300" u="none" strike="noStrike">
                          <a:effectLst/>
                        </a:rPr>
                        <a:t>North</a:t>
                      </a:r>
                      <a:endParaRPr lang="en-IN" sz="1300" b="1" i="0" u="none" strike="noStrike">
                        <a:solidFill>
                          <a:srgbClr val="000000"/>
                        </a:solidFill>
                        <a:effectLst/>
                        <a:latin typeface="Calibri" panose="020F0502020204030204" pitchFamily="34" charset="0"/>
                      </a:endParaRPr>
                    </a:p>
                  </a:txBody>
                  <a:tcPr marL="7620" marR="7620" marT="5726" marB="0" anchor="b"/>
                </a:tc>
                <a:tc>
                  <a:txBody>
                    <a:bodyPr/>
                    <a:lstStyle/>
                    <a:p>
                      <a:pPr algn="l" fontAlgn="b"/>
                      <a:endParaRPr lang="en-IN" sz="1300" b="1" i="0" u="none" strike="noStrike">
                        <a:solidFill>
                          <a:srgbClr val="000000"/>
                        </a:solidFill>
                        <a:effectLst/>
                        <a:latin typeface="Calibri" panose="020F0502020204030204" pitchFamily="34" charset="0"/>
                      </a:endParaRPr>
                    </a:p>
                  </a:txBody>
                  <a:tcPr marL="7620" marR="7620" marT="5726" marB="0" anchor="b"/>
                </a:tc>
                <a:tc>
                  <a:txBody>
                    <a:bodyPr/>
                    <a:lstStyle/>
                    <a:p>
                      <a:pPr algn="r" fontAlgn="b"/>
                      <a:r>
                        <a:rPr lang="en-IN" sz="1300" u="none" strike="noStrike">
                          <a:effectLst/>
                        </a:rPr>
                        <a:t>162.9009535</a:t>
                      </a:r>
                      <a:endParaRPr lang="en-IN" sz="1300" b="1" i="0" u="none" strike="noStrike">
                        <a:solidFill>
                          <a:srgbClr val="000000"/>
                        </a:solidFill>
                        <a:effectLst/>
                        <a:latin typeface="Calibri" panose="020F0502020204030204" pitchFamily="34" charset="0"/>
                      </a:endParaRPr>
                    </a:p>
                  </a:txBody>
                  <a:tcPr marL="7620" marR="7620" marT="5726" marB="0" anchor="b"/>
                </a:tc>
                <a:extLst>
                  <a:ext uri="{0D108BD9-81ED-4DB2-BD59-A6C34878D82A}">
                    <a16:rowId xmlns:a16="http://schemas.microsoft.com/office/drawing/2014/main" val="1223728477"/>
                  </a:ext>
                </a:extLst>
              </a:tr>
              <a:tr h="434113">
                <a:tc>
                  <a:txBody>
                    <a:bodyPr/>
                    <a:lstStyle/>
                    <a:p>
                      <a:pPr algn="l" fontAlgn="b"/>
                      <a:r>
                        <a:rPr lang="en-IN" sz="1300" u="none" strike="noStrike">
                          <a:effectLst/>
                        </a:rPr>
                        <a:t>South</a:t>
                      </a:r>
                      <a:endParaRPr lang="en-IN" sz="1300" b="1" i="0" u="none" strike="noStrike">
                        <a:solidFill>
                          <a:srgbClr val="000000"/>
                        </a:solidFill>
                        <a:effectLst/>
                        <a:latin typeface="Calibri" panose="020F0502020204030204" pitchFamily="34" charset="0"/>
                      </a:endParaRPr>
                    </a:p>
                  </a:txBody>
                  <a:tcPr marL="7620" marR="7620" marT="5726" marB="0" anchor="b"/>
                </a:tc>
                <a:tc>
                  <a:txBody>
                    <a:bodyPr/>
                    <a:lstStyle/>
                    <a:p>
                      <a:pPr algn="l" fontAlgn="b"/>
                      <a:endParaRPr lang="en-IN" sz="1300" b="1" i="0" u="none" strike="noStrike">
                        <a:solidFill>
                          <a:srgbClr val="000000"/>
                        </a:solidFill>
                        <a:effectLst/>
                        <a:latin typeface="Calibri" panose="020F0502020204030204" pitchFamily="34" charset="0"/>
                      </a:endParaRPr>
                    </a:p>
                  </a:txBody>
                  <a:tcPr marL="7620" marR="7620" marT="5726" marB="0" anchor="b"/>
                </a:tc>
                <a:tc>
                  <a:txBody>
                    <a:bodyPr/>
                    <a:lstStyle/>
                    <a:p>
                      <a:pPr algn="r" fontAlgn="b"/>
                      <a:r>
                        <a:rPr lang="en-IN" sz="1300" u="none" strike="noStrike">
                          <a:effectLst/>
                        </a:rPr>
                        <a:t>164.1287331</a:t>
                      </a:r>
                      <a:endParaRPr lang="en-IN" sz="1300" b="1" i="0" u="none" strike="noStrike">
                        <a:solidFill>
                          <a:srgbClr val="000000"/>
                        </a:solidFill>
                        <a:effectLst/>
                        <a:latin typeface="Calibri" panose="020F0502020204030204" pitchFamily="34" charset="0"/>
                      </a:endParaRPr>
                    </a:p>
                  </a:txBody>
                  <a:tcPr marL="7620" marR="7620" marT="5726" marB="0" anchor="b"/>
                </a:tc>
                <a:extLst>
                  <a:ext uri="{0D108BD9-81ED-4DB2-BD59-A6C34878D82A}">
                    <a16:rowId xmlns:a16="http://schemas.microsoft.com/office/drawing/2014/main" val="2385808162"/>
                  </a:ext>
                </a:extLst>
              </a:tr>
              <a:tr h="305128">
                <a:tc>
                  <a:txBody>
                    <a:bodyPr/>
                    <a:lstStyle/>
                    <a:p>
                      <a:pPr algn="l" fontAlgn="b"/>
                      <a:r>
                        <a:rPr lang="en-IN" sz="1300" u="none" strike="noStrike">
                          <a:effectLst/>
                        </a:rPr>
                        <a:t>West</a:t>
                      </a:r>
                      <a:endParaRPr lang="en-IN" sz="1300" b="1" i="0" u="none" strike="noStrike">
                        <a:solidFill>
                          <a:srgbClr val="000000"/>
                        </a:solidFill>
                        <a:effectLst/>
                        <a:latin typeface="Calibri" panose="020F0502020204030204" pitchFamily="34" charset="0"/>
                      </a:endParaRPr>
                    </a:p>
                  </a:txBody>
                  <a:tcPr marL="7620" marR="7620" marT="5726" marB="0" anchor="b"/>
                </a:tc>
                <a:tc>
                  <a:txBody>
                    <a:bodyPr/>
                    <a:lstStyle/>
                    <a:p>
                      <a:pPr algn="l" fontAlgn="b"/>
                      <a:endParaRPr lang="en-IN" sz="1300" b="1" i="0" u="none" strike="noStrike">
                        <a:solidFill>
                          <a:srgbClr val="000000"/>
                        </a:solidFill>
                        <a:effectLst/>
                        <a:latin typeface="Calibri" panose="020F0502020204030204" pitchFamily="34" charset="0"/>
                      </a:endParaRPr>
                    </a:p>
                  </a:txBody>
                  <a:tcPr marL="7620" marR="7620" marT="5726" marB="0" anchor="b"/>
                </a:tc>
                <a:tc>
                  <a:txBody>
                    <a:bodyPr/>
                    <a:lstStyle/>
                    <a:p>
                      <a:pPr algn="r" fontAlgn="b"/>
                      <a:r>
                        <a:rPr lang="en-IN" sz="1300" u="none" strike="noStrike">
                          <a:effectLst/>
                        </a:rPr>
                        <a:t>163.9364519</a:t>
                      </a:r>
                      <a:endParaRPr lang="en-IN" sz="1300" b="1" i="0" u="none" strike="noStrike">
                        <a:solidFill>
                          <a:srgbClr val="000000"/>
                        </a:solidFill>
                        <a:effectLst/>
                        <a:latin typeface="Calibri" panose="020F0502020204030204" pitchFamily="34" charset="0"/>
                      </a:endParaRPr>
                    </a:p>
                  </a:txBody>
                  <a:tcPr marL="7620" marR="7620" marT="5726" marB="0" anchor="b"/>
                </a:tc>
                <a:extLst>
                  <a:ext uri="{0D108BD9-81ED-4DB2-BD59-A6C34878D82A}">
                    <a16:rowId xmlns:a16="http://schemas.microsoft.com/office/drawing/2014/main" val="608604312"/>
                  </a:ext>
                </a:extLst>
              </a:tr>
              <a:tr h="305128">
                <a:tc>
                  <a:txBody>
                    <a:bodyPr/>
                    <a:lstStyle/>
                    <a:p>
                      <a:pPr algn="l" fontAlgn="b"/>
                      <a:r>
                        <a:rPr lang="en-IN" sz="1300" u="none" strike="noStrike">
                          <a:effectLst/>
                        </a:rPr>
                        <a:t>Grand Total</a:t>
                      </a:r>
                      <a:endParaRPr lang="en-IN" sz="1300" b="1" i="0" u="none" strike="noStrike">
                        <a:solidFill>
                          <a:srgbClr val="000000"/>
                        </a:solidFill>
                        <a:effectLst/>
                        <a:latin typeface="Calibri" panose="020F0502020204030204" pitchFamily="34" charset="0"/>
                      </a:endParaRPr>
                    </a:p>
                  </a:txBody>
                  <a:tcPr marL="7620" marR="7620" marT="5726" marB="0" anchor="b"/>
                </a:tc>
                <a:tc>
                  <a:txBody>
                    <a:bodyPr/>
                    <a:lstStyle/>
                    <a:p>
                      <a:pPr algn="l" fontAlgn="b"/>
                      <a:endParaRPr lang="en-IN" sz="1300" b="1" i="0" u="none" strike="noStrike">
                        <a:solidFill>
                          <a:srgbClr val="000000"/>
                        </a:solidFill>
                        <a:effectLst/>
                        <a:latin typeface="Calibri" panose="020F0502020204030204" pitchFamily="34" charset="0"/>
                      </a:endParaRPr>
                    </a:p>
                  </a:txBody>
                  <a:tcPr marL="7620" marR="7620" marT="5726" marB="0" anchor="b"/>
                </a:tc>
                <a:tc>
                  <a:txBody>
                    <a:bodyPr/>
                    <a:lstStyle/>
                    <a:p>
                      <a:pPr algn="r" fontAlgn="b"/>
                      <a:r>
                        <a:rPr lang="en-IN" sz="1300" u="none" strike="noStrike" dirty="0">
                          <a:effectLst/>
                        </a:rPr>
                        <a:t>163.53732</a:t>
                      </a:r>
                      <a:endParaRPr lang="en-IN" sz="1300" b="1" i="0" u="none" strike="noStrike" dirty="0">
                        <a:solidFill>
                          <a:srgbClr val="000000"/>
                        </a:solidFill>
                        <a:effectLst/>
                        <a:latin typeface="Calibri" panose="020F0502020204030204" pitchFamily="34" charset="0"/>
                      </a:endParaRPr>
                    </a:p>
                  </a:txBody>
                  <a:tcPr marL="7620" marR="7620" marT="5726" marB="0" anchor="b"/>
                </a:tc>
                <a:extLst>
                  <a:ext uri="{0D108BD9-81ED-4DB2-BD59-A6C34878D82A}">
                    <a16:rowId xmlns:a16="http://schemas.microsoft.com/office/drawing/2014/main" val="1687479186"/>
                  </a:ext>
                </a:extLst>
              </a:tr>
            </a:tbl>
          </a:graphicData>
        </a:graphic>
      </p:graphicFrame>
      <p:graphicFrame>
        <p:nvGraphicFramePr>
          <p:cNvPr id="18" name="Chart 17">
            <a:extLst>
              <a:ext uri="{FF2B5EF4-FFF2-40B4-BE49-F238E27FC236}">
                <a16:creationId xmlns:a16="http://schemas.microsoft.com/office/drawing/2014/main" id="{41C6E009-81F6-EDED-8D24-30FF24638D1C}"/>
              </a:ext>
            </a:extLst>
          </p:cNvPr>
          <p:cNvGraphicFramePr/>
          <p:nvPr>
            <p:extLst>
              <p:ext uri="{D42A27DB-BD31-4B8C-83A1-F6EECF244321}">
                <p14:modId xmlns:p14="http://schemas.microsoft.com/office/powerpoint/2010/main" val="359099099"/>
              </p:ext>
            </p:extLst>
          </p:nvPr>
        </p:nvGraphicFramePr>
        <p:xfrm>
          <a:off x="5748498" y="4150314"/>
          <a:ext cx="4826000" cy="2250486"/>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077186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CA879-A05C-6D23-7C53-6B61EFCA301A}"/>
              </a:ext>
            </a:extLst>
          </p:cNvPr>
          <p:cNvSpPr>
            <a:spLocks noGrp="1"/>
          </p:cNvSpPr>
          <p:nvPr>
            <p:ph type="ctrTitle"/>
          </p:nvPr>
        </p:nvSpPr>
        <p:spPr>
          <a:xfrm>
            <a:off x="1524000" y="1727199"/>
            <a:ext cx="9144000" cy="304801"/>
          </a:xfrm>
        </p:spPr>
        <p:txBody>
          <a:bodyPr>
            <a:noAutofit/>
          </a:bodyPr>
          <a:lstStyle/>
          <a:p>
            <a:r>
              <a:rPr lang="en-US" sz="2400" b="1" u="sng" kern="100" dirty="0">
                <a:solidFill>
                  <a:srgbClr val="C55911"/>
                </a:solidFill>
                <a:effectLst/>
                <a:latin typeface="Calibri" panose="020F0502020204030204" pitchFamily="34" charset="0"/>
                <a:cs typeface="Times New Roman" panose="02020603050405020304" pitchFamily="18" charset="0"/>
              </a:rPr>
              <a:t>KPI’s</a:t>
            </a:r>
            <a:br>
              <a:rPr lang="en-US" sz="2400" kern="100" dirty="0">
                <a:effectLst/>
                <a:latin typeface="Calibri" panose="020F0502020204030204" pitchFamily="34" charset="0"/>
                <a:cs typeface="Times New Roman" panose="02020603050405020304" pitchFamily="18" charset="0"/>
              </a:rPr>
            </a:br>
            <a:endParaRPr lang="en-IN" sz="2400" dirty="0"/>
          </a:p>
        </p:txBody>
      </p:sp>
      <p:sp>
        <p:nvSpPr>
          <p:cNvPr id="3" name="Subtitle 2">
            <a:extLst>
              <a:ext uri="{FF2B5EF4-FFF2-40B4-BE49-F238E27FC236}">
                <a16:creationId xmlns:a16="http://schemas.microsoft.com/office/drawing/2014/main" id="{E87E8DC0-B118-A0AA-6DAE-C9FE5A3EA232}"/>
              </a:ext>
            </a:extLst>
          </p:cNvPr>
          <p:cNvSpPr>
            <a:spLocks noGrp="1"/>
          </p:cNvSpPr>
          <p:nvPr>
            <p:ph type="subTitle" idx="1"/>
          </p:nvPr>
        </p:nvSpPr>
        <p:spPr>
          <a:xfrm>
            <a:off x="1524000" y="1727199"/>
            <a:ext cx="9144000" cy="3530601"/>
          </a:xfrm>
        </p:spPr>
        <p:txBody>
          <a:bodyPr/>
          <a:lstStyle/>
          <a:p>
            <a:pPr algn="l"/>
            <a:r>
              <a:rPr lang="en-IN" sz="18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en-IN" sz="1800" b="1" kern="100" dirty="0">
                <a:solidFill>
                  <a:srgbClr val="000000"/>
                </a:solidFill>
                <a:effectLst/>
                <a:latin typeface="Calibri" panose="020F0502020204030204" pitchFamily="34" charset="0"/>
                <a:cs typeface="Times New Roman" panose="02020603050405020304" pitchFamily="18" charset="0"/>
              </a:rPr>
              <a:t> Order Fulfilment KPIs</a:t>
            </a:r>
            <a:endParaRPr lang="en-IN" sz="1800" kern="100" dirty="0">
              <a:effectLst/>
              <a:latin typeface="Calibri" panose="020F0502020204030204" pitchFamily="34" charset="0"/>
              <a:cs typeface="Times New Roman" panose="02020603050405020304" pitchFamily="18" charset="0"/>
            </a:endParaRPr>
          </a:p>
          <a:p>
            <a:pPr algn="l"/>
            <a:r>
              <a:rPr lang="en-US" sz="1600" dirty="0"/>
              <a:t>The top 3 zones with the highest number of refill requests in the last 3 months</a:t>
            </a:r>
            <a:endParaRPr lang="en-IN" sz="1600" dirty="0"/>
          </a:p>
        </p:txBody>
      </p:sp>
      <p:pic>
        <p:nvPicPr>
          <p:cNvPr id="4" name="Picture 2">
            <a:extLst>
              <a:ext uri="{FF2B5EF4-FFF2-40B4-BE49-F238E27FC236}">
                <a16:creationId xmlns:a16="http://schemas.microsoft.com/office/drawing/2014/main" id="{39209AC8-8719-E361-931E-83A756EB9D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339" y="184727"/>
            <a:ext cx="2285134" cy="48952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FMCG Fast Moving Consumer Goods Acronym on a Sticker Stock Vector ...">
            <a:extLst>
              <a:ext uri="{FF2B5EF4-FFF2-40B4-BE49-F238E27FC236}">
                <a16:creationId xmlns:a16="http://schemas.microsoft.com/office/drawing/2014/main" id="{63403E4E-B61D-50C9-7272-9AE270E23F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8473" y="0"/>
            <a:ext cx="1995053" cy="9144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a:extLst>
              <a:ext uri="{FF2B5EF4-FFF2-40B4-BE49-F238E27FC236}">
                <a16:creationId xmlns:a16="http://schemas.microsoft.com/office/drawing/2014/main" id="{C5F5BA16-D530-5D21-AE86-8C838BC6BB7B}"/>
              </a:ext>
            </a:extLst>
          </p:cNvPr>
          <p:cNvGraphicFramePr>
            <a:graphicFrameLocks noGrp="1"/>
          </p:cNvGraphicFramePr>
          <p:nvPr>
            <p:extLst>
              <p:ext uri="{D42A27DB-BD31-4B8C-83A1-F6EECF244321}">
                <p14:modId xmlns:p14="http://schemas.microsoft.com/office/powerpoint/2010/main" val="3309699235"/>
              </p:ext>
            </p:extLst>
          </p:nvPr>
        </p:nvGraphicFramePr>
        <p:xfrm>
          <a:off x="1690264" y="2456874"/>
          <a:ext cx="3546754" cy="1810326"/>
        </p:xfrm>
        <a:graphic>
          <a:graphicData uri="http://schemas.openxmlformats.org/drawingml/2006/table">
            <a:tbl>
              <a:tblPr>
                <a:tableStyleId>{5C22544A-7EE6-4342-B048-85BDC9FD1C3A}</a:tableStyleId>
              </a:tblPr>
              <a:tblGrid>
                <a:gridCol w="1046093">
                  <a:extLst>
                    <a:ext uri="{9D8B030D-6E8A-4147-A177-3AD203B41FA5}">
                      <a16:colId xmlns:a16="http://schemas.microsoft.com/office/drawing/2014/main" val="2061929817"/>
                    </a:ext>
                  </a:extLst>
                </a:gridCol>
                <a:gridCol w="2500661">
                  <a:extLst>
                    <a:ext uri="{9D8B030D-6E8A-4147-A177-3AD203B41FA5}">
                      <a16:colId xmlns:a16="http://schemas.microsoft.com/office/drawing/2014/main" val="4263095048"/>
                    </a:ext>
                  </a:extLst>
                </a:gridCol>
              </a:tblGrid>
              <a:tr h="301721">
                <a:tc>
                  <a:txBody>
                    <a:bodyPr/>
                    <a:lstStyle/>
                    <a:p>
                      <a:pPr algn="l" fontAlgn="b"/>
                      <a:r>
                        <a:rPr lang="en-IN" sz="1100" u="none" strike="noStrike">
                          <a:effectLst/>
                        </a:rPr>
                        <a:t>zone</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Count of num_refill_req_l3m</a:t>
                      </a:r>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82953542"/>
                  </a:ext>
                </a:extLst>
              </a:tr>
              <a:tr h="301721">
                <a:tc>
                  <a:txBody>
                    <a:bodyPr/>
                    <a:lstStyle/>
                    <a:p>
                      <a:pPr algn="l" fontAlgn="b"/>
                      <a:r>
                        <a:rPr lang="en-IN" sz="1100" u="none" strike="noStrike">
                          <a:effectLst/>
                        </a:rPr>
                        <a:t>North</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10278</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83121921"/>
                  </a:ext>
                </a:extLst>
              </a:tr>
              <a:tr h="301721">
                <a:tc>
                  <a:txBody>
                    <a:bodyPr/>
                    <a:lstStyle/>
                    <a:p>
                      <a:pPr algn="l" fontAlgn="b"/>
                      <a:r>
                        <a:rPr lang="en-IN" sz="1100" u="none" strike="noStrike">
                          <a:effectLst/>
                        </a:rPr>
                        <a:t>West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7931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9543279"/>
                  </a:ext>
                </a:extLst>
              </a:tr>
              <a:tr h="301721">
                <a:tc>
                  <a:txBody>
                    <a:bodyPr/>
                    <a:lstStyle/>
                    <a:p>
                      <a:pPr algn="l" fontAlgn="b"/>
                      <a:r>
                        <a:rPr lang="en-IN" sz="1100" u="none" strike="noStrike">
                          <a:effectLst/>
                        </a:rPr>
                        <a:t>South</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6362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46126730"/>
                  </a:ext>
                </a:extLst>
              </a:tr>
              <a:tr h="301721">
                <a:tc>
                  <a:txBody>
                    <a:bodyPr/>
                    <a:lstStyle/>
                    <a:p>
                      <a:pPr algn="l" fontAlgn="b"/>
                      <a:r>
                        <a:rPr lang="en-IN" sz="1100" u="none" strike="noStrike">
                          <a:effectLst/>
                        </a:rPr>
                        <a:t>East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429</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93083597"/>
                  </a:ext>
                </a:extLst>
              </a:tr>
              <a:tr h="301721">
                <a:tc>
                  <a:txBody>
                    <a:bodyPr/>
                    <a:lstStyle/>
                    <a:p>
                      <a:pPr algn="l"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25000</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23881298"/>
                  </a:ext>
                </a:extLst>
              </a:tr>
            </a:tbl>
          </a:graphicData>
        </a:graphic>
      </p:graphicFrame>
      <p:graphicFrame>
        <p:nvGraphicFramePr>
          <p:cNvPr id="7" name="Chart 6">
            <a:extLst>
              <a:ext uri="{FF2B5EF4-FFF2-40B4-BE49-F238E27FC236}">
                <a16:creationId xmlns:a16="http://schemas.microsoft.com/office/drawing/2014/main" id="{AB3DF064-C4B4-8E2E-A8DC-3380CBE190C4}"/>
              </a:ext>
            </a:extLst>
          </p:cNvPr>
          <p:cNvGraphicFramePr/>
          <p:nvPr>
            <p:extLst>
              <p:ext uri="{D42A27DB-BD31-4B8C-83A1-F6EECF244321}">
                <p14:modId xmlns:p14="http://schemas.microsoft.com/office/powerpoint/2010/main" val="2728026831"/>
              </p:ext>
            </p:extLst>
          </p:nvPr>
        </p:nvGraphicFramePr>
        <p:xfrm>
          <a:off x="5403282" y="2406073"/>
          <a:ext cx="4826000" cy="186112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653630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83C19-FCE0-708C-9E09-A14DD51669E9}"/>
              </a:ext>
            </a:extLst>
          </p:cNvPr>
          <p:cNvSpPr>
            <a:spLocks noGrp="1"/>
          </p:cNvSpPr>
          <p:nvPr>
            <p:ph type="ctrTitle"/>
          </p:nvPr>
        </p:nvSpPr>
        <p:spPr>
          <a:xfrm>
            <a:off x="1524000" y="1122364"/>
            <a:ext cx="9144000" cy="457056"/>
          </a:xfrm>
        </p:spPr>
        <p:txBody>
          <a:bodyPr>
            <a:normAutofit/>
          </a:bodyPr>
          <a:lstStyle/>
          <a:p>
            <a:r>
              <a:rPr lang="en-IN" sz="2400" b="1" u="sng" kern="100" dirty="0">
                <a:solidFill>
                  <a:srgbClr val="C55911"/>
                </a:solidFill>
                <a:effectLst/>
                <a:latin typeface="Calibri" panose="020F0502020204030204" pitchFamily="34" charset="0"/>
                <a:cs typeface="Times New Roman" panose="02020603050405020304" pitchFamily="18" charset="0"/>
              </a:rPr>
              <a:t>Technical Process </a:t>
            </a:r>
            <a:endParaRPr lang="en-IN" sz="2400" dirty="0"/>
          </a:p>
        </p:txBody>
      </p:sp>
      <p:sp>
        <p:nvSpPr>
          <p:cNvPr id="3" name="Subtitle 2">
            <a:extLst>
              <a:ext uri="{FF2B5EF4-FFF2-40B4-BE49-F238E27FC236}">
                <a16:creationId xmlns:a16="http://schemas.microsoft.com/office/drawing/2014/main" id="{C9D369D2-B653-9A8D-7F34-7B33D1A91D55}"/>
              </a:ext>
            </a:extLst>
          </p:cNvPr>
          <p:cNvSpPr>
            <a:spLocks noGrp="1"/>
          </p:cNvSpPr>
          <p:nvPr>
            <p:ph type="subTitle" idx="1"/>
          </p:nvPr>
        </p:nvSpPr>
        <p:spPr>
          <a:xfrm>
            <a:off x="1524000" y="1819564"/>
            <a:ext cx="9144000" cy="3438236"/>
          </a:xfrm>
        </p:spPr>
        <p:txBody>
          <a:bodyPr>
            <a:normAutofit/>
          </a:bodyPr>
          <a:lstStyle/>
          <a:p>
            <a:pPr algn="l"/>
            <a:r>
              <a:rPr lang="en-US" sz="1600" kern="100" dirty="0">
                <a:effectLst/>
                <a:latin typeface="Calibri" panose="020F0502020204030204" pitchFamily="34" charset="0"/>
                <a:cs typeface="Times New Roman" panose="02020603050405020304" pitchFamily="18" charset="0"/>
              </a:rPr>
              <a:t>To analyze and optimize Amazon’s warehouse operations, we apply various </a:t>
            </a:r>
            <a:r>
              <a:rPr lang="en-US" sz="1600" b="1" kern="100" dirty="0">
                <a:effectLst/>
                <a:latin typeface="Calibri" panose="020F0502020204030204" pitchFamily="34" charset="0"/>
                <a:cs typeface="Times New Roman" panose="02020603050405020304" pitchFamily="18" charset="0"/>
              </a:rPr>
              <a:t>data-driven methodologies, optimization techniques, and predictive analytics</a:t>
            </a:r>
            <a:r>
              <a:rPr lang="en-US" sz="1600" kern="100" dirty="0">
                <a:effectLst/>
                <a:latin typeface="Calibri" panose="020F0502020204030204" pitchFamily="34" charset="0"/>
                <a:cs typeface="Times New Roman" panose="02020603050405020304" pitchFamily="18" charset="0"/>
              </a:rPr>
              <a:t>. Below is the core concepts used:</a:t>
            </a:r>
          </a:p>
          <a:p>
            <a:pPr algn="l">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800" kern="100" dirty="0">
                <a:effectLst/>
                <a:latin typeface="Calibri" panose="020F0502020204030204" pitchFamily="34" charset="0"/>
                <a:cs typeface="Times New Roman" panose="02020603050405020304" pitchFamily="18" charset="0"/>
              </a:rPr>
              <a:t> </a:t>
            </a:r>
            <a:r>
              <a:rPr lang="en-IN" sz="1800" b="1" kern="100" dirty="0">
                <a:effectLst/>
                <a:latin typeface="Calibri" panose="020F0502020204030204" pitchFamily="34" charset="0"/>
                <a:cs typeface="Times New Roman" panose="02020603050405020304" pitchFamily="18" charset="0"/>
              </a:rPr>
              <a:t>Concepts Used:</a:t>
            </a:r>
            <a:endParaRPr lang="en-IN" sz="1800" kern="100" dirty="0">
              <a:effectLst/>
              <a:latin typeface="Calibri" panose="020F0502020204030204" pitchFamily="34" charset="0"/>
              <a:cs typeface="Times New Roman" panose="02020603050405020304" pitchFamily="18" charset="0"/>
            </a:endParaRPr>
          </a:p>
          <a:p>
            <a:pPr marL="342900" lvl="0" indent="-342900" algn="l">
              <a:lnSpc>
                <a:spcPct val="107000"/>
              </a:lnSpc>
              <a:spcAft>
                <a:spcPts val="800"/>
              </a:spcAft>
              <a:buFont typeface="Symbol" panose="05050102010706020507" pitchFamily="18" charset="2"/>
              <a:buChar char=""/>
              <a:tabLst>
                <a:tab pos="457200" algn="l"/>
              </a:tabLst>
            </a:pPr>
            <a:r>
              <a:rPr lang="en-IN" sz="1700" b="1" kern="100" dirty="0">
                <a:effectLst/>
                <a:latin typeface="Calibri" panose="020F0502020204030204" pitchFamily="34" charset="0"/>
                <a:cs typeface="Times New Roman" panose="02020603050405020304" pitchFamily="18" charset="0"/>
              </a:rPr>
              <a:t>Exploratory Data Analysis (EDA)</a:t>
            </a:r>
            <a:r>
              <a:rPr lang="en-IN" sz="1700" kern="100" dirty="0">
                <a:effectLst/>
                <a:latin typeface="Calibri" panose="020F0502020204030204" pitchFamily="34" charset="0"/>
                <a:cs typeface="Times New Roman" panose="02020603050405020304" pitchFamily="18" charset="0"/>
              </a:rPr>
              <a:t> → Identifies patterns, trends, and outliers in warehouse data.</a:t>
            </a:r>
          </a:p>
          <a:p>
            <a:pPr marL="342900" lvl="0" indent="-342900" algn="l">
              <a:lnSpc>
                <a:spcPct val="107000"/>
              </a:lnSpc>
              <a:spcAft>
                <a:spcPts val="800"/>
              </a:spcAft>
              <a:buFont typeface="Symbol" panose="05050102010706020507" pitchFamily="18" charset="2"/>
              <a:buChar char=""/>
              <a:tabLst>
                <a:tab pos="457200" algn="l"/>
              </a:tabLst>
            </a:pPr>
            <a:r>
              <a:rPr lang="en-IN" sz="1700" b="1" kern="100" dirty="0">
                <a:effectLst/>
                <a:latin typeface="Calibri" panose="020F0502020204030204" pitchFamily="34" charset="0"/>
                <a:cs typeface="Times New Roman" panose="02020603050405020304" pitchFamily="18" charset="0"/>
              </a:rPr>
              <a:t>Descriptive Analytics</a:t>
            </a:r>
            <a:r>
              <a:rPr lang="en-IN" sz="1700" kern="100" dirty="0">
                <a:effectLst/>
                <a:latin typeface="Calibri" panose="020F0502020204030204" pitchFamily="34" charset="0"/>
                <a:cs typeface="Times New Roman" panose="02020603050405020304" pitchFamily="18" charset="0"/>
              </a:rPr>
              <a:t> → Summarizes current warehouse performance through KPI tracking.</a:t>
            </a:r>
          </a:p>
          <a:p>
            <a:pPr marL="342900" lvl="0" indent="-342900" algn="l">
              <a:lnSpc>
                <a:spcPct val="107000"/>
              </a:lnSpc>
              <a:spcAft>
                <a:spcPts val="800"/>
              </a:spcAft>
              <a:buFont typeface="Symbol" panose="05050102010706020507" pitchFamily="18" charset="2"/>
              <a:buChar char=""/>
              <a:tabLst>
                <a:tab pos="457200" algn="l"/>
              </a:tabLst>
            </a:pPr>
            <a:r>
              <a:rPr lang="en-IN" sz="1700" b="1" kern="100" dirty="0">
                <a:effectLst/>
                <a:latin typeface="Calibri" panose="020F0502020204030204" pitchFamily="34" charset="0"/>
                <a:cs typeface="Times New Roman" panose="02020603050405020304" pitchFamily="18" charset="0"/>
              </a:rPr>
              <a:t>Data Visualization</a:t>
            </a:r>
            <a:r>
              <a:rPr lang="en-IN" sz="1700" kern="100" dirty="0">
                <a:effectLst/>
                <a:latin typeface="Calibri" panose="020F0502020204030204" pitchFamily="34" charset="0"/>
                <a:cs typeface="Times New Roman" panose="02020603050405020304" pitchFamily="18" charset="0"/>
              </a:rPr>
              <a:t> → Power BI, Looker Studio, Tableau dashboards for real-time monitoring.</a:t>
            </a:r>
          </a:p>
          <a:p>
            <a:pPr algn="l"/>
            <a:endParaRPr lang="en-US" sz="1700" kern="100" dirty="0">
              <a:effectLst/>
              <a:latin typeface="Calibri" panose="020F0502020204030204" pitchFamily="34" charset="0"/>
              <a:cs typeface="Times New Roman" panose="02020603050405020304" pitchFamily="18" charset="0"/>
            </a:endParaRPr>
          </a:p>
          <a:p>
            <a:endParaRPr lang="en-IN" dirty="0"/>
          </a:p>
        </p:txBody>
      </p:sp>
      <p:pic>
        <p:nvPicPr>
          <p:cNvPr id="4" name="Picture 2">
            <a:extLst>
              <a:ext uri="{FF2B5EF4-FFF2-40B4-BE49-F238E27FC236}">
                <a16:creationId xmlns:a16="http://schemas.microsoft.com/office/drawing/2014/main" id="{3EF5A3C0-94EE-BAE6-49F9-2308998E26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339" y="184727"/>
            <a:ext cx="2285134" cy="48952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FMCG Fast Moving Consumer Goods Acronym on a Sticker Stock Vector ...">
            <a:extLst>
              <a:ext uri="{FF2B5EF4-FFF2-40B4-BE49-F238E27FC236}">
                <a16:creationId xmlns:a16="http://schemas.microsoft.com/office/drawing/2014/main" id="{5C614720-AA9D-237F-9634-7B02F80469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8473" y="0"/>
            <a:ext cx="1995053"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5578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2BC51-94C8-3B5A-9191-992F7EFBC117}"/>
              </a:ext>
            </a:extLst>
          </p:cNvPr>
          <p:cNvSpPr>
            <a:spLocks noGrp="1"/>
          </p:cNvSpPr>
          <p:nvPr>
            <p:ph type="ctrTitle"/>
          </p:nvPr>
        </p:nvSpPr>
        <p:spPr>
          <a:xfrm>
            <a:off x="1524000" y="1122363"/>
            <a:ext cx="9144000" cy="808037"/>
          </a:xfrm>
        </p:spPr>
        <p:txBody>
          <a:bodyPr>
            <a:normAutofit/>
          </a:bodyPr>
          <a:lstStyle/>
          <a:p>
            <a:r>
              <a:rPr lang="en-IN" sz="2400" b="1" u="sng" kern="100" dirty="0">
                <a:solidFill>
                  <a:srgbClr val="C55911"/>
                </a:solidFill>
                <a:effectLst/>
                <a:latin typeface="Arial" panose="020B0604020202020204" pitchFamily="34" charset="0"/>
                <a:ea typeface="Calibri" panose="020F0502020204030204" pitchFamily="34" charset="0"/>
                <a:cs typeface="Times New Roman" panose="02020603050405020304" pitchFamily="18" charset="0"/>
              </a:rPr>
              <a:t>Conclusion</a:t>
            </a:r>
            <a:br>
              <a:rPr lang="en-IN" sz="2400" kern="100" dirty="0">
                <a:effectLst/>
                <a:latin typeface="Calibri" panose="020F0502020204030204" pitchFamily="34" charset="0"/>
                <a:cs typeface="Times New Roman" panose="02020603050405020304" pitchFamily="18" charset="0"/>
              </a:rPr>
            </a:br>
            <a:endParaRPr lang="en-IN" sz="2400" dirty="0"/>
          </a:p>
        </p:txBody>
      </p:sp>
      <p:sp>
        <p:nvSpPr>
          <p:cNvPr id="3" name="Subtitle 2">
            <a:extLst>
              <a:ext uri="{FF2B5EF4-FFF2-40B4-BE49-F238E27FC236}">
                <a16:creationId xmlns:a16="http://schemas.microsoft.com/office/drawing/2014/main" id="{4BE91BD3-9524-2A8E-9A5D-30FBD09437C1}"/>
              </a:ext>
            </a:extLst>
          </p:cNvPr>
          <p:cNvSpPr>
            <a:spLocks noGrp="1"/>
          </p:cNvSpPr>
          <p:nvPr>
            <p:ph type="subTitle" idx="1"/>
          </p:nvPr>
        </p:nvSpPr>
        <p:spPr>
          <a:xfrm>
            <a:off x="1524000" y="1791855"/>
            <a:ext cx="9144000" cy="3465945"/>
          </a:xfrm>
        </p:spPr>
        <p:txBody>
          <a:bodyPr/>
          <a:lstStyle/>
          <a:p>
            <a:pPr algn="l">
              <a:lnSpc>
                <a:spcPct val="107000"/>
              </a:lnSpc>
              <a:spcAft>
                <a:spcPts val="800"/>
              </a:spcAft>
              <a:buNone/>
            </a:pPr>
            <a:r>
              <a:rPr lang="en-US" sz="1600" kern="100" dirty="0">
                <a:effectLst/>
                <a:latin typeface="Calibri" panose="020F0502020204030204" pitchFamily="34" charset="0"/>
                <a:cs typeface="Times New Roman" panose="02020603050405020304" pitchFamily="18" charset="0"/>
              </a:rPr>
              <a:t>After analyzing Amazon’s warehouse operations, the key findings highlight inefficiencies in </a:t>
            </a:r>
            <a:r>
              <a:rPr lang="en-US" sz="1600" b="1" kern="100" dirty="0">
                <a:effectLst/>
                <a:latin typeface="Calibri" panose="020F0502020204030204" pitchFamily="34" charset="0"/>
                <a:cs typeface="Times New Roman" panose="02020603050405020304" pitchFamily="18" charset="0"/>
              </a:rPr>
              <a:t>inventory management, order fulfilment, warehouse layout, </a:t>
            </a:r>
            <a:r>
              <a:rPr lang="en-US" sz="1600" b="1" kern="100" dirty="0" err="1">
                <a:effectLst/>
                <a:latin typeface="Calibri" panose="020F0502020204030204" pitchFamily="34" charset="0"/>
                <a:cs typeface="Times New Roman" panose="02020603050405020304" pitchFamily="18" charset="0"/>
              </a:rPr>
              <a:t>labour</a:t>
            </a:r>
            <a:r>
              <a:rPr lang="en-US" sz="1600" b="1" kern="100" dirty="0">
                <a:effectLst/>
                <a:latin typeface="Calibri" panose="020F0502020204030204" pitchFamily="34" charset="0"/>
                <a:cs typeface="Times New Roman" panose="02020603050405020304" pitchFamily="18" charset="0"/>
              </a:rPr>
              <a:t> productivity, and logistics</a:t>
            </a:r>
            <a:r>
              <a:rPr lang="en-US" sz="1600" kern="100" dirty="0">
                <a:effectLst/>
                <a:latin typeface="Calibri" panose="020F0502020204030204" pitchFamily="34" charset="0"/>
                <a:cs typeface="Times New Roman" panose="02020603050405020304" pitchFamily="18" charset="0"/>
              </a:rPr>
              <a:t>. These inefficiencies contribute to </a:t>
            </a:r>
            <a:r>
              <a:rPr lang="en-US" sz="1600" b="1" kern="100" dirty="0">
                <a:effectLst/>
                <a:latin typeface="Calibri" panose="020F0502020204030204" pitchFamily="34" charset="0"/>
                <a:cs typeface="Times New Roman" panose="02020603050405020304" pitchFamily="18" charset="0"/>
              </a:rPr>
              <a:t>stockouts, delivery delays, and rising operational costs</a:t>
            </a:r>
            <a:r>
              <a:rPr lang="en-US" sz="1600" kern="100" dirty="0">
                <a:effectLst/>
                <a:latin typeface="Calibri" panose="020F0502020204030204" pitchFamily="34" charset="0"/>
                <a:cs typeface="Times New Roman" panose="02020603050405020304" pitchFamily="18" charset="0"/>
              </a:rPr>
              <a:t>.</a:t>
            </a:r>
          </a:p>
          <a:p>
            <a:pPr algn="l">
              <a:lnSpc>
                <a:spcPct val="107000"/>
              </a:lnSpc>
              <a:spcAft>
                <a:spcPts val="800"/>
              </a:spcAft>
            </a:pPr>
            <a:r>
              <a:rPr lang="en-US" sz="1600" kern="100" dirty="0">
                <a:effectLst/>
                <a:latin typeface="Calibri" panose="020F0502020204030204" pitchFamily="34" charset="0"/>
                <a:cs typeface="Times New Roman" panose="02020603050405020304" pitchFamily="18" charset="0"/>
              </a:rPr>
              <a:t>By leveraging </a:t>
            </a:r>
            <a:r>
              <a:rPr lang="en-US" sz="1600" b="1" kern="100" dirty="0">
                <a:effectLst/>
                <a:latin typeface="Calibri" panose="020F0502020204030204" pitchFamily="34" charset="0"/>
                <a:cs typeface="Times New Roman" panose="02020603050405020304" pitchFamily="18" charset="0"/>
              </a:rPr>
              <a:t>data-driven solutions</a:t>
            </a:r>
            <a:r>
              <a:rPr lang="en-US" sz="1600" kern="100" dirty="0">
                <a:effectLst/>
                <a:latin typeface="Calibri" panose="020F0502020204030204" pitchFamily="34" charset="0"/>
                <a:cs typeface="Times New Roman" panose="02020603050405020304" pitchFamily="18" charset="0"/>
              </a:rPr>
              <a:t>, such as </a:t>
            </a:r>
            <a:r>
              <a:rPr lang="en-US" sz="1600" b="1" kern="100" dirty="0">
                <a:effectLst/>
                <a:latin typeface="Calibri" panose="020F0502020204030204" pitchFamily="34" charset="0"/>
                <a:cs typeface="Times New Roman" panose="02020603050405020304" pitchFamily="18" charset="0"/>
              </a:rPr>
              <a:t>demand forecasting, AI-powered automation, warehouse layout optimization, and predictive </a:t>
            </a:r>
            <a:r>
              <a:rPr lang="en-US" sz="1600" b="1" kern="100" dirty="0" err="1">
                <a:effectLst/>
                <a:latin typeface="Calibri" panose="020F0502020204030204" pitchFamily="34" charset="0"/>
                <a:cs typeface="Times New Roman" panose="02020603050405020304" pitchFamily="18" charset="0"/>
              </a:rPr>
              <a:t>labour</a:t>
            </a:r>
            <a:r>
              <a:rPr lang="en-US" sz="1600" b="1" kern="100" dirty="0">
                <a:effectLst/>
                <a:latin typeface="Calibri" panose="020F0502020204030204" pitchFamily="34" charset="0"/>
                <a:cs typeface="Times New Roman" panose="02020603050405020304" pitchFamily="18" charset="0"/>
              </a:rPr>
              <a:t> scheduling</a:t>
            </a:r>
            <a:r>
              <a:rPr lang="en-US" sz="1600" kern="100" dirty="0">
                <a:effectLst/>
                <a:latin typeface="Calibri" panose="020F0502020204030204" pitchFamily="34" charset="0"/>
                <a:cs typeface="Times New Roman" panose="02020603050405020304" pitchFamily="18" charset="0"/>
              </a:rPr>
              <a:t>, Amazon can significantly </a:t>
            </a:r>
            <a:r>
              <a:rPr lang="en-US" sz="1600" b="1" kern="100" dirty="0">
                <a:effectLst/>
                <a:latin typeface="Calibri" panose="020F0502020204030204" pitchFamily="34" charset="0"/>
                <a:cs typeface="Times New Roman" panose="02020603050405020304" pitchFamily="18" charset="0"/>
              </a:rPr>
              <a:t>enhance efficiency, reduce costs, and improve customer satisfaction</a:t>
            </a:r>
            <a:r>
              <a:rPr lang="en-US" sz="1600" kern="100" dirty="0">
                <a:effectLst/>
                <a:latin typeface="Calibri" panose="020F0502020204030204" pitchFamily="34" charset="0"/>
                <a:cs typeface="Times New Roman" panose="02020603050405020304" pitchFamily="18" charset="0"/>
              </a:rPr>
              <a:t>.</a:t>
            </a:r>
          </a:p>
          <a:p>
            <a:endParaRPr lang="en-IN" dirty="0"/>
          </a:p>
        </p:txBody>
      </p:sp>
      <p:pic>
        <p:nvPicPr>
          <p:cNvPr id="4" name="Picture 2">
            <a:extLst>
              <a:ext uri="{FF2B5EF4-FFF2-40B4-BE49-F238E27FC236}">
                <a16:creationId xmlns:a16="http://schemas.microsoft.com/office/drawing/2014/main" id="{261D4B8C-1847-5E7C-94A2-01C82A7747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339" y="184727"/>
            <a:ext cx="2285134" cy="48952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FMCG Fast Moving Consumer Goods Acronym on a Sticker Stock Vector ...">
            <a:extLst>
              <a:ext uri="{FF2B5EF4-FFF2-40B4-BE49-F238E27FC236}">
                <a16:creationId xmlns:a16="http://schemas.microsoft.com/office/drawing/2014/main" id="{A2980C3E-4145-4788-ABC3-497F6AEA9E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8473" y="0"/>
            <a:ext cx="1995053"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8051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FBF19-9A26-F20E-DA64-35CD26BDC8BD}"/>
              </a:ext>
            </a:extLst>
          </p:cNvPr>
          <p:cNvSpPr>
            <a:spLocks noGrp="1"/>
          </p:cNvSpPr>
          <p:nvPr>
            <p:ph type="ctrTitle"/>
          </p:nvPr>
        </p:nvSpPr>
        <p:spPr>
          <a:xfrm>
            <a:off x="1524000" y="1122363"/>
            <a:ext cx="9144000" cy="489528"/>
          </a:xfrm>
        </p:spPr>
        <p:txBody>
          <a:bodyPr>
            <a:normAutofit/>
          </a:bodyPr>
          <a:lstStyle/>
          <a:p>
            <a:r>
              <a:rPr lang="en-US" sz="2400" b="1" u="sng" dirty="0">
                <a:solidFill>
                  <a:srgbClr val="FF0000"/>
                </a:solidFill>
              </a:rPr>
              <a:t>Project Owner</a:t>
            </a:r>
            <a:endParaRPr lang="en-IN" sz="2400" b="1" u="sng" dirty="0">
              <a:solidFill>
                <a:srgbClr val="FF0000"/>
              </a:solidFill>
            </a:endParaRPr>
          </a:p>
        </p:txBody>
      </p:sp>
      <p:sp>
        <p:nvSpPr>
          <p:cNvPr id="3" name="Subtitle 2">
            <a:extLst>
              <a:ext uri="{FF2B5EF4-FFF2-40B4-BE49-F238E27FC236}">
                <a16:creationId xmlns:a16="http://schemas.microsoft.com/office/drawing/2014/main" id="{10B0CEF9-032C-BE5B-C21F-1530EE53CAD2}"/>
              </a:ext>
            </a:extLst>
          </p:cNvPr>
          <p:cNvSpPr>
            <a:spLocks noGrp="1"/>
          </p:cNvSpPr>
          <p:nvPr>
            <p:ph type="subTitle" idx="1"/>
          </p:nvPr>
        </p:nvSpPr>
        <p:spPr>
          <a:xfrm>
            <a:off x="1524000" y="2382981"/>
            <a:ext cx="9144000" cy="3528291"/>
          </a:xfrm>
        </p:spPr>
        <p:txBody>
          <a:bodyPr/>
          <a:lstStyle/>
          <a:p>
            <a:r>
              <a:rPr kumimoji="0" lang="en-US" altLang="en-US" sz="2400" b="1" i="0" u="sng" strike="noStrike" cap="none" normalizeH="0" baseline="0" dirty="0">
                <a:ln>
                  <a:noFill/>
                </a:ln>
                <a:solidFill>
                  <a:srgbClr val="C00000"/>
                </a:solidFill>
                <a:effectLst/>
                <a:latin typeface="Calibri" panose="020F0502020204030204" pitchFamily="34" charset="0"/>
                <a:cs typeface="Times New Roman" panose="02020603050405020304" pitchFamily="18" charset="0"/>
              </a:rPr>
              <a:t>THANK YOU</a:t>
            </a:r>
            <a:endParaRPr kumimoji="0" lang="en-US" altLang="en-US" sz="1050" b="0" i="0" u="none" strike="noStrike" cap="none" normalizeH="0" baseline="0" dirty="0">
              <a:ln>
                <a:noFill/>
              </a:ln>
              <a:solidFill>
                <a:srgbClr val="C00000"/>
              </a:solidFill>
              <a:effectLst/>
            </a:endParaRPr>
          </a:p>
          <a:p>
            <a:endParaRPr lang="en-US" dirty="0">
              <a:solidFill>
                <a:srgbClr val="C00000"/>
              </a:solidFill>
            </a:endParaRPr>
          </a:p>
          <a:p>
            <a:pPr marL="0" marR="0" lvl="0" indent="304800" defTabSz="914400" rtl="0" eaLnBrk="0" fontAlgn="base" latinLnBrk="0" hangingPunct="0">
              <a:lnSpc>
                <a:spcPct val="100000"/>
              </a:lnSpc>
              <a:spcBef>
                <a:spcPct val="0"/>
              </a:spcBef>
              <a:spcAft>
                <a:spcPct val="0"/>
              </a:spcAft>
              <a:buClrTx/>
              <a:buSzTx/>
              <a:buFontTx/>
              <a:buNone/>
              <a:tabLst/>
            </a:pPr>
            <a:r>
              <a:rPr kumimoji="0" lang="en-US" altLang="en-US" sz="2400" b="1" i="0" u="sng" strike="noStrike" cap="none" normalizeH="0" baseline="0" dirty="0">
                <a:ln>
                  <a:noFill/>
                </a:ln>
                <a:solidFill>
                  <a:srgbClr val="C00000"/>
                </a:solidFill>
                <a:effectLst/>
                <a:latin typeface="Calibri" panose="020F0502020204030204" pitchFamily="34" charset="0"/>
                <a:cs typeface="Times New Roman" panose="02020603050405020304" pitchFamily="18" charset="0"/>
              </a:rPr>
              <a:t>For Any Query Contact us on</a:t>
            </a:r>
          </a:p>
          <a:p>
            <a:pPr marL="0" marR="0" lvl="0" indent="304800"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dirty="0">
              <a:ln>
                <a:noFill/>
              </a:ln>
              <a:solidFill>
                <a:srgbClr val="C00000"/>
              </a:solidFill>
              <a:effectLst/>
            </a:endParaRPr>
          </a:p>
          <a:p>
            <a:pPr marL="0" marR="0" lvl="0" indent="30480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r>
              <a:rPr kumimoji="0" lang="en-US" altLang="en-US" sz="2400" b="1" i="0" u="sng" strike="noStrike" cap="none" normalizeH="0" baseline="0" dirty="0">
                <a:ln>
                  <a:noFill/>
                </a:ln>
                <a:effectLst/>
                <a:latin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suhane79jaya@gmail.com</a:t>
            </a:r>
            <a:endParaRPr kumimoji="0" lang="en-US" altLang="en-US" sz="2400" b="1" i="0" u="sng" strike="noStrike" cap="none" normalizeH="0" baseline="0" dirty="0">
              <a:ln>
                <a:noFill/>
              </a:ln>
              <a:effectLst/>
              <a:latin typeface="Calibri" panose="020F0502020204030204" pitchFamily="34" charset="0"/>
              <a:cs typeface="Times New Roman" panose="02020603050405020304" pitchFamily="18" charset="0"/>
            </a:endParaRPr>
          </a:p>
          <a:p>
            <a:pPr marL="0" marR="0" lvl="0" indent="304800" algn="l" defTabSz="914400" rtl="0" eaLnBrk="0" fontAlgn="base" latinLnBrk="0" hangingPunct="0">
              <a:lnSpc>
                <a:spcPct val="100000"/>
              </a:lnSpc>
              <a:spcBef>
                <a:spcPct val="0"/>
              </a:spcBef>
              <a:spcAft>
                <a:spcPct val="0"/>
              </a:spcAft>
              <a:buClrTx/>
              <a:buSzTx/>
              <a:buFontTx/>
              <a:buNone/>
              <a:tabLst/>
            </a:pPr>
            <a:endParaRPr kumimoji="0" lang="en-US" altLang="en-US" sz="1050" b="0" i="0" u="sng" strike="noStrike" cap="none" normalizeH="0" baseline="0" dirty="0">
              <a:ln>
                <a:noFill/>
              </a:ln>
              <a:effectLst/>
            </a:endParaRPr>
          </a:p>
          <a:p>
            <a:pPr marL="0" marR="0" lvl="0" indent="30480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Calibri" panose="020F0502020204030204" pitchFamily="34" charset="0"/>
                <a:cs typeface="Calibri" panose="020F0502020204030204" pitchFamily="34" charset="0"/>
              </a:rPr>
              <a:t>  </a:t>
            </a:r>
            <a:r>
              <a:rPr kumimoji="0" lang="en-US" altLang="en-US" sz="2400" b="0" i="0" u="none" strike="noStrike" cap="none" normalizeH="0" baseline="0" dirty="0">
                <a:ln>
                  <a:noFill/>
                </a:ln>
                <a:effectLst/>
                <a:latin typeface="Calibri" panose="020F0502020204030204" pitchFamily="34" charset="0"/>
                <a:cs typeface="Calibri" panose="020F0502020204030204" pitchFamily="34" charset="0"/>
              </a:rPr>
              <a:t>          </a:t>
            </a:r>
            <a:r>
              <a:rPr kumimoji="0" lang="en-US" altLang="en-US" sz="2400" b="1" i="0" u="none" strike="noStrike" cap="none" normalizeH="0" baseline="0" dirty="0">
                <a:ln>
                  <a:noFill/>
                </a:ln>
                <a:effectLst/>
                <a:latin typeface="Calibri" panose="020F0502020204030204" pitchFamily="34" charset="0"/>
                <a:cs typeface="Times New Roman" panose="02020603050405020304" pitchFamily="18" charset="0"/>
              </a:rPr>
              <a:t>https://www.linkedin.com/in/jaya-suhane-776142275</a:t>
            </a:r>
            <a:r>
              <a:rPr kumimoji="0" lang="en-US" altLang="en-US" sz="2400" b="1" i="0" u="sng" strike="noStrike" cap="none" normalizeH="0" baseline="0" dirty="0">
                <a:ln>
                  <a:noFill/>
                </a:ln>
                <a:effectLst/>
                <a:latin typeface="Calibri" panose="020F0502020204030204" pitchFamily="34" charset="0"/>
                <a:cs typeface="Times New Roman" panose="02020603050405020304" pitchFamily="18" charset="0"/>
              </a:rPr>
              <a:t>/</a:t>
            </a:r>
            <a:endParaRPr kumimoji="0" lang="en-US" altLang="en-US" sz="1050" b="0" i="0" u="none" strike="noStrike" cap="none" normalizeH="0" baseline="0" dirty="0">
              <a:ln>
                <a:noFill/>
              </a:ln>
              <a:effectLst/>
            </a:endParaRPr>
          </a:p>
          <a:p>
            <a:pPr marL="0" marR="0" lvl="0" indent="30480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Calibri" panose="020F0502020204030204" pitchFamily="34" charset="0"/>
                <a:cs typeface="Calibri" panose="020F0502020204030204" pitchFamily="34" charset="0"/>
              </a:rPr>
              <a:t>  </a:t>
            </a:r>
            <a:r>
              <a:rPr kumimoji="0" lang="en-US" altLang="en-US" sz="3200" b="0" i="0" u="none" strike="noStrike" cap="none" normalizeH="0" baseline="0" dirty="0">
                <a:ln>
                  <a:noFill/>
                </a:ln>
                <a:effectLst/>
                <a:latin typeface="Calibri" panose="020F0502020204030204" pitchFamily="34" charset="0"/>
                <a:cs typeface="Calibri" panose="020F0502020204030204" pitchFamily="34" charset="0"/>
              </a:rPr>
              <a:t>       </a:t>
            </a:r>
            <a:r>
              <a:rPr kumimoji="0" lang="en-US" altLang="en-US" sz="2400" b="1" i="0" u="none" strike="noStrike" cap="none" normalizeH="0" baseline="0" dirty="0">
                <a:ln>
                  <a:noFill/>
                </a:ln>
                <a:effectLst/>
                <a:latin typeface="Calibri" panose="020F0502020204030204" pitchFamily="34" charset="0"/>
                <a:cs typeface="Times New Roman" panose="02020603050405020304" pitchFamily="18" charset="0"/>
              </a:rPr>
              <a:t>Peerlist.io/</a:t>
            </a:r>
            <a:r>
              <a:rPr kumimoji="0" lang="en-US" altLang="en-US" sz="2400" b="1" i="0" u="none" strike="noStrike" cap="none" normalizeH="0" baseline="0" dirty="0" err="1">
                <a:ln>
                  <a:noFill/>
                </a:ln>
                <a:effectLst/>
                <a:latin typeface="Calibri" panose="020F0502020204030204" pitchFamily="34" charset="0"/>
                <a:cs typeface="Times New Roman" panose="02020603050405020304" pitchFamily="18" charset="0"/>
              </a:rPr>
              <a:t>jayasuhane</a:t>
            </a:r>
            <a:r>
              <a:rPr kumimoji="0" lang="en-US" altLang="en-US" sz="2400" b="1" i="0" u="none" strike="noStrike" cap="none" normalizeH="0" baseline="0" dirty="0">
                <a:ln>
                  <a:noFill/>
                </a:ln>
                <a:effectLst/>
                <a:latin typeface="Calibri" panose="020F0502020204030204" pitchFamily="34" charset="0"/>
                <a:cs typeface="Times New Roman" panose="02020603050405020304" pitchFamily="18" charset="0"/>
              </a:rPr>
              <a:t>/</a:t>
            </a:r>
            <a:endParaRPr kumimoji="0" lang="en-US" altLang="en-US" sz="2800" b="0" i="0" u="none" strike="noStrike" cap="none" normalizeH="0" baseline="0" dirty="0">
              <a:ln>
                <a:noFill/>
              </a:ln>
              <a:effectLst/>
              <a:latin typeface="Arial" panose="020B0604020202020204" pitchFamily="34" charset="0"/>
            </a:endParaRPr>
          </a:p>
          <a:p>
            <a:endParaRPr lang="en-IN" dirty="0"/>
          </a:p>
        </p:txBody>
      </p:sp>
      <p:sp>
        <p:nvSpPr>
          <p:cNvPr id="4" name="Rectangle 1">
            <a:extLst>
              <a:ext uri="{FF2B5EF4-FFF2-40B4-BE49-F238E27FC236}">
                <a16:creationId xmlns:a16="http://schemas.microsoft.com/office/drawing/2014/main" id="{01CB6DCF-D74A-DE82-0E4F-05E0FC6ABDBB}"/>
              </a:ext>
            </a:extLst>
          </p:cNvPr>
          <p:cNvSpPr>
            <a:spLocks noChangeArrowheads="1"/>
          </p:cNvSpPr>
          <p:nvPr/>
        </p:nvSpPr>
        <p:spPr bwMode="auto">
          <a:xfrm>
            <a:off x="5849778" y="-79177"/>
            <a:ext cx="492443"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3048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304800" algn="just" defTabSz="914400" rtl="0" eaLnBrk="0" fontAlgn="base" latinLnBrk="0" hangingPunct="0">
              <a:lnSpc>
                <a:spcPct val="100000"/>
              </a:lnSpc>
              <a:spcBef>
                <a:spcPct val="0"/>
              </a:spcBef>
              <a:spcAft>
                <a:spcPct val="0"/>
              </a:spcAft>
              <a:buClrTx/>
              <a:buSzTx/>
              <a:buFontTx/>
              <a:buNone/>
              <a:tabLst/>
            </a:pPr>
            <a:br>
              <a:rPr kumimoji="0" lang="en-US" altLang="en-US" sz="1600" b="1" i="0" u="sng" strike="noStrike" cap="none" normalizeH="0" baseline="0" dirty="0">
                <a:ln>
                  <a:noFill/>
                </a:ln>
                <a:solidFill>
                  <a:schemeClr val="tx1"/>
                </a:solidFill>
                <a:effectLst/>
                <a:latin typeface="Calibri" panose="020F0502020204030204" pitchFamily="34" charset="0"/>
                <a:cs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3314" name="Picture 2">
            <a:extLst>
              <a:ext uri="{FF2B5EF4-FFF2-40B4-BE49-F238E27FC236}">
                <a16:creationId xmlns:a16="http://schemas.microsoft.com/office/drawing/2014/main" id="{D9BD79E6-E35A-939E-EB49-3B8D66B8A4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0923" y="3857357"/>
            <a:ext cx="266700" cy="180975"/>
          </a:xfrm>
          <a:prstGeom prst="rect">
            <a:avLst/>
          </a:prstGeom>
          <a:noFill/>
          <a:extLst>
            <a:ext uri="{909E8E84-426E-40DD-AFC4-6F175D3DCCD1}">
              <a14:hiddenFill xmlns:a14="http://schemas.microsoft.com/office/drawing/2010/main">
                <a:solidFill>
                  <a:srgbClr val="FFFFFF"/>
                </a:solidFill>
              </a14:hiddenFill>
            </a:ext>
          </a:extLst>
        </p:spPr>
      </p:pic>
      <p:pic>
        <p:nvPicPr>
          <p:cNvPr id="13315" name="Picture 3">
            <a:extLst>
              <a:ext uri="{FF2B5EF4-FFF2-40B4-BE49-F238E27FC236}">
                <a16:creationId xmlns:a16="http://schemas.microsoft.com/office/drawing/2014/main" id="{486F1AC0-150D-1F56-BC76-E44D8D8FA1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4723" y="4297480"/>
            <a:ext cx="476250" cy="184813"/>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A2DE758D-7727-98E2-928B-3A53BE319E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99948" y="4741441"/>
            <a:ext cx="6858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C2A1BD50-1335-A5B6-4634-78378A7B459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3339" y="184727"/>
            <a:ext cx="2285134" cy="48952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FMCG Fast Moving Consumer Goods Acronym on a Sticker Stock Vector ...">
            <a:extLst>
              <a:ext uri="{FF2B5EF4-FFF2-40B4-BE49-F238E27FC236}">
                <a16:creationId xmlns:a16="http://schemas.microsoft.com/office/drawing/2014/main" id="{E4ABE8E8-2E00-C472-708A-DEE71B24A2D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98473" y="0"/>
            <a:ext cx="1995053"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1217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950E3-1028-2D20-8F07-CB8DDDDF5B03}"/>
              </a:ext>
            </a:extLst>
          </p:cNvPr>
          <p:cNvSpPr>
            <a:spLocks noGrp="1"/>
          </p:cNvSpPr>
          <p:nvPr>
            <p:ph type="ctrTitle"/>
          </p:nvPr>
        </p:nvSpPr>
        <p:spPr>
          <a:xfrm>
            <a:off x="1524000" y="554182"/>
            <a:ext cx="9144000" cy="942109"/>
          </a:xfrm>
        </p:spPr>
        <p:txBody>
          <a:bodyPr>
            <a:normAutofit/>
          </a:bodyPr>
          <a:lstStyle/>
          <a:p>
            <a:r>
              <a:rPr lang="en-US" sz="2400" b="1" dirty="0">
                <a:solidFill>
                  <a:schemeClr val="accent2"/>
                </a:solidFill>
              </a:rPr>
              <a:t>Content</a:t>
            </a:r>
            <a:br>
              <a:rPr lang="en-US" sz="2400" b="1" dirty="0">
                <a:solidFill>
                  <a:schemeClr val="accent2"/>
                </a:solidFill>
              </a:rPr>
            </a:br>
            <a:endParaRPr lang="en-IN" sz="2400" b="1" dirty="0">
              <a:solidFill>
                <a:schemeClr val="accent2"/>
              </a:solidFill>
            </a:endParaRPr>
          </a:p>
        </p:txBody>
      </p:sp>
      <p:sp>
        <p:nvSpPr>
          <p:cNvPr id="3" name="Subtitle 2">
            <a:extLst>
              <a:ext uri="{FF2B5EF4-FFF2-40B4-BE49-F238E27FC236}">
                <a16:creationId xmlns:a16="http://schemas.microsoft.com/office/drawing/2014/main" id="{005798E6-D753-0AE1-45F8-FF32D216DA40}"/>
              </a:ext>
            </a:extLst>
          </p:cNvPr>
          <p:cNvSpPr>
            <a:spLocks noGrp="1"/>
          </p:cNvSpPr>
          <p:nvPr>
            <p:ph type="subTitle" idx="1"/>
          </p:nvPr>
        </p:nvSpPr>
        <p:spPr>
          <a:xfrm>
            <a:off x="1524000" y="1838036"/>
            <a:ext cx="9144000" cy="3419764"/>
          </a:xfrm>
        </p:spPr>
        <p:txBody>
          <a:bodyPr>
            <a:normAutofit fontScale="92500" lnSpcReduction="20000"/>
          </a:bodyPr>
          <a:lstStyle/>
          <a:p>
            <a:pPr algn="l"/>
            <a:r>
              <a:rPr lang="en-US" altLang="en-IN" sz="2400" dirty="0">
                <a:sym typeface="+mn-ea"/>
              </a:rPr>
              <a:t>1-Introduction</a:t>
            </a:r>
            <a:endParaRPr lang="en-US" altLang="en-IN" sz="2400" dirty="0">
              <a:highlight>
                <a:srgbClr val="0000FF"/>
              </a:highlight>
              <a:sym typeface="+mn-ea"/>
            </a:endParaRPr>
          </a:p>
          <a:p>
            <a:pPr algn="l"/>
            <a:r>
              <a:rPr lang="en-US" altLang="en-IN" sz="2400" dirty="0">
                <a:sym typeface="+mn-ea"/>
              </a:rPr>
              <a:t>2-Problem</a:t>
            </a:r>
          </a:p>
          <a:p>
            <a:pPr algn="l"/>
            <a:r>
              <a:rPr lang="en-US" altLang="en-IN" sz="2400" dirty="0">
                <a:sym typeface="+mn-ea"/>
              </a:rPr>
              <a:t>3-Background</a:t>
            </a:r>
          </a:p>
          <a:p>
            <a:pPr algn="l"/>
            <a:r>
              <a:rPr lang="en-US" altLang="en-IN" sz="2400" dirty="0">
                <a:sym typeface="+mn-ea"/>
              </a:rPr>
              <a:t>4-Solution</a:t>
            </a:r>
          </a:p>
          <a:p>
            <a:pPr algn="l"/>
            <a:r>
              <a:rPr lang="en-US" altLang="en-IN" sz="2400" dirty="0">
                <a:sym typeface="+mn-ea"/>
              </a:rPr>
              <a:t>5-Methodology and Project Scope</a:t>
            </a:r>
          </a:p>
          <a:p>
            <a:pPr algn="l"/>
            <a:r>
              <a:rPr lang="en-US" altLang="en-IN" sz="2400" dirty="0">
                <a:sym typeface="+mn-ea"/>
              </a:rPr>
              <a:t>6-Goals and KPI’s</a:t>
            </a:r>
          </a:p>
          <a:p>
            <a:pPr algn="l"/>
            <a:r>
              <a:rPr lang="en-US" altLang="en-IN" sz="2400" dirty="0">
                <a:sym typeface="+mn-ea"/>
              </a:rPr>
              <a:t>7-Technical Process </a:t>
            </a:r>
          </a:p>
          <a:p>
            <a:pPr algn="l"/>
            <a:r>
              <a:rPr lang="en-US" altLang="en-IN" sz="2400" dirty="0">
                <a:sym typeface="+mn-ea"/>
              </a:rPr>
              <a:t>8-Conclusion</a:t>
            </a:r>
          </a:p>
          <a:p>
            <a:pPr algn="l"/>
            <a:r>
              <a:rPr lang="en-US" altLang="en-IN" sz="2400" dirty="0">
                <a:sym typeface="+mn-ea"/>
              </a:rPr>
              <a:t>9-Project Owner</a:t>
            </a:r>
          </a:p>
          <a:p>
            <a:pPr marL="0" indent="0">
              <a:buNone/>
            </a:pPr>
            <a:endParaRPr lang="en-US" altLang="en-IN" dirty="0">
              <a:solidFill>
                <a:schemeClr val="bg1"/>
              </a:solidFill>
            </a:endParaRPr>
          </a:p>
          <a:p>
            <a:pPr algn="l"/>
            <a:endParaRPr lang="en-IN" dirty="0"/>
          </a:p>
        </p:txBody>
      </p:sp>
      <p:pic>
        <p:nvPicPr>
          <p:cNvPr id="4" name="Picture 2">
            <a:extLst>
              <a:ext uri="{FF2B5EF4-FFF2-40B4-BE49-F238E27FC236}">
                <a16:creationId xmlns:a16="http://schemas.microsoft.com/office/drawing/2014/main" id="{9CC73372-5592-2513-8BDC-B39D6B0E18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339" y="184727"/>
            <a:ext cx="2285134" cy="48952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FMCG Fast Moving Consumer Goods Acronym on a Sticker Stock Vector ...">
            <a:extLst>
              <a:ext uri="{FF2B5EF4-FFF2-40B4-BE49-F238E27FC236}">
                <a16:creationId xmlns:a16="http://schemas.microsoft.com/office/drawing/2014/main" id="{5C158562-174D-DE7B-550C-C92A95398A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8473" y="48491"/>
            <a:ext cx="1995053" cy="641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7028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2E040-5613-D65D-4B60-46279B9EF9FC}"/>
              </a:ext>
            </a:extLst>
          </p:cNvPr>
          <p:cNvSpPr>
            <a:spLocks noGrp="1"/>
          </p:cNvSpPr>
          <p:nvPr>
            <p:ph type="ctrTitle"/>
          </p:nvPr>
        </p:nvSpPr>
        <p:spPr>
          <a:xfrm>
            <a:off x="1524000" y="360218"/>
            <a:ext cx="9144000" cy="1533237"/>
          </a:xfrm>
        </p:spPr>
        <p:txBody>
          <a:bodyPr>
            <a:normAutofit fontScale="90000"/>
          </a:bodyPr>
          <a:lstStyle/>
          <a:p>
            <a:br>
              <a:rPr lang="en-US" sz="2200" dirty="0">
                <a:ln w="22225">
                  <a:solidFill>
                    <a:schemeClr val="accent2"/>
                  </a:solidFill>
                  <a:prstDash val="solid"/>
                </a:ln>
                <a:solidFill>
                  <a:schemeClr val="accent2">
                    <a:lumMod val="40000"/>
                    <a:lumOff val="60000"/>
                  </a:schemeClr>
                </a:solidFill>
                <a:effectLst/>
              </a:rPr>
            </a:br>
            <a:br>
              <a:rPr lang="en-US" sz="2200" dirty="0">
                <a:ln w="22225">
                  <a:solidFill>
                    <a:schemeClr val="accent2"/>
                  </a:solidFill>
                  <a:prstDash val="solid"/>
                </a:ln>
                <a:solidFill>
                  <a:schemeClr val="accent2">
                    <a:lumMod val="40000"/>
                    <a:lumOff val="60000"/>
                  </a:schemeClr>
                </a:solidFill>
                <a:effectLst/>
              </a:rPr>
            </a:br>
            <a:br>
              <a:rPr lang="en-US" sz="2200" dirty="0">
                <a:ln w="22225">
                  <a:solidFill>
                    <a:schemeClr val="accent2"/>
                  </a:solidFill>
                  <a:prstDash val="solid"/>
                </a:ln>
                <a:solidFill>
                  <a:schemeClr val="accent2">
                    <a:lumMod val="40000"/>
                    <a:lumOff val="60000"/>
                  </a:schemeClr>
                </a:solidFill>
                <a:effectLst/>
              </a:rPr>
            </a:br>
            <a:br>
              <a:rPr lang="en-US" sz="2200" dirty="0">
                <a:ln w="22225">
                  <a:solidFill>
                    <a:schemeClr val="accent2"/>
                  </a:solidFill>
                  <a:prstDash val="solid"/>
                </a:ln>
                <a:solidFill>
                  <a:schemeClr val="accent2">
                    <a:lumMod val="40000"/>
                    <a:lumOff val="60000"/>
                  </a:schemeClr>
                </a:solidFill>
                <a:effectLst/>
              </a:rPr>
            </a:br>
            <a:br>
              <a:rPr lang="en-US" sz="2200" dirty="0">
                <a:ln w="22225">
                  <a:solidFill>
                    <a:schemeClr val="accent2"/>
                  </a:solidFill>
                  <a:prstDash val="solid"/>
                </a:ln>
                <a:solidFill>
                  <a:schemeClr val="accent2">
                    <a:lumMod val="40000"/>
                    <a:lumOff val="60000"/>
                  </a:schemeClr>
                </a:solidFill>
                <a:effectLst/>
              </a:rPr>
            </a:br>
            <a:r>
              <a:rPr lang="en-US" sz="2200" dirty="0">
                <a:ln w="22225">
                  <a:solidFill>
                    <a:schemeClr val="accent2"/>
                  </a:solidFill>
                  <a:prstDash val="solid"/>
                </a:ln>
                <a:solidFill>
                  <a:schemeClr val="accent2">
                    <a:lumMod val="40000"/>
                    <a:lumOff val="60000"/>
                  </a:schemeClr>
                </a:solidFill>
                <a:effectLst/>
              </a:rPr>
              <a:t>Introduction: Background And Problem</a:t>
            </a:r>
            <a:br>
              <a:rPr lang="en-US" sz="6000" dirty="0">
                <a:ln w="22225">
                  <a:solidFill>
                    <a:schemeClr val="accent2"/>
                  </a:solidFill>
                  <a:prstDash val="solid"/>
                </a:ln>
                <a:solidFill>
                  <a:schemeClr val="accent2">
                    <a:lumMod val="40000"/>
                    <a:lumOff val="60000"/>
                  </a:schemeClr>
                </a:solidFill>
                <a:effectLst/>
              </a:rPr>
            </a:br>
            <a:endParaRPr lang="en-IN" dirty="0"/>
          </a:p>
        </p:txBody>
      </p:sp>
      <p:sp>
        <p:nvSpPr>
          <p:cNvPr id="3" name="Subtitle 2">
            <a:extLst>
              <a:ext uri="{FF2B5EF4-FFF2-40B4-BE49-F238E27FC236}">
                <a16:creationId xmlns:a16="http://schemas.microsoft.com/office/drawing/2014/main" id="{0515EB3A-2A9D-4D87-D554-B1F724DDED70}"/>
              </a:ext>
            </a:extLst>
          </p:cNvPr>
          <p:cNvSpPr>
            <a:spLocks noGrp="1"/>
          </p:cNvSpPr>
          <p:nvPr>
            <p:ph type="subTitle" idx="1"/>
          </p:nvPr>
        </p:nvSpPr>
        <p:spPr>
          <a:xfrm>
            <a:off x="1524000" y="1122363"/>
            <a:ext cx="9144000" cy="4135437"/>
          </a:xfrm>
        </p:spPr>
        <p:txBody>
          <a:bodyPr>
            <a:normAutofit/>
          </a:bodyPr>
          <a:lstStyle/>
          <a:p>
            <a:pPr algn="l"/>
            <a:r>
              <a:rPr lang="en-US" sz="2000" u="sng" dirty="0">
                <a:solidFill>
                  <a:srgbClr val="C00000"/>
                </a:solidFill>
              </a:rPr>
              <a:t>Introduction</a:t>
            </a:r>
          </a:p>
          <a:p>
            <a:pPr algn="l"/>
            <a:r>
              <a:rPr lang="en-US" sz="1400" b="0" i="0" dirty="0">
                <a:solidFill>
                  <a:srgbClr val="000000"/>
                </a:solidFill>
                <a:effectLst/>
                <a:latin typeface="Roboto" panose="02000000000000000000" pitchFamily="2" charset="0"/>
              </a:rPr>
              <a:t>This project involves analyzing data from Amazon's network of warehouses to identify inefficiencies affecting the supply chain. These inefficiencies have led to frequent stockouts, delivery delays, and increased operational costs.</a:t>
            </a:r>
          </a:p>
          <a:p>
            <a:pPr algn="l"/>
            <a:r>
              <a:rPr lang="en-IN" sz="2000" u="sng" dirty="0" err="1">
                <a:solidFill>
                  <a:srgbClr val="C00000"/>
                </a:solidFill>
              </a:rPr>
              <a:t>BackGround</a:t>
            </a:r>
            <a:endParaRPr lang="en-IN" sz="2000" u="sng" dirty="0">
              <a:solidFill>
                <a:srgbClr val="C00000"/>
              </a:solidFill>
            </a:endParaRPr>
          </a:p>
          <a:p>
            <a:pPr algn="l"/>
            <a:r>
              <a:rPr lang="en-US" sz="1400" kern="100" dirty="0">
                <a:solidFill>
                  <a:srgbClr val="000000"/>
                </a:solidFill>
                <a:effectLst/>
                <a:latin typeface="Calibri" panose="020F0502020204030204" pitchFamily="34" charset="0"/>
                <a:cs typeface="Times New Roman" panose="02020603050405020304" pitchFamily="18" charset="0"/>
              </a:rPr>
              <a:t>You are a data analyst at Amazon, which has an extensive network of warehouses across various regions. The company is facing challenges in ensuring efficient warehouse operations, resulting in frequent stockouts, delays in deliveries, and increased operational costs. The management has tasked you with analyzing the data from these warehouses to identify key issues and provide actionable insights to enhance warehouse efficiency</a:t>
            </a:r>
            <a:r>
              <a:rPr lang="en-US" sz="1400" b="1" u="sng" kern="100" dirty="0">
                <a:solidFill>
                  <a:srgbClr val="C55911"/>
                </a:solidFill>
                <a:effectLst/>
                <a:latin typeface="Calibri" panose="020F0502020204030204" pitchFamily="34" charset="0"/>
                <a:cs typeface="Times New Roman" panose="02020603050405020304" pitchFamily="18" charset="0"/>
              </a:rPr>
              <a:t>.</a:t>
            </a:r>
          </a:p>
          <a:p>
            <a:pPr algn="l"/>
            <a:r>
              <a:rPr lang="en-US" sz="2000" u="sng" kern="100" dirty="0">
                <a:solidFill>
                  <a:srgbClr val="C55911"/>
                </a:solidFill>
                <a:effectLst/>
                <a:cs typeface="Times New Roman" panose="02020603050405020304" pitchFamily="18" charset="0"/>
              </a:rPr>
              <a:t>Problem</a:t>
            </a:r>
          </a:p>
          <a:p>
            <a:pPr algn="l"/>
            <a:r>
              <a:rPr lang="en-US" sz="1400" kern="100" dirty="0">
                <a:solidFill>
                  <a:srgbClr val="000000"/>
                </a:solidFill>
                <a:effectLst/>
                <a:latin typeface="Calibri" panose="020F0502020204030204" pitchFamily="34" charset="0"/>
                <a:cs typeface="Times New Roman" panose="02020603050405020304" pitchFamily="18" charset="0"/>
              </a:rPr>
              <a:t>You are a data analyst at Amazon, which has an extensive network of warehouses across various regions. The company is facing challenges in ensuring efficient warehouse operations, resulting in frequent stockouts, delays in deliveries, and increased operational costs. The management has tasked you with analyzing the data from these warehouses to identify key issues and provide actionable insights to enhance warehouse efficiency</a:t>
            </a:r>
            <a:r>
              <a:rPr lang="en-US" sz="1400" b="1" u="sng" kern="100" dirty="0">
                <a:solidFill>
                  <a:srgbClr val="C55911"/>
                </a:solidFill>
                <a:effectLst/>
                <a:latin typeface="Calibri" panose="020F0502020204030204" pitchFamily="34" charset="0"/>
                <a:cs typeface="Times New Roman" panose="02020603050405020304" pitchFamily="18" charset="0"/>
              </a:rPr>
              <a:t>.</a:t>
            </a:r>
            <a:endParaRPr lang="en-US" sz="1400" kern="100" dirty="0">
              <a:effectLst/>
              <a:latin typeface="Calibri" panose="020F0502020204030204" pitchFamily="34" charset="0"/>
              <a:cs typeface="Times New Roman" panose="02020603050405020304" pitchFamily="18" charset="0"/>
            </a:endParaRPr>
          </a:p>
          <a:p>
            <a:pPr algn="l"/>
            <a:endParaRPr lang="en-US" sz="2000" kern="100" dirty="0">
              <a:effectLst/>
              <a:cs typeface="Times New Roman" panose="02020603050405020304" pitchFamily="18" charset="0"/>
            </a:endParaRPr>
          </a:p>
          <a:p>
            <a:pPr algn="l"/>
            <a:endParaRPr lang="en-IN" sz="2000" u="sng" dirty="0">
              <a:solidFill>
                <a:srgbClr val="C00000"/>
              </a:solidFill>
            </a:endParaRPr>
          </a:p>
        </p:txBody>
      </p:sp>
      <p:pic>
        <p:nvPicPr>
          <p:cNvPr id="4" name="Picture 2">
            <a:extLst>
              <a:ext uri="{FF2B5EF4-FFF2-40B4-BE49-F238E27FC236}">
                <a16:creationId xmlns:a16="http://schemas.microsoft.com/office/drawing/2014/main" id="{3FEF3DCC-DD58-572E-9CC9-A562B7ECCD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339" y="184727"/>
            <a:ext cx="2285134" cy="48952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FMCG Fast Moving Consumer Goods Acronym on a Sticker Stock Vector ...">
            <a:extLst>
              <a:ext uri="{FF2B5EF4-FFF2-40B4-BE49-F238E27FC236}">
                <a16:creationId xmlns:a16="http://schemas.microsoft.com/office/drawing/2014/main" id="{B4FE9171-75BC-61E7-BF0A-DEF34C30BA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9382" y="-27709"/>
            <a:ext cx="1995053"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4243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F405-D5ED-0161-6A32-062933FDF742}"/>
              </a:ext>
            </a:extLst>
          </p:cNvPr>
          <p:cNvSpPr>
            <a:spLocks noGrp="1"/>
          </p:cNvSpPr>
          <p:nvPr>
            <p:ph type="ctrTitle"/>
          </p:nvPr>
        </p:nvSpPr>
        <p:spPr>
          <a:xfrm>
            <a:off x="1524000" y="1122363"/>
            <a:ext cx="9144000" cy="477837"/>
          </a:xfrm>
        </p:spPr>
        <p:txBody>
          <a:bodyPr>
            <a:normAutofit/>
          </a:bodyPr>
          <a:lstStyle/>
          <a:p>
            <a:r>
              <a:rPr lang="en-US" sz="2000" b="1" u="sng" dirty="0">
                <a:solidFill>
                  <a:schemeClr val="accent2"/>
                </a:solidFill>
              </a:rPr>
              <a:t>Solution</a:t>
            </a:r>
            <a:endParaRPr lang="en-IN" sz="2000" b="1" u="sng" dirty="0">
              <a:solidFill>
                <a:schemeClr val="accent2"/>
              </a:solidFill>
            </a:endParaRPr>
          </a:p>
        </p:txBody>
      </p:sp>
      <p:sp>
        <p:nvSpPr>
          <p:cNvPr id="3" name="Subtitle 2">
            <a:extLst>
              <a:ext uri="{FF2B5EF4-FFF2-40B4-BE49-F238E27FC236}">
                <a16:creationId xmlns:a16="http://schemas.microsoft.com/office/drawing/2014/main" id="{3350671E-BD6F-069A-8BE4-1B372884EFDB}"/>
              </a:ext>
            </a:extLst>
          </p:cNvPr>
          <p:cNvSpPr>
            <a:spLocks noGrp="1"/>
          </p:cNvSpPr>
          <p:nvPr>
            <p:ph type="subTitle" idx="1"/>
          </p:nvPr>
        </p:nvSpPr>
        <p:spPr>
          <a:xfrm>
            <a:off x="1126836" y="1736435"/>
            <a:ext cx="9541164" cy="4936837"/>
          </a:xfrm>
        </p:spPr>
        <p:txBody>
          <a:bodyPr>
            <a:normAutofit fontScale="85000" lnSpcReduction="20000"/>
          </a:bodyPr>
          <a:lstStyle/>
          <a:p>
            <a:pPr algn="l">
              <a:lnSpc>
                <a:spcPct val="107000"/>
              </a:lnSpc>
              <a:spcAft>
                <a:spcPts val="800"/>
              </a:spcAft>
              <a:buNone/>
            </a:pPr>
            <a:r>
              <a:rPr lang="en-US" sz="1800" kern="100" dirty="0">
                <a:solidFill>
                  <a:srgbClr val="000000"/>
                </a:solidFill>
                <a:effectLst/>
                <a:latin typeface="Calibri" panose="020F0502020204030204" pitchFamily="34" charset="0"/>
                <a:cs typeface="Times New Roman" panose="02020603050405020304" pitchFamily="18" charset="0"/>
              </a:rPr>
              <a:t>o solve Amazon’s warehouse inefficiencies as a data analyst, we can take a systematic approach involving data exploration, root cause analysis, and optimization strategies.</a:t>
            </a:r>
            <a:endParaRPr lang="en-US" sz="1800" kern="100" dirty="0">
              <a:latin typeface="Calibri" panose="020F0502020204030204" pitchFamily="34" charset="0"/>
              <a:cs typeface="Times New Roman" panose="02020603050405020304" pitchFamily="18" charset="0"/>
            </a:endParaRPr>
          </a:p>
          <a:p>
            <a:pPr marL="342900" indent="-342900" algn="l">
              <a:lnSpc>
                <a:spcPct val="107000"/>
              </a:lnSpc>
              <a:spcAft>
                <a:spcPts val="800"/>
              </a:spcAft>
              <a:buAutoNum type="arabicPeriod"/>
            </a:pPr>
            <a:r>
              <a:rPr lang="en-US" sz="1800" b="1" kern="100" dirty="0">
                <a:solidFill>
                  <a:srgbClr val="000000"/>
                </a:solidFill>
                <a:effectLst/>
                <a:latin typeface="Calibri" panose="020F0502020204030204" pitchFamily="34" charset="0"/>
                <a:cs typeface="Times New Roman" panose="02020603050405020304" pitchFamily="18" charset="0"/>
              </a:rPr>
              <a:t>Understand the Problem &amp; Define Key Metrics</a:t>
            </a:r>
          </a:p>
          <a:p>
            <a:pPr marL="342900" lvl="0" indent="-342900" algn="l">
              <a:lnSpc>
                <a:spcPct val="107000"/>
              </a:lnSpc>
              <a:spcAft>
                <a:spcPts val="800"/>
              </a:spcAft>
              <a:buFont typeface="Symbol" panose="05050102010706020507" pitchFamily="18" charset="2"/>
              <a:buChar char=""/>
              <a:tabLst>
                <a:tab pos="457200" algn="l"/>
              </a:tabLst>
            </a:pPr>
            <a:r>
              <a:rPr lang="en-US" sz="1800" kern="100" dirty="0">
                <a:solidFill>
                  <a:srgbClr val="000000"/>
                </a:solidFill>
                <a:effectLst/>
                <a:latin typeface="Calibri" panose="020F0502020204030204" pitchFamily="34" charset="0"/>
                <a:cs typeface="Times New Roman" panose="02020603050405020304" pitchFamily="18" charset="0"/>
              </a:rPr>
              <a:t>Stockouts → Lost sales &amp; customer dissatisfaction</a:t>
            </a:r>
          </a:p>
          <a:p>
            <a:pPr marL="342900" lvl="0" indent="-342900" algn="l">
              <a:lnSpc>
                <a:spcPct val="107000"/>
              </a:lnSpc>
              <a:spcAft>
                <a:spcPts val="800"/>
              </a:spcAft>
              <a:buFont typeface="Symbol" panose="05050102010706020507" pitchFamily="18" charset="2"/>
              <a:buChar char=""/>
              <a:tabLst>
                <a:tab pos="457200" algn="l"/>
              </a:tabLst>
            </a:pPr>
            <a:r>
              <a:rPr lang="en-US" sz="1800" kern="100" dirty="0">
                <a:solidFill>
                  <a:srgbClr val="000000"/>
                </a:solidFill>
                <a:effectLst/>
                <a:latin typeface="Calibri" panose="020F0502020204030204" pitchFamily="34" charset="0"/>
                <a:cs typeface="Times New Roman" panose="02020603050405020304" pitchFamily="18" charset="0"/>
              </a:rPr>
              <a:t>Delivery delays → Reduced Prime efficiency &amp; SLA breaches</a:t>
            </a:r>
            <a:endParaRPr lang="en-US" sz="1800" kern="100" dirty="0">
              <a:effectLst/>
              <a:latin typeface="Calibri" panose="020F0502020204030204" pitchFamily="34" charset="0"/>
              <a:cs typeface="Times New Roman" panose="02020603050405020304" pitchFamily="18" charset="0"/>
            </a:endParaRPr>
          </a:p>
          <a:p>
            <a:pPr marL="342900" lvl="0" indent="-342900" algn="l">
              <a:lnSpc>
                <a:spcPct val="107000"/>
              </a:lnSpc>
              <a:spcAft>
                <a:spcPts val="800"/>
              </a:spcAft>
              <a:buFont typeface="Symbol" panose="05050102010706020507" pitchFamily="18" charset="2"/>
              <a:buChar char=""/>
              <a:tabLst>
                <a:tab pos="457200" algn="l"/>
              </a:tabLst>
            </a:pPr>
            <a:r>
              <a:rPr lang="en-US" sz="1800" kern="100" dirty="0">
                <a:solidFill>
                  <a:srgbClr val="000000"/>
                </a:solidFill>
                <a:effectLst/>
                <a:latin typeface="Calibri" panose="020F0502020204030204" pitchFamily="34" charset="0"/>
                <a:cs typeface="Times New Roman" panose="02020603050405020304" pitchFamily="18" charset="0"/>
              </a:rPr>
              <a:t>Increased costs → Inefficient labor &amp; warehouse space usage</a:t>
            </a:r>
          </a:p>
          <a:p>
            <a:pPr lvl="0" algn="l">
              <a:lnSpc>
                <a:spcPct val="107000"/>
              </a:lnSpc>
              <a:spcAft>
                <a:spcPts val="800"/>
              </a:spcAft>
              <a:tabLst>
                <a:tab pos="457200" algn="l"/>
              </a:tabLst>
            </a:pPr>
            <a:r>
              <a:rPr lang="en-US" sz="1800" b="1" kern="100" dirty="0">
                <a:solidFill>
                  <a:srgbClr val="000000"/>
                </a:solidFill>
                <a:effectLst/>
                <a:latin typeface="Calibri" panose="020F0502020204030204" pitchFamily="34" charset="0"/>
                <a:cs typeface="Times New Roman" panose="02020603050405020304" pitchFamily="18" charset="0"/>
              </a:rPr>
              <a:t>2. Collect &amp; Analyze Warehouse Data</a:t>
            </a:r>
            <a:endParaRPr lang="en-US" sz="1800" kern="100" dirty="0">
              <a:effectLst/>
              <a:latin typeface="Calibri" panose="020F0502020204030204" pitchFamily="34" charset="0"/>
              <a:cs typeface="Times New Roman" panose="02020603050405020304" pitchFamily="18" charset="0"/>
            </a:endParaRPr>
          </a:p>
          <a:p>
            <a:pPr algn="l">
              <a:lnSpc>
                <a:spcPct val="107000"/>
              </a:lnSpc>
              <a:spcAft>
                <a:spcPts val="800"/>
              </a:spcAft>
              <a:buNone/>
            </a:pPr>
            <a:r>
              <a:rPr lang="en-US" sz="1800" b="1" kern="100" dirty="0">
                <a:solidFill>
                  <a:srgbClr val="000000"/>
                </a:solidFill>
                <a:effectLst/>
                <a:latin typeface="Calibri" panose="020F0502020204030204" pitchFamily="34" charset="0"/>
                <a:cs typeface="Times New Roman" panose="02020603050405020304" pitchFamily="18" charset="0"/>
              </a:rPr>
              <a:t>Data Sources:</a:t>
            </a:r>
            <a:endParaRPr lang="en-US" sz="1800" kern="100" dirty="0">
              <a:effectLst/>
              <a:latin typeface="Calibri" panose="020F0502020204030204" pitchFamily="34" charset="0"/>
              <a:cs typeface="Times New Roman" panose="02020603050405020304" pitchFamily="18" charset="0"/>
            </a:endParaRPr>
          </a:p>
          <a:p>
            <a:pPr marL="342900" lvl="0" indent="-342900" algn="l">
              <a:lnSpc>
                <a:spcPct val="107000"/>
              </a:lnSpc>
              <a:spcAft>
                <a:spcPts val="800"/>
              </a:spcAft>
              <a:buFont typeface="Symbol" panose="05050102010706020507" pitchFamily="18" charset="2"/>
              <a:buChar char=""/>
              <a:tabLst>
                <a:tab pos="457200" algn="l"/>
              </a:tabLst>
            </a:pPr>
            <a:r>
              <a:rPr lang="en-US" sz="1800" kern="100" dirty="0">
                <a:solidFill>
                  <a:srgbClr val="000000"/>
                </a:solidFill>
                <a:effectLst/>
                <a:latin typeface="Calibri" panose="020F0502020204030204" pitchFamily="34" charset="0"/>
                <a:cs typeface="Times New Roman" panose="02020603050405020304" pitchFamily="18" charset="0"/>
              </a:rPr>
              <a:t>Warehouse Management System (WMS) logs</a:t>
            </a:r>
            <a:endParaRPr lang="en-US" sz="1800" kern="100" dirty="0">
              <a:effectLst/>
              <a:latin typeface="Calibri" panose="020F0502020204030204" pitchFamily="34" charset="0"/>
              <a:cs typeface="Times New Roman" panose="02020603050405020304" pitchFamily="18" charset="0"/>
            </a:endParaRPr>
          </a:p>
          <a:p>
            <a:pPr marL="342900" lvl="0" indent="-342900" algn="l">
              <a:lnSpc>
                <a:spcPct val="107000"/>
              </a:lnSpc>
              <a:spcAft>
                <a:spcPts val="800"/>
              </a:spcAft>
              <a:buFont typeface="Symbol" panose="05050102010706020507" pitchFamily="18" charset="2"/>
              <a:buChar char=""/>
              <a:tabLst>
                <a:tab pos="457200" algn="l"/>
              </a:tabLst>
            </a:pPr>
            <a:r>
              <a:rPr lang="en-US" sz="1800" kern="100" dirty="0">
                <a:solidFill>
                  <a:srgbClr val="000000"/>
                </a:solidFill>
                <a:effectLst/>
                <a:latin typeface="Calibri" panose="020F0502020204030204" pitchFamily="34" charset="0"/>
                <a:cs typeface="Times New Roman" panose="02020603050405020304" pitchFamily="18" charset="0"/>
              </a:rPr>
              <a:t>Labor productivity records</a:t>
            </a:r>
            <a:endParaRPr lang="en-US" sz="1800" kern="100" dirty="0">
              <a:effectLst/>
              <a:latin typeface="Calibri" panose="020F0502020204030204" pitchFamily="34" charset="0"/>
              <a:cs typeface="Times New Roman" panose="02020603050405020304" pitchFamily="18" charset="0"/>
            </a:endParaRPr>
          </a:p>
          <a:p>
            <a:pPr marL="342900" lvl="0" indent="-342900" algn="l">
              <a:lnSpc>
                <a:spcPct val="107000"/>
              </a:lnSpc>
              <a:spcAft>
                <a:spcPts val="800"/>
              </a:spcAft>
              <a:buFont typeface="Symbol" panose="05050102010706020507" pitchFamily="18" charset="2"/>
              <a:buChar char=""/>
              <a:tabLst>
                <a:tab pos="457200" algn="l"/>
              </a:tabLst>
            </a:pPr>
            <a:r>
              <a:rPr lang="en-US" sz="1800" kern="100" dirty="0">
                <a:solidFill>
                  <a:srgbClr val="000000"/>
                </a:solidFill>
                <a:effectLst/>
                <a:latin typeface="Calibri" panose="020F0502020204030204" pitchFamily="34" charset="0"/>
                <a:cs typeface="Times New Roman" panose="02020603050405020304" pitchFamily="18" charset="0"/>
              </a:rPr>
              <a:t>Historical order &amp; shipment data</a:t>
            </a:r>
            <a:endParaRPr lang="en-US" sz="1800" kern="100" dirty="0">
              <a:effectLst/>
              <a:latin typeface="Calibri" panose="020F0502020204030204" pitchFamily="34" charset="0"/>
              <a:cs typeface="Times New Roman" panose="02020603050405020304" pitchFamily="18" charset="0"/>
            </a:endParaRPr>
          </a:p>
          <a:p>
            <a:pPr marL="342900" lvl="0" indent="-342900" algn="l">
              <a:lnSpc>
                <a:spcPct val="107000"/>
              </a:lnSpc>
              <a:spcAft>
                <a:spcPts val="800"/>
              </a:spcAft>
              <a:buFont typeface="Symbol" panose="05050102010706020507" pitchFamily="18" charset="2"/>
              <a:buChar char=""/>
              <a:tabLst>
                <a:tab pos="457200" algn="l"/>
              </a:tabLst>
            </a:pPr>
            <a:r>
              <a:rPr lang="en-US" sz="1800" kern="100" dirty="0">
                <a:solidFill>
                  <a:srgbClr val="000000"/>
                </a:solidFill>
                <a:effectLst/>
                <a:latin typeface="Calibri" panose="020F0502020204030204" pitchFamily="34" charset="0"/>
                <a:cs typeface="Times New Roman" panose="02020603050405020304" pitchFamily="18" charset="0"/>
              </a:rPr>
              <a:t>Inventory records &amp; demand forecasts</a:t>
            </a:r>
            <a:endParaRPr lang="en-US" sz="1800" kern="100" dirty="0">
              <a:effectLst/>
              <a:latin typeface="Calibri" panose="020F0502020204030204" pitchFamily="34" charset="0"/>
              <a:cs typeface="Times New Roman" panose="02020603050405020304" pitchFamily="18" charset="0"/>
            </a:endParaRPr>
          </a:p>
          <a:p>
            <a:pPr marL="342900" lvl="0" indent="-342900" algn="l">
              <a:lnSpc>
                <a:spcPct val="107000"/>
              </a:lnSpc>
              <a:spcAft>
                <a:spcPts val="800"/>
              </a:spcAft>
              <a:buFont typeface="Symbol" panose="05050102010706020507" pitchFamily="18" charset="2"/>
              <a:buChar char=""/>
              <a:tabLst>
                <a:tab pos="457200" algn="l"/>
              </a:tabLst>
            </a:pPr>
            <a:endParaRPr lang="en-US" sz="1800" kern="100" dirty="0">
              <a:effectLst/>
              <a:latin typeface="Calibri" panose="020F0502020204030204" pitchFamily="34" charset="0"/>
              <a:cs typeface="Times New Roman" panose="02020603050405020304" pitchFamily="18" charset="0"/>
            </a:endParaRPr>
          </a:p>
          <a:p>
            <a:pPr marL="342900" indent="-342900" algn="l">
              <a:lnSpc>
                <a:spcPct val="107000"/>
              </a:lnSpc>
              <a:spcAft>
                <a:spcPts val="800"/>
              </a:spcAft>
              <a:buAutoNum type="arabicPeriod"/>
            </a:pPr>
            <a:endParaRPr lang="en-IN" sz="1800" b="1" kern="100" dirty="0">
              <a:solidFill>
                <a:srgbClr val="000000"/>
              </a:solidFill>
              <a:effectLst/>
              <a:latin typeface="Calibri" panose="020F0502020204030204" pitchFamily="34" charset="0"/>
              <a:cs typeface="Times New Roman" panose="02020603050405020304" pitchFamily="18" charset="0"/>
            </a:endParaRPr>
          </a:p>
          <a:p>
            <a:pPr marL="342900" indent="-342900" algn="l">
              <a:lnSpc>
                <a:spcPct val="107000"/>
              </a:lnSpc>
              <a:spcAft>
                <a:spcPts val="800"/>
              </a:spcAft>
              <a:buAutoNum type="arabicPeriod"/>
            </a:pPr>
            <a:endParaRPr lang="en-US" sz="1800" kern="100" dirty="0">
              <a:effectLst/>
              <a:latin typeface="Calibri" panose="020F0502020204030204" pitchFamily="34" charset="0"/>
              <a:cs typeface="Times New Roman" panose="02020603050405020304" pitchFamily="18" charset="0"/>
            </a:endParaRPr>
          </a:p>
        </p:txBody>
      </p:sp>
      <p:pic>
        <p:nvPicPr>
          <p:cNvPr id="4" name="Picture 2">
            <a:extLst>
              <a:ext uri="{FF2B5EF4-FFF2-40B4-BE49-F238E27FC236}">
                <a16:creationId xmlns:a16="http://schemas.microsoft.com/office/drawing/2014/main" id="{268834C8-ED43-B582-104F-D963EAFB0E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339" y="184727"/>
            <a:ext cx="2285134" cy="48952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FMCG Fast Moving Consumer Goods Acronym on a Sticker Stock Vector ...">
            <a:extLst>
              <a:ext uri="{FF2B5EF4-FFF2-40B4-BE49-F238E27FC236}">
                <a16:creationId xmlns:a16="http://schemas.microsoft.com/office/drawing/2014/main" id="{79C5701F-F427-1337-804A-A524B9855C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9382" y="-27709"/>
            <a:ext cx="1995053"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0225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0E2B4-1375-1DB6-36E7-2ED12ED7E895}"/>
              </a:ext>
            </a:extLst>
          </p:cNvPr>
          <p:cNvSpPr>
            <a:spLocks noGrp="1"/>
          </p:cNvSpPr>
          <p:nvPr>
            <p:ph type="ctrTitle"/>
          </p:nvPr>
        </p:nvSpPr>
        <p:spPr>
          <a:xfrm>
            <a:off x="1524000" y="1122363"/>
            <a:ext cx="9144000" cy="477837"/>
          </a:xfrm>
        </p:spPr>
        <p:txBody>
          <a:bodyPr>
            <a:normAutofit/>
          </a:bodyPr>
          <a:lstStyle/>
          <a:p>
            <a:r>
              <a:rPr lang="en-US" sz="2800" b="1" u="sng" dirty="0">
                <a:solidFill>
                  <a:schemeClr val="accent2"/>
                </a:solidFill>
              </a:rPr>
              <a:t>Solution</a:t>
            </a:r>
            <a:endParaRPr lang="en-IN" sz="2800" dirty="0"/>
          </a:p>
        </p:txBody>
      </p:sp>
      <p:sp>
        <p:nvSpPr>
          <p:cNvPr id="3" name="Subtitle 2">
            <a:extLst>
              <a:ext uri="{FF2B5EF4-FFF2-40B4-BE49-F238E27FC236}">
                <a16:creationId xmlns:a16="http://schemas.microsoft.com/office/drawing/2014/main" id="{045EC02C-E57B-2BDE-471C-AB80D4D3C5C7}"/>
              </a:ext>
            </a:extLst>
          </p:cNvPr>
          <p:cNvSpPr>
            <a:spLocks noGrp="1"/>
          </p:cNvSpPr>
          <p:nvPr>
            <p:ph type="subTitle" idx="1"/>
          </p:nvPr>
        </p:nvSpPr>
        <p:spPr>
          <a:xfrm>
            <a:off x="1524000" y="1600200"/>
            <a:ext cx="9144000" cy="4994564"/>
          </a:xfrm>
        </p:spPr>
        <p:txBody>
          <a:bodyPr>
            <a:normAutofit fontScale="85000" lnSpcReduction="20000"/>
          </a:bodyPr>
          <a:lstStyle/>
          <a:p>
            <a:pPr algn="l"/>
            <a:r>
              <a:rPr lang="en-US" sz="1600" b="1" kern="0" dirty="0">
                <a:effectLst/>
                <a:cs typeface="Times New Roman" panose="02020603050405020304" pitchFamily="18" charset="0"/>
              </a:rPr>
              <a:t>3. Identify Root Causes of Inefficiencies</a:t>
            </a:r>
          </a:p>
          <a:p>
            <a:pPr algn="l"/>
            <a:r>
              <a:rPr lang="en-US" sz="1400" kern="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400" kern="0" dirty="0">
                <a:effectLst/>
                <a:latin typeface="Times New Roman" panose="02020603050405020304" pitchFamily="18" charset="0"/>
                <a:cs typeface="Times New Roman" panose="02020603050405020304" pitchFamily="18" charset="0"/>
              </a:rPr>
              <a:t> </a:t>
            </a:r>
            <a:r>
              <a:rPr lang="en-US" sz="1400" b="1" kern="0" dirty="0">
                <a:effectLst/>
                <a:latin typeface="Times New Roman" panose="02020603050405020304" pitchFamily="18" charset="0"/>
                <a:cs typeface="Times New Roman" panose="02020603050405020304" pitchFamily="18" charset="0"/>
              </a:rPr>
              <a:t>Potential Issues &amp; Data Insights</a:t>
            </a:r>
            <a:endParaRPr lang="en-US" sz="1400" kern="100" dirty="0">
              <a:effectLst/>
              <a:latin typeface="Calibri" panose="020F0502020204030204" pitchFamily="34" charset="0"/>
              <a:cs typeface="Times New Roman" panose="02020603050405020304" pitchFamily="18" charset="0"/>
            </a:endParaRPr>
          </a:p>
          <a:p>
            <a:pPr algn="l"/>
            <a:endParaRPr lang="en-US" sz="1600" kern="100" dirty="0">
              <a:effectLst/>
              <a:cs typeface="Times New Roman" panose="02020603050405020304" pitchFamily="18" charset="0"/>
            </a:endParaRPr>
          </a:p>
          <a:p>
            <a:r>
              <a:rPr lang="en-IN" sz="1800" b="1" u="sng" kern="100" dirty="0">
                <a:solidFill>
                  <a:srgbClr val="C55911"/>
                </a:solidFill>
                <a:effectLst/>
                <a:latin typeface="Calibri" panose="020F0502020204030204" pitchFamily="34" charset="0"/>
                <a:cs typeface="Times New Roman" panose="02020603050405020304" pitchFamily="18" charset="0"/>
              </a:rPr>
              <a:t>4. Implement Data-Driven Optimization Strategies</a:t>
            </a:r>
            <a:endParaRPr lang="en-IN" sz="1800" kern="100" dirty="0">
              <a:effectLst/>
              <a:latin typeface="Calibri" panose="020F0502020204030204" pitchFamily="34" charset="0"/>
              <a:cs typeface="Times New Roman" panose="02020603050405020304" pitchFamily="18" charset="0"/>
            </a:endParaRPr>
          </a:p>
          <a:p>
            <a:endParaRPr lang="en-IN" dirty="0"/>
          </a:p>
          <a:p>
            <a:endParaRPr lang="en-IN" dirty="0"/>
          </a:p>
          <a:p>
            <a:endParaRPr lang="en-IN" dirty="0"/>
          </a:p>
          <a:p>
            <a:endParaRPr lang="en-IN" dirty="0"/>
          </a:p>
          <a:p>
            <a:pPr algn="l"/>
            <a:endParaRPr lang="en-IN" sz="1600" b="1" u="sng" kern="100" dirty="0">
              <a:effectLst/>
              <a:latin typeface="Calibri" panose="020F0502020204030204" pitchFamily="34" charset="0"/>
              <a:cs typeface="Times New Roman" panose="02020603050405020304" pitchFamily="18" charset="0"/>
            </a:endParaRPr>
          </a:p>
          <a:p>
            <a:pPr algn="l"/>
            <a:endParaRPr lang="en-IN" sz="1600" b="1" u="sng" kern="100" dirty="0">
              <a:effectLst/>
              <a:latin typeface="Calibri" panose="020F0502020204030204" pitchFamily="34" charset="0"/>
              <a:cs typeface="Times New Roman" panose="02020603050405020304" pitchFamily="18" charset="0"/>
            </a:endParaRPr>
          </a:p>
          <a:p>
            <a:pPr algn="l"/>
            <a:r>
              <a:rPr lang="en-IN" sz="1600" b="1" kern="100" dirty="0">
                <a:effectLst/>
                <a:latin typeface="Calibri" panose="020F0502020204030204" pitchFamily="34" charset="0"/>
                <a:cs typeface="Times New Roman" panose="02020603050405020304" pitchFamily="18" charset="0"/>
              </a:rPr>
              <a:t>4. Implement Data-Driven Optimization Strategies</a:t>
            </a:r>
            <a:endParaRPr lang="en-IN" sz="1600" kern="100" dirty="0">
              <a:effectLst/>
              <a:latin typeface="Calibri" panose="020F0502020204030204" pitchFamily="34" charset="0"/>
              <a:cs typeface="Times New Roman" panose="02020603050405020304" pitchFamily="18" charset="0"/>
            </a:endParaRPr>
          </a:p>
          <a:p>
            <a:pPr algn="l"/>
            <a:r>
              <a:rPr lang="en-IN" sz="1800" kern="100" dirty="0">
                <a:solidFill>
                  <a:srgbClr val="000000"/>
                </a:solidFill>
                <a:effectLst/>
                <a:latin typeface="Calibri" panose="020F0502020204030204" pitchFamily="34" charset="0"/>
                <a:cs typeface="Times New Roman" panose="02020603050405020304" pitchFamily="18" charset="0"/>
              </a:rPr>
              <a:t> Improve Inventory Management</a:t>
            </a:r>
          </a:p>
          <a:p>
            <a:pPr algn="l"/>
            <a:r>
              <a:rPr lang="en-IN" sz="1800" kern="100" dirty="0">
                <a:solidFill>
                  <a:srgbClr val="000000"/>
                </a:solidFill>
                <a:effectLst/>
                <a:latin typeface="Calibri" panose="020F0502020204030204" pitchFamily="34" charset="0"/>
                <a:cs typeface="Times New Roman" panose="02020603050405020304" pitchFamily="18" charset="0"/>
              </a:rPr>
              <a:t>Optimize Warehouse Layout &amp; Storage</a:t>
            </a:r>
          </a:p>
          <a:p>
            <a:pPr algn="l"/>
            <a:r>
              <a:rPr lang="en-IN" sz="1800" kern="100" dirty="0">
                <a:solidFill>
                  <a:srgbClr val="000000"/>
                </a:solidFill>
                <a:effectLst/>
                <a:latin typeface="Calibri" panose="020F0502020204030204" pitchFamily="34" charset="0"/>
                <a:cs typeface="Times New Roman" panose="02020603050405020304" pitchFamily="18" charset="0"/>
              </a:rPr>
              <a:t>Enhance Order Fulfilment Process</a:t>
            </a:r>
            <a:endParaRPr lang="en-IN" sz="1800" kern="100" dirty="0">
              <a:effectLst/>
              <a:latin typeface="Calibri" panose="020F0502020204030204" pitchFamily="34" charset="0"/>
              <a:cs typeface="Times New Roman" panose="02020603050405020304" pitchFamily="18" charset="0"/>
            </a:endParaRPr>
          </a:p>
          <a:p>
            <a:pPr algn="l"/>
            <a:r>
              <a:rPr lang="en-IN" sz="1800" kern="100" dirty="0">
                <a:solidFill>
                  <a:srgbClr val="000000"/>
                </a:solidFill>
                <a:effectLst/>
                <a:latin typeface="Calibri" panose="020F0502020204030204" pitchFamily="34" charset="0"/>
                <a:cs typeface="Times New Roman" panose="02020603050405020304" pitchFamily="18" charset="0"/>
              </a:rPr>
              <a:t> Improve Workforce Productivity</a:t>
            </a:r>
            <a:endParaRPr lang="en-IN" sz="1800" kern="100" dirty="0">
              <a:effectLst/>
              <a:latin typeface="Calibri" panose="020F0502020204030204" pitchFamily="34" charset="0"/>
              <a:cs typeface="Times New Roman" panose="02020603050405020304" pitchFamily="18" charset="0"/>
            </a:endParaRPr>
          </a:p>
          <a:p>
            <a:pPr algn="l"/>
            <a:endParaRPr lang="en-IN" sz="1800" kern="100" dirty="0">
              <a:effectLst/>
              <a:latin typeface="Calibri" panose="020F0502020204030204" pitchFamily="34" charset="0"/>
              <a:cs typeface="Times New Roman" panose="02020603050405020304" pitchFamily="18" charset="0"/>
            </a:endParaRPr>
          </a:p>
          <a:p>
            <a:r>
              <a:rPr lang="en-IN" sz="1800" kern="100" dirty="0">
                <a:solidFill>
                  <a:srgbClr val="000000"/>
                </a:solidFill>
                <a:effectLst/>
                <a:latin typeface="Calibri" panose="020F0502020204030204" pitchFamily="34" charset="0"/>
                <a:cs typeface="Times New Roman" panose="02020603050405020304" pitchFamily="18" charset="0"/>
              </a:rPr>
              <a:t> </a:t>
            </a:r>
            <a:endParaRPr lang="en-IN" dirty="0"/>
          </a:p>
        </p:txBody>
      </p:sp>
      <p:graphicFrame>
        <p:nvGraphicFramePr>
          <p:cNvPr id="4" name="Table 3">
            <a:extLst>
              <a:ext uri="{FF2B5EF4-FFF2-40B4-BE49-F238E27FC236}">
                <a16:creationId xmlns:a16="http://schemas.microsoft.com/office/drawing/2014/main" id="{5C51BF83-AFD5-7A0F-1A19-0B219BE007AB}"/>
              </a:ext>
            </a:extLst>
          </p:cNvPr>
          <p:cNvGraphicFramePr>
            <a:graphicFrameLocks noGrp="1"/>
          </p:cNvGraphicFramePr>
          <p:nvPr>
            <p:extLst>
              <p:ext uri="{D42A27DB-BD31-4B8C-83A1-F6EECF244321}">
                <p14:modId xmlns:p14="http://schemas.microsoft.com/office/powerpoint/2010/main" val="1773487109"/>
              </p:ext>
            </p:extLst>
          </p:nvPr>
        </p:nvGraphicFramePr>
        <p:xfrm>
          <a:off x="1791854" y="2410691"/>
          <a:ext cx="8626764" cy="2192467"/>
        </p:xfrm>
        <a:graphic>
          <a:graphicData uri="http://schemas.openxmlformats.org/drawingml/2006/table">
            <a:tbl>
              <a:tblPr>
                <a:tableStyleId>{5C22544A-7EE6-4342-B048-85BDC9FD1C3A}</a:tableStyleId>
              </a:tblPr>
              <a:tblGrid>
                <a:gridCol w="2875588">
                  <a:extLst>
                    <a:ext uri="{9D8B030D-6E8A-4147-A177-3AD203B41FA5}">
                      <a16:colId xmlns:a16="http://schemas.microsoft.com/office/drawing/2014/main" val="93513796"/>
                    </a:ext>
                  </a:extLst>
                </a:gridCol>
                <a:gridCol w="2875588">
                  <a:extLst>
                    <a:ext uri="{9D8B030D-6E8A-4147-A177-3AD203B41FA5}">
                      <a16:colId xmlns:a16="http://schemas.microsoft.com/office/drawing/2014/main" val="2784495875"/>
                    </a:ext>
                  </a:extLst>
                </a:gridCol>
                <a:gridCol w="2875588">
                  <a:extLst>
                    <a:ext uri="{9D8B030D-6E8A-4147-A177-3AD203B41FA5}">
                      <a16:colId xmlns:a16="http://schemas.microsoft.com/office/drawing/2014/main" val="1851674449"/>
                    </a:ext>
                  </a:extLst>
                </a:gridCol>
              </a:tblGrid>
              <a:tr h="338897">
                <a:tc>
                  <a:txBody>
                    <a:bodyPr/>
                    <a:lstStyle/>
                    <a:p>
                      <a:pPr>
                        <a:lnSpc>
                          <a:spcPct val="107000"/>
                        </a:lnSpc>
                        <a:spcAft>
                          <a:spcPts val="800"/>
                        </a:spcAft>
                        <a:buNone/>
                      </a:pPr>
                      <a:r>
                        <a:rPr lang="en-IN" sz="1200" kern="0">
                          <a:effectLst/>
                        </a:rPr>
                        <a:t>Issue</a:t>
                      </a:r>
                      <a:endParaRPr lang="en-IN" sz="1100" kern="100">
                        <a:effectLst/>
                        <a:latin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buNone/>
                      </a:pPr>
                      <a:r>
                        <a:rPr lang="en-IN" sz="1200" kern="0">
                          <a:effectLst/>
                        </a:rPr>
                        <a:t>Data Indicators</a:t>
                      </a:r>
                      <a:endParaRPr lang="en-IN" sz="1100" kern="100">
                        <a:effectLst/>
                        <a:latin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buNone/>
                      </a:pPr>
                      <a:r>
                        <a:rPr lang="en-IN" sz="1200" kern="0">
                          <a:effectLst/>
                        </a:rPr>
                        <a:t>Possible Solution</a:t>
                      </a:r>
                      <a:endParaRPr lang="en-IN" sz="1100" kern="100">
                        <a:effectLst/>
                        <a:latin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624098710"/>
                  </a:ext>
                </a:extLst>
              </a:tr>
              <a:tr h="370714">
                <a:tc>
                  <a:txBody>
                    <a:bodyPr/>
                    <a:lstStyle/>
                    <a:p>
                      <a:pPr>
                        <a:lnSpc>
                          <a:spcPct val="107000"/>
                        </a:lnSpc>
                        <a:spcAft>
                          <a:spcPts val="800"/>
                        </a:spcAft>
                        <a:buNone/>
                      </a:pPr>
                      <a:r>
                        <a:rPr lang="en-IN" sz="1200" kern="0">
                          <a:effectLst/>
                        </a:rPr>
                        <a:t>Stockouts</a:t>
                      </a:r>
                      <a:endParaRPr lang="en-IN" sz="1100" kern="100">
                        <a:effectLst/>
                        <a:latin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US" sz="1200" kern="0">
                          <a:effectLst/>
                        </a:rPr>
                        <a:t>High demand volatility, poor forecasting</a:t>
                      </a:r>
                      <a:endParaRPr lang="en-US" sz="1100" kern="100">
                        <a:effectLst/>
                        <a:latin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1200" kern="0">
                          <a:effectLst/>
                        </a:rPr>
                        <a:t>AI-driven demand prediction</a:t>
                      </a:r>
                      <a:endParaRPr lang="en-IN" sz="1100" kern="100">
                        <a:effectLst/>
                        <a:latin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359228447"/>
                  </a:ext>
                </a:extLst>
              </a:tr>
              <a:tr h="370714">
                <a:tc>
                  <a:txBody>
                    <a:bodyPr/>
                    <a:lstStyle/>
                    <a:p>
                      <a:pPr>
                        <a:lnSpc>
                          <a:spcPct val="107000"/>
                        </a:lnSpc>
                        <a:spcAft>
                          <a:spcPts val="800"/>
                        </a:spcAft>
                        <a:buNone/>
                      </a:pPr>
                      <a:r>
                        <a:rPr lang="en-IN" sz="1200" kern="0">
                          <a:effectLst/>
                        </a:rPr>
                        <a:t>Delivery Delays</a:t>
                      </a:r>
                      <a:endParaRPr lang="en-IN" sz="1100" kern="100">
                        <a:effectLst/>
                        <a:latin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US" sz="1200" kern="0">
                          <a:effectLst/>
                        </a:rPr>
                        <a:t>Long pick &amp; pack times, inefficient layout</a:t>
                      </a:r>
                      <a:endParaRPr lang="en-US" sz="1100" kern="100">
                        <a:effectLst/>
                        <a:latin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1200" kern="0" dirty="0">
                          <a:effectLst/>
                        </a:rPr>
                        <a:t>Optimize warehouse zoning &amp; automation</a:t>
                      </a:r>
                      <a:endParaRPr lang="en-IN" sz="1100" kern="100" dirty="0">
                        <a:effectLst/>
                        <a:latin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231365931"/>
                  </a:ext>
                </a:extLst>
              </a:tr>
              <a:tr h="370714">
                <a:tc>
                  <a:txBody>
                    <a:bodyPr/>
                    <a:lstStyle/>
                    <a:p>
                      <a:pPr>
                        <a:lnSpc>
                          <a:spcPct val="107000"/>
                        </a:lnSpc>
                        <a:spcAft>
                          <a:spcPts val="800"/>
                        </a:spcAft>
                        <a:buNone/>
                      </a:pPr>
                      <a:r>
                        <a:rPr lang="en-IN" sz="1200" kern="0">
                          <a:effectLst/>
                        </a:rPr>
                        <a:t>Inventory Inaccuracy</a:t>
                      </a:r>
                      <a:endParaRPr lang="en-IN" sz="1100" kern="100">
                        <a:effectLst/>
                        <a:latin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US" sz="1200" kern="0">
                          <a:effectLst/>
                        </a:rPr>
                        <a:t>Mismatch between WMS and physical stock</a:t>
                      </a:r>
                      <a:endParaRPr lang="en-US" sz="1100" kern="100">
                        <a:effectLst/>
                        <a:latin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1200" kern="0">
                          <a:effectLst/>
                        </a:rPr>
                        <a:t>RFID-based real-time tracking</a:t>
                      </a:r>
                      <a:endParaRPr lang="en-IN" sz="1100" kern="100">
                        <a:effectLst/>
                        <a:latin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043653790"/>
                  </a:ext>
                </a:extLst>
              </a:tr>
              <a:tr h="370714">
                <a:tc>
                  <a:txBody>
                    <a:bodyPr/>
                    <a:lstStyle/>
                    <a:p>
                      <a:pPr>
                        <a:lnSpc>
                          <a:spcPct val="107000"/>
                        </a:lnSpc>
                        <a:spcAft>
                          <a:spcPts val="800"/>
                        </a:spcAft>
                        <a:buNone/>
                      </a:pPr>
                      <a:r>
                        <a:rPr lang="en-IN" sz="1200" kern="0">
                          <a:effectLst/>
                        </a:rPr>
                        <a:t>Poor Labor Productivity</a:t>
                      </a:r>
                      <a:endParaRPr lang="en-IN" sz="1100" kern="100">
                        <a:effectLst/>
                        <a:latin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US" sz="1200" kern="0">
                          <a:effectLst/>
                        </a:rPr>
                        <a:t>High idle time, overtime costs</a:t>
                      </a:r>
                      <a:endParaRPr lang="en-US" sz="1100" kern="100">
                        <a:effectLst/>
                        <a:latin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1200" kern="0">
                          <a:effectLst/>
                        </a:rPr>
                        <a:t>Workforce optimization &amp; task scheduling</a:t>
                      </a:r>
                      <a:endParaRPr lang="en-IN" sz="1100" kern="100">
                        <a:effectLst/>
                        <a:latin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349821679"/>
                  </a:ext>
                </a:extLst>
              </a:tr>
              <a:tr h="370714">
                <a:tc>
                  <a:txBody>
                    <a:bodyPr/>
                    <a:lstStyle/>
                    <a:p>
                      <a:pPr>
                        <a:lnSpc>
                          <a:spcPct val="107000"/>
                        </a:lnSpc>
                        <a:spcAft>
                          <a:spcPts val="800"/>
                        </a:spcAft>
                        <a:buNone/>
                      </a:pPr>
                      <a:r>
                        <a:rPr lang="en-IN" sz="1200" kern="0" dirty="0">
                          <a:effectLst/>
                        </a:rPr>
                        <a:t>Underutilized Space</a:t>
                      </a:r>
                      <a:endParaRPr lang="en-IN" sz="1100" kern="100" dirty="0">
                        <a:effectLst/>
                        <a:latin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US" sz="1200" kern="0">
                          <a:effectLst/>
                        </a:rPr>
                        <a:t>Low storage density, poor slotting</a:t>
                      </a:r>
                      <a:endParaRPr lang="en-US" sz="1100" kern="100">
                        <a:effectLst/>
                        <a:latin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1200" kern="0" dirty="0">
                          <a:effectLst/>
                        </a:rPr>
                        <a:t>Dynamic slotting &amp; vertical storage</a:t>
                      </a:r>
                      <a:endParaRPr lang="en-IN" sz="1100" kern="100" dirty="0">
                        <a:effectLst/>
                        <a:latin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813424979"/>
                  </a:ext>
                </a:extLst>
              </a:tr>
            </a:tbl>
          </a:graphicData>
        </a:graphic>
      </p:graphicFrame>
      <p:pic>
        <p:nvPicPr>
          <p:cNvPr id="10" name="Picture 2">
            <a:extLst>
              <a:ext uri="{FF2B5EF4-FFF2-40B4-BE49-F238E27FC236}">
                <a16:creationId xmlns:a16="http://schemas.microsoft.com/office/drawing/2014/main" id="{EEAC4D5B-5197-EC8C-9BF5-36BFB95F5E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339" y="184727"/>
            <a:ext cx="2285134" cy="48952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FMCG Fast Moving Consumer Goods Acronym on a Sticker Stock Vector ...">
            <a:extLst>
              <a:ext uri="{FF2B5EF4-FFF2-40B4-BE49-F238E27FC236}">
                <a16:creationId xmlns:a16="http://schemas.microsoft.com/office/drawing/2014/main" id="{54F32D26-DC44-106F-B8A6-69889E7D76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9382" y="-27709"/>
            <a:ext cx="1995053"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9111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52A8A-7B51-DABC-6E8F-1A332DEF23B0}"/>
              </a:ext>
            </a:extLst>
          </p:cNvPr>
          <p:cNvSpPr>
            <a:spLocks noGrp="1"/>
          </p:cNvSpPr>
          <p:nvPr>
            <p:ph type="ctrTitle"/>
          </p:nvPr>
        </p:nvSpPr>
        <p:spPr>
          <a:xfrm>
            <a:off x="1302327" y="1477818"/>
            <a:ext cx="9365673" cy="480292"/>
          </a:xfrm>
        </p:spPr>
        <p:txBody>
          <a:bodyPr>
            <a:normAutofit fontScale="90000"/>
          </a:bodyPr>
          <a:lstStyle/>
          <a:p>
            <a:br>
              <a:rPr lang="en-US" sz="2000" b="1" u="sng" kern="100" dirty="0">
                <a:solidFill>
                  <a:srgbClr val="C55911"/>
                </a:solidFill>
                <a:effectLst/>
                <a:ea typeface="Calibri" panose="020F0502020204030204" pitchFamily="34" charset="0"/>
                <a:cs typeface="Times New Roman" panose="02020603050405020304" pitchFamily="18" charset="0"/>
              </a:rPr>
            </a:br>
            <a:br>
              <a:rPr lang="en-US" sz="2000" b="1" u="sng" kern="100" dirty="0">
                <a:solidFill>
                  <a:srgbClr val="C55911"/>
                </a:solidFill>
                <a:effectLst/>
                <a:ea typeface="Calibri" panose="020F0502020204030204" pitchFamily="34" charset="0"/>
                <a:cs typeface="Times New Roman" panose="02020603050405020304" pitchFamily="18" charset="0"/>
              </a:rPr>
            </a:br>
            <a:br>
              <a:rPr lang="en-US" sz="2000" b="1" u="sng" kern="100" dirty="0">
                <a:solidFill>
                  <a:srgbClr val="C55911"/>
                </a:solidFill>
                <a:effectLst/>
                <a:ea typeface="Calibri" panose="020F0502020204030204" pitchFamily="34" charset="0"/>
                <a:cs typeface="Times New Roman" panose="02020603050405020304" pitchFamily="18" charset="0"/>
              </a:rPr>
            </a:br>
            <a:br>
              <a:rPr lang="en-US" sz="2000" b="1" u="sng" kern="100" dirty="0">
                <a:solidFill>
                  <a:srgbClr val="C55911"/>
                </a:solidFill>
                <a:effectLst/>
                <a:ea typeface="Calibri" panose="020F0502020204030204" pitchFamily="34" charset="0"/>
                <a:cs typeface="Times New Roman" panose="02020603050405020304" pitchFamily="18" charset="0"/>
              </a:rPr>
            </a:br>
            <a:br>
              <a:rPr lang="en-US" sz="2000" b="1" u="sng" kern="100" dirty="0">
                <a:solidFill>
                  <a:srgbClr val="C55911"/>
                </a:solidFill>
                <a:effectLst/>
                <a:ea typeface="Calibri" panose="020F0502020204030204" pitchFamily="34" charset="0"/>
                <a:cs typeface="Times New Roman" panose="02020603050405020304" pitchFamily="18" charset="0"/>
              </a:rPr>
            </a:br>
            <a:br>
              <a:rPr lang="en-US" sz="2000" b="1" u="sng" kern="100" dirty="0">
                <a:solidFill>
                  <a:srgbClr val="C55911"/>
                </a:solidFill>
                <a:effectLst/>
                <a:ea typeface="Calibri" panose="020F0502020204030204" pitchFamily="34" charset="0"/>
                <a:cs typeface="Times New Roman" panose="02020603050405020304" pitchFamily="18" charset="0"/>
              </a:rPr>
            </a:br>
            <a:br>
              <a:rPr lang="en-US" sz="2000" b="1" u="sng" kern="100" dirty="0">
                <a:solidFill>
                  <a:srgbClr val="C55911"/>
                </a:solidFill>
                <a:effectLst/>
                <a:ea typeface="Calibri" panose="020F0502020204030204" pitchFamily="34" charset="0"/>
                <a:cs typeface="Times New Roman" panose="02020603050405020304" pitchFamily="18" charset="0"/>
              </a:rPr>
            </a:br>
            <a:br>
              <a:rPr lang="en-US" sz="2000" b="1" u="sng" kern="100" dirty="0">
                <a:solidFill>
                  <a:srgbClr val="C55911"/>
                </a:solidFill>
                <a:effectLst/>
                <a:ea typeface="Calibri" panose="020F0502020204030204" pitchFamily="34" charset="0"/>
                <a:cs typeface="Times New Roman" panose="02020603050405020304" pitchFamily="18" charset="0"/>
              </a:rPr>
            </a:br>
            <a:r>
              <a:rPr lang="en-US" sz="2000" b="1" u="sng" kern="100" dirty="0">
                <a:solidFill>
                  <a:srgbClr val="C55911"/>
                </a:solidFill>
                <a:effectLst/>
                <a:ea typeface="Calibri" panose="020F0502020204030204" pitchFamily="34" charset="0"/>
                <a:cs typeface="Times New Roman" panose="02020603050405020304" pitchFamily="18" charset="0"/>
              </a:rPr>
              <a:t>Project Scope And Methodology</a:t>
            </a:r>
            <a:br>
              <a:rPr lang="en-US" sz="6000" kern="100" dirty="0">
                <a:effectLst/>
                <a:latin typeface="Calibri" panose="020F0502020204030204" pitchFamily="34"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5217050A-80E5-F229-93A6-C332C70DBA4A}"/>
              </a:ext>
            </a:extLst>
          </p:cNvPr>
          <p:cNvSpPr>
            <a:spLocks noGrp="1"/>
          </p:cNvSpPr>
          <p:nvPr>
            <p:ph type="subTitle" idx="1"/>
          </p:nvPr>
        </p:nvSpPr>
        <p:spPr>
          <a:xfrm>
            <a:off x="1524000" y="1403927"/>
            <a:ext cx="9144000" cy="4544291"/>
          </a:xfrm>
        </p:spPr>
        <p:txBody>
          <a:bodyPr>
            <a:normAutofit/>
          </a:bodyPr>
          <a:lstStyle/>
          <a:p>
            <a:pPr algn="l">
              <a:lnSpc>
                <a:spcPct val="107000"/>
              </a:lnSpc>
              <a:spcAft>
                <a:spcPts val="800"/>
              </a:spcAft>
              <a:buNone/>
            </a:pPr>
            <a:r>
              <a:rPr lang="en-US" sz="1800" b="1" kern="100" dirty="0">
                <a:solidFill>
                  <a:srgbClr val="C55911"/>
                </a:solidFill>
                <a:effectLst/>
                <a:latin typeface="Calibri" panose="020F0502020204030204" pitchFamily="34" charset="0"/>
                <a:ea typeface="Calibri" panose="020F0502020204030204" pitchFamily="34" charset="0"/>
                <a:cs typeface="Times New Roman" panose="02020603050405020304" pitchFamily="18" charset="0"/>
              </a:rPr>
              <a:t>📌</a:t>
            </a:r>
            <a:r>
              <a:rPr lang="en-US" sz="1800" b="1" kern="100" dirty="0">
                <a:solidFill>
                  <a:srgbClr val="C55911"/>
                </a:solidFill>
                <a:effectLst/>
                <a:latin typeface="Calibri" panose="020F0502020204030204" pitchFamily="34" charset="0"/>
                <a:cs typeface="Times New Roman" panose="02020603050405020304" pitchFamily="18" charset="0"/>
              </a:rPr>
              <a:t> Project Scope</a:t>
            </a:r>
            <a:endParaRPr lang="en-US" sz="1800" kern="100" dirty="0">
              <a:effectLst/>
              <a:latin typeface="Calibri" panose="020F0502020204030204" pitchFamily="34" charset="0"/>
              <a:cs typeface="Times New Roman" panose="02020603050405020304" pitchFamily="18" charset="0"/>
            </a:endParaRPr>
          </a:p>
          <a:p>
            <a:pPr algn="l">
              <a:lnSpc>
                <a:spcPct val="107000"/>
              </a:lnSpc>
              <a:spcAft>
                <a:spcPts val="800"/>
              </a:spcAft>
            </a:pPr>
            <a:r>
              <a:rPr lang="en-US" sz="1600" kern="100" dirty="0">
                <a:solidFill>
                  <a:srgbClr val="000000"/>
                </a:solidFill>
                <a:effectLst/>
                <a:latin typeface="Calibri" panose="020F0502020204030204" pitchFamily="34" charset="0"/>
                <a:cs typeface="Times New Roman" panose="02020603050405020304" pitchFamily="18" charset="0"/>
              </a:rPr>
              <a:t>This project aims to analyze Amazon’s warehouse operations to identify inefficiencies contributing to stockouts, delivery delays, and increased costs. The focus will be on diagnosing operational bottlenecks, leveraging data analytics for insights, and proposing data-driven solutions to optimize performance.</a:t>
            </a:r>
          </a:p>
          <a:p>
            <a:pPr algn="l">
              <a:lnSpc>
                <a:spcPct val="107000"/>
              </a:lnSpc>
              <a:spcAft>
                <a:spcPts val="800"/>
              </a:spcAft>
              <a:buNone/>
            </a:pPr>
            <a:r>
              <a:rPr lang="en-US" sz="1800" b="1" kern="100" dirty="0">
                <a:solidFill>
                  <a:srgbClr val="000000"/>
                </a:solidFill>
                <a:effectLst/>
                <a:latin typeface="Calibri" panose="020F0502020204030204" pitchFamily="34" charset="0"/>
                <a:cs typeface="Times New Roman" panose="02020603050405020304" pitchFamily="18" charset="0"/>
              </a:rPr>
              <a:t> Objectives</a:t>
            </a:r>
            <a:endParaRPr lang="en-US" sz="1800" kern="100" dirty="0">
              <a:effectLst/>
              <a:latin typeface="Calibri" panose="020F0502020204030204" pitchFamily="34" charset="0"/>
              <a:cs typeface="Times New Roman" panose="02020603050405020304" pitchFamily="18" charset="0"/>
            </a:endParaRPr>
          </a:p>
          <a:p>
            <a:pPr marL="342900" lvl="0" indent="-342900" algn="l">
              <a:lnSpc>
                <a:spcPct val="107000"/>
              </a:lnSpc>
              <a:spcAft>
                <a:spcPts val="800"/>
              </a:spcAft>
              <a:buFont typeface="Times New Roman" panose="02020603050405020304" pitchFamily="18" charset="0"/>
              <a:buAutoNum type="arabicPeriod"/>
              <a:tabLst>
                <a:tab pos="457200" algn="l"/>
              </a:tabLst>
            </a:pPr>
            <a:r>
              <a:rPr lang="en-US" sz="1600" b="1" kern="100" dirty="0">
                <a:solidFill>
                  <a:srgbClr val="000000"/>
                </a:solidFill>
                <a:effectLst/>
                <a:latin typeface="Calibri" panose="020F0502020204030204" pitchFamily="34" charset="0"/>
                <a:cs typeface="Times New Roman" panose="02020603050405020304" pitchFamily="18" charset="0"/>
              </a:rPr>
              <a:t>Identify key inefficiencies</a:t>
            </a:r>
            <a:r>
              <a:rPr lang="en-US" sz="1600" kern="100" dirty="0">
                <a:solidFill>
                  <a:srgbClr val="000000"/>
                </a:solidFill>
                <a:effectLst/>
                <a:latin typeface="Calibri" panose="020F0502020204030204" pitchFamily="34" charset="0"/>
                <a:cs typeface="Times New Roman" panose="02020603050405020304" pitchFamily="18" charset="0"/>
              </a:rPr>
              <a:t> in inventory management, order fulfillment, and warehouse operations.</a:t>
            </a:r>
            <a:endParaRPr lang="en-US" sz="1600" kern="100" dirty="0">
              <a:effectLst/>
              <a:latin typeface="Calibri" panose="020F0502020204030204" pitchFamily="34" charset="0"/>
              <a:cs typeface="Times New Roman" panose="02020603050405020304" pitchFamily="18" charset="0"/>
            </a:endParaRPr>
          </a:p>
          <a:p>
            <a:pPr marL="342900" lvl="0" indent="-342900" algn="l">
              <a:lnSpc>
                <a:spcPct val="107000"/>
              </a:lnSpc>
              <a:spcAft>
                <a:spcPts val="800"/>
              </a:spcAft>
              <a:buFont typeface="Times New Roman" panose="02020603050405020304" pitchFamily="18" charset="0"/>
              <a:buAutoNum type="arabicPeriod"/>
              <a:tabLst>
                <a:tab pos="457200" algn="l"/>
              </a:tabLst>
            </a:pPr>
            <a:r>
              <a:rPr lang="en-US" sz="1600" b="1" kern="100" dirty="0">
                <a:solidFill>
                  <a:srgbClr val="000000"/>
                </a:solidFill>
                <a:effectLst/>
                <a:latin typeface="Calibri" panose="020F0502020204030204" pitchFamily="34" charset="0"/>
                <a:cs typeface="Times New Roman" panose="02020603050405020304" pitchFamily="18" charset="0"/>
              </a:rPr>
              <a:t>Analyze warehouse data</a:t>
            </a:r>
            <a:r>
              <a:rPr lang="en-US" sz="1600" kern="100" dirty="0">
                <a:solidFill>
                  <a:srgbClr val="000000"/>
                </a:solidFill>
                <a:effectLst/>
                <a:latin typeface="Calibri" panose="020F0502020204030204" pitchFamily="34" charset="0"/>
                <a:cs typeface="Times New Roman" panose="02020603050405020304" pitchFamily="18" charset="0"/>
              </a:rPr>
              <a:t> to uncover root causes of stockouts, delays, and cost escalations.</a:t>
            </a:r>
            <a:endParaRPr lang="en-US" sz="1600" kern="100" dirty="0">
              <a:effectLst/>
              <a:latin typeface="Calibri" panose="020F0502020204030204" pitchFamily="34" charset="0"/>
              <a:cs typeface="Times New Roman" panose="02020603050405020304" pitchFamily="18" charset="0"/>
            </a:endParaRPr>
          </a:p>
          <a:p>
            <a:pPr marL="342900" lvl="0" indent="-342900" algn="l">
              <a:lnSpc>
                <a:spcPct val="107000"/>
              </a:lnSpc>
              <a:spcAft>
                <a:spcPts val="800"/>
              </a:spcAft>
              <a:buFont typeface="Times New Roman" panose="02020603050405020304" pitchFamily="18" charset="0"/>
              <a:buAutoNum type="arabicPeriod"/>
              <a:tabLst>
                <a:tab pos="457200" algn="l"/>
              </a:tabLst>
            </a:pPr>
            <a:r>
              <a:rPr lang="en-US" sz="1600" b="1" kern="100" dirty="0">
                <a:solidFill>
                  <a:srgbClr val="000000"/>
                </a:solidFill>
                <a:effectLst/>
                <a:latin typeface="Calibri" panose="020F0502020204030204" pitchFamily="34" charset="0"/>
                <a:cs typeface="Times New Roman" panose="02020603050405020304" pitchFamily="18" charset="0"/>
              </a:rPr>
              <a:t>Develop predictive models &amp; optimization strategies</a:t>
            </a:r>
            <a:r>
              <a:rPr lang="en-US" sz="1600" kern="100" dirty="0">
                <a:solidFill>
                  <a:srgbClr val="000000"/>
                </a:solidFill>
                <a:effectLst/>
                <a:latin typeface="Calibri" panose="020F0502020204030204" pitchFamily="34" charset="0"/>
                <a:cs typeface="Times New Roman" panose="02020603050405020304" pitchFamily="18" charset="0"/>
              </a:rPr>
              <a:t> to enhance warehouse efficiency.</a:t>
            </a:r>
            <a:endParaRPr lang="en-US" sz="1600" kern="100" dirty="0">
              <a:effectLst/>
              <a:latin typeface="Calibri" panose="020F0502020204030204" pitchFamily="34" charset="0"/>
              <a:cs typeface="Times New Roman" panose="02020603050405020304" pitchFamily="18" charset="0"/>
            </a:endParaRPr>
          </a:p>
          <a:p>
            <a:pPr algn="l">
              <a:lnSpc>
                <a:spcPct val="107000"/>
              </a:lnSpc>
              <a:spcAft>
                <a:spcPts val="800"/>
              </a:spcAft>
            </a:pPr>
            <a:r>
              <a:rPr lang="en-US" sz="1600" b="1" kern="100" dirty="0">
                <a:solidFill>
                  <a:srgbClr val="000000"/>
                </a:solidFill>
                <a:effectLst/>
                <a:latin typeface="Calibri" panose="020F0502020204030204" pitchFamily="34" charset="0"/>
                <a:cs typeface="Times New Roman" panose="02020603050405020304" pitchFamily="18" charset="0"/>
              </a:rPr>
              <a:t>Implement data visualization</a:t>
            </a:r>
            <a:endParaRPr lang="en-US" sz="1600" kern="100" dirty="0">
              <a:effectLst/>
              <a:latin typeface="Calibri" panose="020F0502020204030204" pitchFamily="34" charset="0"/>
              <a:cs typeface="Times New Roman" panose="02020603050405020304" pitchFamily="18" charset="0"/>
            </a:endParaRPr>
          </a:p>
          <a:p>
            <a:pPr algn="l">
              <a:lnSpc>
                <a:spcPct val="107000"/>
              </a:lnSpc>
              <a:spcAft>
                <a:spcPts val="800"/>
              </a:spcAft>
            </a:pPr>
            <a:endParaRPr lang="en-US" sz="1600" kern="100" dirty="0">
              <a:effectLst/>
              <a:latin typeface="Calibri" panose="020F0502020204030204" pitchFamily="34" charset="0"/>
              <a:cs typeface="Times New Roman" panose="02020603050405020304" pitchFamily="18" charset="0"/>
            </a:endParaRPr>
          </a:p>
          <a:p>
            <a:endParaRPr lang="en-IN" dirty="0"/>
          </a:p>
        </p:txBody>
      </p:sp>
      <p:pic>
        <p:nvPicPr>
          <p:cNvPr id="4" name="Picture 2">
            <a:extLst>
              <a:ext uri="{FF2B5EF4-FFF2-40B4-BE49-F238E27FC236}">
                <a16:creationId xmlns:a16="http://schemas.microsoft.com/office/drawing/2014/main" id="{E25B6913-E8EB-72CA-05A4-229EF3D9A6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339" y="184727"/>
            <a:ext cx="2285134" cy="48952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FMCG Fast Moving Consumer Goods Acronym on a Sticker Stock Vector ...">
            <a:extLst>
              <a:ext uri="{FF2B5EF4-FFF2-40B4-BE49-F238E27FC236}">
                <a16:creationId xmlns:a16="http://schemas.microsoft.com/office/drawing/2014/main" id="{915DBCFE-E5AC-FC52-6607-078B7550D1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9382" y="-27709"/>
            <a:ext cx="1995053"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8608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8DEBF-3EE7-EC8E-6C65-326693B6FDBF}"/>
              </a:ext>
            </a:extLst>
          </p:cNvPr>
          <p:cNvSpPr>
            <a:spLocks noGrp="1"/>
          </p:cNvSpPr>
          <p:nvPr>
            <p:ph type="ctrTitle"/>
          </p:nvPr>
        </p:nvSpPr>
        <p:spPr>
          <a:xfrm>
            <a:off x="1524000" y="942107"/>
            <a:ext cx="9144000" cy="1108366"/>
          </a:xfrm>
        </p:spPr>
        <p:txBody>
          <a:bodyPr>
            <a:normAutofit fontScale="90000"/>
          </a:bodyPr>
          <a:lstStyle/>
          <a:p>
            <a:br>
              <a:rPr lang="en-US" sz="2700" b="1" u="sng" kern="100" dirty="0">
                <a:solidFill>
                  <a:srgbClr val="C55911"/>
                </a:solidFill>
                <a:effectLst/>
                <a:ea typeface="Calibri" panose="020F0502020204030204" pitchFamily="34" charset="0"/>
                <a:cs typeface="Times New Roman" panose="02020603050405020304" pitchFamily="18" charset="0"/>
              </a:rPr>
            </a:br>
            <a:br>
              <a:rPr lang="en-US" sz="2700" b="1" u="sng" kern="100" dirty="0">
                <a:solidFill>
                  <a:srgbClr val="C55911"/>
                </a:solidFill>
                <a:effectLst/>
                <a:ea typeface="Calibri" panose="020F0502020204030204" pitchFamily="34" charset="0"/>
                <a:cs typeface="Times New Roman" panose="02020603050405020304" pitchFamily="18" charset="0"/>
              </a:rPr>
            </a:br>
            <a:br>
              <a:rPr lang="en-US" sz="2700" b="1" u="sng" kern="100" dirty="0">
                <a:solidFill>
                  <a:srgbClr val="C55911"/>
                </a:solidFill>
                <a:effectLst/>
                <a:ea typeface="Calibri" panose="020F0502020204030204" pitchFamily="34" charset="0"/>
                <a:cs typeface="Times New Roman" panose="02020603050405020304" pitchFamily="18" charset="0"/>
              </a:rPr>
            </a:br>
            <a:r>
              <a:rPr lang="en-US" sz="2700" b="1" u="sng" kern="100" dirty="0">
                <a:solidFill>
                  <a:srgbClr val="C55911"/>
                </a:solidFill>
                <a:effectLst/>
                <a:ea typeface="Calibri" panose="020F0502020204030204" pitchFamily="34" charset="0"/>
                <a:cs typeface="Times New Roman" panose="02020603050405020304" pitchFamily="18" charset="0"/>
              </a:rPr>
              <a:t>\</a:t>
            </a:r>
            <a:br>
              <a:rPr lang="en-US" sz="2700" b="1" u="sng" kern="100" dirty="0">
                <a:solidFill>
                  <a:srgbClr val="C55911"/>
                </a:solidFill>
                <a:effectLst/>
                <a:ea typeface="Calibri" panose="020F0502020204030204" pitchFamily="34" charset="0"/>
                <a:cs typeface="Times New Roman" panose="02020603050405020304" pitchFamily="18" charset="0"/>
              </a:rPr>
            </a:br>
            <a:br>
              <a:rPr lang="en-US" sz="2700" b="1" u="sng" kern="100" dirty="0">
                <a:solidFill>
                  <a:srgbClr val="C55911"/>
                </a:solidFill>
                <a:effectLst/>
                <a:ea typeface="Calibri" panose="020F0502020204030204" pitchFamily="34" charset="0"/>
                <a:cs typeface="Times New Roman" panose="02020603050405020304" pitchFamily="18" charset="0"/>
              </a:rPr>
            </a:br>
            <a:br>
              <a:rPr lang="en-US" sz="2700" b="1" u="sng" kern="100" dirty="0">
                <a:solidFill>
                  <a:srgbClr val="C55911"/>
                </a:solidFill>
                <a:effectLst/>
                <a:ea typeface="Calibri" panose="020F0502020204030204" pitchFamily="34" charset="0"/>
                <a:cs typeface="Times New Roman" panose="02020603050405020304" pitchFamily="18" charset="0"/>
              </a:rPr>
            </a:br>
            <a:r>
              <a:rPr lang="en-US" sz="2700" b="1" u="sng" kern="100" dirty="0">
                <a:solidFill>
                  <a:srgbClr val="C55911"/>
                </a:solidFill>
                <a:effectLst/>
                <a:ea typeface="Calibri" panose="020F0502020204030204" pitchFamily="34" charset="0"/>
                <a:cs typeface="Times New Roman" panose="02020603050405020304" pitchFamily="18" charset="0"/>
              </a:rPr>
              <a:t>Project Scope And Methodology</a:t>
            </a:r>
            <a:br>
              <a:rPr lang="en-IN" dirty="0"/>
            </a:br>
            <a:endParaRPr lang="en-IN" dirty="0"/>
          </a:p>
        </p:txBody>
      </p:sp>
      <p:sp>
        <p:nvSpPr>
          <p:cNvPr id="3" name="Subtitle 2">
            <a:extLst>
              <a:ext uri="{FF2B5EF4-FFF2-40B4-BE49-F238E27FC236}">
                <a16:creationId xmlns:a16="http://schemas.microsoft.com/office/drawing/2014/main" id="{69BFB7DD-D689-4D7E-4BB1-F2BC9A469ECE}"/>
              </a:ext>
            </a:extLst>
          </p:cNvPr>
          <p:cNvSpPr>
            <a:spLocks noGrp="1"/>
          </p:cNvSpPr>
          <p:nvPr>
            <p:ph type="subTitle" idx="1"/>
          </p:nvPr>
        </p:nvSpPr>
        <p:spPr>
          <a:xfrm>
            <a:off x="1524000" y="1385455"/>
            <a:ext cx="9144000" cy="5287818"/>
          </a:xfrm>
        </p:spPr>
        <p:txBody>
          <a:bodyPr>
            <a:normAutofit lnSpcReduction="10000"/>
          </a:bodyPr>
          <a:lstStyle/>
          <a:p>
            <a:pPr algn="l">
              <a:lnSpc>
                <a:spcPct val="107000"/>
              </a:lnSpc>
              <a:spcAft>
                <a:spcPts val="800"/>
              </a:spcAft>
              <a:buNone/>
            </a:pPr>
            <a:r>
              <a:rPr lang="en-US" sz="16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en-US" sz="1600" b="1" kern="100" dirty="0">
                <a:solidFill>
                  <a:srgbClr val="000000"/>
                </a:solidFill>
                <a:effectLst/>
                <a:latin typeface="Calibri" panose="020F0502020204030204" pitchFamily="34" charset="0"/>
                <a:cs typeface="Times New Roman" panose="02020603050405020304" pitchFamily="18" charset="0"/>
              </a:rPr>
              <a:t> Key Focus Areas:</a:t>
            </a:r>
            <a:endParaRPr lang="en-US" sz="1600" kern="100" dirty="0">
              <a:effectLst/>
              <a:latin typeface="Calibri" panose="020F0502020204030204" pitchFamily="34" charset="0"/>
              <a:cs typeface="Times New Roman" panose="02020603050405020304" pitchFamily="18" charset="0"/>
            </a:endParaRPr>
          </a:p>
          <a:p>
            <a:pPr marL="342900" lvl="0" indent="-342900" algn="l">
              <a:lnSpc>
                <a:spcPct val="107000"/>
              </a:lnSpc>
              <a:spcAft>
                <a:spcPts val="800"/>
              </a:spcAft>
              <a:buFont typeface="Symbol" panose="05050102010706020507" pitchFamily="18" charset="2"/>
              <a:buChar char=""/>
              <a:tabLst>
                <a:tab pos="457200" algn="l"/>
              </a:tabLst>
            </a:pPr>
            <a:r>
              <a:rPr lang="en-US" sz="1600" b="1" kern="100" dirty="0">
                <a:solidFill>
                  <a:srgbClr val="000000"/>
                </a:solidFill>
                <a:effectLst/>
                <a:latin typeface="Calibri" panose="020F0502020204030204" pitchFamily="34" charset="0"/>
                <a:cs typeface="Times New Roman" panose="02020603050405020304" pitchFamily="18" charset="0"/>
              </a:rPr>
              <a:t>Inventory Management</a:t>
            </a:r>
            <a:r>
              <a:rPr lang="en-US" sz="1600" kern="100" dirty="0">
                <a:solidFill>
                  <a:srgbClr val="000000"/>
                </a:solidFill>
                <a:effectLst/>
                <a:latin typeface="Calibri" panose="020F0502020204030204" pitchFamily="34" charset="0"/>
                <a:cs typeface="Times New Roman" panose="02020603050405020304" pitchFamily="18" charset="0"/>
              </a:rPr>
              <a:t>: Stock replenishment, demand forecasting, inventory accuracy.</a:t>
            </a:r>
            <a:endParaRPr lang="en-US" sz="1600" kern="100" dirty="0">
              <a:effectLst/>
              <a:latin typeface="Calibri" panose="020F0502020204030204" pitchFamily="34" charset="0"/>
              <a:cs typeface="Times New Roman" panose="02020603050405020304" pitchFamily="18" charset="0"/>
            </a:endParaRPr>
          </a:p>
          <a:p>
            <a:pPr marL="342900" lvl="0" indent="-342900" algn="l">
              <a:lnSpc>
                <a:spcPct val="107000"/>
              </a:lnSpc>
              <a:spcAft>
                <a:spcPts val="800"/>
              </a:spcAft>
              <a:buFont typeface="Symbol" panose="05050102010706020507" pitchFamily="18" charset="2"/>
              <a:buChar char=""/>
              <a:tabLst>
                <a:tab pos="457200" algn="l"/>
              </a:tabLst>
            </a:pPr>
            <a:r>
              <a:rPr lang="en-US" sz="1600" b="1" kern="100" dirty="0">
                <a:solidFill>
                  <a:srgbClr val="000000"/>
                </a:solidFill>
                <a:effectLst/>
                <a:latin typeface="Calibri" panose="020F0502020204030204" pitchFamily="34" charset="0"/>
                <a:cs typeface="Times New Roman" panose="02020603050405020304" pitchFamily="18" charset="0"/>
              </a:rPr>
              <a:t>Order Fulfilment</a:t>
            </a:r>
            <a:r>
              <a:rPr lang="en-US" sz="1600" kern="100" dirty="0">
                <a:solidFill>
                  <a:srgbClr val="000000"/>
                </a:solidFill>
                <a:effectLst/>
                <a:latin typeface="Calibri" panose="020F0502020204030204" pitchFamily="34" charset="0"/>
                <a:cs typeface="Times New Roman" panose="02020603050405020304" pitchFamily="18" charset="0"/>
              </a:rPr>
              <a:t>: Picking, packing, sorting, and shipment processing times.</a:t>
            </a:r>
            <a:endParaRPr lang="en-US" sz="1600" kern="100" dirty="0">
              <a:effectLst/>
              <a:latin typeface="Calibri" panose="020F0502020204030204" pitchFamily="34" charset="0"/>
              <a:cs typeface="Times New Roman" panose="02020603050405020304" pitchFamily="18" charset="0"/>
            </a:endParaRPr>
          </a:p>
          <a:p>
            <a:pPr marL="342900" lvl="0" indent="-342900" algn="l">
              <a:lnSpc>
                <a:spcPct val="107000"/>
              </a:lnSpc>
              <a:spcAft>
                <a:spcPts val="800"/>
              </a:spcAft>
              <a:buFont typeface="Symbol" panose="05050102010706020507" pitchFamily="18" charset="2"/>
              <a:buChar char=""/>
              <a:tabLst>
                <a:tab pos="457200" algn="l"/>
              </a:tabLst>
            </a:pPr>
            <a:r>
              <a:rPr lang="en-US" sz="1600" b="1" kern="100" dirty="0">
                <a:solidFill>
                  <a:srgbClr val="000000"/>
                </a:solidFill>
                <a:effectLst/>
                <a:latin typeface="Calibri" panose="020F0502020204030204" pitchFamily="34" charset="0"/>
                <a:cs typeface="Times New Roman" panose="02020603050405020304" pitchFamily="18" charset="0"/>
              </a:rPr>
              <a:t>Warehouse Layout &amp; Storage</a:t>
            </a:r>
            <a:r>
              <a:rPr lang="en-US" sz="1600" kern="100" dirty="0">
                <a:solidFill>
                  <a:srgbClr val="000000"/>
                </a:solidFill>
                <a:effectLst/>
                <a:latin typeface="Calibri" panose="020F0502020204030204" pitchFamily="34" charset="0"/>
                <a:cs typeface="Times New Roman" panose="02020603050405020304" pitchFamily="18" charset="0"/>
              </a:rPr>
              <a:t>: Space utilization, item placement, and traffic flow.</a:t>
            </a:r>
            <a:endParaRPr lang="en-US" sz="1600" kern="100" dirty="0">
              <a:effectLst/>
              <a:latin typeface="Calibri" panose="020F0502020204030204" pitchFamily="34" charset="0"/>
              <a:cs typeface="Times New Roman" panose="02020603050405020304" pitchFamily="18" charset="0"/>
            </a:endParaRPr>
          </a:p>
          <a:p>
            <a:pPr marL="342900" lvl="0" indent="-342900" algn="l">
              <a:lnSpc>
                <a:spcPct val="107000"/>
              </a:lnSpc>
              <a:spcAft>
                <a:spcPts val="800"/>
              </a:spcAft>
              <a:buFont typeface="Symbol" panose="05050102010706020507" pitchFamily="18" charset="2"/>
              <a:buChar char=""/>
              <a:tabLst>
                <a:tab pos="457200" algn="l"/>
              </a:tabLst>
            </a:pPr>
            <a:r>
              <a:rPr lang="en-US" sz="1600" b="1" kern="100" dirty="0">
                <a:solidFill>
                  <a:srgbClr val="000000"/>
                </a:solidFill>
                <a:effectLst/>
                <a:latin typeface="Calibri" panose="020F0502020204030204" pitchFamily="34" charset="0"/>
                <a:cs typeface="Times New Roman" panose="02020603050405020304" pitchFamily="18" charset="0"/>
              </a:rPr>
              <a:t>Labor Productivity</a:t>
            </a:r>
            <a:r>
              <a:rPr lang="en-US" sz="1600" kern="100" dirty="0">
                <a:solidFill>
                  <a:srgbClr val="000000"/>
                </a:solidFill>
                <a:effectLst/>
                <a:latin typeface="Calibri" panose="020F0502020204030204" pitchFamily="34" charset="0"/>
                <a:cs typeface="Times New Roman" panose="02020603050405020304" pitchFamily="18" charset="0"/>
              </a:rPr>
              <a:t>: Workforce allocation, task scheduling, and operational efficiency.</a:t>
            </a:r>
            <a:endParaRPr lang="en-US" sz="1600" kern="100" dirty="0">
              <a:effectLst/>
              <a:latin typeface="Calibri" panose="020F0502020204030204" pitchFamily="34" charset="0"/>
              <a:cs typeface="Times New Roman" panose="02020603050405020304" pitchFamily="18" charset="0"/>
            </a:endParaRPr>
          </a:p>
          <a:p>
            <a:pPr marL="342900" lvl="0" indent="-342900" algn="l">
              <a:lnSpc>
                <a:spcPct val="107000"/>
              </a:lnSpc>
              <a:spcAft>
                <a:spcPts val="800"/>
              </a:spcAft>
              <a:buFont typeface="Symbol" panose="05050102010706020507" pitchFamily="18" charset="2"/>
              <a:buChar char=""/>
              <a:tabLst>
                <a:tab pos="457200" algn="l"/>
              </a:tabLst>
            </a:pPr>
            <a:r>
              <a:rPr lang="en-US" sz="1600" b="1" kern="100" dirty="0">
                <a:solidFill>
                  <a:srgbClr val="000000"/>
                </a:solidFill>
                <a:effectLst/>
                <a:latin typeface="Calibri" panose="020F0502020204030204" pitchFamily="34" charset="0"/>
                <a:cs typeface="Times New Roman" panose="02020603050405020304" pitchFamily="18" charset="0"/>
              </a:rPr>
              <a:t>Technology &amp; Automation</a:t>
            </a:r>
            <a:r>
              <a:rPr lang="en-US" sz="1600" kern="100" dirty="0">
                <a:solidFill>
                  <a:srgbClr val="000000"/>
                </a:solidFill>
                <a:effectLst/>
                <a:latin typeface="Calibri" panose="020F0502020204030204" pitchFamily="34" charset="0"/>
                <a:cs typeface="Times New Roman" panose="02020603050405020304" pitchFamily="18" charset="0"/>
              </a:rPr>
              <a:t>: RFID tracking, robotics, and real-time monitoring.</a:t>
            </a:r>
          </a:p>
          <a:p>
            <a:pPr marL="228600" algn="l">
              <a:lnSpc>
                <a:spcPct val="107000"/>
              </a:lnSpc>
              <a:spcAft>
                <a:spcPts val="800"/>
              </a:spcAft>
              <a:buNone/>
            </a:pPr>
            <a:r>
              <a:rPr lang="en-US" sz="1800" b="1" kern="100" dirty="0">
                <a:solidFill>
                  <a:srgbClr val="C55911"/>
                </a:solidFill>
                <a:effectLst/>
                <a:latin typeface="Calibri" panose="020F0502020204030204" pitchFamily="34" charset="0"/>
                <a:ea typeface="Calibri" panose="020F0502020204030204" pitchFamily="34" charset="0"/>
                <a:cs typeface="Times New Roman" panose="02020603050405020304" pitchFamily="18" charset="0"/>
              </a:rPr>
              <a:t>🛠️</a:t>
            </a:r>
            <a:r>
              <a:rPr lang="en-US" sz="1800" b="1" kern="100" dirty="0">
                <a:solidFill>
                  <a:srgbClr val="C55911"/>
                </a:solidFill>
                <a:effectLst/>
                <a:latin typeface="Calibri" panose="020F0502020204030204" pitchFamily="34" charset="0"/>
                <a:cs typeface="Times New Roman" panose="02020603050405020304" pitchFamily="18" charset="0"/>
              </a:rPr>
              <a:t> Methodology</a:t>
            </a:r>
            <a:endParaRPr lang="en-US" sz="1800" kern="100" dirty="0">
              <a:effectLst/>
              <a:latin typeface="Calibri" panose="020F0502020204030204" pitchFamily="34" charset="0"/>
              <a:cs typeface="Times New Roman" panose="02020603050405020304" pitchFamily="18" charset="0"/>
            </a:endParaRPr>
          </a:p>
          <a:p>
            <a:pPr marL="228600" algn="l">
              <a:lnSpc>
                <a:spcPct val="107000"/>
              </a:lnSpc>
              <a:spcAft>
                <a:spcPts val="800"/>
              </a:spcAft>
              <a:buNone/>
            </a:pPr>
            <a:r>
              <a:rPr lang="en-US" sz="1600" b="1" kern="100" dirty="0">
                <a:solidFill>
                  <a:srgbClr val="000000"/>
                </a:solidFill>
                <a:effectLst/>
                <a:latin typeface="Calibri" panose="020F0502020204030204" pitchFamily="34" charset="0"/>
                <a:cs typeface="Times New Roman" panose="02020603050405020304" pitchFamily="18" charset="0"/>
              </a:rPr>
              <a:t>Phase 1:</a:t>
            </a:r>
            <a:r>
              <a:rPr lang="en-US" sz="1600" kern="100" dirty="0">
                <a:solidFill>
                  <a:srgbClr val="000000"/>
                </a:solidFill>
                <a:effectLst/>
                <a:latin typeface="Calibri" panose="020F0502020204030204" pitchFamily="34" charset="0"/>
                <a:cs typeface="Times New Roman" panose="02020603050405020304" pitchFamily="18" charset="0"/>
              </a:rPr>
              <a:t> Problem Definition &amp; Data Collection</a:t>
            </a:r>
          </a:p>
          <a:p>
            <a:pPr marL="228600" algn="l">
              <a:lnSpc>
                <a:spcPct val="107000"/>
              </a:lnSpc>
              <a:spcAft>
                <a:spcPts val="800"/>
              </a:spcAft>
            </a:pPr>
            <a:r>
              <a:rPr lang="en-US" sz="1600" b="1" kern="100" dirty="0">
                <a:solidFill>
                  <a:srgbClr val="000000"/>
                </a:solidFill>
                <a:effectLst/>
                <a:latin typeface="Calibri" panose="020F0502020204030204" pitchFamily="34" charset="0"/>
                <a:cs typeface="Times New Roman" panose="02020603050405020304" pitchFamily="18" charset="0"/>
              </a:rPr>
              <a:t>Phase 2</a:t>
            </a:r>
            <a:r>
              <a:rPr lang="en-US" sz="1600" kern="100" dirty="0">
                <a:solidFill>
                  <a:srgbClr val="000000"/>
                </a:solidFill>
                <a:effectLst/>
                <a:latin typeface="Calibri" panose="020F0502020204030204" pitchFamily="34" charset="0"/>
                <a:cs typeface="Times New Roman" panose="02020603050405020304" pitchFamily="18" charset="0"/>
              </a:rPr>
              <a:t>: Exploratory Data Analysis (EDA) &amp; Root Cause Analysis</a:t>
            </a:r>
            <a:endParaRPr lang="en-US" sz="1600" kern="100" dirty="0">
              <a:effectLst/>
              <a:latin typeface="Calibri" panose="020F0502020204030204" pitchFamily="34" charset="0"/>
              <a:cs typeface="Times New Roman" panose="02020603050405020304" pitchFamily="18" charset="0"/>
            </a:endParaRPr>
          </a:p>
          <a:p>
            <a:pPr marL="228600" algn="l">
              <a:lnSpc>
                <a:spcPct val="107000"/>
              </a:lnSpc>
              <a:spcAft>
                <a:spcPts val="800"/>
              </a:spcAft>
            </a:pPr>
            <a:r>
              <a:rPr lang="en-US" sz="1600" b="1" kern="100" dirty="0">
                <a:solidFill>
                  <a:srgbClr val="000000"/>
                </a:solidFill>
                <a:effectLst/>
                <a:latin typeface="Calibri" panose="020F0502020204030204" pitchFamily="34" charset="0"/>
                <a:cs typeface="Times New Roman" panose="02020603050405020304" pitchFamily="18" charset="0"/>
              </a:rPr>
              <a:t>Phase 3:</a:t>
            </a:r>
            <a:r>
              <a:rPr lang="en-US" sz="1600" kern="100" dirty="0">
                <a:solidFill>
                  <a:srgbClr val="000000"/>
                </a:solidFill>
                <a:effectLst/>
                <a:latin typeface="Calibri" panose="020F0502020204030204" pitchFamily="34" charset="0"/>
                <a:cs typeface="Times New Roman" panose="02020603050405020304" pitchFamily="18" charset="0"/>
              </a:rPr>
              <a:t> Predictive Modelling &amp; Optimization</a:t>
            </a:r>
            <a:endParaRPr lang="en-US" sz="1600" kern="100" dirty="0">
              <a:effectLst/>
              <a:latin typeface="Calibri" panose="020F0502020204030204" pitchFamily="34" charset="0"/>
              <a:cs typeface="Times New Roman" panose="02020603050405020304" pitchFamily="18" charset="0"/>
            </a:endParaRPr>
          </a:p>
          <a:p>
            <a:pPr marL="228600" algn="l">
              <a:lnSpc>
                <a:spcPct val="107000"/>
              </a:lnSpc>
              <a:spcAft>
                <a:spcPts val="800"/>
              </a:spcAft>
            </a:pPr>
            <a:r>
              <a:rPr lang="en-US" sz="1600" b="1" kern="100" dirty="0">
                <a:solidFill>
                  <a:srgbClr val="000000"/>
                </a:solidFill>
                <a:effectLst/>
                <a:latin typeface="Calibri" panose="020F0502020204030204" pitchFamily="34" charset="0"/>
                <a:cs typeface="Times New Roman" panose="02020603050405020304" pitchFamily="18" charset="0"/>
              </a:rPr>
              <a:t>Phase 4</a:t>
            </a:r>
            <a:r>
              <a:rPr lang="en-US" sz="1600" kern="100" dirty="0">
                <a:solidFill>
                  <a:srgbClr val="000000"/>
                </a:solidFill>
                <a:effectLst/>
                <a:latin typeface="Calibri" panose="020F0502020204030204" pitchFamily="34" charset="0"/>
                <a:cs typeface="Times New Roman" panose="02020603050405020304" pitchFamily="18" charset="0"/>
              </a:rPr>
              <a:t>: Implementation &amp; Data Visualization</a:t>
            </a:r>
            <a:endParaRPr lang="en-US" sz="1600" kern="100" dirty="0">
              <a:effectLst/>
              <a:latin typeface="Calibri" panose="020F0502020204030204" pitchFamily="34" charset="0"/>
              <a:cs typeface="Times New Roman" panose="02020603050405020304" pitchFamily="18" charset="0"/>
            </a:endParaRPr>
          </a:p>
          <a:p>
            <a:pPr marL="228600" algn="l">
              <a:lnSpc>
                <a:spcPct val="107000"/>
              </a:lnSpc>
              <a:spcAft>
                <a:spcPts val="800"/>
              </a:spcAft>
              <a:buNone/>
            </a:pPr>
            <a:endParaRPr lang="en-US" sz="1600" kern="100" dirty="0">
              <a:effectLst/>
              <a:latin typeface="Calibri" panose="020F0502020204030204" pitchFamily="34" charset="0"/>
              <a:cs typeface="Times New Roman" panose="02020603050405020304" pitchFamily="18" charset="0"/>
            </a:endParaRPr>
          </a:p>
          <a:p>
            <a:endParaRPr lang="en-IN" dirty="0"/>
          </a:p>
        </p:txBody>
      </p:sp>
      <p:pic>
        <p:nvPicPr>
          <p:cNvPr id="4" name="Picture 2">
            <a:extLst>
              <a:ext uri="{FF2B5EF4-FFF2-40B4-BE49-F238E27FC236}">
                <a16:creationId xmlns:a16="http://schemas.microsoft.com/office/drawing/2014/main" id="{DDAE3189-3D2C-C2AE-B1DE-8A3927819B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339" y="184727"/>
            <a:ext cx="2285134" cy="48952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FMCG Fast Moving Consumer Goods Acronym on a Sticker Stock Vector ...">
            <a:extLst>
              <a:ext uri="{FF2B5EF4-FFF2-40B4-BE49-F238E27FC236}">
                <a16:creationId xmlns:a16="http://schemas.microsoft.com/office/drawing/2014/main" id="{7076637B-399F-2ECF-84C1-EC0E221046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8473" y="0"/>
            <a:ext cx="1995053"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726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86FC4-6DDF-2013-701D-B74007251D5D}"/>
              </a:ext>
            </a:extLst>
          </p:cNvPr>
          <p:cNvSpPr>
            <a:spLocks noGrp="1"/>
          </p:cNvSpPr>
          <p:nvPr>
            <p:ph type="ctrTitle"/>
          </p:nvPr>
        </p:nvSpPr>
        <p:spPr>
          <a:xfrm>
            <a:off x="1524000" y="1122364"/>
            <a:ext cx="9144000" cy="789564"/>
          </a:xfrm>
        </p:spPr>
        <p:txBody>
          <a:bodyPr>
            <a:normAutofit fontScale="90000"/>
          </a:bodyPr>
          <a:lstStyle/>
          <a:p>
            <a:pPr>
              <a:lnSpc>
                <a:spcPct val="107000"/>
              </a:lnSpc>
              <a:spcAft>
                <a:spcPts val="800"/>
              </a:spcAft>
            </a:pPr>
            <a:r>
              <a:rPr lang="en-US" sz="2400" b="1" u="sng" kern="100" dirty="0">
                <a:solidFill>
                  <a:srgbClr val="C55911"/>
                </a:solidFill>
                <a:effectLst/>
                <a:latin typeface="Calibri" panose="020F0502020204030204" pitchFamily="34" charset="0"/>
                <a:cs typeface="Times New Roman" panose="02020603050405020304" pitchFamily="18" charset="0"/>
              </a:rPr>
              <a:t>Goals And KPI’s</a:t>
            </a:r>
            <a:br>
              <a:rPr lang="en-US" sz="2400" kern="100" dirty="0">
                <a:effectLst/>
                <a:latin typeface="Calibri" panose="020F0502020204030204" pitchFamily="34" charset="0"/>
                <a:cs typeface="Times New Roman" panose="02020603050405020304" pitchFamily="18" charset="0"/>
              </a:rPr>
            </a:br>
            <a:endParaRPr lang="en-IN" sz="2400" dirty="0"/>
          </a:p>
        </p:txBody>
      </p:sp>
      <p:sp>
        <p:nvSpPr>
          <p:cNvPr id="3" name="Subtitle 2">
            <a:extLst>
              <a:ext uri="{FF2B5EF4-FFF2-40B4-BE49-F238E27FC236}">
                <a16:creationId xmlns:a16="http://schemas.microsoft.com/office/drawing/2014/main" id="{AD71EA07-968C-3E3B-38BE-49DEC64DA310}"/>
              </a:ext>
            </a:extLst>
          </p:cNvPr>
          <p:cNvSpPr>
            <a:spLocks noGrp="1"/>
          </p:cNvSpPr>
          <p:nvPr>
            <p:ph type="subTitle" idx="1"/>
          </p:nvPr>
        </p:nvSpPr>
        <p:spPr>
          <a:xfrm>
            <a:off x="1524000" y="2013527"/>
            <a:ext cx="9144000" cy="4017817"/>
          </a:xfrm>
        </p:spPr>
        <p:txBody>
          <a:bodyPr>
            <a:normAutofit fontScale="25000" lnSpcReduction="20000"/>
          </a:bodyPr>
          <a:lstStyle/>
          <a:p>
            <a:pPr algn="l"/>
            <a:r>
              <a:rPr lang="en-US" sz="7200" b="1" kern="100" dirty="0">
                <a:solidFill>
                  <a:srgbClr val="000000"/>
                </a:solidFill>
                <a:effectLst/>
                <a:ea typeface="Calibri" panose="020F0502020204030204" pitchFamily="34" charset="0"/>
                <a:cs typeface="Times New Roman" panose="02020603050405020304" pitchFamily="18" charset="0"/>
              </a:rPr>
              <a:t>🎯</a:t>
            </a:r>
            <a:r>
              <a:rPr lang="en-US" sz="7200" b="1" kern="100" dirty="0">
                <a:solidFill>
                  <a:srgbClr val="000000"/>
                </a:solidFill>
                <a:effectLst/>
                <a:cs typeface="Times New Roman" panose="02020603050405020304" pitchFamily="18" charset="0"/>
              </a:rPr>
              <a:t> Project Goals</a:t>
            </a:r>
            <a:br>
              <a:rPr lang="en-US" sz="7200" kern="100" dirty="0">
                <a:effectLst/>
                <a:cs typeface="Times New Roman" panose="02020603050405020304" pitchFamily="18" charset="0"/>
              </a:rPr>
            </a:br>
            <a:endParaRPr lang="en-US" sz="7200" kern="100" dirty="0">
              <a:effectLst/>
              <a:cs typeface="Times New Roman" panose="02020603050405020304" pitchFamily="18" charset="0"/>
            </a:endParaRPr>
          </a:p>
          <a:p>
            <a:pPr algn="l"/>
            <a:r>
              <a:rPr lang="en-US" sz="6400" kern="100" dirty="0">
                <a:solidFill>
                  <a:srgbClr val="000000"/>
                </a:solidFill>
                <a:effectLst/>
                <a:cs typeface="Times New Roman" panose="02020603050405020304" pitchFamily="18" charset="0"/>
              </a:rPr>
              <a:t>The primary goal is to </a:t>
            </a:r>
            <a:r>
              <a:rPr lang="en-US" sz="6400" b="1" kern="100" dirty="0">
                <a:solidFill>
                  <a:srgbClr val="000000"/>
                </a:solidFill>
                <a:effectLst/>
                <a:cs typeface="Times New Roman" panose="02020603050405020304" pitchFamily="18" charset="0"/>
              </a:rPr>
              <a:t>optimize warehouse efficiency</a:t>
            </a:r>
            <a:r>
              <a:rPr lang="en-US" sz="6400" kern="100" dirty="0">
                <a:solidFill>
                  <a:srgbClr val="000000"/>
                </a:solidFill>
                <a:effectLst/>
                <a:cs typeface="Times New Roman" panose="02020603050405020304" pitchFamily="18" charset="0"/>
              </a:rPr>
              <a:t> by analyzing data to identify bottlenecks, reduce costs, and improve order fulfilment.</a:t>
            </a:r>
            <a:br>
              <a:rPr lang="en-US" sz="6400" kern="100" dirty="0">
                <a:effectLst/>
                <a:cs typeface="Times New Roman" panose="02020603050405020304" pitchFamily="18" charset="0"/>
              </a:rPr>
            </a:br>
            <a:endParaRPr lang="en-US" sz="6400" kern="100" dirty="0">
              <a:effectLst/>
              <a:cs typeface="Times New Roman" panose="02020603050405020304" pitchFamily="18" charset="0"/>
            </a:endParaRPr>
          </a:p>
          <a:p>
            <a:pPr algn="l"/>
            <a:r>
              <a:rPr lang="en-US" sz="7200" b="1" kern="100" dirty="0">
                <a:solidFill>
                  <a:srgbClr val="000000"/>
                </a:solidFill>
                <a:effectLst/>
                <a:ea typeface="Calibri" panose="020F0502020204030204" pitchFamily="34" charset="0"/>
                <a:cs typeface="Times New Roman" panose="02020603050405020304" pitchFamily="18" charset="0"/>
              </a:rPr>
              <a:t>✅</a:t>
            </a:r>
            <a:r>
              <a:rPr lang="en-US" sz="7200" b="1" kern="100" dirty="0">
                <a:solidFill>
                  <a:srgbClr val="000000"/>
                </a:solidFill>
                <a:effectLst/>
                <a:cs typeface="Times New Roman" panose="02020603050405020304" pitchFamily="18" charset="0"/>
              </a:rPr>
              <a:t> Specific Goals:</a:t>
            </a:r>
            <a:br>
              <a:rPr lang="en-US" sz="7200" kern="100" dirty="0">
                <a:effectLst/>
                <a:cs typeface="Times New Roman" panose="02020603050405020304" pitchFamily="18" charset="0"/>
              </a:rPr>
            </a:br>
            <a:r>
              <a:rPr lang="en-US" sz="6400" b="1" kern="100" dirty="0">
                <a:solidFill>
                  <a:srgbClr val="000000"/>
                </a:solidFill>
                <a:effectLst/>
                <a:cs typeface="Times New Roman" panose="02020603050405020304" pitchFamily="18" charset="0"/>
              </a:rPr>
              <a:t>Reduce Stockouts</a:t>
            </a:r>
            <a:r>
              <a:rPr lang="en-US" sz="6400" kern="100" dirty="0">
                <a:solidFill>
                  <a:srgbClr val="000000"/>
                </a:solidFill>
                <a:effectLst/>
                <a:cs typeface="Times New Roman" panose="02020603050405020304" pitchFamily="18" charset="0"/>
              </a:rPr>
              <a:t> → Improve inventory accuracy and demand forecasting.</a:t>
            </a:r>
            <a:br>
              <a:rPr lang="en-US" sz="6400" kern="100" dirty="0">
                <a:effectLst/>
                <a:cs typeface="Times New Roman" panose="02020603050405020304" pitchFamily="18" charset="0"/>
              </a:rPr>
            </a:br>
            <a:r>
              <a:rPr lang="en-US" sz="6400" b="1" kern="100" dirty="0">
                <a:solidFill>
                  <a:srgbClr val="000000"/>
                </a:solidFill>
                <a:effectLst/>
                <a:cs typeface="Times New Roman" panose="02020603050405020304" pitchFamily="18" charset="0"/>
              </a:rPr>
              <a:t>Minimize Delivery Delays</a:t>
            </a:r>
            <a:r>
              <a:rPr lang="en-US" sz="6400" kern="100" dirty="0">
                <a:solidFill>
                  <a:srgbClr val="000000"/>
                </a:solidFill>
                <a:effectLst/>
                <a:cs typeface="Times New Roman" panose="02020603050405020304" pitchFamily="18" charset="0"/>
              </a:rPr>
              <a:t> → Optimize order picking, packing, and dispatch.</a:t>
            </a:r>
            <a:br>
              <a:rPr lang="en-US" sz="6400" kern="100" dirty="0">
                <a:effectLst/>
                <a:cs typeface="Times New Roman" panose="02020603050405020304" pitchFamily="18" charset="0"/>
              </a:rPr>
            </a:br>
            <a:r>
              <a:rPr lang="en-US" sz="6400" b="1" kern="100" dirty="0">
                <a:solidFill>
                  <a:srgbClr val="000000"/>
                </a:solidFill>
                <a:effectLst/>
                <a:cs typeface="Times New Roman" panose="02020603050405020304" pitchFamily="18" charset="0"/>
              </a:rPr>
              <a:t>Decrease Operational Costs</a:t>
            </a:r>
            <a:r>
              <a:rPr lang="en-US" sz="6400" kern="100" dirty="0">
                <a:solidFill>
                  <a:srgbClr val="000000"/>
                </a:solidFill>
                <a:effectLst/>
                <a:cs typeface="Times New Roman" panose="02020603050405020304" pitchFamily="18" charset="0"/>
              </a:rPr>
              <a:t> → Enhance labor productivity and space utilization.</a:t>
            </a:r>
            <a:br>
              <a:rPr lang="en-US" sz="6400" kern="100" dirty="0">
                <a:effectLst/>
                <a:cs typeface="Times New Roman" panose="02020603050405020304" pitchFamily="18" charset="0"/>
              </a:rPr>
            </a:br>
            <a:r>
              <a:rPr lang="en-US" sz="6400" b="1" kern="100" dirty="0">
                <a:solidFill>
                  <a:srgbClr val="000000"/>
                </a:solidFill>
                <a:effectLst/>
                <a:cs typeface="Times New Roman" panose="02020603050405020304" pitchFamily="18" charset="0"/>
              </a:rPr>
              <a:t>Improve Warehouse Throughput</a:t>
            </a:r>
            <a:r>
              <a:rPr lang="en-US" sz="6400" kern="100" dirty="0">
                <a:solidFill>
                  <a:srgbClr val="000000"/>
                </a:solidFill>
                <a:effectLst/>
                <a:cs typeface="Times New Roman" panose="02020603050405020304" pitchFamily="18" charset="0"/>
              </a:rPr>
              <a:t> → Reduce order processing time and increase automation.</a:t>
            </a:r>
            <a:br>
              <a:rPr lang="en-US" sz="6400" kern="100" dirty="0">
                <a:effectLst/>
                <a:cs typeface="Times New Roman" panose="02020603050405020304" pitchFamily="18" charset="0"/>
              </a:rPr>
            </a:br>
            <a:r>
              <a:rPr lang="en-US" sz="6400" b="1" kern="100" dirty="0">
                <a:solidFill>
                  <a:srgbClr val="000000"/>
                </a:solidFill>
                <a:effectLst/>
                <a:cs typeface="Times New Roman" panose="02020603050405020304" pitchFamily="18" charset="0"/>
              </a:rPr>
              <a:t>Enhance Customer Satisfaction</a:t>
            </a:r>
            <a:r>
              <a:rPr lang="en-US" sz="6400" kern="100" dirty="0">
                <a:solidFill>
                  <a:srgbClr val="000000"/>
                </a:solidFill>
                <a:effectLst/>
                <a:cs typeface="Times New Roman" panose="02020603050405020304" pitchFamily="18" charset="0"/>
              </a:rPr>
              <a:t> →</a:t>
            </a:r>
            <a:r>
              <a:rPr lang="en-US" sz="6400" kern="100" dirty="0">
                <a:solidFill>
                  <a:srgbClr val="000000"/>
                </a:solidFill>
                <a:effectLst/>
                <a:latin typeface="Calibri" panose="020F0502020204030204" pitchFamily="34" charset="0"/>
                <a:cs typeface="Times New Roman" panose="02020603050405020304" pitchFamily="18" charset="0"/>
              </a:rPr>
              <a:t> Faster and more accurate deliveries.</a:t>
            </a:r>
            <a:endParaRPr lang="en-US" sz="6400" kern="100" dirty="0">
              <a:effectLst/>
              <a:latin typeface="Calibri" panose="020F0502020204030204" pitchFamily="34" charset="0"/>
              <a:cs typeface="Times New Roman" panose="02020603050405020304" pitchFamily="18" charset="0"/>
            </a:endParaRPr>
          </a:p>
          <a:p>
            <a:pPr algn="l">
              <a:lnSpc>
                <a:spcPct val="107000"/>
              </a:lnSpc>
              <a:spcAft>
                <a:spcPts val="800"/>
              </a:spcAft>
              <a:buNone/>
            </a:pPr>
            <a:endParaRPr lang="en-US" sz="64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buNone/>
            </a:pPr>
            <a:r>
              <a:rPr lang="en-US" sz="72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en-US" sz="7200" b="1" kern="100" dirty="0">
                <a:solidFill>
                  <a:srgbClr val="000000"/>
                </a:solidFill>
                <a:effectLst/>
                <a:latin typeface="Calibri" panose="020F0502020204030204" pitchFamily="34" charset="0"/>
                <a:cs typeface="Times New Roman" panose="02020603050405020304" pitchFamily="18" charset="0"/>
              </a:rPr>
              <a:t> Key Performance Indicators (KPIs)</a:t>
            </a:r>
            <a:endParaRPr lang="en-US" sz="7200" kern="100" dirty="0">
              <a:effectLst/>
              <a:latin typeface="Calibri" panose="020F0502020204030204" pitchFamily="34" charset="0"/>
              <a:cs typeface="Times New Roman" panose="02020603050405020304" pitchFamily="18" charset="0"/>
            </a:endParaRPr>
          </a:p>
          <a:p>
            <a:pPr algn="l">
              <a:lnSpc>
                <a:spcPct val="107000"/>
              </a:lnSpc>
              <a:spcAft>
                <a:spcPts val="800"/>
              </a:spcAft>
            </a:pPr>
            <a:r>
              <a:rPr lang="en-US" sz="6400" kern="100" dirty="0">
                <a:solidFill>
                  <a:srgbClr val="000000"/>
                </a:solidFill>
                <a:effectLst/>
                <a:latin typeface="Calibri" panose="020F0502020204030204" pitchFamily="34" charset="0"/>
                <a:cs typeface="Times New Roman" panose="02020603050405020304" pitchFamily="18" charset="0"/>
              </a:rPr>
              <a:t>To measure the success of warehouse optimization, we track </a:t>
            </a:r>
            <a:r>
              <a:rPr lang="en-US" sz="6400" b="1" kern="100" dirty="0">
                <a:solidFill>
                  <a:srgbClr val="000000"/>
                </a:solidFill>
                <a:effectLst/>
                <a:latin typeface="Calibri" panose="020F0502020204030204" pitchFamily="34" charset="0"/>
                <a:cs typeface="Times New Roman" panose="02020603050405020304" pitchFamily="18" charset="0"/>
              </a:rPr>
              <a:t>efficiency, accuracy, and cost-related KPIs</a:t>
            </a:r>
            <a:r>
              <a:rPr lang="en-US" sz="6400" kern="100" dirty="0">
                <a:solidFill>
                  <a:srgbClr val="000000"/>
                </a:solidFill>
                <a:effectLst/>
                <a:latin typeface="Calibri" panose="020F0502020204030204" pitchFamily="34" charset="0"/>
                <a:cs typeface="Times New Roman" panose="02020603050405020304" pitchFamily="18" charset="0"/>
              </a:rPr>
              <a:t>.</a:t>
            </a:r>
            <a:endParaRPr lang="en-US" sz="6400" kern="100" dirty="0">
              <a:effectLst/>
              <a:latin typeface="Calibri" panose="020F0502020204030204" pitchFamily="34" charset="0"/>
              <a:cs typeface="Times New Roman" panose="02020603050405020304" pitchFamily="18" charset="0"/>
            </a:endParaRPr>
          </a:p>
          <a:p>
            <a:pPr>
              <a:lnSpc>
                <a:spcPct val="107000"/>
              </a:lnSpc>
              <a:spcAft>
                <a:spcPts val="800"/>
              </a:spcAft>
              <a:buNone/>
            </a:pPr>
            <a:endParaRPr lang="en-US" sz="72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endParaRPr lang="en-US" sz="18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endParaRPr lang="en-US" sz="18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gn="l"/>
            <a:br>
              <a:rPr lang="en-US" sz="1600" kern="100" dirty="0">
                <a:effectLst/>
                <a:cs typeface="Times New Roman" panose="02020603050405020304" pitchFamily="18" charset="0"/>
              </a:rPr>
            </a:br>
            <a:endParaRPr lang="en-IN" sz="1600" dirty="0"/>
          </a:p>
        </p:txBody>
      </p:sp>
      <p:pic>
        <p:nvPicPr>
          <p:cNvPr id="4" name="Picture 2">
            <a:extLst>
              <a:ext uri="{FF2B5EF4-FFF2-40B4-BE49-F238E27FC236}">
                <a16:creationId xmlns:a16="http://schemas.microsoft.com/office/drawing/2014/main" id="{4123A55A-DF28-BF77-12C8-DAEB96D1E6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339" y="184727"/>
            <a:ext cx="2285134" cy="48952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FMCG Fast Moving Consumer Goods Acronym on a Sticker Stock Vector ...">
            <a:extLst>
              <a:ext uri="{FF2B5EF4-FFF2-40B4-BE49-F238E27FC236}">
                <a16:creationId xmlns:a16="http://schemas.microsoft.com/office/drawing/2014/main" id="{D35F17B2-60A7-A990-3840-3F2A242622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8473" y="0"/>
            <a:ext cx="1995053"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0494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D4ADC-DCD3-1F61-BA6F-82B073FEAB3B}"/>
              </a:ext>
            </a:extLst>
          </p:cNvPr>
          <p:cNvSpPr>
            <a:spLocks noGrp="1"/>
          </p:cNvSpPr>
          <p:nvPr>
            <p:ph type="ctrTitle"/>
          </p:nvPr>
        </p:nvSpPr>
        <p:spPr>
          <a:xfrm>
            <a:off x="1524000" y="1122364"/>
            <a:ext cx="9144000" cy="724910"/>
          </a:xfrm>
        </p:spPr>
        <p:txBody>
          <a:bodyPr>
            <a:normAutofit fontScale="90000"/>
          </a:bodyPr>
          <a:lstStyle/>
          <a:p>
            <a:r>
              <a:rPr lang="en-US" sz="2400" b="1" u="sng" kern="100" dirty="0">
                <a:solidFill>
                  <a:srgbClr val="C55911"/>
                </a:solidFill>
                <a:effectLst/>
                <a:latin typeface="Calibri" panose="020F0502020204030204" pitchFamily="34" charset="0"/>
                <a:cs typeface="Times New Roman" panose="02020603050405020304" pitchFamily="18" charset="0"/>
              </a:rPr>
              <a:t>KPI’s</a:t>
            </a:r>
            <a:br>
              <a:rPr lang="en-US" sz="2400" kern="100" dirty="0">
                <a:effectLst/>
                <a:latin typeface="Calibri" panose="020F0502020204030204" pitchFamily="34" charset="0"/>
                <a:cs typeface="Times New Roman" panose="02020603050405020304" pitchFamily="18" charset="0"/>
              </a:rPr>
            </a:br>
            <a:endParaRPr lang="en-IN" sz="2400" dirty="0"/>
          </a:p>
        </p:txBody>
      </p:sp>
      <p:sp>
        <p:nvSpPr>
          <p:cNvPr id="3" name="Subtitle 2">
            <a:extLst>
              <a:ext uri="{FF2B5EF4-FFF2-40B4-BE49-F238E27FC236}">
                <a16:creationId xmlns:a16="http://schemas.microsoft.com/office/drawing/2014/main" id="{D143859F-829E-110A-5815-7CC27C6409CB}"/>
              </a:ext>
            </a:extLst>
          </p:cNvPr>
          <p:cNvSpPr>
            <a:spLocks noGrp="1"/>
          </p:cNvSpPr>
          <p:nvPr>
            <p:ph type="subTitle" idx="1"/>
          </p:nvPr>
        </p:nvSpPr>
        <p:spPr>
          <a:xfrm>
            <a:off x="1496291" y="1773237"/>
            <a:ext cx="9144000" cy="4775345"/>
          </a:xfrm>
        </p:spPr>
        <p:txBody>
          <a:bodyPr/>
          <a:lstStyle/>
          <a:p>
            <a:pPr algn="l"/>
            <a:r>
              <a:rPr lang="en-IN" sz="1800" b="1" kern="100" dirty="0">
                <a:solidFill>
                  <a:srgbClr val="000000"/>
                </a:solidFill>
                <a:effectLst/>
                <a:latin typeface="Calibri" panose="020F0502020204030204" pitchFamily="34" charset="0"/>
                <a:cs typeface="Times New Roman" panose="02020603050405020304" pitchFamily="18" charset="0"/>
              </a:rPr>
              <a:t>Inventory Management KPIs</a:t>
            </a:r>
            <a:endParaRPr lang="en-IN" sz="1800" b="1" kern="100" dirty="0">
              <a:solidFill>
                <a:srgbClr val="000000"/>
              </a:solidFill>
              <a:latin typeface="Calibri" panose="020F0502020204030204" pitchFamily="34" charset="0"/>
              <a:cs typeface="Times New Roman" panose="02020603050405020304" pitchFamily="18" charset="0"/>
            </a:endParaRPr>
          </a:p>
          <a:p>
            <a:pPr algn="l"/>
            <a:r>
              <a:rPr lang="en-IN" sz="1800" b="1" kern="100" dirty="0">
                <a:solidFill>
                  <a:srgbClr val="000000"/>
                </a:solidFill>
                <a:latin typeface="Calibri" panose="020F0502020204030204" pitchFamily="34" charset="0"/>
                <a:cs typeface="Times New Roman" panose="02020603050405020304" pitchFamily="18" charset="0"/>
              </a:rPr>
              <a:t>T</a:t>
            </a:r>
            <a:r>
              <a:rPr lang="en-US" sz="1600" dirty="0"/>
              <a:t>he total number of retail shops served by each zone?</a:t>
            </a:r>
          </a:p>
          <a:p>
            <a:endParaRPr lang="en-IN" sz="1600" dirty="0"/>
          </a:p>
          <a:p>
            <a:endParaRPr lang="en-IN" sz="1600" dirty="0"/>
          </a:p>
          <a:p>
            <a:endParaRPr lang="en-IN" sz="1600" dirty="0"/>
          </a:p>
          <a:p>
            <a:endParaRPr lang="en-IN" sz="1600" dirty="0"/>
          </a:p>
          <a:p>
            <a:pPr algn="l"/>
            <a:r>
              <a:rPr lang="en-IN" sz="1800" b="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en-IN" sz="1800" b="1" kern="100" dirty="0">
                <a:solidFill>
                  <a:srgbClr val="000000"/>
                </a:solidFill>
                <a:effectLst/>
                <a:latin typeface="Calibri" panose="020F0502020204030204" pitchFamily="34" charset="0"/>
                <a:cs typeface="Times New Roman" panose="02020603050405020304" pitchFamily="18" charset="0"/>
              </a:rPr>
              <a:t> Warehouse Operations KPIs</a:t>
            </a:r>
            <a:endParaRPr lang="en-IN" sz="1800" kern="100" dirty="0">
              <a:effectLst/>
              <a:latin typeface="Calibri" panose="020F0502020204030204" pitchFamily="34" charset="0"/>
              <a:cs typeface="Times New Roman" panose="02020603050405020304" pitchFamily="18" charset="0"/>
            </a:endParaRPr>
          </a:p>
          <a:p>
            <a:pPr algn="l"/>
            <a:r>
              <a:rPr lang="en-US" sz="1600" dirty="0"/>
              <a:t> The average number of workers per warehouse.</a:t>
            </a:r>
            <a:endParaRPr lang="en-IN" sz="1600" dirty="0"/>
          </a:p>
        </p:txBody>
      </p:sp>
      <p:graphicFrame>
        <p:nvGraphicFramePr>
          <p:cNvPr id="6" name="Table 5">
            <a:extLst>
              <a:ext uri="{FF2B5EF4-FFF2-40B4-BE49-F238E27FC236}">
                <a16:creationId xmlns:a16="http://schemas.microsoft.com/office/drawing/2014/main" id="{6326DA39-C42E-01F4-7F66-0CC058F40C27}"/>
              </a:ext>
            </a:extLst>
          </p:cNvPr>
          <p:cNvGraphicFramePr>
            <a:graphicFrameLocks noGrp="1"/>
          </p:cNvGraphicFramePr>
          <p:nvPr>
            <p:extLst>
              <p:ext uri="{D42A27DB-BD31-4B8C-83A1-F6EECF244321}">
                <p14:modId xmlns:p14="http://schemas.microsoft.com/office/powerpoint/2010/main" val="477347523"/>
              </p:ext>
            </p:extLst>
          </p:nvPr>
        </p:nvGraphicFramePr>
        <p:xfrm>
          <a:off x="1625592" y="2512299"/>
          <a:ext cx="2438781" cy="1296777"/>
        </p:xfrm>
        <a:graphic>
          <a:graphicData uri="http://schemas.openxmlformats.org/drawingml/2006/table">
            <a:tbl>
              <a:tblPr>
                <a:tableStyleId>{5C22544A-7EE6-4342-B048-85BDC9FD1C3A}</a:tableStyleId>
              </a:tblPr>
              <a:tblGrid>
                <a:gridCol w="800225">
                  <a:extLst>
                    <a:ext uri="{9D8B030D-6E8A-4147-A177-3AD203B41FA5}">
                      <a16:colId xmlns:a16="http://schemas.microsoft.com/office/drawing/2014/main" val="2647959156"/>
                    </a:ext>
                  </a:extLst>
                </a:gridCol>
                <a:gridCol w="1638556">
                  <a:extLst>
                    <a:ext uri="{9D8B030D-6E8A-4147-A177-3AD203B41FA5}">
                      <a16:colId xmlns:a16="http://schemas.microsoft.com/office/drawing/2014/main" val="3481720174"/>
                    </a:ext>
                  </a:extLst>
                </a:gridCol>
              </a:tblGrid>
              <a:tr h="182880">
                <a:tc>
                  <a:txBody>
                    <a:bodyPr/>
                    <a:lstStyle/>
                    <a:p>
                      <a:pPr algn="l" fontAlgn="b"/>
                      <a:r>
                        <a:rPr lang="en-IN" sz="1100" u="none" strike="noStrike">
                          <a:effectLst/>
                        </a:rPr>
                        <a:t>zone</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Sum of retail_shop_num</a:t>
                      </a:r>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49443276"/>
                  </a:ext>
                </a:extLst>
              </a:tr>
              <a:tr h="182880">
                <a:tc>
                  <a:txBody>
                    <a:bodyPr/>
                    <a:lstStyle/>
                    <a:p>
                      <a:pPr algn="l" fontAlgn="b"/>
                      <a:r>
                        <a:rPr lang="en-IN" sz="1100" u="none" strike="noStrike">
                          <a:effectLst/>
                        </a:rPr>
                        <a:t>East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2061277</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63762005"/>
                  </a:ext>
                </a:extLst>
              </a:tr>
              <a:tr h="382377">
                <a:tc>
                  <a:txBody>
                    <a:bodyPr/>
                    <a:lstStyle/>
                    <a:p>
                      <a:pPr algn="l" fontAlgn="b"/>
                      <a:r>
                        <a:rPr lang="en-IN" sz="1100" u="none" strike="noStrike">
                          <a:effectLst/>
                        </a:rPr>
                        <a:t>North</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51869267</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2254431"/>
                  </a:ext>
                </a:extLst>
              </a:tr>
              <a:tr h="182880">
                <a:tc>
                  <a:txBody>
                    <a:bodyPr/>
                    <a:lstStyle/>
                    <a:p>
                      <a:pPr algn="l" fontAlgn="b"/>
                      <a:r>
                        <a:rPr lang="en-IN" sz="1100" u="none" strike="noStrike">
                          <a:effectLst/>
                        </a:rPr>
                        <a:t>South</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31932776</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53224991"/>
                  </a:ext>
                </a:extLst>
              </a:tr>
              <a:tr h="182880">
                <a:tc>
                  <a:txBody>
                    <a:bodyPr/>
                    <a:lstStyle/>
                    <a:p>
                      <a:pPr algn="l" fontAlgn="b"/>
                      <a:r>
                        <a:rPr lang="en-IN" sz="1100" u="none" strike="noStrike">
                          <a:effectLst/>
                        </a:rPr>
                        <a:t>West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38779469</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88299852"/>
                  </a:ext>
                </a:extLst>
              </a:tr>
              <a:tr h="182880">
                <a:tc>
                  <a:txBody>
                    <a:bodyPr/>
                    <a:lstStyle/>
                    <a:p>
                      <a:pPr algn="l"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124642789</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21456295"/>
                  </a:ext>
                </a:extLst>
              </a:tr>
            </a:tbl>
          </a:graphicData>
        </a:graphic>
      </p:graphicFrame>
      <p:pic>
        <p:nvPicPr>
          <p:cNvPr id="7" name="Picture 2">
            <a:extLst>
              <a:ext uri="{FF2B5EF4-FFF2-40B4-BE49-F238E27FC236}">
                <a16:creationId xmlns:a16="http://schemas.microsoft.com/office/drawing/2014/main" id="{3D385CE3-6B61-8B33-13B5-D20CC0E3DD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339" y="184727"/>
            <a:ext cx="2285134" cy="48952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FMCG Fast Moving Consumer Goods Acronym on a Sticker Stock Vector ...">
            <a:extLst>
              <a:ext uri="{FF2B5EF4-FFF2-40B4-BE49-F238E27FC236}">
                <a16:creationId xmlns:a16="http://schemas.microsoft.com/office/drawing/2014/main" id="{B6E71029-5DE4-B8A4-4C9D-C97C5FC8DE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8473" y="0"/>
            <a:ext cx="1995053" cy="9144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Chart 8">
            <a:extLst>
              <a:ext uri="{FF2B5EF4-FFF2-40B4-BE49-F238E27FC236}">
                <a16:creationId xmlns:a16="http://schemas.microsoft.com/office/drawing/2014/main" id="{6059FFBA-F9D2-9880-B3E5-45FBCF5A4599}"/>
              </a:ext>
            </a:extLst>
          </p:cNvPr>
          <p:cNvGraphicFramePr/>
          <p:nvPr>
            <p:extLst>
              <p:ext uri="{D42A27DB-BD31-4B8C-83A1-F6EECF244321}">
                <p14:modId xmlns:p14="http://schemas.microsoft.com/office/powerpoint/2010/main" val="3760357238"/>
              </p:ext>
            </p:extLst>
          </p:nvPr>
        </p:nvGraphicFramePr>
        <p:xfrm>
          <a:off x="4193674" y="2512299"/>
          <a:ext cx="2994891" cy="129677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Table 9">
            <a:extLst>
              <a:ext uri="{FF2B5EF4-FFF2-40B4-BE49-F238E27FC236}">
                <a16:creationId xmlns:a16="http://schemas.microsoft.com/office/drawing/2014/main" id="{75E32C8A-54B5-910B-E2BB-B99A4856AC3B}"/>
              </a:ext>
            </a:extLst>
          </p:cNvPr>
          <p:cNvGraphicFramePr>
            <a:graphicFrameLocks noGrp="1"/>
          </p:cNvGraphicFramePr>
          <p:nvPr>
            <p:extLst>
              <p:ext uri="{D42A27DB-BD31-4B8C-83A1-F6EECF244321}">
                <p14:modId xmlns:p14="http://schemas.microsoft.com/office/powerpoint/2010/main" val="3705551843"/>
              </p:ext>
            </p:extLst>
          </p:nvPr>
        </p:nvGraphicFramePr>
        <p:xfrm>
          <a:off x="1662558" y="4858339"/>
          <a:ext cx="3078861" cy="1814936"/>
        </p:xfrm>
        <a:graphic>
          <a:graphicData uri="http://schemas.openxmlformats.org/drawingml/2006/table">
            <a:tbl>
              <a:tblPr>
                <a:tableStyleId>{5C22544A-7EE6-4342-B048-85BDC9FD1C3A}</a:tableStyleId>
              </a:tblPr>
              <a:tblGrid>
                <a:gridCol w="1402254">
                  <a:extLst>
                    <a:ext uri="{9D8B030D-6E8A-4147-A177-3AD203B41FA5}">
                      <a16:colId xmlns:a16="http://schemas.microsoft.com/office/drawing/2014/main" val="3208575065"/>
                    </a:ext>
                  </a:extLst>
                </a:gridCol>
                <a:gridCol w="1676607">
                  <a:extLst>
                    <a:ext uri="{9D8B030D-6E8A-4147-A177-3AD203B41FA5}">
                      <a16:colId xmlns:a16="http://schemas.microsoft.com/office/drawing/2014/main" val="1988542137"/>
                    </a:ext>
                  </a:extLst>
                </a:gridCol>
              </a:tblGrid>
              <a:tr h="226867">
                <a:tc>
                  <a:txBody>
                    <a:bodyPr/>
                    <a:lstStyle/>
                    <a:p>
                      <a:pPr algn="l" fontAlgn="b"/>
                      <a:r>
                        <a:rPr lang="en-IN" sz="1100" u="none" strike="noStrike">
                          <a:effectLst/>
                        </a:rPr>
                        <a:t>WH_regional_zone</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Average of workers_num</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75733192"/>
                  </a:ext>
                </a:extLst>
              </a:tr>
              <a:tr h="226867">
                <a:tc>
                  <a:txBody>
                    <a:bodyPr/>
                    <a:lstStyle/>
                    <a:p>
                      <a:pPr algn="l" fontAlgn="b"/>
                      <a:r>
                        <a:rPr lang="en-IN" sz="1100" u="none" strike="noStrike">
                          <a:effectLst/>
                        </a:rPr>
                        <a:t>Zone 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29.07643622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88129328"/>
                  </a:ext>
                </a:extLst>
              </a:tr>
              <a:tr h="226867">
                <a:tc>
                  <a:txBody>
                    <a:bodyPr/>
                    <a:lstStyle/>
                    <a:p>
                      <a:pPr algn="l" fontAlgn="b"/>
                      <a:r>
                        <a:rPr lang="en-IN" sz="1100" u="none" strike="noStrike">
                          <a:effectLst/>
                        </a:rPr>
                        <a:t>Zone 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28.7522781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74804762"/>
                  </a:ext>
                </a:extLst>
              </a:tr>
              <a:tr h="226867">
                <a:tc>
                  <a:txBody>
                    <a:bodyPr/>
                    <a:lstStyle/>
                    <a:p>
                      <a:pPr algn="l" fontAlgn="b"/>
                      <a:r>
                        <a:rPr lang="en-IN" sz="1100" u="none" strike="noStrike">
                          <a:effectLst/>
                        </a:rPr>
                        <a:t>Zone 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29.00312392</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49372854"/>
                  </a:ext>
                </a:extLst>
              </a:tr>
              <a:tr h="226867">
                <a:tc>
                  <a:txBody>
                    <a:bodyPr/>
                    <a:lstStyle/>
                    <a:p>
                      <a:pPr algn="l" fontAlgn="b"/>
                      <a:r>
                        <a:rPr lang="en-IN" sz="1100" u="none" strike="noStrike">
                          <a:effectLst/>
                        </a:rPr>
                        <a:t>Zone 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28.70138889</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09977684"/>
                  </a:ext>
                </a:extLst>
              </a:tr>
              <a:tr h="226867">
                <a:tc>
                  <a:txBody>
                    <a:bodyPr/>
                    <a:lstStyle/>
                    <a:p>
                      <a:pPr algn="l" fontAlgn="b"/>
                      <a:r>
                        <a:rPr lang="en-IN" sz="1100" u="none" strike="noStrike">
                          <a:effectLst/>
                        </a:rPr>
                        <a:t>Zone 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28.98931764</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86524454"/>
                  </a:ext>
                </a:extLst>
              </a:tr>
              <a:tr h="226867">
                <a:tc>
                  <a:txBody>
                    <a:bodyPr/>
                    <a:lstStyle/>
                    <a:p>
                      <a:pPr algn="l" fontAlgn="b"/>
                      <a:r>
                        <a:rPr lang="en-IN" sz="1100" u="none" strike="noStrike">
                          <a:effectLst/>
                        </a:rPr>
                        <a:t>Zone 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29.06343686</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10885554"/>
                  </a:ext>
                </a:extLst>
              </a:tr>
              <a:tr h="226867">
                <a:tc>
                  <a:txBody>
                    <a:bodyPr/>
                    <a:lstStyle/>
                    <a:p>
                      <a:pPr algn="l"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28.9466</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15443339"/>
                  </a:ext>
                </a:extLst>
              </a:tr>
            </a:tbl>
          </a:graphicData>
        </a:graphic>
      </p:graphicFrame>
      <p:graphicFrame>
        <p:nvGraphicFramePr>
          <p:cNvPr id="11" name="Chart 10">
            <a:extLst>
              <a:ext uri="{FF2B5EF4-FFF2-40B4-BE49-F238E27FC236}">
                <a16:creationId xmlns:a16="http://schemas.microsoft.com/office/drawing/2014/main" id="{6D892AF2-15A0-65ED-F038-9F33E390448E}"/>
              </a:ext>
            </a:extLst>
          </p:cNvPr>
          <p:cNvGraphicFramePr/>
          <p:nvPr>
            <p:extLst>
              <p:ext uri="{D42A27DB-BD31-4B8C-83A1-F6EECF244321}">
                <p14:modId xmlns:p14="http://schemas.microsoft.com/office/powerpoint/2010/main" val="493275221"/>
              </p:ext>
            </p:extLst>
          </p:nvPr>
        </p:nvGraphicFramePr>
        <p:xfrm>
          <a:off x="4987636" y="4858340"/>
          <a:ext cx="4719184" cy="1832546"/>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0149297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TotalTime>
  <Words>1173</Words>
  <Application>Microsoft Office PowerPoint</Application>
  <PresentationFormat>Widescreen</PresentationFormat>
  <Paragraphs>199</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Roboto</vt:lpstr>
      <vt:lpstr>Symbol</vt:lpstr>
      <vt:lpstr>Times New Roman</vt:lpstr>
      <vt:lpstr>Office Theme</vt:lpstr>
      <vt:lpstr>    DATA ANALYTICS CASE STUDY   FMCG Warehouse: Optimizing Amazon's Distribution Efficiency</vt:lpstr>
      <vt:lpstr>Content </vt:lpstr>
      <vt:lpstr>     Introduction: Background And Problem </vt:lpstr>
      <vt:lpstr>Solution</vt:lpstr>
      <vt:lpstr>Solution</vt:lpstr>
      <vt:lpstr>        Project Scope And Methodology </vt:lpstr>
      <vt:lpstr>   \   Project Scope And Methodology </vt:lpstr>
      <vt:lpstr>Goals And KPI’s </vt:lpstr>
      <vt:lpstr>KPI’s </vt:lpstr>
      <vt:lpstr>KPI’s </vt:lpstr>
      <vt:lpstr>KPI’s </vt:lpstr>
      <vt:lpstr>Technical Process </vt:lpstr>
      <vt:lpstr>Conclusion </vt:lpstr>
      <vt:lpstr>Project Owner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vinay nagariya</dc:creator>
  <cp:lastModifiedBy>vinay nagariya</cp:lastModifiedBy>
  <cp:revision>20</cp:revision>
  <dcterms:created xsi:type="dcterms:W3CDTF">2025-04-02T07:09:18Z</dcterms:created>
  <dcterms:modified xsi:type="dcterms:W3CDTF">2025-04-02T09:41:08Z</dcterms:modified>
</cp:coreProperties>
</file>