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7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8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1916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25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2937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33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43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5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0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80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0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8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5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7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0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9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34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Term Deposit Subscription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Detailed Predictive Analysis for Bank Marketing Campaigns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Insights and 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Key Predictor: `duration` (longer calls are highly correlated with subscriptions).</a:t>
            </a:r>
          </a:p>
          <a:p>
            <a:r>
              <a:rPr dirty="0"/>
              <a:t>Business Recommendations:</a:t>
            </a:r>
            <a:endParaRPr lang="en-IN" dirty="0"/>
          </a:p>
          <a:p>
            <a:r>
              <a:rPr dirty="0"/>
              <a:t>Focus on clients with high predicted probabilities to optimize telemarketing efforts.</a:t>
            </a:r>
          </a:p>
          <a:p>
            <a:r>
              <a:rPr dirty="0"/>
              <a:t>Reduce operational costs by minimizing outreach to unlikely subscribers.</a:t>
            </a:r>
          </a:p>
          <a:p>
            <a:r>
              <a:rPr dirty="0"/>
              <a:t>The model provides actionable insights for efficient resource allocation.</a:t>
            </a:r>
          </a:p>
          <a:p>
            <a:r>
              <a:rPr dirty="0"/>
              <a:t>Future Improvements:</a:t>
            </a:r>
            <a:endParaRPr lang="en-IN" dirty="0"/>
          </a:p>
          <a:p>
            <a:r>
              <a:rPr dirty="0"/>
              <a:t> Hyperparameter tuning for better performance.</a:t>
            </a:r>
          </a:p>
          <a:p>
            <a:r>
              <a:rPr dirty="0"/>
              <a:t>Explore additional features and advanced ensemble methods.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- Data collected from a Portuguese banking institution's telemarketing campaigns.</a:t>
            </a:r>
          </a:p>
          <a:p>
            <a:r>
              <a:rPr dirty="0"/>
              <a:t>- Train Dataset: 40,000 rows and 17 columns, including the target variable.</a:t>
            </a:r>
          </a:p>
          <a:p>
            <a:r>
              <a:rPr dirty="0"/>
              <a:t>- Test Dataset: 5,211 rows and 16 columns, excluding the target variable.</a:t>
            </a:r>
          </a:p>
          <a:p>
            <a:r>
              <a:rPr dirty="0"/>
              <a:t>- The goal is to predict the target variable `y` indicating subscription status ('yes' or 'no').</a:t>
            </a:r>
          </a:p>
          <a:p>
            <a:r>
              <a:rPr dirty="0"/>
              <a:t>- Key Features:</a:t>
            </a:r>
          </a:p>
          <a:p>
            <a:r>
              <a:rPr dirty="0"/>
              <a:t>  - Client Attributes</a:t>
            </a:r>
            <a:r>
              <a:rPr lang="en-IN" dirty="0"/>
              <a:t> </a:t>
            </a:r>
            <a:r>
              <a:rPr dirty="0"/>
              <a:t>: Age, job, marital status, education, etc.</a:t>
            </a:r>
          </a:p>
          <a:p>
            <a:r>
              <a:rPr dirty="0"/>
              <a:t>  - Campaign Details</a:t>
            </a:r>
            <a:r>
              <a:rPr lang="en-IN" dirty="0"/>
              <a:t> </a:t>
            </a:r>
            <a:r>
              <a:rPr dirty="0"/>
              <a:t>: Last contact duration, number of contacts, and communication type.</a:t>
            </a:r>
          </a:p>
          <a:p>
            <a:r>
              <a:rPr dirty="0"/>
              <a:t>  - Historical Features</a:t>
            </a:r>
            <a:r>
              <a:rPr lang="en-IN" dirty="0"/>
              <a:t> </a:t>
            </a:r>
            <a:r>
              <a:rPr dirty="0"/>
              <a:t>: Outcome of previous campaigns and average yearly balance.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Build a robust predictive model to identify clients likely to subscribe to term deposits.</a:t>
            </a:r>
          </a:p>
          <a:p>
            <a:r>
              <a:t>- Use predictive insights to optimize telemarketing campaigns, improve efficiency, and reduce costs.</a:t>
            </a:r>
          </a:p>
          <a:p>
            <a:r>
              <a:t>- Ensure a balance between precision and recall to minimize false negatives and capture potential subscribers.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Missing Values: Addressed missing or unknown values in categorical and numerical columns.</a:t>
            </a:r>
          </a:p>
          <a:p>
            <a:r>
              <a:rPr dirty="0"/>
              <a:t>Feature Engineering:</a:t>
            </a:r>
          </a:p>
          <a:p>
            <a:r>
              <a:rPr dirty="0"/>
              <a:t> Converted `</a:t>
            </a:r>
            <a:r>
              <a:rPr dirty="0" err="1"/>
              <a:t>pdays</a:t>
            </a:r>
            <a:r>
              <a:rPr dirty="0"/>
              <a:t>` into a binary variable `</a:t>
            </a:r>
            <a:r>
              <a:rPr dirty="0" err="1"/>
              <a:t>was_contacted</a:t>
            </a:r>
            <a:r>
              <a:rPr dirty="0"/>
              <a:t>`.</a:t>
            </a:r>
          </a:p>
          <a:p>
            <a:r>
              <a:rPr dirty="0"/>
              <a:t>  Scaled numerical features like `age`, `balance`, and `duration` using </a:t>
            </a:r>
            <a:r>
              <a:rPr dirty="0" err="1"/>
              <a:t>StandardScaler</a:t>
            </a:r>
            <a:r>
              <a:rPr dirty="0"/>
              <a:t>.</a:t>
            </a:r>
          </a:p>
          <a:p>
            <a:r>
              <a:rPr dirty="0"/>
              <a:t>Categorical Encoding: Applied one-hot encoding for variables like `job`, `marital`, and `contact`.</a:t>
            </a:r>
          </a:p>
          <a:p>
            <a:r>
              <a:rPr dirty="0"/>
              <a:t>Feature Alignment: Ensured consistent feature space across training and test datasets.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Univariate Analysis:</a:t>
            </a:r>
          </a:p>
          <a:p>
            <a:r>
              <a:rPr dirty="0"/>
              <a:t>Analyzed distributions of numerical features (e.g., `age`, `balance`, `duration`).</a:t>
            </a:r>
          </a:p>
          <a:p>
            <a:r>
              <a:rPr dirty="0"/>
              <a:t>Visualized frequencies of categorical variables (e.g., `job`, `education`).</a:t>
            </a:r>
          </a:p>
          <a:p>
            <a:r>
              <a:rPr dirty="0"/>
              <a:t>Bivariate Analysis:</a:t>
            </a:r>
          </a:p>
          <a:p>
            <a:r>
              <a:rPr dirty="0"/>
              <a:t>Explored relationships between features and the target variable `y` using box plots.</a:t>
            </a:r>
          </a:p>
          <a:p>
            <a:r>
              <a:rPr dirty="0"/>
              <a:t>Identified `duration` as a critical feature influencing subscription likelihood.</a:t>
            </a:r>
          </a:p>
          <a:p>
            <a:r>
              <a:rPr dirty="0"/>
              <a:t>Multivariate Analysis</a:t>
            </a:r>
            <a:r>
              <a:rPr lang="en-IN" dirty="0"/>
              <a:t>:</a:t>
            </a:r>
            <a:endParaRPr dirty="0"/>
          </a:p>
          <a:p>
            <a:r>
              <a:rPr lang="en-IN" dirty="0"/>
              <a:t>Created </a:t>
            </a:r>
            <a:r>
              <a:rPr dirty="0"/>
              <a:t>a correlation heatmap for numerical variables to detect strong predictors.</a:t>
            </a:r>
          </a:p>
          <a:p>
            <a:r>
              <a:rPr dirty="0"/>
              <a:t>  Examined interactions between `job`, `education`, and `y` using grouped visualizations.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Addressing Class Imbalance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The dataset is highly imbalanced, with fewer clients subscribing (`yes`).</a:t>
            </a:r>
          </a:p>
          <a:p>
            <a:r>
              <a:rPr dirty="0"/>
              <a:t>- Applied SMOTE (Synthetic Minority Oversampling Technique) to oversample the minority class.</a:t>
            </a:r>
          </a:p>
          <a:p>
            <a:r>
              <a:rPr dirty="0"/>
              <a:t>- Ensured balanced representation of classes in the training dataset to improve model learning.</a:t>
            </a:r>
          </a:p>
          <a:p>
            <a:r>
              <a:rPr dirty="0"/>
              <a:t>- Validation metrics confirm improved recall for the minority class after handling imbalance.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- Selected</a:t>
            </a:r>
            <a:r>
              <a:rPr lang="en-IN" dirty="0"/>
              <a:t> </a:t>
            </a:r>
            <a:r>
              <a:rPr dirty="0" err="1"/>
              <a:t>XGBoost</a:t>
            </a:r>
            <a:r>
              <a:rPr dirty="0"/>
              <a:t> (Extreme Gradient Boosting) for its robust performance on structured data.</a:t>
            </a:r>
          </a:p>
          <a:p>
            <a:r>
              <a:rPr dirty="0"/>
              <a:t>- Reasons for Selection:</a:t>
            </a:r>
          </a:p>
          <a:p>
            <a:r>
              <a:rPr dirty="0"/>
              <a:t>  - Handles numerical and categorical variables effectively (after preprocessing).</a:t>
            </a:r>
          </a:p>
          <a:p>
            <a:r>
              <a:rPr dirty="0"/>
              <a:t>  - Built-in regularization to reduce overfitting.</a:t>
            </a:r>
          </a:p>
          <a:p>
            <a:r>
              <a:rPr dirty="0"/>
              <a:t>  - Offers feature importance insights for better interpretability.</a:t>
            </a:r>
          </a:p>
          <a:p>
            <a:r>
              <a:rPr dirty="0"/>
              <a:t>- Key Hyperparameters:</a:t>
            </a:r>
          </a:p>
          <a:p>
            <a:r>
              <a:rPr dirty="0"/>
              <a:t>  - `</a:t>
            </a:r>
            <a:r>
              <a:rPr dirty="0" err="1"/>
              <a:t>max_depth</a:t>
            </a:r>
            <a:r>
              <a:rPr dirty="0"/>
              <a:t>=5`: Limits tree depth to prevent overfitting.</a:t>
            </a:r>
          </a:p>
          <a:p>
            <a:r>
              <a:rPr dirty="0"/>
              <a:t>  - `</a:t>
            </a:r>
            <a:r>
              <a:rPr dirty="0" err="1"/>
              <a:t>learning_rate</a:t>
            </a:r>
            <a:r>
              <a:rPr dirty="0"/>
              <a:t>=0.1`: Controls the step size during optimization.</a:t>
            </a:r>
          </a:p>
          <a:p>
            <a:r>
              <a:rPr dirty="0"/>
              <a:t>  - `</a:t>
            </a:r>
            <a:r>
              <a:rPr dirty="0" err="1"/>
              <a:t>n_estimators</a:t>
            </a:r>
            <a:r>
              <a:rPr dirty="0"/>
              <a:t>=100`: Number of trees in the ensemble.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- Validation Results**:</a:t>
            </a:r>
          </a:p>
          <a:p>
            <a:r>
              <a:rPr dirty="0"/>
              <a:t>  - Achieved an F1 score of **6</a:t>
            </a:r>
            <a:r>
              <a:rPr lang="en-IN" dirty="0"/>
              <a:t>2.67</a:t>
            </a:r>
            <a:r>
              <a:rPr dirty="0"/>
              <a:t>%, balancing precision and recall.</a:t>
            </a:r>
          </a:p>
          <a:p>
            <a:r>
              <a:rPr dirty="0"/>
              <a:t>  - High recall for the minority class (`yes`), reducing false negatives.</a:t>
            </a:r>
          </a:p>
          <a:p>
            <a:r>
              <a:rPr dirty="0"/>
              <a:t>- Confusion Matrix:</a:t>
            </a:r>
          </a:p>
          <a:p>
            <a:r>
              <a:rPr dirty="0"/>
              <a:t>  - Effectively identified a majority of potential subscribers.</a:t>
            </a:r>
          </a:p>
          <a:p>
            <a:r>
              <a:rPr dirty="0"/>
              <a:t>  - Limited misclassification of non-subscribers as subscribers.</a:t>
            </a:r>
          </a:p>
          <a:p>
            <a:r>
              <a:rPr dirty="0"/>
              <a:t>- Feature Importance:</a:t>
            </a:r>
          </a:p>
          <a:p>
            <a:r>
              <a:rPr dirty="0"/>
              <a:t>  - `duration` emerged as the most significant predictor.</a:t>
            </a:r>
          </a:p>
          <a:p>
            <a:r>
              <a:rPr dirty="0"/>
              <a:t>  - Other important features include `balance`, `</a:t>
            </a:r>
            <a:r>
              <a:rPr dirty="0" err="1"/>
              <a:t>was_contacted</a:t>
            </a:r>
            <a:r>
              <a:rPr dirty="0"/>
              <a:t>`, and `job`.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Predictions on Test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The model generated predictions for the test dataset.</a:t>
            </a:r>
          </a:p>
          <a:p>
            <a:r>
              <a:t>- Results are saved in `formatted_predictions.csv`.</a:t>
            </a:r>
          </a:p>
          <a:p>
            <a:r>
              <a:t>- The output includes an additional column (`y`) with predicted subscription status (`yes` or `no`).</a:t>
            </a:r>
          </a:p>
          <a:p>
            <a:r>
              <a:t>- These predictions can guide targeted telemarketing strategies to maximize efficiency.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ustom 1">
      <a:majorFont>
        <a:latin typeface="Stencil"/>
        <a:ea typeface=""/>
        <a:cs typeface=""/>
      </a:majorFont>
      <a:minorFont>
        <a:latin typeface="Arial Rounded MT Bold"/>
        <a:ea typeface=""/>
        <a:cs typeface="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13</TotalTime>
  <Words>759</Words>
  <Application>Microsoft Office PowerPoint</Application>
  <PresentationFormat>On-screen Show (4:3)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Rounded MT Bold</vt:lpstr>
      <vt:lpstr>Stencil</vt:lpstr>
      <vt:lpstr>Wingdings 3</vt:lpstr>
      <vt:lpstr>Facet</vt:lpstr>
      <vt:lpstr>Term Deposit Subscription Prediction</vt:lpstr>
      <vt:lpstr>Dataset Overview</vt:lpstr>
      <vt:lpstr>Project Objective</vt:lpstr>
      <vt:lpstr>Data Preprocessing</vt:lpstr>
      <vt:lpstr>Exploratory Data Analysis (EDA)</vt:lpstr>
      <vt:lpstr>Addressing Class Imbalance</vt:lpstr>
      <vt:lpstr>Model Selection</vt:lpstr>
      <vt:lpstr>Model Evaluation</vt:lpstr>
      <vt:lpstr>Predictions on Test Data</vt:lpstr>
      <vt:lpstr>Final Insights and Business Impact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Deposit Subscription Prediction</dc:title>
  <dc:subject/>
  <dc:creator>Riya</dc:creator>
  <cp:keywords/>
  <dc:description>generated using python-pptx</dc:description>
  <cp:lastModifiedBy>Suhani Chauhan</cp:lastModifiedBy>
  <cp:revision>2</cp:revision>
  <dcterms:created xsi:type="dcterms:W3CDTF">2013-01-27T09:14:16Z</dcterms:created>
  <dcterms:modified xsi:type="dcterms:W3CDTF">2025-01-18T01:08:10Z</dcterms:modified>
  <cp:category/>
</cp:coreProperties>
</file>