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/>
              <a:t>Exploratory Data Analysis (EDA) – Titanic Dataset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Prepared by: Suhani kumari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E65B6-62F2-F1B3-A2AA-F7DAA257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Introduction</a:t>
            </a:r>
          </a:p>
          <a:p>
            <a:endParaRPr lang="en-US" sz="3000" b="1" dirty="0"/>
          </a:p>
          <a:p>
            <a:r>
              <a:rPr lang="en-US" sz="2000" dirty="0"/>
              <a:t>Exploratory Data Analysis (EDA) is a process to explore datasets, summarize their characteristics, and find patterns using statistical and visual techniques.</a:t>
            </a:r>
            <a:br>
              <a:rPr lang="en-US" sz="2000" dirty="0"/>
            </a:br>
            <a:r>
              <a:rPr lang="en-US" sz="2000" dirty="0"/>
              <a:t>The Titanic dataset contains demographic and travel details of passengers aboard the Titanic. The objective is to explore survival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F0D97A-1BB5-1981-C7EA-948C9387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06588"/>
              </p:ext>
            </p:extLst>
          </p:nvPr>
        </p:nvGraphicFramePr>
        <p:xfrm>
          <a:off x="1160980" y="462799"/>
          <a:ext cx="5055262" cy="5661468"/>
        </p:xfrm>
        <a:graphic>
          <a:graphicData uri="http://schemas.openxmlformats.org/drawingml/2006/table">
            <a:tbl>
              <a:tblPr/>
              <a:tblGrid>
                <a:gridCol w="2527631">
                  <a:extLst>
                    <a:ext uri="{9D8B030D-6E8A-4147-A177-3AD203B41FA5}">
                      <a16:colId xmlns:a16="http://schemas.microsoft.com/office/drawing/2014/main" val="1491472332"/>
                    </a:ext>
                  </a:extLst>
                </a:gridCol>
                <a:gridCol w="2527631">
                  <a:extLst>
                    <a:ext uri="{9D8B030D-6E8A-4147-A177-3AD203B41FA5}">
                      <a16:colId xmlns:a16="http://schemas.microsoft.com/office/drawing/2014/main" val="950239389"/>
                    </a:ext>
                  </a:extLst>
                </a:gridCol>
              </a:tblGrid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Attribute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Description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855277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PassengerId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Unique passenger ID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86136"/>
                  </a:ext>
                </a:extLst>
              </a:tr>
              <a:tr h="448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Survived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Survival status (0 = No, 1 = Yes)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35339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Pclass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Ticket class (1, 2, 3)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40390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Name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Passenger name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17523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Sex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Gender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962287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Age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Age in years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745823"/>
                  </a:ext>
                </a:extLst>
              </a:tr>
              <a:tr h="404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SibSp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Number of siblings/spouses aboard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507460"/>
                  </a:ext>
                </a:extLst>
              </a:tr>
              <a:tr h="404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Parch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Number of parents/children aboard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321540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Ticket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Ticket number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41993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Fare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Passenger fare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76642"/>
                  </a:ext>
                </a:extLst>
              </a:tr>
              <a:tr h="230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Cabin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Cabin number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81107"/>
                  </a:ext>
                </a:extLst>
              </a:tr>
              <a:tr h="7528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Embarked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Port of embarkation (C = Cherbourg, Q = Queenstown, S = Southampton)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8126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979C61E-4784-A834-8A18-E21A7C946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35144" y="0"/>
            <a:ext cx="47868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98110" y="5443726"/>
            <a:ext cx="5449824" cy="128016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AF5EAF-A3B4-D59E-86B3-C4AEDB4D5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14988"/>
              </p:ext>
            </p:extLst>
          </p:nvPr>
        </p:nvGraphicFramePr>
        <p:xfrm>
          <a:off x="4983060" y="2852596"/>
          <a:ext cx="6697910" cy="1765299"/>
        </p:xfrm>
        <a:graphic>
          <a:graphicData uri="http://schemas.openxmlformats.org/drawingml/2006/table">
            <a:tbl>
              <a:tblPr/>
              <a:tblGrid>
                <a:gridCol w="1339582">
                  <a:extLst>
                    <a:ext uri="{9D8B030D-6E8A-4147-A177-3AD203B41FA5}">
                      <a16:colId xmlns:a16="http://schemas.microsoft.com/office/drawing/2014/main" val="1824401717"/>
                    </a:ext>
                  </a:extLst>
                </a:gridCol>
                <a:gridCol w="1339582">
                  <a:extLst>
                    <a:ext uri="{9D8B030D-6E8A-4147-A177-3AD203B41FA5}">
                      <a16:colId xmlns:a16="http://schemas.microsoft.com/office/drawing/2014/main" val="3703610743"/>
                    </a:ext>
                  </a:extLst>
                </a:gridCol>
                <a:gridCol w="1339582">
                  <a:extLst>
                    <a:ext uri="{9D8B030D-6E8A-4147-A177-3AD203B41FA5}">
                      <a16:colId xmlns:a16="http://schemas.microsoft.com/office/drawing/2014/main" val="2521135142"/>
                    </a:ext>
                  </a:extLst>
                </a:gridCol>
                <a:gridCol w="1339582">
                  <a:extLst>
                    <a:ext uri="{9D8B030D-6E8A-4147-A177-3AD203B41FA5}">
                      <a16:colId xmlns:a16="http://schemas.microsoft.com/office/drawing/2014/main" val="3262798147"/>
                    </a:ext>
                  </a:extLst>
                </a:gridCol>
                <a:gridCol w="1339582">
                  <a:extLst>
                    <a:ext uri="{9D8B030D-6E8A-4147-A177-3AD203B41FA5}">
                      <a16:colId xmlns:a16="http://schemas.microsoft.com/office/drawing/2014/main" val="45479614"/>
                    </a:ext>
                  </a:extLst>
                </a:gridCol>
              </a:tblGrid>
              <a:tr h="588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Std Dev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35310"/>
                  </a:ext>
                </a:extLst>
              </a:tr>
              <a:tr h="588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29.70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0.42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14.5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10987"/>
                  </a:ext>
                </a:extLst>
              </a:tr>
              <a:tr h="588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32.20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512.3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49.7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92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2403451-EBD1-8C50-2245-50A5A9C23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30875" y="472276"/>
            <a:ext cx="5297308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891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→ ~20% missing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Cabin → ~77% missing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Embarked → 2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73" y="5413353"/>
            <a:ext cx="7534656" cy="914400"/>
          </a:xfrm>
        </p:spPr>
        <p:txBody>
          <a:bodyPr/>
          <a:lstStyle/>
          <a:p>
            <a:r>
              <a:rPr lang="en-US" sz="14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59685" y="302590"/>
            <a:ext cx="10083566" cy="613176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Visual Analysis &amp; Observations</a:t>
            </a:r>
          </a:p>
          <a:p>
            <a:r>
              <a:rPr lang="en-IN" dirty="0"/>
              <a:t>📊 </a:t>
            </a:r>
            <a:r>
              <a:rPr lang="en-IN" b="1" dirty="0"/>
              <a:t>Survival Distribution</a:t>
            </a:r>
            <a:endParaRPr lang="en-IN" dirty="0"/>
          </a:p>
          <a:p>
            <a:r>
              <a:rPr lang="en-IN" dirty="0"/>
              <a:t>Survived: </a:t>
            </a:r>
            <a:r>
              <a:rPr lang="en-IN" b="1" dirty="0"/>
              <a:t>38%</a:t>
            </a:r>
            <a:endParaRPr lang="en-IN" dirty="0"/>
          </a:p>
          <a:p>
            <a:r>
              <a:rPr lang="en-IN" dirty="0"/>
              <a:t>Not Survived: </a:t>
            </a:r>
            <a:r>
              <a:rPr lang="en-IN" b="1" dirty="0"/>
              <a:t>62%</a:t>
            </a:r>
          </a:p>
          <a:p>
            <a:endParaRPr lang="en-IN" dirty="0"/>
          </a:p>
          <a:p>
            <a:r>
              <a:rPr lang="en-IN" dirty="0"/>
              <a:t>📊 </a:t>
            </a:r>
            <a:r>
              <a:rPr lang="en-IN" b="1" dirty="0"/>
              <a:t>Gender vs Survival</a:t>
            </a:r>
            <a:endParaRPr lang="en-IN" dirty="0"/>
          </a:p>
          <a:p>
            <a:r>
              <a:rPr lang="en-IN" dirty="0"/>
              <a:t>Female: </a:t>
            </a:r>
            <a:r>
              <a:rPr lang="en-IN" b="1" dirty="0"/>
              <a:t>~74% survival rate</a:t>
            </a:r>
            <a:endParaRPr lang="en-IN" dirty="0"/>
          </a:p>
          <a:p>
            <a:r>
              <a:rPr lang="en-IN" dirty="0"/>
              <a:t>Male: </a:t>
            </a:r>
            <a:r>
              <a:rPr lang="en-IN" b="1" dirty="0"/>
              <a:t>~19% survival rate</a:t>
            </a:r>
          </a:p>
          <a:p>
            <a:endParaRPr lang="en-IN" dirty="0"/>
          </a:p>
          <a:p>
            <a:r>
              <a:rPr lang="en-IN" dirty="0"/>
              <a:t>📊 </a:t>
            </a:r>
            <a:r>
              <a:rPr lang="en-IN" b="1" dirty="0"/>
              <a:t>Passenger Class vs Survival</a:t>
            </a:r>
            <a:endParaRPr lang="en-IN" dirty="0"/>
          </a:p>
          <a:p>
            <a:r>
              <a:rPr lang="en-IN" dirty="0"/>
              <a:t>1st Class: </a:t>
            </a:r>
            <a:r>
              <a:rPr lang="en-IN" b="1" dirty="0"/>
              <a:t>~63% survival rate</a:t>
            </a:r>
            <a:endParaRPr lang="en-IN" dirty="0"/>
          </a:p>
          <a:p>
            <a:r>
              <a:rPr lang="en-IN" dirty="0"/>
              <a:t>3rd Class: </a:t>
            </a:r>
            <a:r>
              <a:rPr lang="en-IN" b="1" dirty="0"/>
              <a:t>~24% survival rate</a:t>
            </a:r>
          </a:p>
          <a:p>
            <a:endParaRPr lang="en-IN" dirty="0"/>
          </a:p>
          <a:p>
            <a:r>
              <a:rPr lang="en-IN" dirty="0"/>
              <a:t>📊 </a:t>
            </a:r>
            <a:r>
              <a:rPr lang="en-IN" b="1" dirty="0"/>
              <a:t>Age Distribution</a:t>
            </a:r>
            <a:endParaRPr lang="en-IN" dirty="0"/>
          </a:p>
          <a:p>
            <a:r>
              <a:rPr lang="en-IN" dirty="0"/>
              <a:t>Most passengers were between </a:t>
            </a:r>
            <a:r>
              <a:rPr lang="en-IN" b="1" dirty="0"/>
              <a:t>20–40 years</a:t>
            </a:r>
          </a:p>
          <a:p>
            <a:endParaRPr lang="en-IN" dirty="0"/>
          </a:p>
          <a:p>
            <a:r>
              <a:rPr lang="en-IN" dirty="0"/>
              <a:t>📊 </a:t>
            </a:r>
            <a:r>
              <a:rPr lang="en-IN" b="1" dirty="0"/>
              <a:t>Correlation Heatmap (Key Insight)</a:t>
            </a:r>
            <a:endParaRPr lang="en-IN" dirty="0"/>
          </a:p>
          <a:p>
            <a:r>
              <a:rPr lang="en-IN" dirty="0"/>
              <a:t>Higher </a:t>
            </a:r>
            <a:r>
              <a:rPr lang="en-IN" dirty="0" err="1"/>
              <a:t>Pclass</a:t>
            </a:r>
            <a:r>
              <a:rPr lang="en-IN" dirty="0"/>
              <a:t> number → lower survival</a:t>
            </a:r>
          </a:p>
          <a:p>
            <a:r>
              <a:rPr lang="en-IN" dirty="0"/>
              <a:t>Fare positively correlated with </a:t>
            </a:r>
            <a:r>
              <a:rPr lang="en-IN" dirty="0" err="1"/>
              <a:t>surviva</a:t>
            </a:r>
            <a:endParaRPr lang="en-IN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48" y="2970693"/>
            <a:ext cx="10360152" cy="2843784"/>
          </a:xfrm>
        </p:spPr>
        <p:txBody>
          <a:bodyPr anchor="b"/>
          <a:lstStyle/>
          <a:p>
            <a:r>
              <a:rPr lang="en-US" sz="3600" dirty="0"/>
              <a:t>Women and children had higher survival chances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✔ Higher ticket class → higher survival probability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✔ Fare and survival were positively related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✔ Younger passengers had slightly better survival rates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2309562" y="1459684"/>
            <a:ext cx="777587" cy="67607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6284" y="2836065"/>
            <a:ext cx="6165909" cy="2256052"/>
          </a:xfrm>
        </p:spPr>
        <p:txBody>
          <a:bodyPr/>
          <a:lstStyle/>
          <a:p>
            <a:r>
              <a:rPr lang="en-US" dirty="0"/>
              <a:t>The Titanic EDA highlights that </a:t>
            </a:r>
            <a:r>
              <a:rPr lang="en-US" b="1" dirty="0"/>
              <a:t>gender, passenger class, and fare</a:t>
            </a:r>
            <a:r>
              <a:rPr lang="en-US" dirty="0"/>
              <a:t> were the most important factors influencing survival. These findings can be used for predictive modeling to estimate passenger survival chances.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{0F463C10-F0F6-48EA-AD03-924500D0D5AE}tf11964407_win32</Template>
  <TotalTime>9</TotalTime>
  <Words>359</Words>
  <Application>Microsoft Office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Exploratory Data Analysis (EDA) – Titanic Dataset  Prepared by: Suhani kumari  </vt:lpstr>
      <vt:lpstr>agenda</vt:lpstr>
      <vt:lpstr>2. Dataet Information  </vt:lpstr>
      <vt:lpstr>Data Summary Rows: 891 Columns: 12 Missing Values: Age → ~20% missing Cabin → ~77% missing Embarked → 2 missing </vt:lpstr>
      <vt:lpstr>.</vt:lpstr>
      <vt:lpstr>Women and children had higher survival chances  ✔ Higher ticket class → higher survival probability  ✔ Fare and survival were positively related  ✔ Younger passengers had slightly better survival rates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suhanikumari1306@gmail.com</dc:creator>
  <cp:lastModifiedBy>suhanikumari1306@gmail.com</cp:lastModifiedBy>
  <cp:revision>1</cp:revision>
  <dcterms:created xsi:type="dcterms:W3CDTF">2025-08-12T02:54:21Z</dcterms:created>
  <dcterms:modified xsi:type="dcterms:W3CDTF">2025-08-12T03:03:47Z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