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 id="2147483660" r:id="rId2"/>
  </p:sldMasterIdLst>
  <p:notesMasterIdLst>
    <p:notesMasterId r:id="rId18"/>
  </p:notesMasterIdLst>
  <p:sldIdLst>
    <p:sldId id="256"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embeddedFontLst>
    <p:embeddedFont>
      <p:font typeface="Calibri" panose="020F0502020204030204" pitchFamily="34" charset="0"/>
      <p:regular r:id="rId19"/>
      <p:bold r:id="rId20"/>
      <p:italic r:id="rId21"/>
      <p:boldItalic r:id="rId22"/>
    </p:embeddedFont>
    <p:embeddedFont>
      <p:font typeface="Calibri Light" panose="020F0302020204030204" pitchFamily="34" charset="0"/>
      <p:regular r:id="rId23"/>
      <p:italic r:id="rId24"/>
    </p:embeddedFont>
    <p:embeddedFont>
      <p:font typeface="Georgia" panose="02040502050405020303" pitchFamily="18" charset="0"/>
      <p:regular r:id="rId25"/>
      <p:bold r:id="rId26"/>
      <p:italic r:id="rId27"/>
      <p:boldItalic r:id="rId28"/>
    </p:embeddedFont>
    <p:embeddedFont>
      <p:font typeface="Roboto" panose="02000000000000000000"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2E9EBBE-E595-4444-ADC5-BDA17B9D0661}">
  <a:tblStyle styleId="{D2E9EBBE-E595-4444-ADC5-BDA17B9D066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1.xml"/><Relationship Id="rId21" Type="http://schemas.openxmlformats.org/officeDocument/2006/relationships/font" Target="fonts/font3.fntdata"/><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7.fntdata"/><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6.fntdata"/><Relationship Id="rId32" Type="http://schemas.openxmlformats.org/officeDocument/2006/relationships/font" Target="fonts/font14.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g1c1c2a47c55_2_7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489" name="Google Shape;489;g1c1c2a47c55_2_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bf0e8fc4b3_0_6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1bf0e8fc4b3_0_6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bf0e8fc4b3_0_7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bf0e8fc4b3_0_7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bf0e8fc4b3_0_7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bf0e8fc4b3_0_7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bf0e8fc4b3_0_7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bf0e8fc4b3_0_7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bf0e8fc4b3_0_6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bf0e8fc4b3_0_6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bf0e8fc4b3_0_6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bf0e8fc4b3_0_6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bf0e8fc4b3_0_7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bf0e8fc4b3_0_7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bf0e8fc4b3_0_7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1bf0e8fc4b3_0_7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bf0e8fc4b3_0_6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1bf0e8fc4b3_0_6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bf0e8fc4b3_0_6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1bf0e8fc4b3_0_6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1bf0e8fc4b3_0_7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1bf0e8fc4b3_0_7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bf0e8fc4b3_0_6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bf0e8fc4b3_0_6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1bf0e8fc4b3_0_6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1bf0e8fc4b3_0_6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bf0e8fc4b3_0_6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bf0e8fc4b3_0_6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B6B3C-480B-525A-F2DF-7776A2258932}"/>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D7BF1199-8AE9-4302-2C3C-E739A9DB8A8B}"/>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4451515-BA1A-DA71-5637-04964899612D}"/>
              </a:ext>
            </a:extLst>
          </p:cNvPr>
          <p:cNvSpPr>
            <a:spLocks noGrp="1"/>
          </p:cNvSpPr>
          <p:nvPr>
            <p:ph type="dt" sz="half" idx="10"/>
          </p:nvPr>
        </p:nvSpPr>
        <p:spPr/>
        <p:txBody>
          <a:bodyPr/>
          <a:lstStyle/>
          <a:p>
            <a:fld id="{AA9C67B5-E826-49BD-B666-045C488D7E62}" type="datetimeFigureOut">
              <a:rPr lang="en-IN" smtClean="0"/>
              <a:t>01-01-2023</a:t>
            </a:fld>
            <a:endParaRPr lang="en-IN"/>
          </a:p>
        </p:txBody>
      </p:sp>
      <p:sp>
        <p:nvSpPr>
          <p:cNvPr id="5" name="Footer Placeholder 4">
            <a:extLst>
              <a:ext uri="{FF2B5EF4-FFF2-40B4-BE49-F238E27FC236}">
                <a16:creationId xmlns:a16="http://schemas.microsoft.com/office/drawing/2014/main" id="{ECE059A6-A163-245A-70B3-0B7CD1E0C0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C18CC7-2DDE-AFA7-80DA-A6C3E16BA80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97785327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F1F6C-0248-80DC-09D4-28AFFA72799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CF4FBE5-06E0-8789-E49A-EB45450C247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B536E22-1CA3-0434-238B-E5594A69CE1F}"/>
              </a:ext>
            </a:extLst>
          </p:cNvPr>
          <p:cNvSpPr>
            <a:spLocks noGrp="1"/>
          </p:cNvSpPr>
          <p:nvPr>
            <p:ph type="dt" sz="half" idx="10"/>
          </p:nvPr>
        </p:nvSpPr>
        <p:spPr/>
        <p:txBody>
          <a:bodyPr/>
          <a:lstStyle/>
          <a:p>
            <a:fld id="{AA9C67B5-E826-49BD-B666-045C488D7E62}" type="datetimeFigureOut">
              <a:rPr lang="en-IN" smtClean="0"/>
              <a:t>01-01-2023</a:t>
            </a:fld>
            <a:endParaRPr lang="en-IN"/>
          </a:p>
        </p:txBody>
      </p:sp>
      <p:sp>
        <p:nvSpPr>
          <p:cNvPr id="5" name="Footer Placeholder 4">
            <a:extLst>
              <a:ext uri="{FF2B5EF4-FFF2-40B4-BE49-F238E27FC236}">
                <a16:creationId xmlns:a16="http://schemas.microsoft.com/office/drawing/2014/main" id="{D19DDCC9-F088-5E42-8C9A-1C7EB7E6BE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17EBC6-C20D-AF68-5FD1-3E64410369D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88749124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FD0E8-B1A4-EE6E-2120-79CBD8D3E72B}"/>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1D705C6-A297-9121-9DFF-73F897DC681F}"/>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852F84-52D2-5C08-05E7-CE616C32436B}"/>
              </a:ext>
            </a:extLst>
          </p:cNvPr>
          <p:cNvSpPr>
            <a:spLocks noGrp="1"/>
          </p:cNvSpPr>
          <p:nvPr>
            <p:ph type="dt" sz="half" idx="10"/>
          </p:nvPr>
        </p:nvSpPr>
        <p:spPr/>
        <p:txBody>
          <a:bodyPr/>
          <a:lstStyle/>
          <a:p>
            <a:fld id="{AA9C67B5-E826-49BD-B666-045C488D7E62}" type="datetimeFigureOut">
              <a:rPr lang="en-IN" smtClean="0"/>
              <a:t>01-01-2023</a:t>
            </a:fld>
            <a:endParaRPr lang="en-IN"/>
          </a:p>
        </p:txBody>
      </p:sp>
      <p:sp>
        <p:nvSpPr>
          <p:cNvPr id="5" name="Footer Placeholder 4">
            <a:extLst>
              <a:ext uri="{FF2B5EF4-FFF2-40B4-BE49-F238E27FC236}">
                <a16:creationId xmlns:a16="http://schemas.microsoft.com/office/drawing/2014/main" id="{4523BC9A-A3D1-3603-8E4B-0C10E9177A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69DFD2-2845-30EE-3723-99EC2283816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18375687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05677-8E7E-C3EA-0862-118DB7D4003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1166106-636A-F699-F604-88F5A16F31AE}"/>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A81CC04-B194-5CD1-34B3-815D148FAFB7}"/>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A026880-62D4-C2F5-8E0C-C219442581AB}"/>
              </a:ext>
            </a:extLst>
          </p:cNvPr>
          <p:cNvSpPr>
            <a:spLocks noGrp="1"/>
          </p:cNvSpPr>
          <p:nvPr>
            <p:ph type="dt" sz="half" idx="10"/>
          </p:nvPr>
        </p:nvSpPr>
        <p:spPr/>
        <p:txBody>
          <a:bodyPr/>
          <a:lstStyle/>
          <a:p>
            <a:fld id="{AA9C67B5-E826-49BD-B666-045C488D7E62}" type="datetimeFigureOut">
              <a:rPr lang="en-IN" smtClean="0"/>
              <a:t>01-01-2023</a:t>
            </a:fld>
            <a:endParaRPr lang="en-IN"/>
          </a:p>
        </p:txBody>
      </p:sp>
      <p:sp>
        <p:nvSpPr>
          <p:cNvPr id="6" name="Footer Placeholder 5">
            <a:extLst>
              <a:ext uri="{FF2B5EF4-FFF2-40B4-BE49-F238E27FC236}">
                <a16:creationId xmlns:a16="http://schemas.microsoft.com/office/drawing/2014/main" id="{66919B78-23D8-7714-80F2-936723300B2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5131218-0A01-8ABC-6CF8-719EA34F358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5954928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38639-5E61-9ED7-817D-ABA73B123336}"/>
              </a:ext>
            </a:extLst>
          </p:cNvPr>
          <p:cNvSpPr>
            <a:spLocks noGrp="1"/>
          </p:cNvSpPr>
          <p:nvPr>
            <p:ph type="title"/>
          </p:nvPr>
        </p:nvSpPr>
        <p:spPr>
          <a:xfrm>
            <a:off x="629841" y="273844"/>
            <a:ext cx="7886700" cy="994172"/>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B56CA56-87AE-2835-895C-9F71CF60812A}"/>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41F7343A-FC3D-4C2F-F531-5BD8AB18584B}"/>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1FFF8F5-9581-9B1F-D7F2-1E8F41D6189E}"/>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4053D548-CB14-7B44-04A7-D6495E60B81B}"/>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4D741FD-20B3-082B-8F96-FA3F3AA9EB94}"/>
              </a:ext>
            </a:extLst>
          </p:cNvPr>
          <p:cNvSpPr>
            <a:spLocks noGrp="1"/>
          </p:cNvSpPr>
          <p:nvPr>
            <p:ph type="dt" sz="half" idx="10"/>
          </p:nvPr>
        </p:nvSpPr>
        <p:spPr/>
        <p:txBody>
          <a:bodyPr/>
          <a:lstStyle/>
          <a:p>
            <a:fld id="{AA9C67B5-E826-49BD-B666-045C488D7E62}" type="datetimeFigureOut">
              <a:rPr lang="en-IN" smtClean="0"/>
              <a:t>01-01-2023</a:t>
            </a:fld>
            <a:endParaRPr lang="en-IN"/>
          </a:p>
        </p:txBody>
      </p:sp>
      <p:sp>
        <p:nvSpPr>
          <p:cNvPr id="8" name="Footer Placeholder 7">
            <a:extLst>
              <a:ext uri="{FF2B5EF4-FFF2-40B4-BE49-F238E27FC236}">
                <a16:creationId xmlns:a16="http://schemas.microsoft.com/office/drawing/2014/main" id="{80D02F52-55B3-F568-A358-191BAF1A503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31A7030-23B3-A2AC-0D2A-49630C17246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78220085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EA7A7-48E7-DB77-7CA7-02A757E6D95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CDE813E-E41F-5931-A342-DB64536F6329}"/>
              </a:ext>
            </a:extLst>
          </p:cNvPr>
          <p:cNvSpPr>
            <a:spLocks noGrp="1"/>
          </p:cNvSpPr>
          <p:nvPr>
            <p:ph type="dt" sz="half" idx="10"/>
          </p:nvPr>
        </p:nvSpPr>
        <p:spPr/>
        <p:txBody>
          <a:bodyPr/>
          <a:lstStyle/>
          <a:p>
            <a:fld id="{AA9C67B5-E826-49BD-B666-045C488D7E62}" type="datetimeFigureOut">
              <a:rPr lang="en-IN" smtClean="0"/>
              <a:t>01-01-2023</a:t>
            </a:fld>
            <a:endParaRPr lang="en-IN"/>
          </a:p>
        </p:txBody>
      </p:sp>
      <p:sp>
        <p:nvSpPr>
          <p:cNvPr id="4" name="Footer Placeholder 3">
            <a:extLst>
              <a:ext uri="{FF2B5EF4-FFF2-40B4-BE49-F238E27FC236}">
                <a16:creationId xmlns:a16="http://schemas.microsoft.com/office/drawing/2014/main" id="{D3AF160D-CD5A-8FD3-979F-5B97950126C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9D9FCB4-6B7C-DED3-E97C-9D0B2927579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177253200"/>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868640-5CAD-10A1-A00F-62C1AAB74880}"/>
              </a:ext>
            </a:extLst>
          </p:cNvPr>
          <p:cNvSpPr>
            <a:spLocks noGrp="1"/>
          </p:cNvSpPr>
          <p:nvPr>
            <p:ph type="dt" sz="half" idx="10"/>
          </p:nvPr>
        </p:nvSpPr>
        <p:spPr/>
        <p:txBody>
          <a:bodyPr/>
          <a:lstStyle/>
          <a:p>
            <a:fld id="{AA9C67B5-E826-49BD-B666-045C488D7E62}" type="datetimeFigureOut">
              <a:rPr lang="en-IN" smtClean="0"/>
              <a:t>01-01-2023</a:t>
            </a:fld>
            <a:endParaRPr lang="en-IN"/>
          </a:p>
        </p:txBody>
      </p:sp>
      <p:sp>
        <p:nvSpPr>
          <p:cNvPr id="3" name="Footer Placeholder 2">
            <a:extLst>
              <a:ext uri="{FF2B5EF4-FFF2-40B4-BE49-F238E27FC236}">
                <a16:creationId xmlns:a16="http://schemas.microsoft.com/office/drawing/2014/main" id="{87733A23-AB92-82B5-BCFD-6C96BE1A773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CFD7D27-8E86-627C-0405-1E534FF6901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0057357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1D58C-1355-02C9-F1E1-C24A34363BE1}"/>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C1C1E76-8525-C071-2E0F-E30DC8FFB43D}"/>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9C0B12D-CEA3-2CD3-16BE-AFC3260517A9}"/>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6F84B02-1D0D-2BC8-2FAE-034E2844D7F2}"/>
              </a:ext>
            </a:extLst>
          </p:cNvPr>
          <p:cNvSpPr>
            <a:spLocks noGrp="1"/>
          </p:cNvSpPr>
          <p:nvPr>
            <p:ph type="dt" sz="half" idx="10"/>
          </p:nvPr>
        </p:nvSpPr>
        <p:spPr/>
        <p:txBody>
          <a:bodyPr/>
          <a:lstStyle/>
          <a:p>
            <a:fld id="{AA9C67B5-E826-49BD-B666-045C488D7E62}" type="datetimeFigureOut">
              <a:rPr lang="en-IN" smtClean="0"/>
              <a:t>01-01-2023</a:t>
            </a:fld>
            <a:endParaRPr lang="en-IN"/>
          </a:p>
        </p:txBody>
      </p:sp>
      <p:sp>
        <p:nvSpPr>
          <p:cNvPr id="6" name="Footer Placeholder 5">
            <a:extLst>
              <a:ext uri="{FF2B5EF4-FFF2-40B4-BE49-F238E27FC236}">
                <a16:creationId xmlns:a16="http://schemas.microsoft.com/office/drawing/2014/main" id="{8523571D-5D50-F08A-706B-6A3A0CE40CD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0CD98DA-BE98-731A-BC8A-BBB166E9C5E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898153308"/>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02169-7DF6-510A-6E75-D1C6CA4F2E04}"/>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CAEDC33-D35E-965C-0CDA-7880CAD29D71}"/>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4EFEBA5B-DDC9-AED0-63AB-F8917F53A40B}"/>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42A9663D-E80D-26B5-82CC-095AC71AC809}"/>
              </a:ext>
            </a:extLst>
          </p:cNvPr>
          <p:cNvSpPr>
            <a:spLocks noGrp="1"/>
          </p:cNvSpPr>
          <p:nvPr>
            <p:ph type="dt" sz="half" idx="10"/>
          </p:nvPr>
        </p:nvSpPr>
        <p:spPr/>
        <p:txBody>
          <a:bodyPr/>
          <a:lstStyle/>
          <a:p>
            <a:fld id="{AA9C67B5-E826-49BD-B666-045C488D7E62}" type="datetimeFigureOut">
              <a:rPr lang="en-IN" smtClean="0"/>
              <a:t>01-01-2023</a:t>
            </a:fld>
            <a:endParaRPr lang="en-IN"/>
          </a:p>
        </p:txBody>
      </p:sp>
      <p:sp>
        <p:nvSpPr>
          <p:cNvPr id="6" name="Footer Placeholder 5">
            <a:extLst>
              <a:ext uri="{FF2B5EF4-FFF2-40B4-BE49-F238E27FC236}">
                <a16:creationId xmlns:a16="http://schemas.microsoft.com/office/drawing/2014/main" id="{636F0F67-5577-DBBA-5F7E-F6BF78E7ED2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3DFD2E1-2983-AD3D-4391-979CFDAFB50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682809096"/>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B6B5A-3FDF-9E57-0D93-D57F95AC4AD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F6C9917-1B9F-F9E5-745D-320F98B499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9FD292-15E8-B995-FF1C-20B2FBC8F043}"/>
              </a:ext>
            </a:extLst>
          </p:cNvPr>
          <p:cNvSpPr>
            <a:spLocks noGrp="1"/>
          </p:cNvSpPr>
          <p:nvPr>
            <p:ph type="dt" sz="half" idx="10"/>
          </p:nvPr>
        </p:nvSpPr>
        <p:spPr/>
        <p:txBody>
          <a:bodyPr/>
          <a:lstStyle/>
          <a:p>
            <a:fld id="{AA9C67B5-E826-49BD-B666-045C488D7E62}" type="datetimeFigureOut">
              <a:rPr lang="en-IN" smtClean="0"/>
              <a:t>01-01-2023</a:t>
            </a:fld>
            <a:endParaRPr lang="en-IN"/>
          </a:p>
        </p:txBody>
      </p:sp>
      <p:sp>
        <p:nvSpPr>
          <p:cNvPr id="5" name="Footer Placeholder 4">
            <a:extLst>
              <a:ext uri="{FF2B5EF4-FFF2-40B4-BE49-F238E27FC236}">
                <a16:creationId xmlns:a16="http://schemas.microsoft.com/office/drawing/2014/main" id="{1651E0E6-FE5A-5C9F-1BF4-58A7A87C62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8080F4-C647-63E4-184C-CDB6932A25A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69483533"/>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CAD705-8202-DC4C-1F8F-B842887524C5}"/>
              </a:ext>
            </a:extLst>
          </p:cNvPr>
          <p:cNvSpPr>
            <a:spLocks noGrp="1"/>
          </p:cNvSpPr>
          <p:nvPr>
            <p:ph type="title" orient="vert"/>
          </p:nvPr>
        </p:nvSpPr>
        <p:spPr>
          <a:xfrm>
            <a:off x="6543675" y="273844"/>
            <a:ext cx="1971675" cy="4358879"/>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B9D459A-6532-11E3-3627-1D13C5120821}"/>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B5F6BCF-1328-E02E-E307-3788DD148156}"/>
              </a:ext>
            </a:extLst>
          </p:cNvPr>
          <p:cNvSpPr>
            <a:spLocks noGrp="1"/>
          </p:cNvSpPr>
          <p:nvPr>
            <p:ph type="dt" sz="half" idx="10"/>
          </p:nvPr>
        </p:nvSpPr>
        <p:spPr/>
        <p:txBody>
          <a:bodyPr/>
          <a:lstStyle/>
          <a:p>
            <a:fld id="{AA9C67B5-E826-49BD-B666-045C488D7E62}" type="datetimeFigureOut">
              <a:rPr lang="en-IN" smtClean="0"/>
              <a:t>01-01-2023</a:t>
            </a:fld>
            <a:endParaRPr lang="en-IN"/>
          </a:p>
        </p:txBody>
      </p:sp>
      <p:sp>
        <p:nvSpPr>
          <p:cNvPr id="5" name="Footer Placeholder 4">
            <a:extLst>
              <a:ext uri="{FF2B5EF4-FFF2-40B4-BE49-F238E27FC236}">
                <a16:creationId xmlns:a16="http://schemas.microsoft.com/office/drawing/2014/main" id="{4528F881-74B5-8881-14D6-C27853C601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06CBDF-6262-1E5F-2ABB-D648ECC6F43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6270575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13BA82-7ABF-D0FF-E3FA-B6B4AA729034}"/>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14CFBD7-8777-C272-1B68-083F6D194372}"/>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D22581-9AE8-5018-66A6-0977C7AAFB59}"/>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AA9C67B5-E826-49BD-B666-045C488D7E62}" type="datetimeFigureOut">
              <a:rPr lang="en-IN" smtClean="0"/>
              <a:t>01-01-2023</a:t>
            </a:fld>
            <a:endParaRPr lang="en-IN"/>
          </a:p>
        </p:txBody>
      </p:sp>
      <p:sp>
        <p:nvSpPr>
          <p:cNvPr id="5" name="Footer Placeholder 4">
            <a:extLst>
              <a:ext uri="{FF2B5EF4-FFF2-40B4-BE49-F238E27FC236}">
                <a16:creationId xmlns:a16="http://schemas.microsoft.com/office/drawing/2014/main" id="{EA8FAC43-7C2D-65AF-8213-5235CF7C2609}"/>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7C7BB99-92D9-007B-0AAB-76E62D8693F8}"/>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892397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Bash_(Unix_shel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hyperlink" Target="https://en.wikipedia.org/wiki/Korn_shell" TargetMode="External"/><Relationship Id="rId4" Type="http://schemas.openxmlformats.org/officeDocument/2006/relationships/hyperlink" Target="https://en.wikipedia.org/wiki/C_shel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67"/>
          <p:cNvSpPr txBox="1"/>
          <p:nvPr/>
        </p:nvSpPr>
        <p:spPr>
          <a:xfrm>
            <a:off x="767923" y="0"/>
            <a:ext cx="7897304" cy="1524977"/>
          </a:xfrm>
          <a:prstGeom prst="rect">
            <a:avLst/>
          </a:prstGeom>
          <a:noFill/>
          <a:ln>
            <a:noFill/>
          </a:ln>
        </p:spPr>
        <p:txBody>
          <a:bodyPr spcFirstLastPara="1" wrap="square" lIns="68575" tIns="34275" rIns="68575" bIns="34275" anchor="b" anchorCtr="0">
            <a:noAutofit/>
          </a:bodyPr>
          <a:lstStyle/>
          <a:p>
            <a:pPr marL="0" marR="0" lvl="0" indent="0" algn="ctr" rtl="0">
              <a:lnSpc>
                <a:spcPct val="90000"/>
              </a:lnSpc>
              <a:spcBef>
                <a:spcPts val="0"/>
              </a:spcBef>
              <a:spcAft>
                <a:spcPts val="0"/>
              </a:spcAft>
              <a:buNone/>
            </a:pPr>
            <a:r>
              <a:rPr lang="en-US" sz="2400" b="1" i="0" u="none" strike="noStrike" cap="none" dirty="0">
                <a:solidFill>
                  <a:schemeClr val="dk1"/>
                </a:solidFill>
                <a:latin typeface="Times New Roman"/>
                <a:ea typeface="Times New Roman"/>
                <a:cs typeface="Times New Roman"/>
                <a:sym typeface="Times New Roman"/>
              </a:rPr>
              <a:t>Implement your own shell MIET SHELL which performs the same function like other shells.</a:t>
            </a:r>
          </a:p>
          <a:p>
            <a:pPr marL="0" marR="0" lvl="0" indent="0" algn="ctr" rtl="0">
              <a:lnSpc>
                <a:spcPct val="90000"/>
              </a:lnSpc>
              <a:spcBef>
                <a:spcPts val="0"/>
              </a:spcBef>
              <a:spcAft>
                <a:spcPts val="0"/>
              </a:spcAft>
              <a:buNone/>
            </a:pPr>
            <a:r>
              <a:rPr lang="en-US" sz="1800" b="1" i="0" u="none" strike="noStrike" cap="none" dirty="0">
                <a:solidFill>
                  <a:schemeClr val="dk1"/>
                </a:solidFill>
                <a:latin typeface="Times New Roman"/>
                <a:ea typeface="Times New Roman"/>
                <a:cs typeface="Times New Roman"/>
                <a:sym typeface="Times New Roman"/>
              </a:rPr>
              <a:t> </a:t>
            </a:r>
          </a:p>
        </p:txBody>
      </p:sp>
      <p:sp>
        <p:nvSpPr>
          <p:cNvPr id="492" name="Google Shape;492;p67"/>
          <p:cNvSpPr txBox="1"/>
          <p:nvPr/>
        </p:nvSpPr>
        <p:spPr>
          <a:xfrm>
            <a:off x="289151" y="1859103"/>
            <a:ext cx="2492100" cy="1425293"/>
          </a:xfrm>
          <a:prstGeom prst="rect">
            <a:avLst/>
          </a:prstGeom>
          <a:noFill/>
          <a:ln>
            <a:noFill/>
          </a:ln>
        </p:spPr>
        <p:txBody>
          <a:bodyPr spcFirstLastPara="1" wrap="square" lIns="68575" tIns="34275" rIns="68575" bIns="34275" anchor="t" anchorCtr="0">
            <a:noAutofit/>
          </a:bodyPr>
          <a:lstStyle/>
          <a:p>
            <a:pPr marL="0" marR="0" lvl="0" indent="0" algn="ctr" rtl="0">
              <a:lnSpc>
                <a:spcPct val="90000"/>
              </a:lnSpc>
              <a:spcBef>
                <a:spcPts val="0"/>
              </a:spcBef>
              <a:spcAft>
                <a:spcPts val="0"/>
              </a:spcAft>
              <a:buNone/>
            </a:pPr>
            <a:r>
              <a:rPr lang="en" b="1" dirty="0">
                <a:solidFill>
                  <a:schemeClr val="dk1"/>
                </a:solidFill>
                <a:latin typeface="Times New Roman"/>
                <a:ea typeface="Calibri"/>
                <a:cs typeface="Times New Roman"/>
                <a:sym typeface="Times New Roman"/>
              </a:rPr>
              <a:t>Submitted By:</a:t>
            </a:r>
            <a:endParaRPr sz="1100" b="0" i="0" u="none" strike="noStrike" cap="none" dirty="0">
              <a:solidFill>
                <a:schemeClr val="dk1"/>
              </a:solidFill>
              <a:latin typeface="Calibri"/>
              <a:ea typeface="Calibri"/>
              <a:cs typeface="Calibri"/>
              <a:sym typeface="Calibri"/>
            </a:endParaRPr>
          </a:p>
          <a:p>
            <a:pPr marL="0" marR="0" lvl="0" indent="0" algn="ctr" rtl="0">
              <a:lnSpc>
                <a:spcPct val="90000"/>
              </a:lnSpc>
              <a:spcBef>
                <a:spcPts val="0"/>
              </a:spcBef>
              <a:spcAft>
                <a:spcPts val="0"/>
              </a:spcAft>
              <a:buNone/>
            </a:pPr>
            <a:endParaRPr sz="1100" b="0" i="0" u="none" strike="noStrike" cap="none" dirty="0">
              <a:solidFill>
                <a:srgbClr val="000000"/>
              </a:solidFill>
              <a:latin typeface="Arial"/>
              <a:ea typeface="Arial"/>
              <a:cs typeface="Arial"/>
              <a:sym typeface="Arial"/>
            </a:endParaRPr>
          </a:p>
          <a:p>
            <a:pPr marL="0" marR="0" lvl="0" indent="0" algn="ctr" rtl="0">
              <a:lnSpc>
                <a:spcPct val="90000"/>
              </a:lnSpc>
              <a:spcBef>
                <a:spcPts val="800"/>
              </a:spcBef>
              <a:spcAft>
                <a:spcPts val="0"/>
              </a:spcAft>
              <a:buNone/>
            </a:pPr>
            <a:r>
              <a:rPr lang="en" sz="1200" dirty="0">
                <a:solidFill>
                  <a:schemeClr val="dk1"/>
                </a:solidFill>
                <a:latin typeface="Times New Roman"/>
                <a:ea typeface="Times New Roman"/>
                <a:cs typeface="Times New Roman"/>
                <a:sym typeface="Times New Roman"/>
              </a:rPr>
              <a:t>Astha Sharma</a:t>
            </a:r>
            <a:r>
              <a:rPr lang="en" sz="1200" b="0" i="0" u="none" strike="noStrike" cap="none" dirty="0">
                <a:solidFill>
                  <a:schemeClr val="dk1"/>
                </a:solidFill>
                <a:latin typeface="Times New Roman"/>
                <a:ea typeface="Times New Roman"/>
                <a:cs typeface="Times New Roman"/>
                <a:sym typeface="Times New Roman"/>
              </a:rPr>
              <a:t> (2021a1r121)</a:t>
            </a:r>
            <a:endParaRPr sz="1200" b="0" i="0" u="none" strike="noStrike" cap="none" dirty="0">
              <a:solidFill>
                <a:schemeClr val="dk1"/>
              </a:solidFill>
              <a:latin typeface="Times New Roman"/>
              <a:ea typeface="Times New Roman"/>
              <a:cs typeface="Times New Roman"/>
              <a:sym typeface="Times New Roman"/>
            </a:endParaRPr>
          </a:p>
          <a:p>
            <a:pPr marL="0" marR="0" lvl="0" indent="0" algn="ctr" rtl="0">
              <a:lnSpc>
                <a:spcPct val="90000"/>
              </a:lnSpc>
              <a:spcBef>
                <a:spcPts val="800"/>
              </a:spcBef>
              <a:spcAft>
                <a:spcPts val="0"/>
              </a:spcAft>
              <a:buNone/>
            </a:pPr>
            <a:r>
              <a:rPr lang="en" sz="1200" b="0" i="0" u="none" strike="noStrike" cap="none" dirty="0">
                <a:solidFill>
                  <a:schemeClr val="dk1"/>
                </a:solidFill>
                <a:latin typeface="Times New Roman"/>
                <a:ea typeface="Times New Roman"/>
                <a:cs typeface="Times New Roman"/>
                <a:sym typeface="Times New Roman"/>
              </a:rPr>
              <a:t>M</a:t>
            </a:r>
            <a:r>
              <a:rPr lang="en" sz="1200" dirty="0">
                <a:solidFill>
                  <a:schemeClr val="dk1"/>
                </a:solidFill>
                <a:latin typeface="Times New Roman"/>
                <a:ea typeface="Times New Roman"/>
                <a:cs typeface="Times New Roman"/>
                <a:sym typeface="Times New Roman"/>
              </a:rPr>
              <a:t>ayida</a:t>
            </a:r>
            <a:r>
              <a:rPr lang="en" sz="1200" b="0" i="0" u="none" strike="noStrike" cap="none" dirty="0">
                <a:solidFill>
                  <a:schemeClr val="dk1"/>
                </a:solidFill>
                <a:latin typeface="Times New Roman"/>
                <a:ea typeface="Times New Roman"/>
                <a:cs typeface="Times New Roman"/>
                <a:sym typeface="Times New Roman"/>
              </a:rPr>
              <a:t>(2021a1r129)</a:t>
            </a:r>
          </a:p>
          <a:p>
            <a:pPr marL="0" marR="0" lvl="0" indent="0" algn="ctr" rtl="0">
              <a:lnSpc>
                <a:spcPct val="90000"/>
              </a:lnSpc>
              <a:spcBef>
                <a:spcPts val="800"/>
              </a:spcBef>
              <a:spcAft>
                <a:spcPts val="0"/>
              </a:spcAft>
              <a:buNone/>
            </a:pPr>
            <a:r>
              <a:rPr lang="pt-BR" sz="1100" dirty="0">
                <a:solidFill>
                  <a:schemeClr val="dk1"/>
                </a:solidFill>
                <a:latin typeface="Calibri"/>
                <a:ea typeface="Calibri"/>
                <a:cs typeface="Calibri"/>
                <a:sym typeface="Calibri"/>
              </a:rPr>
              <a:t>Rishita</a:t>
            </a:r>
            <a:r>
              <a:rPr lang="pt-BR" sz="1100" b="0" i="0" u="none" strike="noStrike" cap="none" dirty="0">
                <a:solidFill>
                  <a:schemeClr val="dk1"/>
                </a:solidFill>
                <a:latin typeface="Calibri"/>
                <a:ea typeface="Calibri"/>
                <a:cs typeface="Calibri"/>
                <a:sym typeface="Calibri"/>
              </a:rPr>
              <a:t> Sharma (2021a1r130)</a:t>
            </a:r>
          </a:p>
          <a:p>
            <a:pPr marL="0" marR="0" lvl="0" indent="0" algn="ctr" rtl="0">
              <a:lnSpc>
                <a:spcPct val="90000"/>
              </a:lnSpc>
              <a:spcBef>
                <a:spcPts val="800"/>
              </a:spcBef>
              <a:spcAft>
                <a:spcPts val="0"/>
              </a:spcAft>
              <a:buNone/>
            </a:pPr>
            <a:r>
              <a:rPr lang="pt-BR" sz="1100" dirty="0">
                <a:solidFill>
                  <a:schemeClr val="dk1"/>
                </a:solidFill>
                <a:latin typeface="Calibri"/>
                <a:ea typeface="Calibri"/>
                <a:cs typeface="Calibri"/>
                <a:sym typeface="Calibri"/>
              </a:rPr>
              <a:t>Suhani Koul</a:t>
            </a:r>
            <a:r>
              <a:rPr lang="pt-BR" sz="1100" b="0" i="0" u="none" strike="noStrike" cap="none" dirty="0">
                <a:solidFill>
                  <a:schemeClr val="dk1"/>
                </a:solidFill>
                <a:latin typeface="Calibri"/>
                <a:ea typeface="Calibri"/>
                <a:cs typeface="Calibri"/>
                <a:sym typeface="Calibri"/>
              </a:rPr>
              <a:t>(2021a1r138)</a:t>
            </a:r>
          </a:p>
          <a:p>
            <a:pPr marL="0" marR="0" lvl="0" indent="0" algn="ctr" rtl="0">
              <a:lnSpc>
                <a:spcPct val="90000"/>
              </a:lnSpc>
              <a:spcBef>
                <a:spcPts val="800"/>
              </a:spcBef>
              <a:spcAft>
                <a:spcPts val="0"/>
              </a:spcAft>
              <a:buNone/>
            </a:pPr>
            <a:endParaRPr lang="pt-BR" sz="1100" b="0" i="0" u="none" strike="noStrike" cap="none" dirty="0">
              <a:solidFill>
                <a:schemeClr val="dk1"/>
              </a:solidFill>
              <a:latin typeface="Calibri"/>
              <a:ea typeface="Calibri"/>
              <a:cs typeface="Calibri"/>
              <a:sym typeface="Calibri"/>
            </a:endParaRPr>
          </a:p>
          <a:p>
            <a:pPr marL="0" marR="0" lvl="0" indent="0" algn="ctr" rtl="0">
              <a:lnSpc>
                <a:spcPct val="90000"/>
              </a:lnSpc>
              <a:spcBef>
                <a:spcPts val="800"/>
              </a:spcBef>
              <a:spcAft>
                <a:spcPts val="0"/>
              </a:spcAft>
              <a:buNone/>
            </a:pPr>
            <a:endParaRPr sz="1100" b="0" i="0" u="none" strike="noStrike" cap="none" dirty="0">
              <a:solidFill>
                <a:schemeClr val="dk1"/>
              </a:solidFill>
              <a:latin typeface="Calibri"/>
              <a:ea typeface="Calibri"/>
              <a:cs typeface="Calibri"/>
              <a:sym typeface="Calibri"/>
            </a:endParaRPr>
          </a:p>
          <a:p>
            <a:pPr marL="0" marR="0" lvl="0" indent="0" algn="ctr" rtl="0">
              <a:lnSpc>
                <a:spcPct val="90000"/>
              </a:lnSpc>
              <a:spcBef>
                <a:spcPts val="800"/>
              </a:spcBef>
              <a:spcAft>
                <a:spcPts val="0"/>
              </a:spcAft>
              <a:buNone/>
            </a:pPr>
            <a:endParaRPr sz="1100" b="0" i="0" u="none" strike="noStrike" cap="none" dirty="0">
              <a:solidFill>
                <a:schemeClr val="dk1"/>
              </a:solidFill>
              <a:latin typeface="Calibri"/>
              <a:ea typeface="Calibri"/>
              <a:cs typeface="Calibri"/>
              <a:sym typeface="Calibri"/>
            </a:endParaRPr>
          </a:p>
          <a:p>
            <a:pPr marL="0" marR="0" lvl="0" indent="0" algn="ctr" rtl="0">
              <a:lnSpc>
                <a:spcPct val="90000"/>
              </a:lnSpc>
              <a:spcBef>
                <a:spcPts val="800"/>
              </a:spcBef>
              <a:spcAft>
                <a:spcPts val="0"/>
              </a:spcAft>
              <a:buNone/>
            </a:pPr>
            <a:endParaRPr sz="1400" b="0" i="0" u="none" strike="noStrike" cap="none" dirty="0">
              <a:solidFill>
                <a:schemeClr val="dk1"/>
              </a:solidFill>
              <a:latin typeface="Times New Roman"/>
              <a:ea typeface="Times New Roman"/>
              <a:cs typeface="Times New Roman"/>
              <a:sym typeface="Times New Roman"/>
            </a:endParaRPr>
          </a:p>
          <a:p>
            <a:pPr marL="0" marR="0" lvl="0" indent="0" algn="ctr" rtl="0">
              <a:lnSpc>
                <a:spcPct val="90000"/>
              </a:lnSpc>
              <a:spcBef>
                <a:spcPts val="800"/>
              </a:spcBef>
              <a:spcAft>
                <a:spcPts val="0"/>
              </a:spcAft>
              <a:buNone/>
            </a:pPr>
            <a:endParaRPr sz="1400" b="0" i="0" u="none" strike="noStrike" cap="none" dirty="0">
              <a:solidFill>
                <a:schemeClr val="dk1"/>
              </a:solidFill>
              <a:latin typeface="Times New Roman"/>
              <a:ea typeface="Times New Roman"/>
              <a:cs typeface="Times New Roman"/>
              <a:sym typeface="Times New Roman"/>
            </a:endParaRPr>
          </a:p>
        </p:txBody>
      </p:sp>
      <p:sp>
        <p:nvSpPr>
          <p:cNvPr id="493" name="Google Shape;493;p67"/>
          <p:cNvSpPr txBox="1"/>
          <p:nvPr/>
        </p:nvSpPr>
        <p:spPr>
          <a:xfrm>
            <a:off x="6115050" y="2005300"/>
            <a:ext cx="3028950" cy="1121899"/>
          </a:xfrm>
          <a:prstGeom prst="rect">
            <a:avLst/>
          </a:prstGeom>
          <a:noFill/>
          <a:ln>
            <a:noFill/>
          </a:ln>
        </p:spPr>
        <p:txBody>
          <a:bodyPr spcFirstLastPara="1" wrap="square" lIns="68575" tIns="34275" rIns="68575" bIns="34275" anchor="t" anchorCtr="0">
            <a:normAutofit/>
          </a:bodyPr>
          <a:lstStyle/>
          <a:p>
            <a:pPr marL="0" marR="0" lvl="0" indent="0" algn="ctr" rtl="0">
              <a:spcBef>
                <a:spcPts val="0"/>
              </a:spcBef>
              <a:spcAft>
                <a:spcPts val="0"/>
              </a:spcAft>
              <a:buNone/>
            </a:pPr>
            <a:r>
              <a:rPr lang="en" b="1" dirty="0">
                <a:solidFill>
                  <a:schemeClr val="dk1"/>
                </a:solidFill>
                <a:latin typeface="Times New Roman"/>
                <a:ea typeface="Calibri"/>
                <a:cs typeface="Times New Roman"/>
                <a:sym typeface="Times New Roman"/>
              </a:rPr>
              <a:t>Submitted To:</a:t>
            </a:r>
            <a:endParaRPr sz="1100" b="0" i="0" u="none" strike="noStrike" cap="none" dirty="0">
              <a:solidFill>
                <a:schemeClr val="dk1"/>
              </a:solidFill>
              <a:latin typeface="Calibri"/>
              <a:ea typeface="Calibri"/>
              <a:cs typeface="Calibri"/>
              <a:sym typeface="Calibri"/>
            </a:endParaRPr>
          </a:p>
          <a:p>
            <a:pPr marL="0" marR="0" lvl="0" indent="0" algn="ctr" rtl="0">
              <a:spcBef>
                <a:spcPts val="0"/>
              </a:spcBef>
              <a:spcAft>
                <a:spcPts val="0"/>
              </a:spcAft>
              <a:buNone/>
            </a:pPr>
            <a:endParaRPr sz="1100" b="0" i="0" u="none" strike="noStrike" cap="none" dirty="0">
              <a:solidFill>
                <a:srgbClr val="000000"/>
              </a:solidFill>
              <a:latin typeface="Arial"/>
              <a:ea typeface="Arial"/>
              <a:cs typeface="Arial"/>
              <a:sym typeface="Arial"/>
            </a:endParaRPr>
          </a:p>
          <a:p>
            <a:pPr marL="0" marR="0" lvl="0" indent="0" algn="ctr" rtl="0">
              <a:spcBef>
                <a:spcPts val="300"/>
              </a:spcBef>
              <a:spcAft>
                <a:spcPts val="0"/>
              </a:spcAft>
              <a:buNone/>
            </a:pPr>
            <a:r>
              <a:rPr lang="en" sz="1400" b="0" i="0" u="none" strike="noStrike" cap="none" dirty="0">
                <a:solidFill>
                  <a:schemeClr val="dk1"/>
                </a:solidFill>
                <a:latin typeface="Times New Roman"/>
                <a:ea typeface="Times New Roman"/>
                <a:cs typeface="Times New Roman"/>
                <a:sym typeface="Times New Roman"/>
              </a:rPr>
              <a:t> </a:t>
            </a:r>
            <a:r>
              <a:rPr lang="en" sz="1200" b="0" i="0" u="none" strike="noStrike" cap="none" dirty="0">
                <a:solidFill>
                  <a:schemeClr val="dk1"/>
                </a:solidFill>
                <a:latin typeface="Times New Roman"/>
                <a:ea typeface="Times New Roman"/>
                <a:cs typeface="Times New Roman"/>
                <a:sym typeface="Times New Roman"/>
              </a:rPr>
              <a:t>Ms. Pragti Jamwal</a:t>
            </a:r>
            <a:endParaRPr sz="1200" b="0" i="0" u="none" strike="noStrike" cap="none" dirty="0">
              <a:solidFill>
                <a:srgbClr val="000000"/>
              </a:solidFill>
              <a:latin typeface="Arial"/>
              <a:ea typeface="Arial"/>
              <a:cs typeface="Arial"/>
              <a:sym typeface="Arial"/>
            </a:endParaRPr>
          </a:p>
          <a:p>
            <a:pPr marL="0" marR="0" lvl="0" indent="0" algn="ctr" rtl="0">
              <a:spcBef>
                <a:spcPts val="300"/>
              </a:spcBef>
              <a:spcAft>
                <a:spcPts val="0"/>
              </a:spcAft>
              <a:buNone/>
            </a:pPr>
            <a:r>
              <a:rPr lang="en" sz="1200" b="0" i="0" u="none" strike="noStrike" cap="none" dirty="0">
                <a:solidFill>
                  <a:schemeClr val="dk1"/>
                </a:solidFill>
                <a:latin typeface="Times New Roman"/>
                <a:ea typeface="Times New Roman"/>
                <a:cs typeface="Times New Roman"/>
                <a:sym typeface="Times New Roman"/>
              </a:rPr>
              <a:t>Assistant Professor</a:t>
            </a:r>
            <a:endParaRPr sz="1200" b="0" i="0" u="none" strike="noStrike" cap="none" dirty="0">
              <a:solidFill>
                <a:schemeClr val="dk1"/>
              </a:solidFill>
              <a:latin typeface="Times New Roman"/>
              <a:ea typeface="Times New Roman"/>
              <a:cs typeface="Times New Roman"/>
              <a:sym typeface="Times New Roman"/>
            </a:endParaRPr>
          </a:p>
        </p:txBody>
      </p:sp>
      <p:sp>
        <p:nvSpPr>
          <p:cNvPr id="494" name="Google Shape;494;p67"/>
          <p:cNvSpPr txBox="1"/>
          <p:nvPr/>
        </p:nvSpPr>
        <p:spPr>
          <a:xfrm>
            <a:off x="1356653" y="4457701"/>
            <a:ext cx="6629400" cy="438551"/>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1200" b="1" i="0" u="none" strike="noStrike" cap="none">
                <a:solidFill>
                  <a:schemeClr val="dk1"/>
                </a:solidFill>
                <a:latin typeface="Times New Roman"/>
                <a:ea typeface="Times New Roman"/>
                <a:cs typeface="Times New Roman"/>
                <a:sym typeface="Times New Roman"/>
              </a:rPr>
              <a:t>DEPARTMENT OF COMPUTER SCIENCE AND ENGINEERING</a:t>
            </a:r>
            <a:endParaRPr sz="1100" b="0" i="0" u="none" strike="noStrike" cap="none">
              <a:solidFill>
                <a:srgbClr val="000000"/>
              </a:solidFill>
              <a:latin typeface="Arial"/>
              <a:ea typeface="Arial"/>
              <a:cs typeface="Arial"/>
              <a:sym typeface="Arial"/>
            </a:endParaRPr>
          </a:p>
          <a:p>
            <a:pPr marL="0" marR="0" lvl="0" indent="0" algn="ctr" rtl="0">
              <a:spcBef>
                <a:spcPts val="0"/>
              </a:spcBef>
              <a:spcAft>
                <a:spcPts val="0"/>
              </a:spcAft>
              <a:buNone/>
            </a:pPr>
            <a:r>
              <a:rPr lang="en" sz="1200" b="1" i="0" u="none" strike="noStrike" cap="none">
                <a:solidFill>
                  <a:schemeClr val="dk1"/>
                </a:solidFill>
                <a:latin typeface="Times New Roman"/>
                <a:ea typeface="Times New Roman"/>
                <a:cs typeface="Times New Roman"/>
                <a:sym typeface="Times New Roman"/>
              </a:rPr>
              <a:t>MIET(Autonomous), JAMMU</a:t>
            </a:r>
            <a:endParaRPr sz="1200" b="1" i="0" u="none" strike="noStrike" cap="none">
              <a:solidFill>
                <a:schemeClr val="dk1"/>
              </a:solidFill>
              <a:latin typeface="Times New Roman"/>
              <a:ea typeface="Times New Roman"/>
              <a:cs typeface="Times New Roman"/>
              <a:sym typeface="Times New Roman"/>
            </a:endParaRPr>
          </a:p>
        </p:txBody>
      </p:sp>
      <p:sp>
        <p:nvSpPr>
          <p:cNvPr id="495" name="Google Shape;495;p67"/>
          <p:cNvSpPr txBox="1"/>
          <p:nvPr/>
        </p:nvSpPr>
        <p:spPr>
          <a:xfrm>
            <a:off x="1813853" y="1399037"/>
            <a:ext cx="5715000" cy="238497"/>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endParaRPr sz="1100" b="0" i="0" u="none" strike="noStrike" cap="none" dirty="0">
              <a:solidFill>
                <a:srgbClr val="000000"/>
              </a:solidFill>
              <a:latin typeface="Arial"/>
              <a:ea typeface="Arial"/>
              <a:cs typeface="Arial"/>
              <a:sym typeface="Arial"/>
            </a:endParaRPr>
          </a:p>
        </p:txBody>
      </p:sp>
      <p:pic>
        <p:nvPicPr>
          <p:cNvPr id="496" name="Google Shape;496;p67" descr="https://lh4.googleusercontent.com/ZKYbnYgfHu_V-sRm525LWasYe90coY8yVI-sqXyC5QETb30_E_GdSRPh_iJtz5xtVkZhZt3NOxJyfJM5tYPAZHQ0t1NeYwGMjbehRKir7-E8ZM9-BHNOdsEa5H5zxd8fmLQ13SjYhkKqhDVv"/>
          <p:cNvPicPr preferRelativeResize="0"/>
          <p:nvPr/>
        </p:nvPicPr>
        <p:blipFill rotWithShape="1">
          <a:blip r:embed="rId3">
            <a:alphaModFix/>
          </a:blip>
          <a:srcRect/>
          <a:stretch/>
        </p:blipFill>
        <p:spPr>
          <a:xfrm>
            <a:off x="2962951" y="1816523"/>
            <a:ext cx="3507249" cy="12859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3"/>
          <p:cNvSpPr txBox="1">
            <a:spLocks noGrp="1"/>
          </p:cNvSpPr>
          <p:nvPr>
            <p:ph type="title"/>
          </p:nvPr>
        </p:nvSpPr>
        <p:spPr>
          <a:xfrm>
            <a:off x="160425" y="240625"/>
            <a:ext cx="8671800" cy="77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b="1" u="sng">
                <a:latin typeface="Times New Roman"/>
                <a:ea typeface="Times New Roman"/>
                <a:cs typeface="Times New Roman"/>
                <a:sym typeface="Times New Roman"/>
              </a:rPr>
              <a:t>Shell Scripting</a:t>
            </a:r>
            <a:endParaRPr b="1" u="sng">
              <a:latin typeface="Times New Roman"/>
              <a:ea typeface="Times New Roman"/>
              <a:cs typeface="Times New Roman"/>
              <a:sym typeface="Times New Roman"/>
            </a:endParaRPr>
          </a:p>
        </p:txBody>
      </p:sp>
      <p:sp>
        <p:nvSpPr>
          <p:cNvPr id="152" name="Google Shape;152;p23"/>
          <p:cNvSpPr txBox="1">
            <a:spLocks noGrp="1"/>
          </p:cNvSpPr>
          <p:nvPr>
            <p:ph type="body" idx="1"/>
          </p:nvPr>
        </p:nvSpPr>
        <p:spPr>
          <a:xfrm>
            <a:off x="110325" y="1017800"/>
            <a:ext cx="8721900" cy="349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500" dirty="0">
                <a:solidFill>
                  <a:srgbClr val="273239"/>
                </a:solidFill>
                <a:latin typeface="Times New Roman"/>
                <a:ea typeface="Times New Roman"/>
                <a:cs typeface="Times New Roman"/>
                <a:sym typeface="Times New Roman"/>
              </a:rPr>
              <a:t>A shell script is a list of commands in a computer program that is run by the Unix shell which is a command line interpreter. The different operations performed by shell scripts are program execution, file manipulation and text printing. </a:t>
            </a:r>
            <a:endParaRPr sz="1407" dirty="0">
              <a:solidFill>
                <a:srgbClr val="273239"/>
              </a:solidFill>
              <a:highlight>
                <a:srgbClr val="FFFFFF"/>
              </a:highlight>
              <a:latin typeface="Times New Roman"/>
              <a:ea typeface="Times New Roman"/>
              <a:cs typeface="Times New Roman"/>
              <a:sym typeface="Times New Roman"/>
            </a:endParaRPr>
          </a:p>
          <a:p>
            <a:pPr marL="0" lvl="0" indent="0" algn="l" rtl="0">
              <a:lnSpc>
                <a:spcPct val="100000"/>
              </a:lnSpc>
              <a:spcBef>
                <a:spcPts val="800"/>
              </a:spcBef>
              <a:spcAft>
                <a:spcPts val="0"/>
              </a:spcAft>
              <a:buSzPts val="852"/>
              <a:buNone/>
            </a:pPr>
            <a:r>
              <a:rPr lang="en-GB" sz="1407" dirty="0">
                <a:solidFill>
                  <a:srgbClr val="273239"/>
                </a:solidFill>
                <a:highlight>
                  <a:srgbClr val="FFFFFF"/>
                </a:highlight>
                <a:latin typeface="Times New Roman"/>
                <a:ea typeface="Times New Roman"/>
                <a:cs typeface="Times New Roman"/>
                <a:sym typeface="Times New Roman"/>
              </a:rPr>
              <a:t>A shell script have syntax just like any other programming language. If you have any prior experience with any programming language like Python, C/C++ etc. it would be very easy to get started with it.</a:t>
            </a:r>
            <a:endParaRPr sz="1407" dirty="0">
              <a:solidFill>
                <a:srgbClr val="273239"/>
              </a:solidFill>
              <a:highlight>
                <a:srgbClr val="FFFFFF"/>
              </a:highlight>
              <a:latin typeface="Times New Roman"/>
              <a:ea typeface="Times New Roman"/>
              <a:cs typeface="Times New Roman"/>
              <a:sym typeface="Times New Roman"/>
            </a:endParaRPr>
          </a:p>
          <a:p>
            <a:pPr marL="0" lvl="0" indent="0" algn="l" rtl="0">
              <a:lnSpc>
                <a:spcPct val="100000"/>
              </a:lnSpc>
              <a:spcBef>
                <a:spcPts val="800"/>
              </a:spcBef>
              <a:spcAft>
                <a:spcPts val="0"/>
              </a:spcAft>
              <a:buSzPts val="852"/>
              <a:buNone/>
            </a:pPr>
            <a:r>
              <a:rPr lang="en-GB" sz="1407" dirty="0">
                <a:solidFill>
                  <a:srgbClr val="273239"/>
                </a:solidFill>
                <a:highlight>
                  <a:srgbClr val="FFFFFF"/>
                </a:highlight>
                <a:latin typeface="Times New Roman"/>
                <a:ea typeface="Times New Roman"/>
                <a:cs typeface="Times New Roman"/>
                <a:sym typeface="Times New Roman"/>
              </a:rPr>
              <a:t>A shell script comprises following elements –</a:t>
            </a:r>
            <a:endParaRPr sz="1407" dirty="0">
              <a:solidFill>
                <a:srgbClr val="273239"/>
              </a:solidFill>
              <a:highlight>
                <a:srgbClr val="FFFFFF"/>
              </a:highlight>
              <a:latin typeface="Times New Roman"/>
              <a:ea typeface="Times New Roman"/>
              <a:cs typeface="Times New Roman"/>
              <a:sym typeface="Times New Roman"/>
            </a:endParaRPr>
          </a:p>
          <a:p>
            <a:pPr marL="685800" lvl="0" indent="-317976" algn="l" rtl="0">
              <a:lnSpc>
                <a:spcPct val="100000"/>
              </a:lnSpc>
              <a:spcBef>
                <a:spcPts val="800"/>
              </a:spcBef>
              <a:spcAft>
                <a:spcPts val="0"/>
              </a:spcAft>
              <a:buClr>
                <a:srgbClr val="273239"/>
              </a:buClr>
              <a:buSzPts val="1408"/>
              <a:buFont typeface="Times New Roman"/>
              <a:buChar char="●"/>
            </a:pPr>
            <a:r>
              <a:rPr lang="en-GB" sz="1407" dirty="0">
                <a:solidFill>
                  <a:srgbClr val="273239"/>
                </a:solidFill>
                <a:highlight>
                  <a:srgbClr val="FFFFFF"/>
                </a:highlight>
                <a:latin typeface="Times New Roman"/>
                <a:ea typeface="Times New Roman"/>
                <a:cs typeface="Times New Roman"/>
                <a:sym typeface="Times New Roman"/>
              </a:rPr>
              <a:t>Shell Keywords – if, else, break etc.</a:t>
            </a:r>
            <a:endParaRPr sz="1407" dirty="0">
              <a:solidFill>
                <a:srgbClr val="273239"/>
              </a:solidFill>
              <a:highlight>
                <a:srgbClr val="FFFFFF"/>
              </a:highlight>
              <a:latin typeface="Times New Roman"/>
              <a:ea typeface="Times New Roman"/>
              <a:cs typeface="Times New Roman"/>
              <a:sym typeface="Times New Roman"/>
            </a:endParaRPr>
          </a:p>
          <a:p>
            <a:pPr marL="685800" lvl="0" indent="-317976" algn="l" rtl="0">
              <a:lnSpc>
                <a:spcPct val="100000"/>
              </a:lnSpc>
              <a:spcBef>
                <a:spcPts val="800"/>
              </a:spcBef>
              <a:spcAft>
                <a:spcPts val="0"/>
              </a:spcAft>
              <a:buClr>
                <a:srgbClr val="273239"/>
              </a:buClr>
              <a:buSzPts val="1408"/>
              <a:buFont typeface="Times New Roman"/>
              <a:buChar char="●"/>
            </a:pPr>
            <a:r>
              <a:rPr lang="en-GB" sz="1407" dirty="0">
                <a:solidFill>
                  <a:srgbClr val="273239"/>
                </a:solidFill>
                <a:highlight>
                  <a:srgbClr val="FFFFFF"/>
                </a:highlight>
                <a:latin typeface="Times New Roman"/>
                <a:ea typeface="Times New Roman"/>
                <a:cs typeface="Times New Roman"/>
                <a:sym typeface="Times New Roman"/>
              </a:rPr>
              <a:t>Shell commands – cd, ls, echo, </a:t>
            </a:r>
            <a:r>
              <a:rPr lang="en-GB" sz="1407" dirty="0" err="1">
                <a:solidFill>
                  <a:srgbClr val="273239"/>
                </a:solidFill>
                <a:highlight>
                  <a:srgbClr val="FFFFFF"/>
                </a:highlight>
                <a:latin typeface="Times New Roman"/>
                <a:ea typeface="Times New Roman"/>
                <a:cs typeface="Times New Roman"/>
                <a:sym typeface="Times New Roman"/>
              </a:rPr>
              <a:t>pwd</a:t>
            </a:r>
            <a:r>
              <a:rPr lang="en-GB" sz="1407" dirty="0">
                <a:solidFill>
                  <a:srgbClr val="273239"/>
                </a:solidFill>
                <a:highlight>
                  <a:srgbClr val="FFFFFF"/>
                </a:highlight>
                <a:latin typeface="Times New Roman"/>
                <a:ea typeface="Times New Roman"/>
                <a:cs typeface="Times New Roman"/>
                <a:sym typeface="Times New Roman"/>
              </a:rPr>
              <a:t>, touch etc.</a:t>
            </a:r>
            <a:endParaRPr sz="1407" dirty="0">
              <a:solidFill>
                <a:srgbClr val="273239"/>
              </a:solidFill>
              <a:highlight>
                <a:srgbClr val="FFFFFF"/>
              </a:highlight>
              <a:latin typeface="Times New Roman"/>
              <a:ea typeface="Times New Roman"/>
              <a:cs typeface="Times New Roman"/>
              <a:sym typeface="Times New Roman"/>
            </a:endParaRPr>
          </a:p>
          <a:p>
            <a:pPr marL="685800" lvl="0" indent="-317976" algn="l" rtl="0">
              <a:lnSpc>
                <a:spcPct val="100000"/>
              </a:lnSpc>
              <a:spcBef>
                <a:spcPts val="800"/>
              </a:spcBef>
              <a:spcAft>
                <a:spcPts val="0"/>
              </a:spcAft>
              <a:buClr>
                <a:srgbClr val="273239"/>
              </a:buClr>
              <a:buSzPts val="1408"/>
              <a:buFont typeface="Times New Roman"/>
              <a:buChar char="●"/>
            </a:pPr>
            <a:r>
              <a:rPr lang="en-GB" sz="1407" dirty="0">
                <a:solidFill>
                  <a:srgbClr val="273239"/>
                </a:solidFill>
                <a:highlight>
                  <a:srgbClr val="FFFFFF"/>
                </a:highlight>
                <a:latin typeface="Times New Roman"/>
                <a:ea typeface="Times New Roman"/>
                <a:cs typeface="Times New Roman"/>
                <a:sym typeface="Times New Roman"/>
              </a:rPr>
              <a:t>Functions</a:t>
            </a:r>
            <a:endParaRPr sz="1407" dirty="0">
              <a:solidFill>
                <a:srgbClr val="273239"/>
              </a:solidFill>
              <a:highlight>
                <a:srgbClr val="FFFFFF"/>
              </a:highlight>
              <a:latin typeface="Times New Roman"/>
              <a:ea typeface="Times New Roman"/>
              <a:cs typeface="Times New Roman"/>
              <a:sym typeface="Times New Roman"/>
            </a:endParaRPr>
          </a:p>
          <a:p>
            <a:pPr marL="685800" lvl="0" indent="-317976" algn="l" rtl="0">
              <a:lnSpc>
                <a:spcPct val="100000"/>
              </a:lnSpc>
              <a:spcBef>
                <a:spcPts val="800"/>
              </a:spcBef>
              <a:spcAft>
                <a:spcPts val="0"/>
              </a:spcAft>
              <a:buClr>
                <a:srgbClr val="273239"/>
              </a:buClr>
              <a:buSzPts val="1408"/>
              <a:buFont typeface="Times New Roman"/>
              <a:buChar char="●"/>
            </a:pPr>
            <a:r>
              <a:rPr lang="en-GB" sz="1407" dirty="0">
                <a:solidFill>
                  <a:srgbClr val="273239"/>
                </a:solidFill>
                <a:highlight>
                  <a:srgbClr val="FFFFFF"/>
                </a:highlight>
                <a:latin typeface="Times New Roman"/>
                <a:ea typeface="Times New Roman"/>
                <a:cs typeface="Times New Roman"/>
                <a:sym typeface="Times New Roman"/>
              </a:rPr>
              <a:t>Control flow – </a:t>
            </a:r>
            <a:r>
              <a:rPr lang="en-GB" sz="1407" dirty="0" err="1">
                <a:solidFill>
                  <a:srgbClr val="273239"/>
                </a:solidFill>
                <a:highlight>
                  <a:srgbClr val="FFFFFF"/>
                </a:highlight>
                <a:latin typeface="Times New Roman"/>
                <a:ea typeface="Times New Roman"/>
                <a:cs typeface="Times New Roman"/>
                <a:sym typeface="Times New Roman"/>
              </a:rPr>
              <a:t>if..then..else</a:t>
            </a:r>
            <a:r>
              <a:rPr lang="en-GB" sz="1407" dirty="0">
                <a:solidFill>
                  <a:srgbClr val="273239"/>
                </a:solidFill>
                <a:highlight>
                  <a:srgbClr val="FFFFFF"/>
                </a:highlight>
                <a:latin typeface="Times New Roman"/>
                <a:ea typeface="Times New Roman"/>
                <a:cs typeface="Times New Roman"/>
                <a:sym typeface="Times New Roman"/>
              </a:rPr>
              <a:t>, case and shell loops etc.</a:t>
            </a:r>
            <a:endParaRPr sz="1407" dirty="0">
              <a:solidFill>
                <a:srgbClr val="273239"/>
              </a:solidFill>
              <a:highlight>
                <a:srgbClr val="FFFFFF"/>
              </a:highlight>
              <a:latin typeface="Times New Roman"/>
              <a:ea typeface="Times New Roman"/>
              <a:cs typeface="Times New Roman"/>
              <a:sym typeface="Times New Roman"/>
            </a:endParaRPr>
          </a:p>
          <a:p>
            <a:pPr marL="0" lvl="0" indent="0" algn="l" rtl="0">
              <a:spcBef>
                <a:spcPts val="800"/>
              </a:spcBef>
              <a:spcAft>
                <a:spcPts val="1200"/>
              </a:spcAft>
              <a:buSzPts val="852"/>
              <a:buNone/>
            </a:pPr>
            <a:endParaRPr sz="1395"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990"/>
              <a:buNone/>
            </a:pPr>
            <a:r>
              <a:rPr lang="en-GB" sz="3070" b="1" u="sng">
                <a:highlight>
                  <a:schemeClr val="lt1"/>
                </a:highlight>
                <a:latin typeface="Times New Roman"/>
                <a:ea typeface="Times New Roman"/>
                <a:cs typeface="Times New Roman"/>
                <a:sym typeface="Times New Roman"/>
              </a:rPr>
              <a:t>Why do we need shell scripts?</a:t>
            </a:r>
            <a:endParaRPr sz="3070" b="1" u="sng">
              <a:highlight>
                <a:schemeClr val="lt1"/>
              </a:highlight>
              <a:latin typeface="Times New Roman"/>
              <a:ea typeface="Times New Roman"/>
              <a:cs typeface="Times New Roman"/>
              <a:sym typeface="Times New Roman"/>
            </a:endParaRPr>
          </a:p>
          <a:p>
            <a:pPr marL="0" lvl="0" indent="0" algn="l" rtl="0">
              <a:spcBef>
                <a:spcPts val="800"/>
              </a:spcBef>
              <a:spcAft>
                <a:spcPts val="0"/>
              </a:spcAft>
              <a:buSzPts val="990"/>
              <a:buNone/>
            </a:pPr>
            <a:endParaRPr sz="2700"/>
          </a:p>
        </p:txBody>
      </p:sp>
      <p:sp>
        <p:nvSpPr>
          <p:cNvPr id="158" name="Google Shape;158;p2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273239"/>
                </a:solidFill>
                <a:highlight>
                  <a:srgbClr val="FFFFFF"/>
                </a:highlight>
                <a:latin typeface="Times New Roman"/>
                <a:ea typeface="Times New Roman"/>
                <a:cs typeface="Times New Roman"/>
                <a:sym typeface="Times New Roman"/>
              </a:rPr>
              <a:t>There are many reasons to write shell scripts:</a:t>
            </a:r>
            <a:endParaRPr>
              <a:solidFill>
                <a:srgbClr val="273239"/>
              </a:solidFill>
              <a:highlight>
                <a:srgbClr val="FFFFFF"/>
              </a:highlight>
              <a:latin typeface="Times New Roman"/>
              <a:ea typeface="Times New Roman"/>
              <a:cs typeface="Times New Roman"/>
              <a:sym typeface="Times New Roman"/>
            </a:endParaRPr>
          </a:p>
          <a:p>
            <a:pPr marL="685800" lvl="0" indent="-342900" algn="l" rtl="0">
              <a:lnSpc>
                <a:spcPct val="158000"/>
              </a:lnSpc>
              <a:spcBef>
                <a:spcPts val="800"/>
              </a:spcBef>
              <a:spcAft>
                <a:spcPts val="0"/>
              </a:spcAft>
              <a:buClr>
                <a:srgbClr val="273239"/>
              </a:buClr>
              <a:buSzPts val="1800"/>
              <a:buFont typeface="Times New Roman"/>
              <a:buChar char="●"/>
            </a:pPr>
            <a:r>
              <a:rPr lang="en-GB">
                <a:solidFill>
                  <a:srgbClr val="273239"/>
                </a:solidFill>
                <a:highlight>
                  <a:srgbClr val="FFFFFF"/>
                </a:highlight>
                <a:latin typeface="Times New Roman"/>
                <a:ea typeface="Times New Roman"/>
                <a:cs typeface="Times New Roman"/>
                <a:sym typeface="Times New Roman"/>
              </a:rPr>
              <a:t>To avoid repetitive work and automation</a:t>
            </a:r>
            <a:endParaRPr>
              <a:solidFill>
                <a:srgbClr val="273239"/>
              </a:solidFill>
              <a:highlight>
                <a:srgbClr val="FFFFFF"/>
              </a:highlight>
              <a:latin typeface="Times New Roman"/>
              <a:ea typeface="Times New Roman"/>
              <a:cs typeface="Times New Roman"/>
              <a:sym typeface="Times New Roman"/>
            </a:endParaRPr>
          </a:p>
          <a:p>
            <a:pPr marL="685800" lvl="0" indent="-342900" algn="l" rtl="0">
              <a:lnSpc>
                <a:spcPct val="158000"/>
              </a:lnSpc>
              <a:spcBef>
                <a:spcPts val="0"/>
              </a:spcBef>
              <a:spcAft>
                <a:spcPts val="0"/>
              </a:spcAft>
              <a:buClr>
                <a:srgbClr val="273239"/>
              </a:buClr>
              <a:buSzPts val="1800"/>
              <a:buFont typeface="Times New Roman"/>
              <a:buChar char="●"/>
            </a:pPr>
            <a:r>
              <a:rPr lang="en-GB">
                <a:solidFill>
                  <a:srgbClr val="273239"/>
                </a:solidFill>
                <a:highlight>
                  <a:srgbClr val="FFFFFF"/>
                </a:highlight>
                <a:latin typeface="Times New Roman"/>
                <a:ea typeface="Times New Roman"/>
                <a:cs typeface="Times New Roman"/>
                <a:sym typeface="Times New Roman"/>
              </a:rPr>
              <a:t>System admins use shell scripting for routine backups</a:t>
            </a:r>
            <a:endParaRPr>
              <a:solidFill>
                <a:srgbClr val="273239"/>
              </a:solidFill>
              <a:highlight>
                <a:srgbClr val="FFFFFF"/>
              </a:highlight>
              <a:latin typeface="Times New Roman"/>
              <a:ea typeface="Times New Roman"/>
              <a:cs typeface="Times New Roman"/>
              <a:sym typeface="Times New Roman"/>
            </a:endParaRPr>
          </a:p>
          <a:p>
            <a:pPr marL="685800" lvl="0" indent="-342900" algn="l" rtl="0">
              <a:lnSpc>
                <a:spcPct val="158000"/>
              </a:lnSpc>
              <a:spcBef>
                <a:spcPts val="0"/>
              </a:spcBef>
              <a:spcAft>
                <a:spcPts val="0"/>
              </a:spcAft>
              <a:buClr>
                <a:srgbClr val="273239"/>
              </a:buClr>
              <a:buSzPts val="1800"/>
              <a:buFont typeface="Times New Roman"/>
              <a:buChar char="●"/>
            </a:pPr>
            <a:r>
              <a:rPr lang="en-GB">
                <a:solidFill>
                  <a:srgbClr val="273239"/>
                </a:solidFill>
                <a:highlight>
                  <a:srgbClr val="FFFFFF"/>
                </a:highlight>
                <a:latin typeface="Times New Roman"/>
                <a:ea typeface="Times New Roman"/>
                <a:cs typeface="Times New Roman"/>
                <a:sym typeface="Times New Roman"/>
              </a:rPr>
              <a:t>System monitoring</a:t>
            </a:r>
            <a:endParaRPr>
              <a:solidFill>
                <a:srgbClr val="273239"/>
              </a:solidFill>
              <a:highlight>
                <a:srgbClr val="FFFFFF"/>
              </a:highlight>
              <a:latin typeface="Times New Roman"/>
              <a:ea typeface="Times New Roman"/>
              <a:cs typeface="Times New Roman"/>
              <a:sym typeface="Times New Roman"/>
            </a:endParaRPr>
          </a:p>
          <a:p>
            <a:pPr marL="685800" lvl="0" indent="-342900" algn="l" rtl="0">
              <a:lnSpc>
                <a:spcPct val="158000"/>
              </a:lnSpc>
              <a:spcBef>
                <a:spcPts val="0"/>
              </a:spcBef>
              <a:spcAft>
                <a:spcPts val="0"/>
              </a:spcAft>
              <a:buClr>
                <a:srgbClr val="273239"/>
              </a:buClr>
              <a:buSzPts val="1800"/>
              <a:buFont typeface="Times New Roman"/>
              <a:buChar char="●"/>
            </a:pPr>
            <a:r>
              <a:rPr lang="en-GB">
                <a:solidFill>
                  <a:srgbClr val="273239"/>
                </a:solidFill>
                <a:highlight>
                  <a:srgbClr val="FFFFFF"/>
                </a:highlight>
                <a:latin typeface="Times New Roman"/>
                <a:ea typeface="Times New Roman"/>
                <a:cs typeface="Times New Roman"/>
                <a:sym typeface="Times New Roman"/>
              </a:rPr>
              <a:t>Adding new functionality to the shell etc.</a:t>
            </a:r>
            <a:endParaRPr>
              <a:solidFill>
                <a:srgbClr val="273239"/>
              </a:solidFill>
              <a:highlight>
                <a:srgbClr val="FFFFFF"/>
              </a:highlight>
              <a:latin typeface="Times New Roman"/>
              <a:ea typeface="Times New Roman"/>
              <a:cs typeface="Times New Roman"/>
              <a:sym typeface="Times New Roman"/>
            </a:endParaRPr>
          </a:p>
          <a:p>
            <a:pPr marL="0" lvl="0" indent="0" algn="l" rtl="0">
              <a:spcBef>
                <a:spcPts val="3600"/>
              </a:spcBef>
              <a:spcAft>
                <a:spcPts val="120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u="sng">
                <a:highlight>
                  <a:srgbClr val="FFFFFF"/>
                </a:highlight>
                <a:latin typeface="Times New Roman"/>
                <a:ea typeface="Times New Roman"/>
                <a:cs typeface="Times New Roman"/>
                <a:sym typeface="Times New Roman"/>
              </a:rPr>
              <a:t>Advantages of shell scripts</a:t>
            </a:r>
            <a:endParaRPr sz="4700" b="1" u="sng">
              <a:latin typeface="Times New Roman"/>
              <a:ea typeface="Times New Roman"/>
              <a:cs typeface="Times New Roman"/>
              <a:sym typeface="Times New Roman"/>
            </a:endParaRPr>
          </a:p>
        </p:txBody>
      </p:sp>
      <p:sp>
        <p:nvSpPr>
          <p:cNvPr id="164" name="Google Shape;164;p25"/>
          <p:cNvSpPr txBox="1">
            <a:spLocks noGrp="1"/>
          </p:cNvSpPr>
          <p:nvPr>
            <p:ph type="body" idx="1"/>
          </p:nvPr>
        </p:nvSpPr>
        <p:spPr>
          <a:xfrm>
            <a:off x="130350" y="1143000"/>
            <a:ext cx="8702100" cy="3426000"/>
          </a:xfrm>
          <a:prstGeom prst="rect">
            <a:avLst/>
          </a:prstGeom>
        </p:spPr>
        <p:txBody>
          <a:bodyPr spcFirstLastPara="1" wrap="square" lIns="91425" tIns="91425" rIns="91425" bIns="91425" anchor="t" anchorCtr="0">
            <a:normAutofit/>
          </a:bodyPr>
          <a:lstStyle/>
          <a:p>
            <a:pPr marL="685800" lvl="0" indent="-342900" algn="l" rtl="0">
              <a:lnSpc>
                <a:spcPct val="158000"/>
              </a:lnSpc>
              <a:spcBef>
                <a:spcPts val="0"/>
              </a:spcBef>
              <a:spcAft>
                <a:spcPts val="0"/>
              </a:spcAft>
              <a:buClr>
                <a:srgbClr val="273239"/>
              </a:buClr>
              <a:buSzPts val="1800"/>
              <a:buFont typeface="Times New Roman"/>
              <a:buAutoNum type="arabicPeriod"/>
            </a:pPr>
            <a:r>
              <a:rPr lang="en-GB">
                <a:solidFill>
                  <a:srgbClr val="273239"/>
                </a:solidFill>
                <a:highlight>
                  <a:srgbClr val="FFFFFF"/>
                </a:highlight>
                <a:latin typeface="Times New Roman"/>
                <a:ea typeface="Times New Roman"/>
                <a:cs typeface="Times New Roman"/>
                <a:sym typeface="Times New Roman"/>
              </a:rPr>
              <a:t>The command and syntax are exactly the same as those directly entered in command line, so programmer do not need to switch to entirely different syntax</a:t>
            </a:r>
            <a:endParaRPr>
              <a:solidFill>
                <a:srgbClr val="273239"/>
              </a:solidFill>
              <a:highlight>
                <a:srgbClr val="FFFFFF"/>
              </a:highlight>
              <a:latin typeface="Times New Roman"/>
              <a:ea typeface="Times New Roman"/>
              <a:cs typeface="Times New Roman"/>
              <a:sym typeface="Times New Roman"/>
            </a:endParaRPr>
          </a:p>
          <a:p>
            <a:pPr marL="685800" lvl="0" indent="-342900" algn="l" rtl="0">
              <a:lnSpc>
                <a:spcPct val="158000"/>
              </a:lnSpc>
              <a:spcBef>
                <a:spcPts val="0"/>
              </a:spcBef>
              <a:spcAft>
                <a:spcPts val="0"/>
              </a:spcAft>
              <a:buClr>
                <a:srgbClr val="273239"/>
              </a:buClr>
              <a:buSzPts val="1800"/>
              <a:buFont typeface="Times New Roman"/>
              <a:buAutoNum type="arabicPeriod"/>
            </a:pPr>
            <a:r>
              <a:rPr lang="en-GB">
                <a:solidFill>
                  <a:srgbClr val="273239"/>
                </a:solidFill>
                <a:highlight>
                  <a:srgbClr val="FFFFFF"/>
                </a:highlight>
                <a:latin typeface="Times New Roman"/>
                <a:ea typeface="Times New Roman"/>
                <a:cs typeface="Times New Roman"/>
                <a:sym typeface="Times New Roman"/>
              </a:rPr>
              <a:t>Writing shell scripts are much quicker</a:t>
            </a:r>
            <a:endParaRPr>
              <a:solidFill>
                <a:srgbClr val="273239"/>
              </a:solidFill>
              <a:highlight>
                <a:srgbClr val="FFFFFF"/>
              </a:highlight>
              <a:latin typeface="Times New Roman"/>
              <a:ea typeface="Times New Roman"/>
              <a:cs typeface="Times New Roman"/>
              <a:sym typeface="Times New Roman"/>
            </a:endParaRPr>
          </a:p>
          <a:p>
            <a:pPr marL="685800" lvl="0" indent="-342900" algn="l" rtl="0">
              <a:lnSpc>
                <a:spcPct val="158000"/>
              </a:lnSpc>
              <a:spcBef>
                <a:spcPts val="0"/>
              </a:spcBef>
              <a:spcAft>
                <a:spcPts val="0"/>
              </a:spcAft>
              <a:buClr>
                <a:srgbClr val="273239"/>
              </a:buClr>
              <a:buSzPts val="1800"/>
              <a:buFont typeface="Times New Roman"/>
              <a:buAutoNum type="arabicPeriod"/>
            </a:pPr>
            <a:r>
              <a:rPr lang="en-GB">
                <a:solidFill>
                  <a:srgbClr val="273239"/>
                </a:solidFill>
                <a:highlight>
                  <a:srgbClr val="FFFFFF"/>
                </a:highlight>
                <a:latin typeface="Times New Roman"/>
                <a:ea typeface="Times New Roman"/>
                <a:cs typeface="Times New Roman"/>
                <a:sym typeface="Times New Roman"/>
              </a:rPr>
              <a:t>Quick start</a:t>
            </a:r>
            <a:endParaRPr>
              <a:solidFill>
                <a:srgbClr val="273239"/>
              </a:solidFill>
              <a:highlight>
                <a:srgbClr val="FFFFFF"/>
              </a:highlight>
              <a:latin typeface="Times New Roman"/>
              <a:ea typeface="Times New Roman"/>
              <a:cs typeface="Times New Roman"/>
              <a:sym typeface="Times New Roman"/>
            </a:endParaRPr>
          </a:p>
          <a:p>
            <a:pPr marL="685800" lvl="0" indent="-342900" algn="l" rtl="0">
              <a:lnSpc>
                <a:spcPct val="158000"/>
              </a:lnSpc>
              <a:spcBef>
                <a:spcPts val="0"/>
              </a:spcBef>
              <a:spcAft>
                <a:spcPts val="0"/>
              </a:spcAft>
              <a:buClr>
                <a:srgbClr val="273239"/>
              </a:buClr>
              <a:buSzPts val="1800"/>
              <a:buFont typeface="Times New Roman"/>
              <a:buAutoNum type="arabicPeriod"/>
            </a:pPr>
            <a:r>
              <a:rPr lang="en-GB">
                <a:solidFill>
                  <a:srgbClr val="273239"/>
                </a:solidFill>
                <a:highlight>
                  <a:srgbClr val="FFFFFF"/>
                </a:highlight>
                <a:latin typeface="Times New Roman"/>
                <a:ea typeface="Times New Roman"/>
                <a:cs typeface="Times New Roman"/>
                <a:sym typeface="Times New Roman"/>
              </a:rPr>
              <a:t>Interactive debugging etc.</a:t>
            </a:r>
            <a:endParaRPr>
              <a:solidFill>
                <a:srgbClr val="273239"/>
              </a:solidFill>
              <a:highlight>
                <a:srgbClr val="FFFFFF"/>
              </a:highlight>
              <a:latin typeface="Times New Roman"/>
              <a:ea typeface="Times New Roman"/>
              <a:cs typeface="Times New Roman"/>
              <a:sym typeface="Times New Roman"/>
            </a:endParaRPr>
          </a:p>
          <a:p>
            <a:pPr marL="0" lvl="0" indent="0" algn="l" rtl="0">
              <a:spcBef>
                <a:spcPts val="3600"/>
              </a:spcBef>
              <a:spcAft>
                <a:spcPts val="120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800" b="1" u="sng">
                <a:highlight>
                  <a:srgbClr val="FFFFFF"/>
                </a:highlight>
                <a:latin typeface="Times New Roman"/>
                <a:ea typeface="Times New Roman"/>
                <a:cs typeface="Times New Roman"/>
                <a:sym typeface="Times New Roman"/>
              </a:rPr>
              <a:t>Disadvantages of shell scripts</a:t>
            </a:r>
            <a:endParaRPr sz="4500" b="1" u="sng">
              <a:latin typeface="Times New Roman"/>
              <a:ea typeface="Times New Roman"/>
              <a:cs typeface="Times New Roman"/>
              <a:sym typeface="Times New Roman"/>
            </a:endParaRPr>
          </a:p>
        </p:txBody>
      </p:sp>
      <p:sp>
        <p:nvSpPr>
          <p:cNvPr id="170" name="Google Shape;170;p26"/>
          <p:cNvSpPr txBox="1">
            <a:spLocks noGrp="1"/>
          </p:cNvSpPr>
          <p:nvPr>
            <p:ph type="body" idx="1"/>
          </p:nvPr>
        </p:nvSpPr>
        <p:spPr>
          <a:xfrm>
            <a:off x="100275" y="1122950"/>
            <a:ext cx="8732100" cy="3445800"/>
          </a:xfrm>
          <a:prstGeom prst="rect">
            <a:avLst/>
          </a:prstGeom>
        </p:spPr>
        <p:txBody>
          <a:bodyPr spcFirstLastPara="1" wrap="square" lIns="91425" tIns="91425" rIns="91425" bIns="91425" anchor="t" anchorCtr="0">
            <a:noAutofit/>
          </a:bodyPr>
          <a:lstStyle/>
          <a:p>
            <a:pPr marL="685800" lvl="0" indent="-342900" algn="l" rtl="0">
              <a:lnSpc>
                <a:spcPct val="158000"/>
              </a:lnSpc>
              <a:spcBef>
                <a:spcPts val="0"/>
              </a:spcBef>
              <a:spcAft>
                <a:spcPts val="0"/>
              </a:spcAft>
              <a:buClr>
                <a:srgbClr val="273239"/>
              </a:buClr>
              <a:buSzPts val="1800"/>
              <a:buFont typeface="Times New Roman"/>
              <a:buAutoNum type="arabicPeriod"/>
            </a:pPr>
            <a:r>
              <a:rPr lang="en-GB">
                <a:solidFill>
                  <a:srgbClr val="273239"/>
                </a:solidFill>
                <a:highlight>
                  <a:srgbClr val="FFFFFF"/>
                </a:highlight>
                <a:latin typeface="Times New Roman"/>
                <a:ea typeface="Times New Roman"/>
                <a:cs typeface="Times New Roman"/>
                <a:sym typeface="Times New Roman"/>
              </a:rPr>
              <a:t>Prone to costly errors, a single mistake can change the command which might be harmful</a:t>
            </a:r>
            <a:endParaRPr>
              <a:solidFill>
                <a:srgbClr val="273239"/>
              </a:solidFill>
              <a:highlight>
                <a:srgbClr val="FFFFFF"/>
              </a:highlight>
              <a:latin typeface="Times New Roman"/>
              <a:ea typeface="Times New Roman"/>
              <a:cs typeface="Times New Roman"/>
              <a:sym typeface="Times New Roman"/>
            </a:endParaRPr>
          </a:p>
          <a:p>
            <a:pPr marL="685800" lvl="0" indent="-342900" algn="l" rtl="0">
              <a:lnSpc>
                <a:spcPct val="158000"/>
              </a:lnSpc>
              <a:spcBef>
                <a:spcPts val="0"/>
              </a:spcBef>
              <a:spcAft>
                <a:spcPts val="0"/>
              </a:spcAft>
              <a:buClr>
                <a:srgbClr val="273239"/>
              </a:buClr>
              <a:buSzPts val="1800"/>
              <a:buFont typeface="Times New Roman"/>
              <a:buAutoNum type="arabicPeriod"/>
            </a:pPr>
            <a:r>
              <a:rPr lang="en-GB">
                <a:solidFill>
                  <a:srgbClr val="273239"/>
                </a:solidFill>
                <a:highlight>
                  <a:srgbClr val="FFFFFF"/>
                </a:highlight>
                <a:latin typeface="Times New Roman"/>
                <a:ea typeface="Times New Roman"/>
                <a:cs typeface="Times New Roman"/>
                <a:sym typeface="Times New Roman"/>
              </a:rPr>
              <a:t>Slow execution speed</a:t>
            </a:r>
            <a:endParaRPr>
              <a:solidFill>
                <a:srgbClr val="273239"/>
              </a:solidFill>
              <a:highlight>
                <a:srgbClr val="FFFFFF"/>
              </a:highlight>
              <a:latin typeface="Times New Roman"/>
              <a:ea typeface="Times New Roman"/>
              <a:cs typeface="Times New Roman"/>
              <a:sym typeface="Times New Roman"/>
            </a:endParaRPr>
          </a:p>
          <a:p>
            <a:pPr marL="685800" lvl="0" indent="-342900" algn="l" rtl="0">
              <a:lnSpc>
                <a:spcPct val="158000"/>
              </a:lnSpc>
              <a:spcBef>
                <a:spcPts val="0"/>
              </a:spcBef>
              <a:spcAft>
                <a:spcPts val="0"/>
              </a:spcAft>
              <a:buClr>
                <a:srgbClr val="273239"/>
              </a:buClr>
              <a:buSzPts val="1800"/>
              <a:buFont typeface="Times New Roman"/>
              <a:buAutoNum type="arabicPeriod"/>
            </a:pPr>
            <a:r>
              <a:rPr lang="en-GB">
                <a:solidFill>
                  <a:srgbClr val="273239"/>
                </a:solidFill>
                <a:highlight>
                  <a:srgbClr val="FFFFFF"/>
                </a:highlight>
                <a:latin typeface="Times New Roman"/>
                <a:ea typeface="Times New Roman"/>
                <a:cs typeface="Times New Roman"/>
                <a:sym typeface="Times New Roman"/>
              </a:rPr>
              <a:t>Design flaws within the language syntax or implementation</a:t>
            </a:r>
            <a:endParaRPr>
              <a:solidFill>
                <a:srgbClr val="273239"/>
              </a:solidFill>
              <a:highlight>
                <a:srgbClr val="FFFFFF"/>
              </a:highlight>
              <a:latin typeface="Times New Roman"/>
              <a:ea typeface="Times New Roman"/>
              <a:cs typeface="Times New Roman"/>
              <a:sym typeface="Times New Roman"/>
            </a:endParaRPr>
          </a:p>
          <a:p>
            <a:pPr marL="685800" lvl="0" indent="-342900" algn="l" rtl="0">
              <a:lnSpc>
                <a:spcPct val="158000"/>
              </a:lnSpc>
              <a:spcBef>
                <a:spcPts val="0"/>
              </a:spcBef>
              <a:spcAft>
                <a:spcPts val="0"/>
              </a:spcAft>
              <a:buClr>
                <a:srgbClr val="273239"/>
              </a:buClr>
              <a:buSzPts val="1800"/>
              <a:buFont typeface="Times New Roman"/>
              <a:buAutoNum type="arabicPeriod"/>
            </a:pPr>
            <a:r>
              <a:rPr lang="en-GB">
                <a:solidFill>
                  <a:srgbClr val="273239"/>
                </a:solidFill>
                <a:highlight>
                  <a:srgbClr val="FFFFFF"/>
                </a:highlight>
                <a:latin typeface="Times New Roman"/>
                <a:ea typeface="Times New Roman"/>
                <a:cs typeface="Times New Roman"/>
                <a:sym typeface="Times New Roman"/>
              </a:rPr>
              <a:t>Not well suited for large and complex task</a:t>
            </a:r>
            <a:endParaRPr>
              <a:solidFill>
                <a:srgbClr val="273239"/>
              </a:solidFill>
              <a:highlight>
                <a:srgbClr val="FFFFFF"/>
              </a:highlight>
              <a:latin typeface="Times New Roman"/>
              <a:ea typeface="Times New Roman"/>
              <a:cs typeface="Times New Roman"/>
              <a:sym typeface="Times New Roman"/>
            </a:endParaRPr>
          </a:p>
          <a:p>
            <a:pPr marL="685800" lvl="0" indent="-342900" algn="l" rtl="0">
              <a:lnSpc>
                <a:spcPct val="158000"/>
              </a:lnSpc>
              <a:spcBef>
                <a:spcPts val="0"/>
              </a:spcBef>
              <a:spcAft>
                <a:spcPts val="0"/>
              </a:spcAft>
              <a:buClr>
                <a:srgbClr val="273239"/>
              </a:buClr>
              <a:buSzPts val="1800"/>
              <a:buFont typeface="Times New Roman"/>
              <a:buAutoNum type="arabicPeriod"/>
            </a:pPr>
            <a:r>
              <a:rPr lang="en-GB">
                <a:solidFill>
                  <a:srgbClr val="273239"/>
                </a:solidFill>
                <a:highlight>
                  <a:srgbClr val="FFFFFF"/>
                </a:highlight>
                <a:latin typeface="Times New Roman"/>
                <a:ea typeface="Times New Roman"/>
                <a:cs typeface="Times New Roman"/>
                <a:sym typeface="Times New Roman"/>
              </a:rPr>
              <a:t>Provide minimal data structure unlike other scripting languages. etc</a:t>
            </a:r>
            <a:endParaRPr>
              <a:solidFill>
                <a:srgbClr val="273239"/>
              </a:solidFill>
              <a:highlight>
                <a:srgbClr val="FFFFFF"/>
              </a:highlight>
              <a:latin typeface="Times New Roman"/>
              <a:ea typeface="Times New Roman"/>
              <a:cs typeface="Times New Roman"/>
              <a:sym typeface="Times New Roman"/>
            </a:endParaRPr>
          </a:p>
          <a:p>
            <a:pPr marL="0" lvl="0" indent="0" algn="l" rtl="0">
              <a:spcBef>
                <a:spcPts val="3600"/>
              </a:spcBef>
              <a:spcAft>
                <a:spcPts val="120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7"/>
          <p:cNvSpPr txBox="1">
            <a:spLocks noGrp="1"/>
          </p:cNvSpPr>
          <p:nvPr>
            <p:ph type="title"/>
          </p:nvPr>
        </p:nvSpPr>
        <p:spPr>
          <a:xfrm>
            <a:off x="211425" y="120325"/>
            <a:ext cx="8520600" cy="90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70" b="1" u="sng">
                <a:latin typeface="Times New Roman"/>
                <a:ea typeface="Times New Roman"/>
                <a:cs typeface="Times New Roman"/>
                <a:sym typeface="Times New Roman"/>
              </a:rPr>
              <a:t>Basic lifetime of a shell</a:t>
            </a:r>
            <a:endParaRPr sz="3070" b="1" u="sng">
              <a:latin typeface="Times New Roman"/>
              <a:ea typeface="Times New Roman"/>
              <a:cs typeface="Times New Roman"/>
              <a:sym typeface="Times New Roman"/>
            </a:endParaRPr>
          </a:p>
          <a:p>
            <a:pPr marL="0" lvl="0" indent="0" algn="l" rtl="0">
              <a:spcBef>
                <a:spcPts val="800"/>
              </a:spcBef>
              <a:spcAft>
                <a:spcPts val="0"/>
              </a:spcAft>
              <a:buSzPts val="990"/>
              <a:buNone/>
            </a:pPr>
            <a:endParaRPr sz="2700"/>
          </a:p>
        </p:txBody>
      </p:sp>
      <p:sp>
        <p:nvSpPr>
          <p:cNvPr id="176" name="Google Shape;176;p27"/>
          <p:cNvSpPr txBox="1">
            <a:spLocks noGrp="1"/>
          </p:cNvSpPr>
          <p:nvPr>
            <p:ph type="body" idx="1"/>
          </p:nvPr>
        </p:nvSpPr>
        <p:spPr>
          <a:xfrm>
            <a:off x="211425" y="922425"/>
            <a:ext cx="8620800" cy="36465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GB">
                <a:solidFill>
                  <a:srgbClr val="273239"/>
                </a:solidFill>
                <a:latin typeface="Times New Roman"/>
                <a:ea typeface="Times New Roman"/>
                <a:cs typeface="Times New Roman"/>
                <a:sym typeface="Times New Roman"/>
              </a:rPr>
              <a:t>Let’s look at a shell from the top down. A shell does three main things in its lifetime.</a:t>
            </a:r>
            <a:endParaRPr>
              <a:solidFill>
                <a:srgbClr val="273239"/>
              </a:solidFill>
              <a:latin typeface="Times New Roman"/>
              <a:ea typeface="Times New Roman"/>
              <a:cs typeface="Times New Roman"/>
              <a:sym typeface="Times New Roman"/>
            </a:endParaRPr>
          </a:p>
          <a:p>
            <a:pPr marL="457200" lvl="0" indent="-311150" algn="l" rtl="0">
              <a:lnSpc>
                <a:spcPct val="100000"/>
              </a:lnSpc>
              <a:spcBef>
                <a:spcPts val="800"/>
              </a:spcBef>
              <a:spcAft>
                <a:spcPts val="0"/>
              </a:spcAft>
              <a:buClr>
                <a:srgbClr val="273239"/>
              </a:buClr>
              <a:buSzPts val="1300"/>
              <a:buFont typeface="Times New Roman"/>
              <a:buChar char="●"/>
            </a:pPr>
            <a:r>
              <a:rPr lang="en-GB" sz="1900" b="1" u="sng">
                <a:solidFill>
                  <a:srgbClr val="273239"/>
                </a:solidFill>
                <a:latin typeface="Times New Roman"/>
                <a:ea typeface="Times New Roman"/>
                <a:cs typeface="Times New Roman"/>
                <a:sym typeface="Times New Roman"/>
              </a:rPr>
              <a:t>Initialize</a:t>
            </a:r>
            <a:r>
              <a:rPr lang="en-GB">
                <a:solidFill>
                  <a:srgbClr val="273239"/>
                </a:solidFill>
                <a:latin typeface="Times New Roman"/>
                <a:ea typeface="Times New Roman"/>
                <a:cs typeface="Times New Roman"/>
                <a:sym typeface="Times New Roman"/>
              </a:rPr>
              <a:t>: In this step, a typical shell would read and execute its configuration files. These change aspects of the shell’s behaviour.</a:t>
            </a:r>
            <a:endParaRPr>
              <a:solidFill>
                <a:srgbClr val="273239"/>
              </a:solidFill>
              <a:latin typeface="Times New Roman"/>
              <a:ea typeface="Times New Roman"/>
              <a:cs typeface="Times New Roman"/>
              <a:sym typeface="Times New Roman"/>
            </a:endParaRPr>
          </a:p>
          <a:p>
            <a:pPr marL="457200" lvl="0" indent="-311150" algn="l" rtl="0">
              <a:lnSpc>
                <a:spcPct val="100000"/>
              </a:lnSpc>
              <a:spcBef>
                <a:spcPts val="0"/>
              </a:spcBef>
              <a:spcAft>
                <a:spcPts val="0"/>
              </a:spcAft>
              <a:buClr>
                <a:srgbClr val="273239"/>
              </a:buClr>
              <a:buSzPts val="1300"/>
              <a:buFont typeface="Times New Roman"/>
              <a:buChar char="●"/>
            </a:pPr>
            <a:r>
              <a:rPr lang="en-GB" sz="1900" b="1" u="sng">
                <a:solidFill>
                  <a:srgbClr val="273239"/>
                </a:solidFill>
                <a:latin typeface="Times New Roman"/>
                <a:ea typeface="Times New Roman"/>
                <a:cs typeface="Times New Roman"/>
                <a:sym typeface="Times New Roman"/>
              </a:rPr>
              <a:t>Interpret</a:t>
            </a:r>
            <a:r>
              <a:rPr lang="en-GB">
                <a:solidFill>
                  <a:srgbClr val="273239"/>
                </a:solidFill>
                <a:latin typeface="Times New Roman"/>
                <a:ea typeface="Times New Roman"/>
                <a:cs typeface="Times New Roman"/>
                <a:sym typeface="Times New Roman"/>
              </a:rPr>
              <a:t>: Next, the shell reads commands from stdin(which could be interactive, or a file) and executes them.</a:t>
            </a:r>
            <a:endParaRPr>
              <a:solidFill>
                <a:srgbClr val="273239"/>
              </a:solidFill>
              <a:latin typeface="Times New Roman"/>
              <a:ea typeface="Times New Roman"/>
              <a:cs typeface="Times New Roman"/>
              <a:sym typeface="Times New Roman"/>
            </a:endParaRPr>
          </a:p>
          <a:p>
            <a:pPr marL="457200" lvl="0" indent="-311150" algn="l" rtl="0">
              <a:lnSpc>
                <a:spcPct val="100000"/>
              </a:lnSpc>
              <a:spcBef>
                <a:spcPts val="0"/>
              </a:spcBef>
              <a:spcAft>
                <a:spcPts val="0"/>
              </a:spcAft>
              <a:buClr>
                <a:srgbClr val="273239"/>
              </a:buClr>
              <a:buSzPts val="1300"/>
              <a:buFont typeface="Times New Roman"/>
              <a:buChar char="●"/>
            </a:pPr>
            <a:r>
              <a:rPr lang="en-GB" sz="1900" b="1" u="sng">
                <a:solidFill>
                  <a:srgbClr val="273239"/>
                </a:solidFill>
                <a:latin typeface="Times New Roman"/>
                <a:ea typeface="Times New Roman"/>
                <a:cs typeface="Times New Roman"/>
                <a:sym typeface="Times New Roman"/>
              </a:rPr>
              <a:t>Terminate</a:t>
            </a:r>
            <a:r>
              <a:rPr lang="en-GB">
                <a:solidFill>
                  <a:srgbClr val="273239"/>
                </a:solidFill>
                <a:latin typeface="Times New Roman"/>
                <a:ea typeface="Times New Roman"/>
                <a:cs typeface="Times New Roman"/>
                <a:sym typeface="Times New Roman"/>
              </a:rPr>
              <a:t>: After its commands are executed, the shell executes any shutdown commands, frees up any memory, and terminates.</a:t>
            </a:r>
            <a:endParaRPr>
              <a:solidFill>
                <a:srgbClr val="273239"/>
              </a:solidFill>
              <a:latin typeface="Times New Roman"/>
              <a:ea typeface="Times New Roman"/>
              <a:cs typeface="Times New Roman"/>
              <a:sym typeface="Times New Roman"/>
            </a:endParaRPr>
          </a:p>
          <a:p>
            <a:pPr marL="0" lvl="0" indent="0" algn="l" rtl="0">
              <a:spcBef>
                <a:spcPts val="800"/>
              </a:spcBef>
              <a:spcAft>
                <a:spcPts val="1200"/>
              </a:spcAft>
              <a:buNone/>
            </a:pPr>
            <a:endParaRPr sz="23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2" name="Google Shape;182;p28"/>
          <p:cNvSpPr txBox="1">
            <a:spLocks noGrp="1"/>
          </p:cNvSpPr>
          <p:nvPr>
            <p:ph type="body" idx="4294967295"/>
          </p:nvPr>
        </p:nvSpPr>
        <p:spPr>
          <a:xfrm>
            <a:off x="0" y="1230313"/>
            <a:ext cx="8521700" cy="3338512"/>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a:t>                </a:t>
            </a:r>
            <a:r>
              <a:rPr lang="en-GB" sz="2400"/>
              <a:t> </a:t>
            </a:r>
            <a:r>
              <a:rPr lang="en-GB" sz="2400" b="1">
                <a:solidFill>
                  <a:schemeClr val="dk1"/>
                </a:solidFill>
              </a:rPr>
              <a:t> </a:t>
            </a:r>
            <a:r>
              <a:rPr lang="en-GB" sz="7800" b="1">
                <a:solidFill>
                  <a:schemeClr val="dk1"/>
                </a:solidFill>
                <a:latin typeface="Times New Roman"/>
                <a:ea typeface="Times New Roman"/>
                <a:cs typeface="Times New Roman"/>
                <a:sym typeface="Times New Roman"/>
              </a:rPr>
              <a:t>THANK YOU!</a:t>
            </a:r>
            <a:endParaRPr sz="7800" b="1">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GB" b="1" u="sng">
                <a:latin typeface="Times New Roman"/>
                <a:ea typeface="Times New Roman"/>
                <a:cs typeface="Times New Roman"/>
                <a:sym typeface="Times New Roman"/>
              </a:rPr>
              <a:t>Introduction</a:t>
            </a:r>
            <a:endParaRPr b="1" u="sng">
              <a:latin typeface="Times New Roman"/>
              <a:ea typeface="Times New Roman"/>
              <a:cs typeface="Times New Roman"/>
              <a:sym typeface="Times New Roman"/>
            </a:endParaRPr>
          </a:p>
        </p:txBody>
      </p:sp>
      <p:sp>
        <p:nvSpPr>
          <p:cNvPr id="101" name="Google Shape;101;p15"/>
          <p:cNvSpPr txBox="1">
            <a:spLocks noGrp="1"/>
          </p:cNvSpPr>
          <p:nvPr>
            <p:ph type="body" idx="1"/>
          </p:nvPr>
        </p:nvSpPr>
        <p:spPr>
          <a:xfrm>
            <a:off x="201425" y="1149675"/>
            <a:ext cx="8520600" cy="3339000"/>
          </a:xfrm>
          <a:prstGeom prst="rect">
            <a:avLst/>
          </a:prstGeom>
        </p:spPr>
        <p:txBody>
          <a:bodyPr spcFirstLastPara="1" wrap="square" lIns="91425" tIns="91425" rIns="91425" bIns="91425" anchor="t" anchorCtr="0">
            <a:normAutofit lnSpcReduction="10000"/>
          </a:bodyPr>
          <a:lstStyle/>
          <a:p>
            <a:pPr marL="0" lvl="0" indent="0" algn="l" rtl="0">
              <a:spcBef>
                <a:spcPts val="1200"/>
              </a:spcBef>
              <a:spcAft>
                <a:spcPts val="0"/>
              </a:spcAft>
              <a:buNone/>
            </a:pPr>
            <a:r>
              <a:rPr lang="en-GB" sz="1400">
                <a:solidFill>
                  <a:srgbClr val="000000"/>
                </a:solidFill>
                <a:latin typeface="Times New Roman"/>
                <a:ea typeface="Times New Roman"/>
                <a:cs typeface="Times New Roman"/>
                <a:sym typeface="Times New Roman"/>
              </a:rPr>
              <a:t>This report has described the successful design and implementation of our own “miet” shell.This shell program is written in C language.It performs the same functions as other shell programs like Ksh,bash.</a:t>
            </a:r>
            <a:endParaRPr sz="1400">
              <a:solidFill>
                <a:srgbClr val="000000"/>
              </a:solidFill>
              <a:latin typeface="Times New Roman"/>
              <a:ea typeface="Times New Roman"/>
              <a:cs typeface="Times New Roman"/>
              <a:sym typeface="Times New Roman"/>
            </a:endParaRPr>
          </a:p>
          <a:p>
            <a:pPr marL="0" lvl="0" indent="0" algn="just" rtl="0">
              <a:spcBef>
                <a:spcPts val="1200"/>
              </a:spcBef>
              <a:spcAft>
                <a:spcPts val="0"/>
              </a:spcAft>
              <a:buNone/>
            </a:pPr>
            <a:r>
              <a:rPr lang="en-GB" sz="1400" b="1">
                <a:solidFill>
                  <a:srgbClr val="000000"/>
                </a:solidFill>
                <a:latin typeface="Times New Roman"/>
                <a:ea typeface="Times New Roman"/>
                <a:cs typeface="Times New Roman"/>
                <a:sym typeface="Times New Roman"/>
              </a:rPr>
              <a:t>Shell Programs:</a:t>
            </a:r>
            <a:r>
              <a:rPr lang="en-GB" sz="1400">
                <a:solidFill>
                  <a:srgbClr val="000000"/>
                </a:solidFill>
                <a:latin typeface="Times New Roman"/>
                <a:ea typeface="Times New Roman"/>
                <a:cs typeface="Times New Roman"/>
                <a:sym typeface="Times New Roman"/>
              </a:rPr>
              <a:t> A shell program is an application that allows interacting with the computer. In a shell the user  can run programs and also redirect the input to come from a file and output to come from a  file. Shells also provide programming constructions such as if, for, while, functions, variables  etc. Additionally, shell programs offer features such as line editing, history, file completion,  wildcards, environment variable expansion, and programing constructions</a:t>
            </a:r>
            <a:endParaRPr sz="1400">
              <a:solidFill>
                <a:srgbClr val="000000"/>
              </a:solidFill>
              <a:latin typeface="Times New Roman"/>
              <a:ea typeface="Times New Roman"/>
              <a:cs typeface="Times New Roman"/>
              <a:sym typeface="Times New Roman"/>
            </a:endParaRPr>
          </a:p>
          <a:p>
            <a:pPr marL="514350" lvl="0" indent="0" algn="just" rtl="0">
              <a:spcBef>
                <a:spcPts val="0"/>
              </a:spcBef>
              <a:spcAft>
                <a:spcPts val="0"/>
              </a:spcAft>
              <a:buNone/>
            </a:pPr>
            <a:endParaRPr sz="14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r>
              <a:rPr lang="en-GB" sz="1400">
                <a:solidFill>
                  <a:srgbClr val="000000"/>
                </a:solidFill>
                <a:latin typeface="Times New Roman"/>
                <a:ea typeface="Times New Roman"/>
                <a:cs typeface="Times New Roman"/>
                <a:sym typeface="Times New Roman"/>
              </a:rPr>
              <a:t>In addition to command line shells, there are also Graphical Shells such as the Windows Desktop, MacOS Finder, or Linux Gnome and KDE that simplify the use of computers for  most of the users. However, these graphical shells are not a substitute for command line shells  for power users who want to execute complex sequences of commands repeatedly or with  parameters not available in the friendly, but limited graphical dialogs and controls. </a:t>
            </a:r>
            <a:r>
              <a:rPr lang="en-GB" sz="1300">
                <a:solidFill>
                  <a:srgbClr val="000000"/>
                </a:solidFill>
                <a:latin typeface="Times New Roman"/>
                <a:ea typeface="Times New Roman"/>
                <a:cs typeface="Times New Roman"/>
                <a:sym typeface="Times New Roman"/>
              </a:rPr>
              <a:t> </a:t>
            </a:r>
            <a:endParaRPr sz="1300">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endParaRPr sz="2400" b="1">
              <a:solidFill>
                <a:srgbClr val="000000"/>
              </a:solidFill>
              <a:latin typeface="Georgia"/>
              <a:ea typeface="Georgia"/>
              <a:cs typeface="Georgia"/>
              <a:sym typeface="Georgia"/>
            </a:endParaRPr>
          </a:p>
          <a:p>
            <a:pPr marL="0" lvl="0" indent="0" algn="l" rtl="0">
              <a:spcBef>
                <a:spcPts val="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121200" y="420025"/>
            <a:ext cx="8520600" cy="607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SzPts val="990"/>
              <a:buNone/>
            </a:pPr>
            <a:r>
              <a:rPr lang="en-GB" b="1" u="sng">
                <a:latin typeface="Times New Roman"/>
                <a:ea typeface="Times New Roman"/>
                <a:cs typeface="Times New Roman"/>
                <a:sym typeface="Times New Roman"/>
              </a:rPr>
              <a:t>Problem Statement</a:t>
            </a:r>
            <a:endParaRPr b="1" u="sng">
              <a:latin typeface="Times New Roman"/>
              <a:ea typeface="Times New Roman"/>
              <a:cs typeface="Times New Roman"/>
              <a:sym typeface="Times New Roman"/>
            </a:endParaRPr>
          </a:p>
          <a:p>
            <a:pPr marL="0" lvl="0" indent="0" algn="l" rtl="0">
              <a:spcBef>
                <a:spcPts val="1200"/>
              </a:spcBef>
              <a:spcAft>
                <a:spcPts val="0"/>
              </a:spcAft>
              <a:buSzPts val="990"/>
              <a:buNone/>
            </a:pPr>
            <a:endParaRPr sz="2700"/>
          </a:p>
        </p:txBody>
      </p:sp>
      <p:sp>
        <p:nvSpPr>
          <p:cNvPr id="107" name="Google Shape;107;p16"/>
          <p:cNvSpPr txBox="1">
            <a:spLocks noGrp="1"/>
          </p:cNvSpPr>
          <p:nvPr>
            <p:ph type="body" idx="1"/>
          </p:nvPr>
        </p:nvSpPr>
        <p:spPr>
          <a:xfrm>
            <a:off x="121200" y="1119575"/>
            <a:ext cx="8520600" cy="33390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None/>
            </a:pPr>
            <a:r>
              <a:rPr lang="en-GB" sz="1869">
                <a:solidFill>
                  <a:srgbClr val="000000"/>
                </a:solidFill>
                <a:latin typeface="Times New Roman"/>
                <a:ea typeface="Times New Roman"/>
                <a:cs typeface="Times New Roman"/>
                <a:sym typeface="Times New Roman"/>
              </a:rPr>
              <a:t>Implement your own shell “miet_shell” which performs the same function as the other shell programs like Ksh, bash.</a:t>
            </a:r>
            <a:endParaRPr sz="100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sz="140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r>
              <a:rPr lang="en-GB" sz="3030" b="1" u="sng">
                <a:solidFill>
                  <a:schemeClr val="dk1"/>
                </a:solidFill>
                <a:latin typeface="Times New Roman"/>
                <a:ea typeface="Times New Roman"/>
                <a:cs typeface="Times New Roman"/>
                <a:sym typeface="Times New Roman"/>
              </a:rPr>
              <a:t>Objective:</a:t>
            </a:r>
            <a:endParaRPr sz="3030" b="1" u="sng">
              <a:solidFill>
                <a:schemeClr val="dk1"/>
              </a:solidFill>
              <a:latin typeface="Times New Roman"/>
              <a:ea typeface="Times New Roman"/>
              <a:cs typeface="Times New Roman"/>
              <a:sym typeface="Times New Roman"/>
            </a:endParaRPr>
          </a:p>
          <a:p>
            <a:pPr marL="514350" lvl="0" indent="0" algn="just" rtl="0">
              <a:spcBef>
                <a:spcPts val="0"/>
              </a:spcBef>
              <a:spcAft>
                <a:spcPts val="0"/>
              </a:spcAft>
              <a:buNone/>
            </a:pPr>
            <a:endParaRPr sz="11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r>
              <a:rPr lang="en-GB" sz="1579">
                <a:solidFill>
                  <a:srgbClr val="000000"/>
                </a:solidFill>
                <a:latin typeface="Times New Roman"/>
                <a:ea typeface="Times New Roman"/>
                <a:cs typeface="Times New Roman"/>
                <a:sym typeface="Times New Roman"/>
              </a:rPr>
              <a:t>The objective of this project is to gain experience with some advanced programming techniques like process creation and control, file descriptors, signals and possibly pipes. To do this, you will be writing your own command shell - much like csh, bsh or the DOS command shell.</a:t>
            </a:r>
            <a:endParaRPr sz="1679">
              <a:solidFill>
                <a:srgbClr val="000000"/>
              </a:solidFill>
              <a:latin typeface="Times New Roman"/>
              <a:ea typeface="Times New Roman"/>
              <a:cs typeface="Times New Roman"/>
              <a:sym typeface="Times New Roman"/>
            </a:endParaRPr>
          </a:p>
          <a:p>
            <a:pPr marL="0" lvl="0" indent="0" algn="l" rtl="0">
              <a:spcBef>
                <a:spcPts val="0"/>
              </a:spcBef>
              <a:spcAft>
                <a:spcPts val="1200"/>
              </a:spcAft>
              <a:buNone/>
            </a:pPr>
            <a:endParaRPr sz="1474"/>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b="1" u="sng">
                <a:latin typeface="Times New Roman"/>
                <a:ea typeface="Times New Roman"/>
                <a:cs typeface="Times New Roman"/>
                <a:sym typeface="Times New Roman"/>
              </a:rPr>
              <a:t>What is Shell?</a:t>
            </a:r>
            <a:endParaRPr b="1" u="sng">
              <a:latin typeface="Times New Roman"/>
              <a:ea typeface="Times New Roman"/>
              <a:cs typeface="Times New Roman"/>
              <a:sym typeface="Times New Roman"/>
            </a:endParaRPr>
          </a:p>
        </p:txBody>
      </p:sp>
      <p:sp>
        <p:nvSpPr>
          <p:cNvPr id="113" name="Google Shape;113;p17"/>
          <p:cNvSpPr txBox="1">
            <a:spLocks noGrp="1"/>
          </p:cNvSpPr>
          <p:nvPr>
            <p:ph type="body" idx="1"/>
          </p:nvPr>
        </p:nvSpPr>
        <p:spPr>
          <a:xfrm>
            <a:off x="311700" y="1442223"/>
            <a:ext cx="8520600" cy="3126651"/>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400" dirty="0">
                <a:solidFill>
                  <a:srgbClr val="273239"/>
                </a:solidFill>
                <a:highlight>
                  <a:srgbClr val="FFFFFF"/>
                </a:highlight>
                <a:latin typeface="Times New Roman"/>
                <a:ea typeface="Times New Roman"/>
                <a:cs typeface="Times New Roman"/>
                <a:sym typeface="Times New Roman"/>
              </a:rPr>
              <a:t>A shell is special user program which provide an interface to user to use operating system services. Shell accept human readable commands from user and convert them into something which kernel can understand</a:t>
            </a:r>
            <a:endParaRPr sz="2400" dirty="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120" name="Google Shape;120;p18"/>
          <p:cNvPicPr preferRelativeResize="0"/>
          <p:nvPr/>
        </p:nvPicPr>
        <p:blipFill>
          <a:blip r:embed="rId3">
            <a:alphaModFix/>
          </a:blip>
          <a:stretch>
            <a:fillRect/>
          </a:stretch>
        </p:blipFill>
        <p:spPr>
          <a:xfrm>
            <a:off x="2005275" y="902250"/>
            <a:ext cx="4632150" cy="3339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b="1" u="sng">
                <a:latin typeface="Times New Roman"/>
                <a:ea typeface="Times New Roman"/>
                <a:cs typeface="Times New Roman"/>
                <a:sym typeface="Times New Roman"/>
              </a:rPr>
              <a:t>Types of  shells:</a:t>
            </a:r>
            <a:endParaRPr b="1" u="sng">
              <a:latin typeface="Times New Roman"/>
              <a:ea typeface="Times New Roman"/>
              <a:cs typeface="Times New Roman"/>
              <a:sym typeface="Times New Roman"/>
            </a:endParaRPr>
          </a:p>
        </p:txBody>
      </p:sp>
      <p:sp>
        <p:nvSpPr>
          <p:cNvPr id="126" name="Google Shape;126;p19"/>
          <p:cNvSpPr txBox="1">
            <a:spLocks noGrp="1"/>
          </p:cNvSpPr>
          <p:nvPr>
            <p:ph type="body" idx="1"/>
          </p:nvPr>
        </p:nvSpPr>
        <p:spPr>
          <a:xfrm>
            <a:off x="71075" y="1139625"/>
            <a:ext cx="8520600" cy="3339000"/>
          </a:xfrm>
          <a:prstGeom prst="rect">
            <a:avLst/>
          </a:prstGeom>
        </p:spPr>
        <p:txBody>
          <a:bodyPr spcFirstLastPara="1" wrap="square" lIns="91425" tIns="91425" rIns="91425" bIns="91425" anchor="t" anchorCtr="0">
            <a:normAutofit fontScale="62500" lnSpcReduction="20000"/>
          </a:bodyPr>
          <a:lstStyle/>
          <a:p>
            <a:pPr marL="0" lvl="0" indent="0" algn="l" rtl="0">
              <a:lnSpc>
                <a:spcPct val="100000"/>
              </a:lnSpc>
              <a:spcBef>
                <a:spcPts val="0"/>
              </a:spcBef>
              <a:spcAft>
                <a:spcPts val="0"/>
              </a:spcAft>
              <a:buNone/>
            </a:pPr>
            <a:r>
              <a:rPr lang="en-GB" sz="2914">
                <a:solidFill>
                  <a:srgbClr val="273239"/>
                </a:solidFill>
                <a:highlight>
                  <a:srgbClr val="FFFFFF"/>
                </a:highlight>
                <a:latin typeface="Times New Roman"/>
                <a:ea typeface="Times New Roman"/>
                <a:cs typeface="Times New Roman"/>
                <a:sym typeface="Times New Roman"/>
              </a:rPr>
              <a:t>Shell is broadly classified into two categories –</a:t>
            </a:r>
            <a:endParaRPr sz="2914">
              <a:solidFill>
                <a:srgbClr val="273239"/>
              </a:solidFill>
              <a:highlight>
                <a:srgbClr val="FFFFFF"/>
              </a:highlight>
              <a:latin typeface="Times New Roman"/>
              <a:ea typeface="Times New Roman"/>
              <a:cs typeface="Times New Roman"/>
              <a:sym typeface="Times New Roman"/>
            </a:endParaRPr>
          </a:p>
          <a:p>
            <a:pPr marL="685800" lvl="0" indent="-330390" algn="l" rtl="0">
              <a:lnSpc>
                <a:spcPct val="100000"/>
              </a:lnSpc>
              <a:spcBef>
                <a:spcPts val="800"/>
              </a:spcBef>
              <a:spcAft>
                <a:spcPts val="0"/>
              </a:spcAft>
              <a:buClr>
                <a:srgbClr val="273239"/>
              </a:buClr>
              <a:buSzPct val="100000"/>
              <a:buFont typeface="Times New Roman"/>
              <a:buChar char="●"/>
            </a:pPr>
            <a:r>
              <a:rPr lang="en-GB" sz="2914">
                <a:solidFill>
                  <a:srgbClr val="273239"/>
                </a:solidFill>
                <a:highlight>
                  <a:srgbClr val="FFFFFF"/>
                </a:highlight>
                <a:latin typeface="Times New Roman"/>
                <a:ea typeface="Times New Roman"/>
                <a:cs typeface="Times New Roman"/>
                <a:sym typeface="Times New Roman"/>
              </a:rPr>
              <a:t>Command Line Shell</a:t>
            </a:r>
            <a:endParaRPr sz="2914">
              <a:solidFill>
                <a:srgbClr val="273239"/>
              </a:solidFill>
              <a:highlight>
                <a:srgbClr val="FFFFFF"/>
              </a:highlight>
              <a:latin typeface="Times New Roman"/>
              <a:ea typeface="Times New Roman"/>
              <a:cs typeface="Times New Roman"/>
              <a:sym typeface="Times New Roman"/>
            </a:endParaRPr>
          </a:p>
          <a:p>
            <a:pPr marL="685800" lvl="0" indent="-330390" algn="l" rtl="0">
              <a:lnSpc>
                <a:spcPct val="100000"/>
              </a:lnSpc>
              <a:spcBef>
                <a:spcPts val="800"/>
              </a:spcBef>
              <a:spcAft>
                <a:spcPts val="0"/>
              </a:spcAft>
              <a:buClr>
                <a:srgbClr val="273239"/>
              </a:buClr>
              <a:buSzPct val="100000"/>
              <a:buFont typeface="Times New Roman"/>
              <a:buChar char="●"/>
            </a:pPr>
            <a:r>
              <a:rPr lang="en-GB" sz="2914">
                <a:solidFill>
                  <a:srgbClr val="273239"/>
                </a:solidFill>
                <a:highlight>
                  <a:srgbClr val="FFFFFF"/>
                </a:highlight>
                <a:latin typeface="Times New Roman"/>
                <a:ea typeface="Times New Roman"/>
                <a:cs typeface="Times New Roman"/>
                <a:sym typeface="Times New Roman"/>
              </a:rPr>
              <a:t>Graphical shell</a:t>
            </a:r>
            <a:endParaRPr sz="2914">
              <a:solidFill>
                <a:srgbClr val="273239"/>
              </a:solidFill>
              <a:highlight>
                <a:srgbClr val="FFFFFF"/>
              </a:highlight>
              <a:latin typeface="Times New Roman"/>
              <a:ea typeface="Times New Roman"/>
              <a:cs typeface="Times New Roman"/>
              <a:sym typeface="Times New Roman"/>
            </a:endParaRPr>
          </a:p>
          <a:p>
            <a:pPr marL="457200" lvl="0" indent="0" algn="l" rtl="0">
              <a:lnSpc>
                <a:spcPct val="100000"/>
              </a:lnSpc>
              <a:spcBef>
                <a:spcPts val="800"/>
              </a:spcBef>
              <a:spcAft>
                <a:spcPts val="0"/>
              </a:spcAft>
              <a:buNone/>
            </a:pPr>
            <a:endParaRPr sz="2187">
              <a:solidFill>
                <a:srgbClr val="273239"/>
              </a:solidFill>
              <a:highlight>
                <a:srgbClr val="FFFFFF"/>
              </a:highlight>
              <a:latin typeface="Times New Roman"/>
              <a:ea typeface="Times New Roman"/>
              <a:cs typeface="Times New Roman"/>
              <a:sym typeface="Times New Roman"/>
            </a:endParaRPr>
          </a:p>
          <a:p>
            <a:pPr marL="0" lvl="0" indent="0" algn="l" rtl="0">
              <a:spcBef>
                <a:spcPts val="800"/>
              </a:spcBef>
              <a:spcAft>
                <a:spcPts val="0"/>
              </a:spcAft>
              <a:buNone/>
            </a:pPr>
            <a:r>
              <a:rPr lang="en-GB" sz="3438" b="1">
                <a:solidFill>
                  <a:schemeClr val="dk1"/>
                </a:solidFill>
                <a:highlight>
                  <a:srgbClr val="FFFFFF"/>
                </a:highlight>
                <a:latin typeface="Times New Roman"/>
                <a:ea typeface="Times New Roman"/>
                <a:cs typeface="Times New Roman"/>
                <a:sym typeface="Times New Roman"/>
              </a:rPr>
              <a:t>1.</a:t>
            </a:r>
            <a:r>
              <a:rPr lang="en-GB" sz="3438" b="1" u="sng">
                <a:solidFill>
                  <a:schemeClr val="dk1"/>
                </a:solidFill>
                <a:highlight>
                  <a:srgbClr val="FFFFFF"/>
                </a:highlight>
                <a:latin typeface="Times New Roman"/>
                <a:ea typeface="Times New Roman"/>
                <a:cs typeface="Times New Roman"/>
                <a:sym typeface="Times New Roman"/>
              </a:rPr>
              <a:t>Command Line Shell</a:t>
            </a:r>
            <a:endParaRPr sz="3438" b="1" u="sng">
              <a:solidFill>
                <a:schemeClr val="dk1"/>
              </a:solidFill>
              <a:highlight>
                <a:srgbClr val="FFFFFF"/>
              </a:highlight>
              <a:latin typeface="Times New Roman"/>
              <a:ea typeface="Times New Roman"/>
              <a:cs typeface="Times New Roman"/>
              <a:sym typeface="Times New Roman"/>
            </a:endParaRPr>
          </a:p>
          <a:p>
            <a:pPr marL="0" lvl="0" indent="0" algn="l" rtl="0">
              <a:spcBef>
                <a:spcPts val="800"/>
              </a:spcBef>
              <a:spcAft>
                <a:spcPts val="0"/>
              </a:spcAft>
              <a:buNone/>
            </a:pPr>
            <a:r>
              <a:rPr lang="en-GB" sz="3068">
                <a:solidFill>
                  <a:srgbClr val="273239"/>
                </a:solidFill>
                <a:highlight>
                  <a:srgbClr val="FFFFFF"/>
                </a:highlight>
                <a:latin typeface="Times New Roman"/>
                <a:ea typeface="Times New Roman"/>
                <a:cs typeface="Times New Roman"/>
                <a:sym typeface="Times New Roman"/>
              </a:rPr>
              <a:t>Shell can be accessed by user using a command line interface. A special program called Terminal in linux/macOS or Command Prompt in Windows OS is provided to type in the human readable commands such as “cat”, “ls” etc. and then it is being execute. The result is then displayed on the terminal to the user. A terminal in Ubuntu 16.4 system looks like this –</a:t>
            </a:r>
            <a:endParaRPr sz="3068">
              <a:solidFill>
                <a:srgbClr val="273239"/>
              </a:solidFill>
              <a:highlight>
                <a:srgbClr val="FFFFFF"/>
              </a:highlight>
              <a:latin typeface="Times New Roman"/>
              <a:ea typeface="Times New Roman"/>
              <a:cs typeface="Times New Roman"/>
              <a:sym typeface="Times New Roman"/>
            </a:endParaRPr>
          </a:p>
          <a:p>
            <a:pPr marL="0" lvl="0" indent="0" algn="l" rtl="0">
              <a:lnSpc>
                <a:spcPct val="100000"/>
              </a:lnSpc>
              <a:spcBef>
                <a:spcPts val="800"/>
              </a:spcBef>
              <a:spcAft>
                <a:spcPts val="0"/>
              </a:spcAft>
              <a:buNone/>
            </a:pPr>
            <a:endParaRPr sz="3956">
              <a:solidFill>
                <a:srgbClr val="273239"/>
              </a:solidFill>
              <a:highlight>
                <a:srgbClr val="FFFFFF"/>
              </a:highlight>
              <a:latin typeface="Times New Roman"/>
              <a:ea typeface="Times New Roman"/>
              <a:cs typeface="Times New Roman"/>
              <a:sym typeface="Times New Roman"/>
            </a:endParaRPr>
          </a:p>
          <a:p>
            <a:pPr marL="0" lvl="0" indent="0" algn="l" rtl="0">
              <a:lnSpc>
                <a:spcPct val="100000"/>
              </a:lnSpc>
              <a:spcBef>
                <a:spcPts val="800"/>
              </a:spcBef>
              <a:spcAft>
                <a:spcPts val="800"/>
              </a:spcAft>
              <a:buNone/>
            </a:pPr>
            <a:endParaRPr sz="2175"/>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0"/>
          <p:cNvSpPr txBox="1">
            <a:spLocks noGrp="1"/>
          </p:cNvSpPr>
          <p:nvPr>
            <p:ph type="title"/>
          </p:nvPr>
        </p:nvSpPr>
        <p:spPr>
          <a:xfrm>
            <a:off x="311700" y="80200"/>
            <a:ext cx="8520600" cy="4611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990"/>
              <a:buNone/>
            </a:pPr>
            <a:r>
              <a:rPr lang="en-GB" sz="2061">
                <a:solidFill>
                  <a:srgbClr val="273239"/>
                </a:solidFill>
                <a:highlight>
                  <a:srgbClr val="FFFFFF"/>
                </a:highlight>
                <a:latin typeface="Times New Roman"/>
                <a:ea typeface="Times New Roman"/>
                <a:cs typeface="Times New Roman"/>
                <a:sym typeface="Times New Roman"/>
              </a:rPr>
              <a:t>A terminal in Ubuntu 16.4 system looks like this –</a:t>
            </a:r>
            <a:endParaRPr sz="2061">
              <a:solidFill>
                <a:srgbClr val="273239"/>
              </a:solidFill>
              <a:highlight>
                <a:srgbClr val="FFFFFF"/>
              </a:highlight>
              <a:latin typeface="Times New Roman"/>
              <a:ea typeface="Times New Roman"/>
              <a:cs typeface="Times New Roman"/>
              <a:sym typeface="Times New Roman"/>
            </a:endParaRPr>
          </a:p>
          <a:p>
            <a:pPr marL="0" lvl="0" indent="0" algn="l" rtl="0">
              <a:spcBef>
                <a:spcPts val="800"/>
              </a:spcBef>
              <a:spcAft>
                <a:spcPts val="0"/>
              </a:spcAft>
              <a:buSzPts val="990"/>
              <a:buNone/>
            </a:pPr>
            <a:endParaRPr sz="2700"/>
          </a:p>
        </p:txBody>
      </p:sp>
      <p:sp>
        <p:nvSpPr>
          <p:cNvPr id="132" name="Google Shape;132;p20"/>
          <p:cNvSpPr txBox="1">
            <a:spLocks noGrp="1"/>
          </p:cNvSpPr>
          <p:nvPr>
            <p:ph type="body" idx="1"/>
          </p:nvPr>
        </p:nvSpPr>
        <p:spPr>
          <a:xfrm>
            <a:off x="311700" y="3937100"/>
            <a:ext cx="8520600" cy="835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523"/>
              <a:buNone/>
            </a:pPr>
            <a:r>
              <a:rPr lang="en-GB" sz="1517">
                <a:solidFill>
                  <a:srgbClr val="273239"/>
                </a:solidFill>
                <a:highlight>
                  <a:srgbClr val="FFFFFF"/>
                </a:highlight>
                <a:latin typeface="Times New Roman"/>
                <a:ea typeface="Times New Roman"/>
                <a:cs typeface="Times New Roman"/>
                <a:sym typeface="Times New Roman"/>
              </a:rPr>
              <a:t>In above screenshot “</a:t>
            </a:r>
            <a:r>
              <a:rPr lang="en-GB" sz="1517" b="1">
                <a:solidFill>
                  <a:srgbClr val="273239"/>
                </a:solidFill>
                <a:highlight>
                  <a:srgbClr val="FFFFFF"/>
                </a:highlight>
                <a:latin typeface="Times New Roman"/>
                <a:ea typeface="Times New Roman"/>
                <a:cs typeface="Times New Roman"/>
                <a:sym typeface="Times New Roman"/>
              </a:rPr>
              <a:t>ls</a:t>
            </a:r>
            <a:r>
              <a:rPr lang="en-GB" sz="1517">
                <a:solidFill>
                  <a:srgbClr val="273239"/>
                </a:solidFill>
                <a:highlight>
                  <a:srgbClr val="FFFFFF"/>
                </a:highlight>
                <a:latin typeface="Times New Roman"/>
                <a:ea typeface="Times New Roman"/>
                <a:cs typeface="Times New Roman"/>
                <a:sym typeface="Times New Roman"/>
              </a:rPr>
              <a:t>” command with “</a:t>
            </a:r>
            <a:r>
              <a:rPr lang="en-GB" sz="1517" b="1">
                <a:solidFill>
                  <a:srgbClr val="273239"/>
                </a:solidFill>
                <a:highlight>
                  <a:srgbClr val="FFFFFF"/>
                </a:highlight>
                <a:latin typeface="Times New Roman"/>
                <a:ea typeface="Times New Roman"/>
                <a:cs typeface="Times New Roman"/>
                <a:sym typeface="Times New Roman"/>
              </a:rPr>
              <a:t>-l</a:t>
            </a:r>
            <a:r>
              <a:rPr lang="en-GB" sz="1517">
                <a:solidFill>
                  <a:srgbClr val="273239"/>
                </a:solidFill>
                <a:highlight>
                  <a:srgbClr val="FFFFFF"/>
                </a:highlight>
                <a:latin typeface="Times New Roman"/>
                <a:ea typeface="Times New Roman"/>
                <a:cs typeface="Times New Roman"/>
                <a:sym typeface="Times New Roman"/>
              </a:rPr>
              <a:t>” option is executed.</a:t>
            </a:r>
            <a:endParaRPr sz="1517">
              <a:solidFill>
                <a:srgbClr val="273239"/>
              </a:solidFill>
              <a:highlight>
                <a:srgbClr val="FFFFFF"/>
              </a:highlight>
              <a:latin typeface="Times New Roman"/>
              <a:ea typeface="Times New Roman"/>
              <a:cs typeface="Times New Roman"/>
              <a:sym typeface="Times New Roman"/>
            </a:endParaRPr>
          </a:p>
          <a:p>
            <a:pPr marL="0" lvl="0" indent="0" algn="l" rtl="0">
              <a:lnSpc>
                <a:spcPct val="100000"/>
              </a:lnSpc>
              <a:spcBef>
                <a:spcPts val="800"/>
              </a:spcBef>
              <a:spcAft>
                <a:spcPts val="0"/>
              </a:spcAft>
              <a:buSzPts val="523"/>
              <a:buNone/>
            </a:pPr>
            <a:r>
              <a:rPr lang="en-GB" sz="1517">
                <a:solidFill>
                  <a:srgbClr val="273239"/>
                </a:solidFill>
                <a:highlight>
                  <a:srgbClr val="FFFFFF"/>
                </a:highlight>
                <a:latin typeface="Times New Roman"/>
                <a:ea typeface="Times New Roman"/>
                <a:cs typeface="Times New Roman"/>
                <a:sym typeface="Times New Roman"/>
              </a:rPr>
              <a:t>It will list all the files in current working directory in long listing format.</a:t>
            </a:r>
            <a:endParaRPr sz="1517">
              <a:solidFill>
                <a:srgbClr val="273239"/>
              </a:solidFill>
              <a:highlight>
                <a:srgbClr val="FFFFFF"/>
              </a:highlight>
              <a:latin typeface="Times New Roman"/>
              <a:ea typeface="Times New Roman"/>
              <a:cs typeface="Times New Roman"/>
              <a:sym typeface="Times New Roman"/>
            </a:endParaRPr>
          </a:p>
          <a:p>
            <a:pPr marL="0" lvl="0" indent="0" algn="l" rtl="0">
              <a:spcBef>
                <a:spcPts val="800"/>
              </a:spcBef>
              <a:spcAft>
                <a:spcPts val="1200"/>
              </a:spcAft>
              <a:buSzPts val="523"/>
              <a:buNone/>
            </a:pPr>
            <a:endParaRPr sz="855"/>
          </a:p>
        </p:txBody>
      </p:sp>
      <p:pic>
        <p:nvPicPr>
          <p:cNvPr id="133" name="Google Shape;133;p20"/>
          <p:cNvPicPr preferRelativeResize="0"/>
          <p:nvPr/>
        </p:nvPicPr>
        <p:blipFill rotWithShape="1">
          <a:blip r:embed="rId3">
            <a:alphaModFix/>
          </a:blip>
          <a:srcRect t="11268" r="-33743"/>
          <a:stretch/>
        </p:blipFill>
        <p:spPr>
          <a:xfrm>
            <a:off x="632500" y="541300"/>
            <a:ext cx="6636524" cy="3395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1"/>
          <p:cNvSpPr txBox="1">
            <a:spLocks noGrp="1"/>
          </p:cNvSpPr>
          <p:nvPr>
            <p:ph type="title"/>
          </p:nvPr>
        </p:nvSpPr>
        <p:spPr>
          <a:xfrm>
            <a:off x="0" y="140350"/>
            <a:ext cx="8762100" cy="84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800" b="1" u="sng">
                <a:highlight>
                  <a:schemeClr val="lt1"/>
                </a:highlight>
                <a:latin typeface="Times New Roman"/>
                <a:ea typeface="Times New Roman"/>
                <a:cs typeface="Times New Roman"/>
                <a:sym typeface="Times New Roman"/>
              </a:rPr>
              <a:t>2. Graphical Shells</a:t>
            </a:r>
            <a:endParaRPr sz="4500" b="1" u="sng">
              <a:highlight>
                <a:schemeClr val="lt1"/>
              </a:highlight>
              <a:latin typeface="Times New Roman"/>
              <a:ea typeface="Times New Roman"/>
              <a:cs typeface="Times New Roman"/>
              <a:sym typeface="Times New Roman"/>
            </a:endParaRPr>
          </a:p>
        </p:txBody>
      </p:sp>
      <p:sp>
        <p:nvSpPr>
          <p:cNvPr id="139" name="Google Shape;139;p21"/>
          <p:cNvSpPr txBox="1">
            <a:spLocks noGrp="1"/>
          </p:cNvSpPr>
          <p:nvPr>
            <p:ph type="body" idx="1"/>
          </p:nvPr>
        </p:nvSpPr>
        <p:spPr>
          <a:xfrm>
            <a:off x="140375" y="711875"/>
            <a:ext cx="8691900" cy="4020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200">
                <a:solidFill>
                  <a:srgbClr val="273239"/>
                </a:solidFill>
                <a:highlight>
                  <a:srgbClr val="FFFFFF"/>
                </a:highlight>
                <a:latin typeface="Times New Roman"/>
                <a:ea typeface="Times New Roman"/>
                <a:cs typeface="Times New Roman"/>
                <a:sym typeface="Times New Roman"/>
              </a:rPr>
              <a:t>Graphical shells provide means for manipulating programs based on graphical user interface (GUI), by allowing for operations such as opening, closing, moving and resizing windows, as well as switching focus between windows. Window OS or Ubuntu OS can be considered as good example which provide GUI to user for interacting with program. User do not need to type in command for every actions.A typical GUI in Ubuntu system –</a:t>
            </a:r>
            <a:endParaRPr sz="1200">
              <a:solidFill>
                <a:srgbClr val="273239"/>
              </a:solidFill>
              <a:highlight>
                <a:srgbClr val="FFFFFF"/>
              </a:highlight>
              <a:latin typeface="Times New Roman"/>
              <a:ea typeface="Times New Roman"/>
              <a:cs typeface="Times New Roman"/>
              <a:sym typeface="Times New Roman"/>
            </a:endParaRPr>
          </a:p>
          <a:p>
            <a:pPr marL="0" lvl="0" indent="0" algn="l" rtl="0">
              <a:spcBef>
                <a:spcPts val="800"/>
              </a:spcBef>
              <a:spcAft>
                <a:spcPts val="0"/>
              </a:spcAft>
              <a:buNone/>
            </a:pPr>
            <a:endParaRPr sz="1200">
              <a:solidFill>
                <a:srgbClr val="000000"/>
              </a:solidFill>
              <a:latin typeface="Arial"/>
              <a:ea typeface="Arial"/>
              <a:cs typeface="Arial"/>
              <a:sym typeface="Arial"/>
            </a:endParaRPr>
          </a:p>
          <a:p>
            <a:pPr marL="0" lvl="0" indent="0" algn="l" rtl="0">
              <a:spcBef>
                <a:spcPts val="0"/>
              </a:spcBef>
              <a:spcAft>
                <a:spcPts val="1200"/>
              </a:spcAft>
              <a:buNone/>
            </a:pPr>
            <a:endParaRPr/>
          </a:p>
        </p:txBody>
      </p:sp>
      <p:pic>
        <p:nvPicPr>
          <p:cNvPr id="140" name="Google Shape;140;p21"/>
          <p:cNvPicPr preferRelativeResize="0"/>
          <p:nvPr/>
        </p:nvPicPr>
        <p:blipFill rotWithShape="1">
          <a:blip r:embed="rId3">
            <a:alphaModFix/>
          </a:blip>
          <a:srcRect t="10347" b="3712"/>
          <a:stretch/>
        </p:blipFill>
        <p:spPr>
          <a:xfrm>
            <a:off x="591525" y="1761625"/>
            <a:ext cx="5434275" cy="2970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2"/>
          <p:cNvSpPr txBox="1">
            <a:spLocks noGrp="1"/>
          </p:cNvSpPr>
          <p:nvPr>
            <p:ph type="title"/>
          </p:nvPr>
        </p:nvSpPr>
        <p:spPr>
          <a:xfrm>
            <a:off x="311700" y="340900"/>
            <a:ext cx="8520600" cy="676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b="1" u="sng">
                <a:latin typeface="Times New Roman"/>
                <a:ea typeface="Times New Roman"/>
                <a:cs typeface="Times New Roman"/>
                <a:sym typeface="Times New Roman"/>
              </a:rPr>
              <a:t>Types of  Graphical Shells:</a:t>
            </a:r>
            <a:endParaRPr b="1" u="sng">
              <a:latin typeface="Times New Roman"/>
              <a:ea typeface="Times New Roman"/>
              <a:cs typeface="Times New Roman"/>
              <a:sym typeface="Times New Roman"/>
            </a:endParaRPr>
          </a:p>
        </p:txBody>
      </p:sp>
      <p:sp>
        <p:nvSpPr>
          <p:cNvPr id="146" name="Google Shape;146;p22"/>
          <p:cNvSpPr txBox="1">
            <a:spLocks noGrp="1"/>
          </p:cNvSpPr>
          <p:nvPr>
            <p:ph type="body" idx="1"/>
          </p:nvPr>
        </p:nvSpPr>
        <p:spPr>
          <a:xfrm>
            <a:off x="311700" y="1072825"/>
            <a:ext cx="8520600" cy="349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400">
                <a:solidFill>
                  <a:srgbClr val="273239"/>
                </a:solidFill>
                <a:highlight>
                  <a:srgbClr val="FFFFFF"/>
                </a:highlight>
                <a:latin typeface="Times New Roman"/>
                <a:ea typeface="Times New Roman"/>
                <a:cs typeface="Times New Roman"/>
                <a:sym typeface="Times New Roman"/>
              </a:rPr>
              <a:t>There are several shells are available for Linux systems like –</a:t>
            </a:r>
            <a:endParaRPr sz="1400">
              <a:solidFill>
                <a:srgbClr val="273239"/>
              </a:solidFill>
              <a:highlight>
                <a:srgbClr val="FFFFFF"/>
              </a:highlight>
              <a:latin typeface="Times New Roman"/>
              <a:ea typeface="Times New Roman"/>
              <a:cs typeface="Times New Roman"/>
              <a:sym typeface="Times New Roman"/>
            </a:endParaRPr>
          </a:p>
          <a:p>
            <a:pPr marL="685800" lvl="0" indent="-317500" algn="l" rtl="0">
              <a:lnSpc>
                <a:spcPct val="158000"/>
              </a:lnSpc>
              <a:spcBef>
                <a:spcPts val="800"/>
              </a:spcBef>
              <a:spcAft>
                <a:spcPts val="0"/>
              </a:spcAft>
              <a:buClr>
                <a:srgbClr val="273239"/>
              </a:buClr>
              <a:buSzPts val="1400"/>
              <a:buFont typeface="Times New Roman"/>
              <a:buChar char="●"/>
            </a:pPr>
            <a:r>
              <a:rPr lang="en-GB" sz="1400" u="sng">
                <a:solidFill>
                  <a:schemeClr val="hlink"/>
                </a:solidFill>
                <a:highlight>
                  <a:srgbClr val="FFFFFF"/>
                </a:highlight>
                <a:latin typeface="Times New Roman"/>
                <a:ea typeface="Times New Roman"/>
                <a:cs typeface="Times New Roman"/>
                <a:sym typeface="Times New Roman"/>
                <a:hlinkClick r:id="rId3"/>
              </a:rPr>
              <a:t>BASH (Bourne Again SHell)</a:t>
            </a:r>
            <a:r>
              <a:rPr lang="en-GB" sz="1400">
                <a:solidFill>
                  <a:srgbClr val="273239"/>
                </a:solidFill>
                <a:highlight>
                  <a:srgbClr val="FFFFFF"/>
                </a:highlight>
                <a:latin typeface="Times New Roman"/>
                <a:ea typeface="Times New Roman"/>
                <a:cs typeface="Times New Roman"/>
                <a:sym typeface="Times New Roman"/>
              </a:rPr>
              <a:t> – It is most widely used shell in Linux systems. It is used as default login shell in Linux systems and in macOS. It can also be installed on Windows OS.</a:t>
            </a:r>
            <a:endParaRPr sz="1400">
              <a:solidFill>
                <a:srgbClr val="273239"/>
              </a:solidFill>
              <a:highlight>
                <a:srgbClr val="FFFFFF"/>
              </a:highlight>
              <a:latin typeface="Times New Roman"/>
              <a:ea typeface="Times New Roman"/>
              <a:cs typeface="Times New Roman"/>
              <a:sym typeface="Times New Roman"/>
            </a:endParaRPr>
          </a:p>
          <a:p>
            <a:pPr marL="685800" lvl="0" indent="-317500" algn="l" rtl="0">
              <a:lnSpc>
                <a:spcPct val="158000"/>
              </a:lnSpc>
              <a:spcBef>
                <a:spcPts val="0"/>
              </a:spcBef>
              <a:spcAft>
                <a:spcPts val="0"/>
              </a:spcAft>
              <a:buClr>
                <a:srgbClr val="273239"/>
              </a:buClr>
              <a:buSzPts val="1400"/>
              <a:buFont typeface="Times New Roman"/>
              <a:buChar char="●"/>
            </a:pPr>
            <a:r>
              <a:rPr lang="en-GB" sz="1400" u="sng">
                <a:solidFill>
                  <a:schemeClr val="hlink"/>
                </a:solidFill>
                <a:highlight>
                  <a:srgbClr val="FFFFFF"/>
                </a:highlight>
                <a:latin typeface="Times New Roman"/>
                <a:ea typeface="Times New Roman"/>
                <a:cs typeface="Times New Roman"/>
                <a:sym typeface="Times New Roman"/>
                <a:hlinkClick r:id="rId4"/>
              </a:rPr>
              <a:t>CSH (C SHell)</a:t>
            </a:r>
            <a:r>
              <a:rPr lang="en-GB" sz="1400">
                <a:solidFill>
                  <a:srgbClr val="273239"/>
                </a:solidFill>
                <a:highlight>
                  <a:srgbClr val="FFFFFF"/>
                </a:highlight>
                <a:latin typeface="Times New Roman"/>
                <a:ea typeface="Times New Roman"/>
                <a:cs typeface="Times New Roman"/>
                <a:sym typeface="Times New Roman"/>
              </a:rPr>
              <a:t> – The C shell’s syntax and usage are very similar to the C programming language.</a:t>
            </a:r>
            <a:endParaRPr sz="1400">
              <a:solidFill>
                <a:srgbClr val="273239"/>
              </a:solidFill>
              <a:highlight>
                <a:srgbClr val="FFFFFF"/>
              </a:highlight>
              <a:latin typeface="Times New Roman"/>
              <a:ea typeface="Times New Roman"/>
              <a:cs typeface="Times New Roman"/>
              <a:sym typeface="Times New Roman"/>
            </a:endParaRPr>
          </a:p>
          <a:p>
            <a:pPr marL="685800" lvl="0" indent="-317500" algn="l" rtl="0">
              <a:lnSpc>
                <a:spcPct val="158000"/>
              </a:lnSpc>
              <a:spcBef>
                <a:spcPts val="0"/>
              </a:spcBef>
              <a:spcAft>
                <a:spcPts val="0"/>
              </a:spcAft>
              <a:buClr>
                <a:srgbClr val="273239"/>
              </a:buClr>
              <a:buSzPts val="1400"/>
              <a:buFont typeface="Times New Roman"/>
              <a:buChar char="●"/>
            </a:pPr>
            <a:r>
              <a:rPr lang="en-GB" sz="1400" u="sng">
                <a:solidFill>
                  <a:schemeClr val="hlink"/>
                </a:solidFill>
                <a:highlight>
                  <a:srgbClr val="FFFFFF"/>
                </a:highlight>
                <a:latin typeface="Times New Roman"/>
                <a:ea typeface="Times New Roman"/>
                <a:cs typeface="Times New Roman"/>
                <a:sym typeface="Times New Roman"/>
                <a:hlinkClick r:id="rId5"/>
              </a:rPr>
              <a:t>KSH (Korn SHell)</a:t>
            </a:r>
            <a:r>
              <a:rPr lang="en-GB" sz="1400">
                <a:solidFill>
                  <a:srgbClr val="273239"/>
                </a:solidFill>
                <a:highlight>
                  <a:srgbClr val="FFFFFF"/>
                </a:highlight>
                <a:latin typeface="Times New Roman"/>
                <a:ea typeface="Times New Roman"/>
                <a:cs typeface="Times New Roman"/>
                <a:sym typeface="Times New Roman"/>
              </a:rPr>
              <a:t> – The Korn Shell also was the base for the POSIX Shell standard specifications etc.</a:t>
            </a:r>
            <a:endParaRPr sz="1400">
              <a:solidFill>
                <a:srgbClr val="273239"/>
              </a:solidFill>
              <a:highlight>
                <a:srgbClr val="FFFFFF"/>
              </a:highlight>
              <a:latin typeface="Times New Roman"/>
              <a:ea typeface="Times New Roman"/>
              <a:cs typeface="Times New Roman"/>
              <a:sym typeface="Times New Roman"/>
            </a:endParaRPr>
          </a:p>
          <a:p>
            <a:pPr marL="0" lvl="0" indent="0" algn="l" rtl="0">
              <a:spcBef>
                <a:spcPts val="3600"/>
              </a:spcBef>
              <a:spcAft>
                <a:spcPts val="0"/>
              </a:spcAft>
              <a:buNone/>
            </a:pPr>
            <a:r>
              <a:rPr lang="en-GB" sz="1400">
                <a:solidFill>
                  <a:srgbClr val="273239"/>
                </a:solidFill>
                <a:highlight>
                  <a:srgbClr val="FFFFFF"/>
                </a:highlight>
                <a:latin typeface="Times New Roman"/>
                <a:ea typeface="Times New Roman"/>
                <a:cs typeface="Times New Roman"/>
                <a:sym typeface="Times New Roman"/>
              </a:rPr>
              <a:t>Each shell does the same job but understand different commands and provide different built in functions.</a:t>
            </a:r>
            <a:endParaRPr sz="1400">
              <a:solidFill>
                <a:srgbClr val="273239"/>
              </a:solidFill>
              <a:highlight>
                <a:srgbClr val="FFFFFF"/>
              </a:highlight>
              <a:latin typeface="Times New Roman"/>
              <a:ea typeface="Times New Roman"/>
              <a:cs typeface="Times New Roman"/>
              <a:sym typeface="Times New Roman"/>
            </a:endParaRPr>
          </a:p>
          <a:p>
            <a:pPr marL="0" lvl="0" indent="0" algn="l" rtl="0">
              <a:spcBef>
                <a:spcPts val="800"/>
              </a:spcBef>
              <a:spcAft>
                <a:spcPts val="1200"/>
              </a:spcAft>
              <a:buNone/>
            </a:pPr>
            <a:endParaRPr sz="1700"/>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1</TotalTime>
  <Words>1083</Words>
  <Application>Microsoft Office PowerPoint</Application>
  <PresentationFormat>On-screen Show (16:9)</PresentationFormat>
  <Paragraphs>79</Paragraphs>
  <Slides>15</Slides>
  <Notes>15</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15</vt:i4>
      </vt:variant>
    </vt:vector>
  </HeadingPairs>
  <TitlesOfParts>
    <vt:vector size="23" baseType="lpstr">
      <vt:lpstr>Calibri</vt:lpstr>
      <vt:lpstr>Roboto</vt:lpstr>
      <vt:lpstr>Calibri Light</vt:lpstr>
      <vt:lpstr>Georgia</vt:lpstr>
      <vt:lpstr>Times New Roman</vt:lpstr>
      <vt:lpstr>Arial</vt:lpstr>
      <vt:lpstr>Geometric</vt:lpstr>
      <vt:lpstr>Office Theme</vt:lpstr>
      <vt:lpstr>PowerPoint Presentation</vt:lpstr>
      <vt:lpstr>Introduction</vt:lpstr>
      <vt:lpstr>Problem Statement </vt:lpstr>
      <vt:lpstr>What is Shell?</vt:lpstr>
      <vt:lpstr>PowerPoint Presentation</vt:lpstr>
      <vt:lpstr>Types of  shells:</vt:lpstr>
      <vt:lpstr>A terminal in Ubuntu 16.4 system looks like this – </vt:lpstr>
      <vt:lpstr>2. Graphical Shells</vt:lpstr>
      <vt:lpstr>Types of  Graphical Shells:</vt:lpstr>
      <vt:lpstr>Shell Scripting</vt:lpstr>
      <vt:lpstr>Why do we need shell scripts? </vt:lpstr>
      <vt:lpstr>Advantages of shell scripts</vt:lpstr>
      <vt:lpstr>Disadvantages of shell scripts</vt:lpstr>
      <vt:lpstr>Basic lifetime of a shell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Suhani Koul</cp:lastModifiedBy>
  <cp:revision>2</cp:revision>
  <dcterms:modified xsi:type="dcterms:W3CDTF">2023-01-01T05:44:48Z</dcterms:modified>
</cp:coreProperties>
</file>