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9"/>
  </p:notesMasterIdLst>
  <p:sldIdLst>
    <p:sldId id="292" r:id="rId6"/>
    <p:sldId id="1282" r:id="rId7"/>
    <p:sldId id="1290" r:id="rId8"/>
    <p:sldId id="1291" r:id="rId9"/>
    <p:sldId id="1292" r:id="rId10"/>
    <p:sldId id="1293" r:id="rId11"/>
    <p:sldId id="1294" r:id="rId12"/>
    <p:sldId id="1299" r:id="rId13"/>
    <p:sldId id="1296" r:id="rId14"/>
    <p:sldId id="1297" r:id="rId15"/>
    <p:sldId id="1298" r:id="rId16"/>
    <p:sldId id="1295" r:id="rId17"/>
    <p:sldId id="125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978540" cy="276999"/>
          </a:xfrm>
          <a:prstGeom prst="rect">
            <a:avLst/>
          </a:prstGeom>
          <a:noFill/>
        </p:spPr>
        <p:txBody>
          <a:bodyPr wrap="square" rtlCol="0" anchor="ctr">
            <a:spAutoFit/>
          </a:bodyPr>
          <a:lstStyle/>
          <a:p>
            <a:r>
              <a:rPr lang="en-US" sz="1200" dirty="0">
                <a:solidFill>
                  <a:srgbClr val="161D23"/>
                </a:solidFill>
              </a:rPr>
              <a:t>Suhani Jitendra Ghuge.</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91072" y="4625223"/>
            <a:ext cx="3324121" cy="369332"/>
          </a:xfrm>
          <a:prstGeom prst="rect">
            <a:avLst/>
          </a:prstGeom>
          <a:noFill/>
        </p:spPr>
        <p:txBody>
          <a:bodyPr wrap="square" rtlCol="0" anchor="ctr">
            <a:spAutoFit/>
          </a:bodyPr>
          <a:lstStyle/>
          <a:p>
            <a:r>
              <a:rPr lang="en-IN" sz="1800" i="0" u="none" strike="noStrike" baseline="0" dirty="0">
                <a:latin typeface="Times New Roman" panose="02020603050405020304" pitchFamily="18" charset="0"/>
              </a:rPr>
              <a:t>STU67820732d49a31736574770</a:t>
            </a:r>
            <a:endParaRPr lang="en-US" sz="1200"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Trinity Academy of Engineering, Pune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 – Sign Up</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86337326-F5E1-079E-F949-829F0CC0E35A}"/>
              </a:ext>
            </a:extLst>
          </p:cNvPr>
          <p:cNvPicPr>
            <a:picLocks noChangeAspect="1"/>
          </p:cNvPicPr>
          <p:nvPr/>
        </p:nvPicPr>
        <p:blipFill>
          <a:blip r:embed="rId3"/>
          <a:stretch>
            <a:fillRect/>
          </a:stretch>
        </p:blipFill>
        <p:spPr>
          <a:xfrm>
            <a:off x="1456840" y="1243418"/>
            <a:ext cx="6548035" cy="3483567"/>
          </a:xfrm>
          <a:prstGeom prst="rect">
            <a:avLst/>
          </a:prstGeom>
        </p:spPr>
      </p:pic>
    </p:spTree>
    <p:extLst>
      <p:ext uri="{BB962C8B-B14F-4D97-AF65-F5344CB8AC3E}">
        <p14:creationId xmlns:p14="http://schemas.microsoft.com/office/powerpoint/2010/main" val="677830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 – Login Page</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0B2C9FE0-70AA-0BD6-4730-BC8E704A03B3}"/>
              </a:ext>
            </a:extLst>
          </p:cNvPr>
          <p:cNvPicPr>
            <a:picLocks noChangeAspect="1"/>
          </p:cNvPicPr>
          <p:nvPr/>
        </p:nvPicPr>
        <p:blipFill>
          <a:blip r:embed="rId3"/>
          <a:stretch>
            <a:fillRect/>
          </a:stretch>
        </p:blipFill>
        <p:spPr>
          <a:xfrm>
            <a:off x="1456841" y="1167779"/>
            <a:ext cx="6548034" cy="3483567"/>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3323987"/>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This </a:t>
            </a:r>
            <a:r>
              <a:rPr lang="en-US" b="1" dirty="0"/>
              <a:t>MERN-based food delivery platform</a:t>
            </a:r>
            <a:r>
              <a:rPr lang="en-US" dirty="0"/>
              <a:t> integrates a </a:t>
            </a:r>
            <a:r>
              <a:rPr lang="en-US" b="1" dirty="0"/>
              <a:t>responsive frontend, secure backend, and scalable database</a:t>
            </a:r>
            <a:r>
              <a:rPr lang="en-US" dirty="0"/>
              <a:t> to provide a seamless food ordering experience. </a:t>
            </a:r>
            <a:r>
              <a:rPr lang="en-US" b="1" dirty="0"/>
              <a:t>JWT authentication</a:t>
            </a:r>
            <a:r>
              <a:rPr lang="en-US" dirty="0"/>
              <a:t> ensures user security, while </a:t>
            </a:r>
            <a:r>
              <a:rPr lang="en-US" b="1" dirty="0"/>
              <a:t>Redux and Axios</a:t>
            </a:r>
            <a:r>
              <a:rPr lang="en-US" dirty="0"/>
              <a:t> enhance state management. Key features include </a:t>
            </a:r>
            <a:r>
              <a:rPr lang="en-US" b="1" dirty="0"/>
              <a:t>signup/login, cart functionality, order placement, and an admin panel</a:t>
            </a:r>
            <a:r>
              <a:rPr lang="en-US" dirty="0"/>
              <a:t> for restaurant management. </a:t>
            </a:r>
            <a:r>
              <a:rPr lang="en-US" b="1" dirty="0"/>
              <a:t>Stripe integration</a:t>
            </a:r>
            <a:r>
              <a:rPr lang="en-US" dirty="0"/>
              <a:t> enables secure payments, and users can track their orders efficiently. The system bridges the gap between customers and restaurants, with future potential for </a:t>
            </a:r>
            <a:r>
              <a:rPr lang="en-US" b="1" dirty="0"/>
              <a:t>real-time tracking and AI-based recommendations</a:t>
            </a:r>
            <a:r>
              <a:rPr lang="en-US" dirty="0"/>
              <a:t> to enhance the experience further.</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A Service for Delivering Food(Zomato Clone) with MERN Technology</a:t>
              </a:r>
            </a:p>
            <a:p>
              <a:pPr algn="ctr">
                <a:lnSpc>
                  <a:spcPts val="1996"/>
                </a:lnSpc>
                <a:spcBef>
                  <a:spcPct val="0"/>
                </a:spcBef>
              </a:pPr>
              <a:r>
                <a:rPr lang="en-US" sz="1600" b="1" dirty="0">
                  <a:latin typeface="+mj-lt"/>
                </a:rPr>
                <a:t>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sp>
        <p:nvSpPr>
          <p:cNvPr id="2" name="TextBox 1">
            <a:extLst>
              <a:ext uri="{FF2B5EF4-FFF2-40B4-BE49-F238E27FC236}">
                <a16:creationId xmlns:a16="http://schemas.microsoft.com/office/drawing/2014/main" id="{0551CD66-482F-D05C-2AFF-DB9587FF8C2B}"/>
              </a:ext>
            </a:extLst>
          </p:cNvPr>
          <p:cNvSpPr txBox="1"/>
          <p:nvPr/>
        </p:nvSpPr>
        <p:spPr>
          <a:xfrm>
            <a:off x="371707" y="1419922"/>
            <a:ext cx="7932234" cy="2031325"/>
          </a:xfrm>
          <a:prstGeom prst="rect">
            <a:avLst/>
          </a:prstGeom>
          <a:noFill/>
        </p:spPr>
        <p:txBody>
          <a:bodyPr wrap="square" rtlCol="0">
            <a:spAutoFit/>
          </a:bodyPr>
          <a:lstStyle/>
          <a:p>
            <a:pPr algn="just"/>
            <a:r>
              <a:rPr lang="en-US" dirty="0"/>
              <a:t>This project is a </a:t>
            </a:r>
            <a:r>
              <a:rPr lang="en-US" b="1" dirty="0"/>
              <a:t>food delivery service</a:t>
            </a:r>
            <a:r>
              <a:rPr lang="en-US" dirty="0"/>
              <a:t> built using the </a:t>
            </a:r>
            <a:r>
              <a:rPr lang="en-US" b="1" dirty="0"/>
              <a:t>MERN (MongoDB, Express.js, React.js, Node.js) stack</a:t>
            </a:r>
            <a:r>
              <a:rPr lang="en-US" dirty="0"/>
              <a:t>, similar to Zomato. The platform allows users to </a:t>
            </a:r>
            <a:r>
              <a:rPr lang="en-US" b="1" dirty="0"/>
              <a:t>browse restaurants, view menus, and place orders online</a:t>
            </a:r>
            <a:r>
              <a:rPr lang="en-US" dirty="0"/>
              <a:t>. Users can </a:t>
            </a:r>
            <a:r>
              <a:rPr lang="en-US" b="1" dirty="0"/>
              <a:t>sign up, log in, and manage their profiles</a:t>
            </a:r>
            <a:r>
              <a:rPr lang="en-US" dirty="0"/>
              <a:t> securely. Restaurants can </a:t>
            </a:r>
            <a:r>
              <a:rPr lang="en-US" b="1" dirty="0"/>
              <a:t>list their menus, update prices, and manage orders</a:t>
            </a:r>
            <a:r>
              <a:rPr lang="en-US" dirty="0"/>
              <a:t>. The backend uses </a:t>
            </a:r>
            <a:r>
              <a:rPr lang="en-US" b="1" dirty="0"/>
              <a:t>MongoDB Atlas</a:t>
            </a:r>
            <a:r>
              <a:rPr lang="en-US" dirty="0"/>
              <a:t> for storing user and restaurant data, while </a:t>
            </a:r>
            <a:r>
              <a:rPr lang="en-US" b="1" dirty="0"/>
              <a:t>Express.js and Node.js</a:t>
            </a:r>
            <a:r>
              <a:rPr lang="en-US" dirty="0"/>
              <a:t> handle API requests. The frontend, built with </a:t>
            </a:r>
            <a:r>
              <a:rPr lang="en-US" b="1" dirty="0"/>
              <a:t>React.js and Tailwind CSS</a:t>
            </a:r>
            <a:r>
              <a:rPr lang="en-US" dirty="0"/>
              <a:t>, provides a smooth user experience. </a:t>
            </a:r>
            <a:r>
              <a:rPr lang="en-US" b="1" dirty="0"/>
              <a:t>JWT-based authentication</a:t>
            </a:r>
            <a:r>
              <a:rPr lang="en-US" dirty="0"/>
              <a:t> ensures secure logins. </a:t>
            </a:r>
            <a:r>
              <a:rPr lang="en-US" b="1" dirty="0"/>
              <a:t>Redux</a:t>
            </a:r>
            <a:r>
              <a:rPr lang="en-US" dirty="0"/>
              <a:t> manages the application state efficiently. </a:t>
            </a:r>
            <a:r>
              <a:rPr lang="en-US" b="1" dirty="0"/>
              <a:t>Axios</a:t>
            </a:r>
            <a:r>
              <a:rPr lang="en-US" dirty="0"/>
              <a:t> is used for API communication. The platform aims to provide a </a:t>
            </a:r>
            <a:r>
              <a:rPr lang="en-US" b="1" dirty="0"/>
              <a:t>seamless and user-friendly food ordering experience</a:t>
            </a:r>
            <a:r>
              <a:rPr lang="en-US" dirty="0"/>
              <a:t>.</a:t>
            </a:r>
            <a:endParaRPr lang="en-IN" dirty="0"/>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2657138"/>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1" dirty="0">
                <a:latin typeface="+mn-lt"/>
              </a:rPr>
              <a:t>Convenience Demand- </a:t>
            </a:r>
            <a:r>
              <a:rPr lang="en-US" dirty="0">
                <a:latin typeface="+mn-lt"/>
              </a:rPr>
              <a:t>People prefer online food ordering over traditional dining due to time constraints and ease of access.</a:t>
            </a:r>
          </a:p>
          <a:p>
            <a:pPr marL="173736" indent="-173736">
              <a:spcAft>
                <a:spcPts val="800"/>
              </a:spcAft>
              <a:buFont typeface="Arial" panose="020B0604020202020204" pitchFamily="34" charset="0"/>
              <a:buChar char="•"/>
            </a:pPr>
            <a:r>
              <a:rPr lang="en-US" b="1" dirty="0"/>
              <a:t>High Platform Fees</a:t>
            </a:r>
            <a:r>
              <a:rPr lang="en-US" dirty="0"/>
              <a:t> – Existing food delivery services often charge high commissions, affecting restaurant profits.</a:t>
            </a:r>
            <a:endParaRPr lang="en-US" dirty="0">
              <a:latin typeface="+mn-lt"/>
            </a:endParaRPr>
          </a:p>
          <a:p>
            <a:pPr marL="173736" indent="-173736">
              <a:spcAft>
                <a:spcPts val="800"/>
              </a:spcAft>
              <a:buFont typeface="Arial" panose="020B0604020202020204" pitchFamily="34" charset="0"/>
              <a:buChar char="•"/>
            </a:pPr>
            <a:r>
              <a:rPr lang="en-US" b="1" dirty="0"/>
              <a:t>Limited Restaurant Options</a:t>
            </a:r>
            <a:r>
              <a:rPr lang="en-US" dirty="0"/>
              <a:t> – Many platforms have a restricted selection, limiting customer choices.</a:t>
            </a:r>
          </a:p>
          <a:p>
            <a:pPr marL="173736" indent="-173736">
              <a:spcAft>
                <a:spcPts val="800"/>
              </a:spcAft>
              <a:buFont typeface="Arial" panose="020B0604020202020204" pitchFamily="34" charset="0"/>
              <a:buChar char="•"/>
            </a:pPr>
            <a:r>
              <a:rPr lang="en-US" b="1" dirty="0"/>
              <a:t>Order Management Issues-</a:t>
            </a:r>
            <a:r>
              <a:rPr lang="en-US" dirty="0"/>
              <a:t>Restaurants struggle with handling orders efficiently and updating menu listings.</a:t>
            </a:r>
            <a:endParaRPr lang="en-US" b="1" dirty="0"/>
          </a:p>
          <a:p>
            <a:pPr marL="173736" indent="-173736">
              <a:spcAft>
                <a:spcPts val="800"/>
              </a:spcAft>
              <a:buFont typeface="Arial" panose="020B0604020202020204" pitchFamily="34" charset="0"/>
              <a:buChar char="•"/>
            </a:pP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2893100"/>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t>This project is a comprehensive food delivery application built using the MERN stack, designed to deliver a seamless experience for both users and </a:t>
            </a:r>
            <a:r>
              <a:rPr lang="en-US" dirty="0" err="1"/>
              <a:t>administrators.On</a:t>
            </a:r>
            <a:r>
              <a:rPr lang="en-US" dirty="0"/>
              <a:t> the backend, the system leverages Node.js and Express.js along with MongoDB Atlas for secure data storage and efficient management of user information. An admin panel created with React.js enables administrators to display and update food listings and monitor user orders in real-time. Additionally, the project incorporates essential functionalities such as shopping cart management, order placement, and Stripe payment integration to ensure secure and hassle-free transactions. This food delivery service streamlines the process of online ordering.</a:t>
            </a:r>
            <a:endParaRPr lang="en-US"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2349361"/>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t>To address the challenges of online food ordering and restaurant management, this project proposes a </a:t>
            </a:r>
            <a:r>
              <a:rPr lang="en-US" b="1" dirty="0"/>
              <a:t>MERN-based food delivery platform</a:t>
            </a:r>
            <a:r>
              <a:rPr lang="en-US" dirty="0"/>
              <a:t> with an intuitive user interface and efficient backend functionalities. The solution includes a </a:t>
            </a:r>
            <a:r>
              <a:rPr lang="en-US" b="1" dirty="0"/>
              <a:t>fully responsive frontend</a:t>
            </a:r>
            <a:r>
              <a:rPr lang="en-US" dirty="0"/>
              <a:t> using </a:t>
            </a:r>
            <a:r>
              <a:rPr lang="en-US" b="1" dirty="0"/>
              <a:t>React.js and Tailwind CSS</a:t>
            </a:r>
            <a:r>
              <a:rPr lang="en-US" dirty="0"/>
              <a:t>, allowing users to </a:t>
            </a:r>
            <a:r>
              <a:rPr lang="en-US" b="1" dirty="0"/>
              <a:t>browse restaurants, add food items to their cart, and place orders seamlessly</a:t>
            </a:r>
            <a:r>
              <a:rPr lang="en-US" dirty="0"/>
              <a:t>. Secure </a:t>
            </a:r>
            <a:r>
              <a:rPr lang="en-US" b="1" dirty="0"/>
              <a:t>user authentication (JWT-based login and registration)</a:t>
            </a:r>
            <a:r>
              <a:rPr lang="en-US" dirty="0"/>
              <a:t> ensures data protection and access control.</a:t>
            </a:r>
            <a:endParaRPr lang="en-US" dirty="0">
              <a:latin typeface="+mn-lt"/>
            </a:endParaRPr>
          </a:p>
          <a:p>
            <a:pPr marL="173736" indent="-173736" algn="just">
              <a:spcAft>
                <a:spcPts val="800"/>
              </a:spcAft>
              <a:buFont typeface="Arial" panose="020B0604020202020204" pitchFamily="34" charset="0"/>
              <a:buChar char="•"/>
            </a:pPr>
            <a:r>
              <a:rPr lang="en-US" dirty="0"/>
              <a:t>The solution also includes an </a:t>
            </a:r>
            <a:r>
              <a:rPr lang="en-US" b="1" dirty="0"/>
              <a:t>order tracking system</a:t>
            </a:r>
            <a:r>
              <a:rPr lang="en-US" dirty="0"/>
              <a:t> for users to view their past and current orders, while admins can </a:t>
            </a:r>
            <a:r>
              <a:rPr lang="en-US" b="1" dirty="0"/>
              <a:t>update order statuses</a:t>
            </a:r>
            <a:r>
              <a:rPr lang="en-US" dirty="0"/>
              <a:t> to enhance transparency. By integrating all these functionalities, the platform aims to </a:t>
            </a:r>
            <a:r>
              <a:rPr lang="en-US" b="1" dirty="0"/>
              <a:t>provide a smooth, secure, and efficient food ordering experience</a:t>
            </a:r>
            <a:r>
              <a:rPr lang="en-US" dirty="0"/>
              <a:t> for customers while </a:t>
            </a:r>
            <a:r>
              <a:rPr lang="en-US" b="1" dirty="0"/>
              <a:t>helping restaurants manage their operations with ease</a:t>
            </a:r>
            <a:r>
              <a:rPr lang="en-US" dirty="0"/>
              <a:t>.</a:t>
            </a:r>
            <a:endParaRPr lang="en-US"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8150140" cy="3108543"/>
          </a:xfrm>
          <a:prstGeom prst="rect">
            <a:avLst/>
          </a:prstGeom>
          <a:noFill/>
        </p:spPr>
        <p:txBody>
          <a:bodyPr wrap="square" rtlCol="0">
            <a:spAutoFit/>
          </a:bodyPr>
          <a:lstStyle/>
          <a:p>
            <a:r>
              <a:rPr lang="en-IN" dirty="0"/>
              <a:t>This project utilizes the </a:t>
            </a:r>
            <a:r>
              <a:rPr lang="en-IN" b="1" dirty="0"/>
              <a:t>MERN (MongoDB, Express.js, React.js, Node.js) stack</a:t>
            </a:r>
            <a:r>
              <a:rPr lang="en-IN" dirty="0"/>
              <a:t> along with other modern tools and libraries to enhance performance, security, and user experience.</a:t>
            </a:r>
          </a:p>
          <a:p>
            <a:r>
              <a:rPr lang="en-IN" b="1" dirty="0"/>
              <a:t>Frontend:</a:t>
            </a:r>
          </a:p>
          <a:p>
            <a:pPr>
              <a:buFont typeface="Arial" panose="020B0604020202020204" pitchFamily="34" charset="0"/>
              <a:buChar char="•"/>
            </a:pPr>
            <a:r>
              <a:rPr lang="en-IN" b="1" dirty="0"/>
              <a:t>React.js</a:t>
            </a:r>
            <a:r>
              <a:rPr lang="en-IN" dirty="0"/>
              <a:t> – For building a responsive and dynamic user interface.</a:t>
            </a:r>
          </a:p>
          <a:p>
            <a:pPr>
              <a:buFont typeface="Arial" panose="020B0604020202020204" pitchFamily="34" charset="0"/>
              <a:buChar char="•"/>
            </a:pPr>
            <a:r>
              <a:rPr lang="en-IN" b="1" dirty="0"/>
              <a:t>Tailwind CSS</a:t>
            </a:r>
            <a:r>
              <a:rPr lang="en-IN" dirty="0"/>
              <a:t> – For styling and ensuring a mobile-friendly design.</a:t>
            </a:r>
          </a:p>
          <a:p>
            <a:pPr>
              <a:buFont typeface="Arial" panose="020B0604020202020204" pitchFamily="34" charset="0"/>
              <a:buChar char="•"/>
            </a:pPr>
            <a:r>
              <a:rPr lang="en-IN" b="1" dirty="0"/>
              <a:t>Redux</a:t>
            </a:r>
            <a:r>
              <a:rPr lang="en-IN" dirty="0"/>
              <a:t> – For state management across components.</a:t>
            </a:r>
          </a:p>
          <a:p>
            <a:pPr>
              <a:buFont typeface="Arial" panose="020B0604020202020204" pitchFamily="34" charset="0"/>
              <a:buChar char="•"/>
            </a:pPr>
            <a:r>
              <a:rPr lang="en-IN" b="1" dirty="0"/>
              <a:t>Axios</a:t>
            </a:r>
            <a:r>
              <a:rPr lang="en-IN" dirty="0"/>
              <a:t> – For handling API requests and data fetching.</a:t>
            </a:r>
          </a:p>
          <a:p>
            <a:endParaRPr lang="en-IN" dirty="0"/>
          </a:p>
          <a:p>
            <a:r>
              <a:rPr lang="en-IN" b="1" dirty="0"/>
              <a:t>Backend:</a:t>
            </a:r>
          </a:p>
          <a:p>
            <a:pPr>
              <a:buFont typeface="Arial" panose="020B0604020202020204" pitchFamily="34" charset="0"/>
              <a:buChar char="•"/>
            </a:pPr>
            <a:r>
              <a:rPr lang="en-IN" b="1" dirty="0"/>
              <a:t>Node.js</a:t>
            </a:r>
            <a:r>
              <a:rPr lang="en-IN" dirty="0"/>
              <a:t> – For handling server-side logic.</a:t>
            </a:r>
          </a:p>
          <a:p>
            <a:pPr>
              <a:buFont typeface="Arial" panose="020B0604020202020204" pitchFamily="34" charset="0"/>
              <a:buChar char="•"/>
            </a:pPr>
            <a:r>
              <a:rPr lang="en-IN" b="1" dirty="0"/>
              <a:t>Express.js</a:t>
            </a:r>
            <a:r>
              <a:rPr lang="en-IN" dirty="0"/>
              <a:t> – For building RESTful APIs.</a:t>
            </a:r>
          </a:p>
          <a:p>
            <a:pPr>
              <a:buFont typeface="Arial" panose="020B0604020202020204" pitchFamily="34" charset="0"/>
              <a:buChar char="•"/>
            </a:pPr>
            <a:r>
              <a:rPr lang="en-IN" b="1" dirty="0"/>
              <a:t>MongoDB Atlas</a:t>
            </a:r>
            <a:r>
              <a:rPr lang="en-IN" dirty="0"/>
              <a:t> – A cloud-based NoSQL database for storing users, restaurants, and orders.</a:t>
            </a:r>
          </a:p>
          <a:p>
            <a:pPr>
              <a:buFont typeface="Arial" panose="020B0604020202020204" pitchFamily="34" charset="0"/>
              <a:buChar char="•"/>
            </a:pPr>
            <a:r>
              <a:rPr lang="en-IN" b="1" dirty="0"/>
              <a:t>Mongoose</a:t>
            </a:r>
            <a:r>
              <a:rPr lang="en-IN" dirty="0"/>
              <a:t> – For MongoDB object </a:t>
            </a:r>
            <a:r>
              <a:rPr lang="en-IN" dirty="0" err="1"/>
              <a:t>modeling</a:t>
            </a:r>
            <a:r>
              <a:rPr lang="en-IN" dirty="0"/>
              <a:t> and schema validation.</a:t>
            </a:r>
          </a:p>
          <a:p>
            <a:pPr marL="173736" indent="-173736">
              <a:spcAft>
                <a:spcPts val="800"/>
              </a:spcAft>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CCB24-2433-8E64-5143-EE86F8BBE6B6}"/>
              </a:ext>
            </a:extLst>
          </p:cNvPr>
          <p:cNvSpPr txBox="1"/>
          <p:nvPr/>
        </p:nvSpPr>
        <p:spPr>
          <a:xfrm>
            <a:off x="401444" y="951571"/>
            <a:ext cx="8207297" cy="3108543"/>
          </a:xfrm>
          <a:prstGeom prst="rect">
            <a:avLst/>
          </a:prstGeom>
          <a:noFill/>
        </p:spPr>
        <p:txBody>
          <a:bodyPr wrap="square" rtlCol="0">
            <a:spAutoFit/>
          </a:bodyPr>
          <a:lstStyle/>
          <a:p>
            <a:r>
              <a:rPr lang="en-IN" b="1" dirty="0"/>
              <a:t>Authentication &amp; Security:</a:t>
            </a:r>
          </a:p>
          <a:p>
            <a:pPr>
              <a:buFont typeface="Arial" panose="020B0604020202020204" pitchFamily="34" charset="0"/>
              <a:buChar char="•"/>
            </a:pPr>
            <a:r>
              <a:rPr lang="en-IN" b="1" dirty="0"/>
              <a:t>JWT (JSON Web Token)</a:t>
            </a:r>
            <a:r>
              <a:rPr lang="en-IN" dirty="0"/>
              <a:t> – For secure user authentication.</a:t>
            </a:r>
          </a:p>
          <a:p>
            <a:pPr>
              <a:buFont typeface="Arial" panose="020B0604020202020204" pitchFamily="34" charset="0"/>
              <a:buChar char="•"/>
            </a:pPr>
            <a:r>
              <a:rPr lang="en-IN" b="1" dirty="0"/>
              <a:t>Bcrypt.js</a:t>
            </a:r>
            <a:r>
              <a:rPr lang="en-IN" dirty="0"/>
              <a:t> – For password hashing and security.</a:t>
            </a:r>
          </a:p>
          <a:p>
            <a:pPr>
              <a:buFont typeface="Arial" panose="020B0604020202020204" pitchFamily="34" charset="0"/>
              <a:buChar char="•"/>
            </a:pPr>
            <a:r>
              <a:rPr lang="en-IN" b="1" dirty="0" err="1"/>
              <a:t>Dotenv</a:t>
            </a:r>
            <a:r>
              <a:rPr lang="en-IN" dirty="0"/>
              <a:t> – For managing environment variables securely.</a:t>
            </a:r>
          </a:p>
          <a:p>
            <a:endParaRPr lang="en-IN" dirty="0"/>
          </a:p>
          <a:p>
            <a:r>
              <a:rPr lang="en-IN" b="1" dirty="0"/>
              <a:t>Payment &amp; Order Management:</a:t>
            </a:r>
          </a:p>
          <a:p>
            <a:pPr>
              <a:buFont typeface="Arial" panose="020B0604020202020204" pitchFamily="34" charset="0"/>
              <a:buChar char="•"/>
            </a:pPr>
            <a:r>
              <a:rPr lang="en-IN" b="1" dirty="0"/>
              <a:t>Stripe API</a:t>
            </a:r>
            <a:r>
              <a:rPr lang="en-IN" dirty="0"/>
              <a:t> – For secure online payment processing.</a:t>
            </a:r>
          </a:p>
          <a:p>
            <a:pPr>
              <a:buFont typeface="Arial" panose="020B0604020202020204" pitchFamily="34" charset="0"/>
              <a:buChar char="•"/>
            </a:pPr>
            <a:r>
              <a:rPr lang="en-IN" b="1" dirty="0"/>
              <a:t>Local Storage / Session Storage</a:t>
            </a:r>
            <a:r>
              <a:rPr lang="en-IN" dirty="0"/>
              <a:t> – For temporarily storing user cart data.</a:t>
            </a:r>
          </a:p>
          <a:p>
            <a:endParaRPr lang="en-IN" dirty="0"/>
          </a:p>
          <a:p>
            <a:r>
              <a:rPr lang="en-IN" b="1" dirty="0"/>
              <a:t>Admin Panel &amp; Additional Tools:</a:t>
            </a:r>
          </a:p>
          <a:p>
            <a:pPr>
              <a:buFont typeface="Arial" panose="020B0604020202020204" pitchFamily="34" charset="0"/>
              <a:buChar char="•"/>
            </a:pPr>
            <a:r>
              <a:rPr lang="en-IN" b="1" dirty="0"/>
              <a:t>React.js (Admin Panel)</a:t>
            </a:r>
            <a:r>
              <a:rPr lang="en-IN" dirty="0"/>
              <a:t> – For managing restaurant menus and orders.</a:t>
            </a:r>
          </a:p>
          <a:p>
            <a:pPr>
              <a:buFont typeface="Arial" panose="020B0604020202020204" pitchFamily="34" charset="0"/>
              <a:buChar char="•"/>
            </a:pPr>
            <a:r>
              <a:rPr lang="en-IN" b="1" dirty="0" err="1"/>
              <a:t>Cloudinary</a:t>
            </a:r>
            <a:r>
              <a:rPr lang="en-IN" b="1" dirty="0"/>
              <a:t> / Firebase (Optional)</a:t>
            </a:r>
            <a:r>
              <a:rPr lang="en-IN" dirty="0"/>
              <a:t> – For image storage and optimization.</a:t>
            </a:r>
          </a:p>
          <a:p>
            <a:pPr>
              <a:buFont typeface="Arial" panose="020B0604020202020204" pitchFamily="34" charset="0"/>
              <a:buChar char="•"/>
            </a:pPr>
            <a:r>
              <a:rPr lang="en-IN" b="1" dirty="0"/>
              <a:t>Postman</a:t>
            </a:r>
            <a:r>
              <a:rPr lang="en-IN" dirty="0"/>
              <a:t> – For API testing and debugging</a:t>
            </a:r>
          </a:p>
          <a:p>
            <a:endParaRPr lang="en-IN" dirty="0"/>
          </a:p>
        </p:txBody>
      </p:sp>
    </p:spTree>
    <p:extLst>
      <p:ext uri="{BB962C8B-B14F-4D97-AF65-F5344CB8AC3E}">
        <p14:creationId xmlns:p14="http://schemas.microsoft.com/office/powerpoint/2010/main" val="1329420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 Home Page</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D8B59F31-17A2-2097-3DEC-37A927AF11DF}"/>
              </a:ext>
            </a:extLst>
          </p:cNvPr>
          <p:cNvPicPr>
            <a:picLocks noChangeAspect="1"/>
          </p:cNvPicPr>
          <p:nvPr/>
        </p:nvPicPr>
        <p:blipFill>
          <a:blip r:embed="rId3"/>
          <a:stretch>
            <a:fillRect/>
          </a:stretch>
        </p:blipFill>
        <p:spPr>
          <a:xfrm>
            <a:off x="1456841" y="1243418"/>
            <a:ext cx="6548034" cy="3483567"/>
          </a:xfrm>
          <a:prstGeom prst="rect">
            <a:avLst/>
          </a:prstGeom>
        </p:spPr>
      </p:pic>
    </p:spTree>
    <p:extLst>
      <p:ext uri="{BB962C8B-B14F-4D97-AF65-F5344CB8AC3E}">
        <p14:creationId xmlns:p14="http://schemas.microsoft.com/office/powerpoint/2010/main" val="310476614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2776</TotalTime>
  <Words>872</Words>
  <Application>Microsoft Office PowerPoint</Application>
  <PresentationFormat>On-screen Show (16:9)</PresentationFormat>
  <Paragraphs>56</Paragraphs>
  <Slides>13</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SUHANI JITENDRA GHUGE</cp:lastModifiedBy>
  <cp:revision>54</cp:revision>
  <dcterms:modified xsi:type="dcterms:W3CDTF">2025-03-09T11:39:20Z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