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8" r:id="rId5"/>
    <p:sldId id="277" r:id="rId6"/>
    <p:sldId id="278" r:id="rId7"/>
    <p:sldId id="279" r:id="rId8"/>
    <p:sldId id="280" r:id="rId9"/>
    <p:sldId id="281" r:id="rId10"/>
    <p:sldId id="284" r:id="rId11"/>
    <p:sldId id="285" r:id="rId12"/>
    <p:sldId id="286" r:id="rId13"/>
    <p:sldId id="287" r:id="rId14"/>
    <p:sldId id="29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606E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85" d="100"/>
          <a:sy n="85" d="100"/>
        </p:scale>
        <p:origin x="9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9/24/2024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9/24/2024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MAVEN TOY DATA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(USING SQL)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89754-192A-FCA6-B9B9-F8C22604E41C}"/>
              </a:ext>
            </a:extLst>
          </p:cNvPr>
          <p:cNvSpPr/>
          <p:nvPr/>
        </p:nvSpPr>
        <p:spPr>
          <a:xfrm>
            <a:off x="9637059" y="259976"/>
            <a:ext cx="2205317" cy="1272989"/>
          </a:xfrm>
          <a:prstGeom prst="rect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--5.How do monthly sales trends vary across different stores?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378666" y="1504519"/>
            <a:ext cx="6248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stores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54AB87-0F1C-149B-3CBA-CA53699A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21" t="20606" r="63182" b="26464"/>
          <a:stretch/>
        </p:blipFill>
        <p:spPr>
          <a:xfrm>
            <a:off x="7499927" y="1504519"/>
            <a:ext cx="3313407" cy="50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0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--6.Which stores have the highest and lowest sales performance?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375210"/>
            <a:ext cx="624840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sales_cte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store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stores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sales_summary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max_sales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min_sales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sales_cte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store</a:t>
            </a:r>
            <a:r>
              <a:rPr lang="en-IN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  <a:r>
              <a:rPr lang="en-IN" sz="15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max_sales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'highest'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min_sales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'lowest'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performance_rank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sales_cte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sales_summary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max_sales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min_sales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5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15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66E62A-DC2B-3E25-52F7-2F31AEF6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69" t="46195" r="60151" b="43704"/>
          <a:stretch/>
        </p:blipFill>
        <p:spPr>
          <a:xfrm>
            <a:off x="7416798" y="2422235"/>
            <a:ext cx="4053909" cy="10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3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--7. What is the profit margin for each product?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Product_Cost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profit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total_revenue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Product_Cost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profit_margin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9AD08-9771-DFAC-E065-736ED32A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73" t="46061" r="67045" b="46532"/>
          <a:stretch/>
        </p:blipFill>
        <p:spPr>
          <a:xfrm>
            <a:off x="7269017" y="2054711"/>
            <a:ext cx="3860801" cy="10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3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--8.How are sales distributed across different cities?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stores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Store_City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AB862-BF3F-55F0-B458-086A206B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02" t="43111" r="70227" b="19191"/>
          <a:stretch/>
        </p:blipFill>
        <p:spPr>
          <a:xfrm>
            <a:off x="7066090" y="1766551"/>
            <a:ext cx="2604383" cy="45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6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--9.Which products are out of stock in each store?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inventory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stores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Stock_On_Hand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E7EC9-F51A-6749-C23F-7D670795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03" t="42155" r="62954" b="12108"/>
          <a:stretch/>
        </p:blipFill>
        <p:spPr>
          <a:xfrm>
            <a:off x="7103036" y="1772814"/>
            <a:ext cx="3654611" cy="48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2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--10.How do sales vary by specific dates?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2E0DD-964D-9FA0-1A1E-865AAE15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02" t="41616" r="72803" b="12108"/>
          <a:stretch/>
        </p:blipFill>
        <p:spPr>
          <a:xfrm>
            <a:off x="8257582" y="1733597"/>
            <a:ext cx="1828527" cy="490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8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--11.What is the average cost of products in each category?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Product_Cost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avg_cost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359EE-3591-3A31-D3D0-DEAFD05F57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21" t="40808" r="71061" b="43839"/>
          <a:stretch/>
        </p:blipFill>
        <p:spPr>
          <a:xfrm>
            <a:off x="7915563" y="1772813"/>
            <a:ext cx="2833119" cy="20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5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--12.What is the sales growth over time for the entire company?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LAG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LAG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growth_percentage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86562-9703-C903-0DFD-A6871676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70" t="41212" r="66591" b="29410"/>
          <a:stretch/>
        </p:blipFill>
        <p:spPr>
          <a:xfrm>
            <a:off x="7691718" y="1772814"/>
            <a:ext cx="3593178" cy="361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9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--13.How does the store open date affect sales performance?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YEAR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Store_Open_Date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store_age_years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stores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Store_Open_Date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store_age_years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7657E-4516-72A2-47BD-7F9A1559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97" t="40808" r="60151" b="11650"/>
          <a:stretch/>
        </p:blipFill>
        <p:spPr>
          <a:xfrm>
            <a:off x="7121237" y="1772814"/>
            <a:ext cx="4073236" cy="48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7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--14.What percentage of total sales does each store contribute?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sales_percentage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stores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sales_percentage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996F4-130A-DD35-C469-4E00DDBF4B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42" t="41347" r="60605" b="11111"/>
          <a:stretch/>
        </p:blipFill>
        <p:spPr>
          <a:xfrm>
            <a:off x="8011207" y="1772813"/>
            <a:ext cx="3802102" cy="45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B602C-C598-7C08-7E46-05D7A28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861BB-608B-F714-6811-3AFF1BD6507F}"/>
              </a:ext>
            </a:extLst>
          </p:cNvPr>
          <p:cNvSpPr txBox="1"/>
          <p:nvPr/>
        </p:nvSpPr>
        <p:spPr>
          <a:xfrm>
            <a:off x="2971800" y="510098"/>
            <a:ext cx="624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PROBLEM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E952C-6372-7605-2F4D-342A4E1DBEFF}"/>
              </a:ext>
            </a:extLst>
          </p:cNvPr>
          <p:cNvSpPr txBox="1"/>
          <p:nvPr/>
        </p:nvSpPr>
        <p:spPr>
          <a:xfrm>
            <a:off x="412376" y="1907284"/>
            <a:ext cx="113313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The aim of this SQL project is to analyze the toy sales data to gain insights into inventory management, product performance, sales trends, and store operations. 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The analysis will be performed using four tables: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    inventory,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    products,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    sales, </a:t>
            </a: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    and stores.</a:t>
            </a:r>
            <a:endParaRPr lang="en-IN" sz="2400" dirty="0">
              <a:solidFill>
                <a:schemeClr val="bg2">
                  <a:lumMod val="2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6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--15.How do sales compare to current stock levels for each product?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total_units_sold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Stock_On_Hand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current_stock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inventory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814BC-ABF2-3290-AEBA-E8640CD1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72" t="41212" r="63409" b="12054"/>
          <a:stretch/>
        </p:blipFill>
        <p:spPr>
          <a:xfrm>
            <a:off x="7389091" y="1772813"/>
            <a:ext cx="3583710" cy="48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85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29840-C6CC-B4F1-AF79-055144B21AF6}"/>
              </a:ext>
            </a:extLst>
          </p:cNvPr>
          <p:cNvSpPr/>
          <p:nvPr/>
        </p:nvSpPr>
        <p:spPr>
          <a:xfrm>
            <a:off x="6248400" y="4383741"/>
            <a:ext cx="1013012" cy="1111624"/>
          </a:xfrm>
          <a:prstGeom prst="rect">
            <a:avLst/>
          </a:prstGeom>
          <a:ln>
            <a:solidFill>
              <a:srgbClr val="B2606E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9792B-DD8D-B768-9AD3-8A7C8DFF4F43}"/>
              </a:ext>
            </a:extLst>
          </p:cNvPr>
          <p:cNvSpPr/>
          <p:nvPr/>
        </p:nvSpPr>
        <p:spPr>
          <a:xfrm>
            <a:off x="9332259" y="242047"/>
            <a:ext cx="2545976" cy="1111624"/>
          </a:xfrm>
          <a:prstGeom prst="rect">
            <a:avLst/>
          </a:prstGeom>
          <a:ln>
            <a:solidFill>
              <a:srgbClr val="B2606E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59FCB-1EC0-AFFF-A2A2-EE842E12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0191E-F8D8-3617-6720-96FF8046E162}"/>
              </a:ext>
            </a:extLst>
          </p:cNvPr>
          <p:cNvSpPr/>
          <p:nvPr/>
        </p:nvSpPr>
        <p:spPr>
          <a:xfrm>
            <a:off x="6499412" y="0"/>
            <a:ext cx="5692588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8A78B-1B1A-C4D6-4791-6BB234840C29}"/>
              </a:ext>
            </a:extLst>
          </p:cNvPr>
          <p:cNvSpPr txBox="1"/>
          <p:nvPr/>
        </p:nvSpPr>
        <p:spPr>
          <a:xfrm>
            <a:off x="804805" y="492169"/>
            <a:ext cx="105823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ER (ENTITY RELATIONSHIP) DIAGRAM OF THE DATASET</a:t>
            </a:r>
            <a:endParaRPr lang="en-IN" sz="3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5EC40-0D6C-AD45-06DB-56833A0A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5" y="1818363"/>
            <a:ext cx="8713694" cy="40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7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00291-D08C-F442-4244-83356416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CE6E1-81EA-6CC6-017E-9D1D41B3EEE9}"/>
              </a:ext>
            </a:extLst>
          </p:cNvPr>
          <p:cNvSpPr/>
          <p:nvPr/>
        </p:nvSpPr>
        <p:spPr>
          <a:xfrm>
            <a:off x="6499412" y="0"/>
            <a:ext cx="5692588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36D420-B81B-8E65-B3C7-6F905B67022D}"/>
              </a:ext>
            </a:extLst>
          </p:cNvPr>
          <p:cNvSpPr/>
          <p:nvPr/>
        </p:nvSpPr>
        <p:spPr>
          <a:xfrm>
            <a:off x="0" y="1344706"/>
            <a:ext cx="5692588" cy="49485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1. inventory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Store_ID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Unique identifier for the store.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Product_ID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Unique identifier for the product.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Stock_On_Hand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Number of units available in stock.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2. products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Product_ID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Unique identifier for the product.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Product_Name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Name of the product.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Product_Category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Category of the product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(e.g., educational, plush, action figures, etc.).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Product_Cost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Cost price of the product.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Product_Price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Selling price of the product.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2B9AD-316C-75C0-75BF-2085D5B27892}"/>
              </a:ext>
            </a:extLst>
          </p:cNvPr>
          <p:cNvSpPr/>
          <p:nvPr/>
        </p:nvSpPr>
        <p:spPr>
          <a:xfrm>
            <a:off x="6499412" y="1344706"/>
            <a:ext cx="5692588" cy="49485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0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3. sales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Sale_ID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Unique identifier for the sale.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Date: 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Date the sale was made.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Store_ID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Identifier linking to the stores table.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Product_ID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Identifier linking to the products table.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Units: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Number of units sold.</a:t>
            </a:r>
          </a:p>
          <a:p>
            <a:pPr lvl="1"/>
            <a:endParaRPr lang="en-US" sz="20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4. stores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Store_ID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Unique identifier for the store.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Store_Name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Name of the store.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Store_City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City where the store is located.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Store_Location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Location details of the store.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• </a:t>
            </a:r>
            <a:r>
              <a:rPr lang="en-US" sz="2000" b="1" dirty="0" err="1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Store_Open_Date</a:t>
            </a:r>
            <a:r>
              <a:rPr lang="en-US" sz="2000" b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Date when the store was opened.</a:t>
            </a:r>
            <a:endParaRPr lang="en-IN" sz="20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EA4D9-F3E5-F332-EC4F-3A2625A06C70}"/>
              </a:ext>
            </a:extLst>
          </p:cNvPr>
          <p:cNvSpPr txBox="1"/>
          <p:nvPr/>
        </p:nvSpPr>
        <p:spPr>
          <a:xfrm>
            <a:off x="219636" y="487687"/>
            <a:ext cx="6279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Dataset Description : </a:t>
            </a: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830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8F392-F7EF-4E7F-E4F5-99877639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DAC1B-80BC-34B6-CDDF-11EB9FDDB7A4}"/>
              </a:ext>
            </a:extLst>
          </p:cNvPr>
          <p:cNvSpPr txBox="1"/>
          <p:nvPr/>
        </p:nvSpPr>
        <p:spPr>
          <a:xfrm>
            <a:off x="537883" y="609600"/>
            <a:ext cx="1093694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-apple-system"/>
              </a:rPr>
              <a:t>In order to evaluate overall performance, we focused on the following key metrics: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Total units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Total revenue / Total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Monthly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Sales by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Sales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Current inventory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Profit margin 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Average product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Growth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Store’s age in years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90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3A7A3A"/>
                </a:solidFill>
                <a:latin typeface="Consolas" panose="020B0609020204030204" pitchFamily="49" charset="0"/>
              </a:rPr>
              <a:t>--1. What is the total sales revenue generated by each store?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total_revenue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stores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2D14F-1E9E-C47C-41BA-C396434050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18" t="19608" r="63162" b="35042"/>
          <a:stretch/>
        </p:blipFill>
        <p:spPr>
          <a:xfrm>
            <a:off x="7545758" y="1772814"/>
            <a:ext cx="3606335" cy="45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0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--2. Which products are the top-selling in terms of units sold?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total_units_sold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total_units_sold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057F7-B873-6225-1AEA-E1775D1C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96" t="40383" r="68855" b="18611"/>
          <a:stretch/>
        </p:blipFill>
        <p:spPr>
          <a:xfrm>
            <a:off x="7691718" y="1772814"/>
            <a:ext cx="3056964" cy="491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4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--3. What is the sales performance by product category?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Product_Category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sales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E55AC-D6D4-D885-7F3A-F4A4FF6E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46" t="54141" r="69773" b="31313"/>
          <a:stretch/>
        </p:blipFill>
        <p:spPr>
          <a:xfrm>
            <a:off x="7121236" y="1840346"/>
            <a:ext cx="3523032" cy="21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C0899BA-D6DF-7F9A-3AB0-9F6DAC47ED81}"/>
              </a:ext>
            </a:extLst>
          </p:cNvPr>
          <p:cNvSpPr/>
          <p:nvPr/>
        </p:nvSpPr>
        <p:spPr>
          <a:xfrm>
            <a:off x="5737412" y="-728340"/>
            <a:ext cx="9457764" cy="7891139"/>
          </a:xfrm>
          <a:prstGeom prst="ellipse">
            <a:avLst/>
          </a:prstGeom>
          <a:solidFill>
            <a:srgbClr val="B2606E"/>
          </a:solidFill>
          <a:ln>
            <a:solidFill>
              <a:srgbClr val="B260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2CBDB-CCD6-B6C5-F6FB-4BAEC17B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08302A-46C9-4BA1-215C-BFE25A683EBE}"/>
              </a:ext>
            </a:extLst>
          </p:cNvPr>
          <p:cNvSpPr/>
          <p:nvPr/>
        </p:nvSpPr>
        <p:spPr>
          <a:xfrm>
            <a:off x="1443318" y="582706"/>
            <a:ext cx="9314329" cy="762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--4. What are the current inventory levels for each product at each store?</a:t>
            </a:r>
            <a:endParaRPr lang="en-IN" dirty="0">
              <a:solidFill>
                <a:srgbClr val="3A7A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CAE4-607C-7904-8818-B4BC32960EFB}"/>
              </a:ext>
            </a:extLst>
          </p:cNvPr>
          <p:cNvSpPr txBox="1"/>
          <p:nvPr/>
        </p:nvSpPr>
        <p:spPr>
          <a:xfrm>
            <a:off x="1443318" y="1772814"/>
            <a:ext cx="624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Stock_On_Hand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inventory_levels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inventory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stores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 p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Stock_On_Hand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4F980-8AB1-EB70-43B1-4AEDA4FC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21" t="46734" r="58182" b="11649"/>
          <a:stretch/>
        </p:blipFill>
        <p:spPr>
          <a:xfrm>
            <a:off x="7102763" y="1772814"/>
            <a:ext cx="4488873" cy="42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2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468</TotalTime>
  <Words>1842</Words>
  <Application>Microsoft Office PowerPoint</Application>
  <PresentationFormat>Widescreen</PresentationFormat>
  <Paragraphs>220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Adobe Devanagari</vt:lpstr>
      <vt:lpstr>-apple-system</vt:lpstr>
      <vt:lpstr>Arial</vt:lpstr>
      <vt:lpstr>Calibri</vt:lpstr>
      <vt:lpstr>Consolas</vt:lpstr>
      <vt:lpstr>Corbel</vt:lpstr>
      <vt:lpstr>Office Theme</vt:lpstr>
      <vt:lpstr>MAVEN TOY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Suhani Arora</dc:creator>
  <cp:lastModifiedBy>Suhani Arora</cp:lastModifiedBy>
  <cp:revision>6</cp:revision>
  <dcterms:created xsi:type="dcterms:W3CDTF">2024-09-23T17:16:34Z</dcterms:created>
  <dcterms:modified xsi:type="dcterms:W3CDTF">2024-09-24T12:56:03Z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