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4" r:id="rId5"/>
    <p:sldId id="308" r:id="rId6"/>
    <p:sldId id="310" r:id="rId7"/>
    <p:sldId id="312" r:id="rId8"/>
    <p:sldId id="314" r:id="rId9"/>
    <p:sldId id="315" r:id="rId10"/>
    <p:sldId id="316" r:id="rId11"/>
    <p:sldId id="317" r:id="rId12"/>
    <p:sldId id="319" r:id="rId13"/>
    <p:sldId id="320" r:id="rId14"/>
    <p:sldId id="3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10/3/2024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10/3/2024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57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10/3/2024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156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10/3/2024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85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2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911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277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15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10/3/2024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315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58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10/3/2024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521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public.tableau.com/app/profile/suhani.arora2435/viz/GlobalCO2emissionsanalysis/Dashboard?publish=ye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B0502020104020203"/>
              <a:ea typeface="+mn-ea"/>
              <a:cs typeface="+mn-cs"/>
            </a:endParaRPr>
          </a:p>
        </p:txBody>
      </p:sp>
      <p:pic>
        <p:nvPicPr>
          <p:cNvPr id="1026" name="Picture 2" descr="Defying expectations, CO2 emissions from global fossil fuel combustion are  set to grow in 2022 by only a fraction of last year's big increase - News -  IEA">
            <a:extLst>
              <a:ext uri="{FF2B5EF4-FFF2-40B4-BE49-F238E27FC236}">
                <a16:creationId xmlns:a16="http://schemas.microsoft.com/office/drawing/2014/main" id="{ED4FD04F-42B5-CE71-7654-56DEA32F5A4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222" y="0"/>
            <a:ext cx="12194222" cy="6858000"/>
          </a:xfrm>
          <a:prstGeom prst="rect">
            <a:avLst/>
          </a:prstGeom>
          <a:noFill/>
          <a:effectLst>
            <a:outerShdw dist="50800" sx="1000" sy="1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773403" y="1448538"/>
            <a:ext cx="10225530" cy="1475013"/>
          </a:xfrm>
        </p:spPr>
        <p:txBody>
          <a:bodyPr>
            <a:noAutofit/>
          </a:bodyPr>
          <a:lstStyle/>
          <a:p>
            <a:r>
              <a:rPr lang="en-US" sz="5000" dirty="0">
                <a:solidFill>
                  <a:schemeClr val="tx1"/>
                </a:solidFill>
              </a:rPr>
              <a:t>GLOBAL CO2 EMISSION ANALYSIS</a:t>
            </a:r>
            <a:br>
              <a:rPr lang="en-US" sz="5000" dirty="0">
                <a:solidFill>
                  <a:schemeClr val="tx1"/>
                </a:solidFill>
              </a:rPr>
            </a:br>
            <a:r>
              <a:rPr lang="en-US" sz="5000" dirty="0">
                <a:solidFill>
                  <a:schemeClr val="tx1"/>
                </a:solidFill>
              </a:rPr>
              <a:t>USING TABLEAU</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773403" y="2997917"/>
            <a:ext cx="10225530" cy="590321"/>
          </a:xfrm>
        </p:spPr>
        <p:txBody>
          <a:bodyPr>
            <a:normAutofit/>
          </a:bodyPr>
          <a:lstStyle/>
          <a:p>
            <a:r>
              <a:rPr lang="en-US" b="1" dirty="0">
                <a:solidFill>
                  <a:schemeClr val="tx1"/>
                </a:solidFill>
              </a:rPr>
              <a:t>BY SUHANI ARORA</a:t>
            </a:r>
            <a:endParaRPr lang="en-US" sz="1600" b="1" dirty="0">
              <a:solidFill>
                <a:schemeClr val="tx1"/>
              </a:solidFill>
            </a:endParaRPr>
          </a:p>
        </p:txBody>
      </p:sp>
    </p:spTree>
    <p:extLst>
      <p:ext uri="{BB962C8B-B14F-4D97-AF65-F5344CB8AC3E}">
        <p14:creationId xmlns:p14="http://schemas.microsoft.com/office/powerpoint/2010/main" val="12052488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9DF5FF-FF48-0A51-DDA4-1AFBFA44EB7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526DE9B-EFC0-777D-4EBB-7CF72945C1BB}"/>
              </a:ext>
            </a:extLst>
          </p:cNvPr>
          <p:cNvSpPr txBox="1">
            <a:spLocks/>
          </p:cNvSpPr>
          <p:nvPr/>
        </p:nvSpPr>
        <p:spPr>
          <a:xfrm>
            <a:off x="581191" y="1020432"/>
            <a:ext cx="10993549" cy="590322"/>
          </a:xfrm>
          <a:prstGeom prst="rect">
            <a:avLst/>
          </a:prstGeom>
        </p:spPr>
        <p:txBody>
          <a:bodyPr>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t>INsights</a:t>
            </a:r>
            <a:endParaRPr lang="en-IN" dirty="0"/>
          </a:p>
        </p:txBody>
      </p:sp>
      <p:sp>
        <p:nvSpPr>
          <p:cNvPr id="5" name="Rectangle 4">
            <a:extLst>
              <a:ext uri="{FF2B5EF4-FFF2-40B4-BE49-F238E27FC236}">
                <a16:creationId xmlns:a16="http://schemas.microsoft.com/office/drawing/2014/main" id="{116DB3CB-C18C-DC6D-8C19-CDF32A51C98B}"/>
              </a:ext>
            </a:extLst>
          </p:cNvPr>
          <p:cNvSpPr/>
          <p:nvPr/>
        </p:nvSpPr>
        <p:spPr>
          <a:xfrm>
            <a:off x="581191" y="1908313"/>
            <a:ext cx="10993549" cy="4522304"/>
          </a:xfrm>
          <a:prstGeom prst="rect">
            <a:avLst/>
          </a:prstGeom>
          <a:solidFill>
            <a:srgbClr val="46535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CF63D4C0-8181-4BFE-E962-FAD64A0082AA}"/>
              </a:ext>
            </a:extLst>
          </p:cNvPr>
          <p:cNvSpPr>
            <a:spLocks noChangeArrowheads="1"/>
          </p:cNvSpPr>
          <p:nvPr/>
        </p:nvSpPr>
        <p:spPr bwMode="auto">
          <a:xfrm rot="10800000" flipV="1">
            <a:off x="617259" y="3937983"/>
            <a:ext cx="108705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6CF265A6-2A41-4E33-1F8F-96F8D2FD0B85}"/>
              </a:ext>
            </a:extLst>
          </p:cNvPr>
          <p:cNvSpPr>
            <a:spLocks noChangeArrowheads="1"/>
          </p:cNvSpPr>
          <p:nvPr/>
        </p:nvSpPr>
        <p:spPr bwMode="auto">
          <a:xfrm rot="10800000" flipV="1">
            <a:off x="617259" y="1997844"/>
            <a:ext cx="10783612"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lumMod val="85000"/>
                  </a:schemeClr>
                </a:solidFill>
                <a:effectLst/>
              </a:rPr>
              <a:t>Total CO2 Emissions (1807–2021):</a:t>
            </a:r>
            <a:r>
              <a:rPr kumimoji="0" lang="en-US" altLang="en-US" sz="1600" b="0" i="0" u="none" strike="noStrike" cap="none" normalizeH="0" baseline="0" dirty="0">
                <a:ln>
                  <a:noFill/>
                </a:ln>
                <a:solidFill>
                  <a:schemeClr val="bg1">
                    <a:lumMod val="85000"/>
                  </a:schemeClr>
                </a:solidFill>
                <a:effectLst/>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bg1">
                    <a:lumMod val="85000"/>
                  </a:schemeClr>
                </a:solidFill>
              </a:rPr>
              <a:t>   </a:t>
            </a:r>
            <a:r>
              <a:rPr kumimoji="0" lang="en-US" altLang="en-US" sz="1600" b="0" i="0" u="none" strike="noStrike" cap="none" normalizeH="0" baseline="0" dirty="0">
                <a:ln>
                  <a:noFill/>
                </a:ln>
                <a:solidFill>
                  <a:schemeClr val="bg1">
                    <a:lumMod val="85000"/>
                  </a:schemeClr>
                </a:solidFill>
                <a:effectLst/>
              </a:rPr>
              <a:t>The cumulative global emissions over this period amount to 119,141,181 million </a:t>
            </a:r>
            <a:r>
              <a:rPr kumimoji="0" lang="en-US" altLang="en-US" sz="1600" b="0" i="0" u="none" strike="noStrike" cap="none" normalizeH="0" baseline="0" dirty="0" err="1">
                <a:ln>
                  <a:noFill/>
                </a:ln>
                <a:solidFill>
                  <a:schemeClr val="bg1">
                    <a:lumMod val="85000"/>
                  </a:schemeClr>
                </a:solidFill>
                <a:effectLst/>
              </a:rPr>
              <a:t>tonnes</a:t>
            </a:r>
            <a:r>
              <a:rPr kumimoji="0" lang="en-US" altLang="en-US" sz="1600" b="0" i="0" u="none" strike="noStrike" cap="none" normalizeH="0" baseline="0" dirty="0">
                <a:ln>
                  <a:noFill/>
                </a:ln>
                <a:solidFill>
                  <a:schemeClr val="bg1">
                    <a:lumMod val="85000"/>
                  </a:schemeClr>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bg1">
                  <a:lumMod val="8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lumMod val="85000"/>
                  </a:schemeClr>
                </a:solidFill>
                <a:effectLst/>
              </a:rPr>
              <a:t>Average CO2 Per Capita:</a:t>
            </a:r>
            <a:r>
              <a:rPr kumimoji="0" lang="en-US" altLang="en-US" sz="1600" b="0" i="0" u="none" strike="noStrike" cap="none" normalizeH="0" baseline="0" dirty="0">
                <a:ln>
                  <a:noFill/>
                </a:ln>
                <a:solidFill>
                  <a:schemeClr val="bg1">
                    <a:lumMod val="85000"/>
                  </a:schemeClr>
                </a:solidFill>
                <a:effectLst/>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bg1">
                    <a:lumMod val="85000"/>
                  </a:schemeClr>
                </a:solidFill>
              </a:rPr>
              <a:t>   </a:t>
            </a:r>
            <a:r>
              <a:rPr kumimoji="0" lang="en-US" altLang="en-US" sz="1600" b="0" i="0" u="none" strike="noStrike" cap="none" normalizeH="0" baseline="0" dirty="0">
                <a:ln>
                  <a:noFill/>
                </a:ln>
                <a:solidFill>
                  <a:schemeClr val="bg1">
                    <a:lumMod val="85000"/>
                  </a:schemeClr>
                </a:solidFill>
                <a:effectLst/>
              </a:rPr>
              <a:t>Globally, each person contributes an average of 4 </a:t>
            </a:r>
            <a:r>
              <a:rPr kumimoji="0" lang="en-US" altLang="en-US" sz="1600" b="0" i="0" u="none" strike="noStrike" cap="none" normalizeH="0" baseline="0" dirty="0" err="1">
                <a:ln>
                  <a:noFill/>
                </a:ln>
                <a:solidFill>
                  <a:schemeClr val="bg1">
                    <a:lumMod val="85000"/>
                  </a:schemeClr>
                </a:solidFill>
                <a:effectLst/>
              </a:rPr>
              <a:t>tonnes</a:t>
            </a:r>
            <a:r>
              <a:rPr kumimoji="0" lang="en-US" altLang="en-US" sz="1600" b="0" i="0" u="none" strike="noStrike" cap="none" normalizeH="0" baseline="0" dirty="0">
                <a:ln>
                  <a:noFill/>
                </a:ln>
                <a:solidFill>
                  <a:schemeClr val="bg1">
                    <a:lumMod val="85000"/>
                  </a:schemeClr>
                </a:solidFill>
                <a:effectLst/>
              </a:rPr>
              <a:t> of CO2 annually.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bg1">
                  <a:lumMod val="8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lumMod val="85000"/>
                  </a:schemeClr>
                </a:solidFill>
                <a:effectLst/>
              </a:rPr>
              <a:t>Average CO2 Per GDP:</a:t>
            </a:r>
            <a:r>
              <a:rPr kumimoji="0" lang="en-US" altLang="en-US" sz="1600" b="0" i="0" u="none" strike="noStrike" cap="none" normalizeH="0" baseline="0" dirty="0">
                <a:ln>
                  <a:noFill/>
                </a:ln>
                <a:solidFill>
                  <a:schemeClr val="bg1">
                    <a:lumMod val="85000"/>
                  </a:schemeClr>
                </a:solidFill>
                <a:effectLst/>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bg1">
                    <a:lumMod val="85000"/>
                  </a:schemeClr>
                </a:solidFill>
              </a:rPr>
              <a:t>  </a:t>
            </a:r>
            <a:r>
              <a:rPr kumimoji="0" lang="en-US" altLang="en-US" sz="1600" b="0" i="0" u="none" strike="noStrike" cap="none" normalizeH="0" baseline="0" dirty="0">
                <a:ln>
                  <a:noFill/>
                </a:ln>
                <a:solidFill>
                  <a:schemeClr val="bg1">
                    <a:lumMod val="85000"/>
                  </a:schemeClr>
                </a:solidFill>
                <a:effectLst/>
              </a:rPr>
              <a:t>For every dollar of global GDP, 0.43 kg of CO2 is emitted.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bg1">
                  <a:lumMod val="8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lumMod val="85000"/>
                  </a:schemeClr>
                </a:solidFill>
                <a:effectLst/>
              </a:rPr>
              <a:t>Country-Specific Emissions:</a:t>
            </a:r>
            <a:r>
              <a:rPr lang="en-US" altLang="en-US" sz="1600" dirty="0">
                <a:solidFill>
                  <a:schemeClr val="bg1">
                    <a:lumMod val="85000"/>
                  </a:schemeClr>
                </a:solidFill>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1">
                    <a:lumMod val="85000"/>
                  </a:schemeClr>
                </a:solidFill>
                <a:effectLst/>
              </a:rPr>
              <a:t>  </a:t>
            </a:r>
            <a:r>
              <a:rPr kumimoji="0" lang="en-US" altLang="en-US" sz="1600" i="0" u="none" strike="noStrike" cap="none" normalizeH="0" baseline="0" dirty="0">
                <a:ln>
                  <a:noFill/>
                </a:ln>
                <a:solidFill>
                  <a:schemeClr val="bg1">
                    <a:lumMod val="85000"/>
                  </a:schemeClr>
                </a:solidFill>
                <a:effectLst/>
              </a:rPr>
              <a:t>High Income Countries </a:t>
            </a:r>
            <a:r>
              <a:rPr kumimoji="0" lang="en-US" altLang="en-US" sz="1600" b="0" i="0" u="none" strike="noStrike" cap="none" normalizeH="0" baseline="0" dirty="0">
                <a:ln>
                  <a:noFill/>
                </a:ln>
                <a:solidFill>
                  <a:schemeClr val="bg1">
                    <a:lumMod val="85000"/>
                  </a:schemeClr>
                </a:solidFill>
                <a:effectLst/>
              </a:rPr>
              <a:t>are the largest contributors to CO2 emissions, with a cumulative 45,847,631 million </a:t>
            </a:r>
            <a:r>
              <a:rPr kumimoji="0" lang="en-US" altLang="en-US" sz="1600" b="0" i="0" u="none" strike="noStrike" cap="none" normalizeH="0" baseline="0" dirty="0" err="1">
                <a:ln>
                  <a:noFill/>
                </a:ln>
                <a:solidFill>
                  <a:schemeClr val="bg1">
                    <a:lumMod val="85000"/>
                  </a:schemeClr>
                </a:solidFill>
                <a:effectLst/>
              </a:rPr>
              <a:t>tonnes</a:t>
            </a:r>
            <a:r>
              <a:rPr kumimoji="0" lang="en-US" altLang="en-US" sz="1600" b="0" i="0" u="none" strike="noStrike" cap="none" normalizeH="0" baseline="0" dirty="0">
                <a:ln>
                  <a:noFill/>
                </a:ln>
                <a:solidFill>
                  <a:schemeClr val="bg1">
                    <a:lumMod val="85000"/>
                  </a:schemeClr>
                </a:solidFill>
                <a:effectLst/>
              </a:rPr>
              <a:t>,  followed by Canada, the European Union, and </a:t>
            </a:r>
            <a:r>
              <a:rPr lang="en-US" altLang="en-US" sz="1600" dirty="0">
                <a:solidFill>
                  <a:schemeClr val="bg1">
                    <a:lumMod val="85000"/>
                  </a:schemeClr>
                </a:solidFill>
              </a:rPr>
              <a:t>North America</a:t>
            </a:r>
            <a:r>
              <a:rPr kumimoji="0" lang="en-US" altLang="en-US" sz="1600" b="0" i="0" u="none" strike="noStrike" cap="none" normalizeH="0" baseline="0" dirty="0">
                <a:ln>
                  <a:noFill/>
                </a:ln>
                <a:solidFill>
                  <a:schemeClr val="bg1">
                    <a:lumMod val="85000"/>
                  </a:schemeClr>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bg1">
                  <a:lumMod val="8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lumMod val="85000"/>
                  </a:schemeClr>
                </a:solidFill>
                <a:effectLst/>
              </a:rPr>
              <a:t>Global Warming Contributions:</a:t>
            </a:r>
            <a:r>
              <a:rPr kumimoji="0" lang="en-US" altLang="en-US" sz="1600" b="0" i="0" u="none" strike="noStrike" cap="none" normalizeH="0" baseline="0" dirty="0">
                <a:ln>
                  <a:noFill/>
                </a:ln>
                <a:solidFill>
                  <a:schemeClr val="bg1">
                    <a:lumMod val="85000"/>
                  </a:schemeClr>
                </a:solidFill>
                <a:effectLst/>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bg1">
                    <a:lumMod val="85000"/>
                  </a:schemeClr>
                </a:solidFill>
              </a:rPr>
              <a:t>   </a:t>
            </a:r>
            <a:r>
              <a:rPr kumimoji="0" lang="en-US" altLang="en-US" sz="1600" b="0" i="0" u="none" strike="noStrike" cap="none" normalizeH="0" baseline="0" dirty="0">
                <a:ln>
                  <a:noFill/>
                </a:ln>
                <a:solidFill>
                  <a:schemeClr val="bg1">
                    <a:lumMod val="85000"/>
                  </a:schemeClr>
                </a:solidFill>
                <a:effectLst/>
              </a:rPr>
              <a:t>According to the "Global Warming by Country" </a:t>
            </a:r>
            <a:r>
              <a:rPr kumimoji="0" lang="en-US" altLang="en-US" sz="1600" b="0" i="0" u="none" strike="noStrike" cap="none" normalizeH="0" baseline="0" dirty="0" err="1">
                <a:ln>
                  <a:noFill/>
                </a:ln>
                <a:solidFill>
                  <a:schemeClr val="bg1">
                    <a:lumMod val="85000"/>
                  </a:schemeClr>
                </a:solidFill>
                <a:effectLst/>
              </a:rPr>
              <a:t>treemap</a:t>
            </a:r>
            <a:r>
              <a:rPr kumimoji="0" lang="en-US" altLang="en-US" sz="1600" b="0" i="0" u="none" strike="noStrike" cap="none" normalizeH="0" baseline="0" dirty="0">
                <a:ln>
                  <a:noFill/>
                </a:ln>
                <a:solidFill>
                  <a:schemeClr val="bg1">
                    <a:lumMod val="85000"/>
                  </a:schemeClr>
                </a:solidFill>
                <a:effectLst/>
              </a:rPr>
              <a:t>, </a:t>
            </a:r>
            <a:r>
              <a:rPr kumimoji="0" lang="en-US" altLang="en-US" sz="1600" b="1" i="0" u="none" strike="noStrike" cap="none" normalizeH="0" baseline="0" dirty="0">
                <a:ln>
                  <a:noFill/>
                </a:ln>
                <a:solidFill>
                  <a:schemeClr val="bg1">
                    <a:lumMod val="85000"/>
                  </a:schemeClr>
                </a:solidFill>
                <a:effectLst/>
              </a:rPr>
              <a:t>High Income Countries</a:t>
            </a:r>
            <a:r>
              <a:rPr kumimoji="0" lang="en-US" altLang="en-US" sz="1600" b="0" i="0" u="none" strike="noStrike" cap="none" normalizeH="0" baseline="0" dirty="0">
                <a:ln>
                  <a:noFill/>
                </a:ln>
                <a:solidFill>
                  <a:schemeClr val="bg1">
                    <a:lumMod val="85000"/>
                  </a:schemeClr>
                </a:solidFill>
                <a:effectLst/>
              </a:rPr>
              <a:t> are at the forefront, contributing 43,478% of the global warming impact, followed by North America,   Europe, and Upper Middle Income Countries.</a:t>
            </a:r>
          </a:p>
        </p:txBody>
      </p:sp>
    </p:spTree>
    <p:extLst>
      <p:ext uri="{BB962C8B-B14F-4D97-AF65-F5344CB8AC3E}">
        <p14:creationId xmlns:p14="http://schemas.microsoft.com/office/powerpoint/2010/main" val="2626235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32214-8149-6CE0-51C2-2DC3A214A3B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57E2DA2-DE30-80CB-5A34-D1B3B90E2EEF}"/>
              </a:ext>
            </a:extLst>
          </p:cNvPr>
          <p:cNvSpPr txBox="1">
            <a:spLocks/>
          </p:cNvSpPr>
          <p:nvPr/>
        </p:nvSpPr>
        <p:spPr>
          <a:xfrm>
            <a:off x="581191" y="1020432"/>
            <a:ext cx="10993549" cy="590322"/>
          </a:xfrm>
          <a:prstGeom prst="rect">
            <a:avLst/>
          </a:prstGeom>
        </p:spPr>
        <p:txBody>
          <a:bodyPr>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t>INsights</a:t>
            </a:r>
            <a:endParaRPr lang="en-IN" dirty="0"/>
          </a:p>
        </p:txBody>
      </p:sp>
      <p:sp>
        <p:nvSpPr>
          <p:cNvPr id="5" name="Rectangle 4">
            <a:extLst>
              <a:ext uri="{FF2B5EF4-FFF2-40B4-BE49-F238E27FC236}">
                <a16:creationId xmlns:a16="http://schemas.microsoft.com/office/drawing/2014/main" id="{BCB280F1-D9D6-ACCE-5B0E-92291318BDFC}"/>
              </a:ext>
            </a:extLst>
          </p:cNvPr>
          <p:cNvSpPr/>
          <p:nvPr/>
        </p:nvSpPr>
        <p:spPr>
          <a:xfrm>
            <a:off x="581191" y="1908313"/>
            <a:ext cx="10993549" cy="4522304"/>
          </a:xfrm>
          <a:prstGeom prst="rect">
            <a:avLst/>
          </a:prstGeom>
          <a:solidFill>
            <a:srgbClr val="46535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77500AEC-3E17-1084-4117-C6EEF8AF2AF4}"/>
              </a:ext>
            </a:extLst>
          </p:cNvPr>
          <p:cNvSpPr>
            <a:spLocks noChangeArrowheads="1"/>
          </p:cNvSpPr>
          <p:nvPr/>
        </p:nvSpPr>
        <p:spPr bwMode="auto">
          <a:xfrm rot="10800000" flipV="1">
            <a:off x="617259" y="3937983"/>
            <a:ext cx="108705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DA73A947-994F-B1A4-C53D-6BB632BD71B7}"/>
              </a:ext>
            </a:extLst>
          </p:cNvPr>
          <p:cNvSpPr>
            <a:spLocks noChangeArrowheads="1"/>
          </p:cNvSpPr>
          <p:nvPr/>
        </p:nvSpPr>
        <p:spPr bwMode="auto">
          <a:xfrm rot="10800000" flipV="1">
            <a:off x="660726" y="2119409"/>
            <a:ext cx="10783612"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lumMod val="85000"/>
                  </a:schemeClr>
                </a:solidFill>
                <a:effectLst/>
              </a:rPr>
              <a:t>CO2 Emissions by Sector:</a:t>
            </a:r>
            <a:r>
              <a:rPr kumimoji="0" lang="en-US" altLang="en-US" sz="1600" b="0" i="0" u="none" strike="noStrike" cap="none" normalizeH="0" baseline="0" dirty="0">
                <a:ln>
                  <a:noFill/>
                </a:ln>
                <a:solidFill>
                  <a:schemeClr val="bg1">
                    <a:lumMod val="85000"/>
                  </a:schemeClr>
                </a:solidFill>
                <a:effectLst/>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bg1">
                    <a:lumMod val="85000"/>
                  </a:schemeClr>
                </a:solidFill>
              </a:rPr>
              <a:t>  </a:t>
            </a:r>
            <a:r>
              <a:rPr kumimoji="0" lang="en-US" altLang="en-US" sz="1600" b="0" i="0" u="none" strike="noStrike" cap="none" normalizeH="0" baseline="0" dirty="0">
                <a:ln>
                  <a:noFill/>
                </a:ln>
                <a:solidFill>
                  <a:schemeClr val="bg1">
                    <a:lumMod val="85000"/>
                  </a:schemeClr>
                </a:solidFill>
                <a:effectLst/>
              </a:rPr>
              <a:t>The "CO2 Emissions by Sectors" stacked area chart reveals that coal is the largest contributor to CO2 emissions, followed by oil, gas, cement, and flaring.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bg1">
                  <a:lumMod val="8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lumMod val="85000"/>
                  </a:schemeClr>
                </a:solidFill>
                <a:effectLst/>
              </a:rPr>
              <a:t>Emissions by GDP vs. Per Capita:</a:t>
            </a:r>
            <a:r>
              <a:rPr kumimoji="0" lang="en-US" altLang="en-US" sz="1600" b="0" i="0" u="none" strike="noStrike" cap="none" normalizeH="0" baseline="0" dirty="0">
                <a:ln>
                  <a:noFill/>
                </a:ln>
                <a:solidFill>
                  <a:schemeClr val="bg1">
                    <a:lumMod val="85000"/>
                  </a:schemeClr>
                </a:solidFill>
                <a:effectLst/>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bg1">
                    <a:lumMod val="85000"/>
                  </a:schemeClr>
                </a:solidFill>
              </a:rPr>
              <a:t>  </a:t>
            </a:r>
            <a:r>
              <a:rPr kumimoji="0" lang="en-US" altLang="en-US" sz="1600" b="0" i="0" u="none" strike="noStrike" cap="none" normalizeH="0" baseline="0" dirty="0">
                <a:ln>
                  <a:noFill/>
                </a:ln>
                <a:solidFill>
                  <a:schemeClr val="bg1">
                    <a:lumMod val="85000"/>
                  </a:schemeClr>
                </a:solidFill>
                <a:effectLst/>
              </a:rPr>
              <a:t>The "CO2 Emissions by GDP and Population" stacked bar graph shows that emissions per GDP are significantly lower compared to emissions per capita for every country, highlighting the larger environmental burden tied to population rather than economic output.</a:t>
            </a:r>
            <a:r>
              <a:rPr lang="en-US" sz="1600" dirty="0">
                <a:solidFill>
                  <a:schemeClr val="bg1">
                    <a:lumMod val="85000"/>
                  </a:schemeClr>
                </a:solidFill>
              </a:rPr>
              <a:t> This discrepancy suggests that while economies may be growing more efficiently, population growth is a major factor contributing to increased emissions, highlighting the need for policies that address population-related impacts on the environment.</a:t>
            </a:r>
            <a:endParaRPr kumimoji="0" lang="en-US" altLang="en-US" sz="1600" b="0" i="0" u="none" strike="noStrike" cap="none" normalizeH="0" baseline="0" dirty="0">
              <a:ln>
                <a:noFill/>
              </a:ln>
              <a:solidFill>
                <a:schemeClr val="bg1">
                  <a:lumMod val="85000"/>
                </a:schemeClr>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bg1">
                  <a:lumMod val="85000"/>
                </a:schemeClr>
              </a:solidFill>
              <a:effectLst/>
            </a:endParaRPr>
          </a:p>
        </p:txBody>
      </p:sp>
    </p:spTree>
    <p:extLst>
      <p:ext uri="{BB962C8B-B14F-4D97-AF65-F5344CB8AC3E}">
        <p14:creationId xmlns:p14="http://schemas.microsoft.com/office/powerpoint/2010/main" val="822240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2DB6FF-0827-442A-524E-920DD29036EB}"/>
              </a:ext>
            </a:extLst>
          </p:cNvPr>
          <p:cNvSpPr txBox="1">
            <a:spLocks/>
          </p:cNvSpPr>
          <p:nvPr/>
        </p:nvSpPr>
        <p:spPr>
          <a:xfrm>
            <a:off x="581191" y="1020432"/>
            <a:ext cx="10993549" cy="590322"/>
          </a:xfrm>
          <a:prstGeom prst="rect">
            <a:avLst/>
          </a:prstGeom>
        </p:spPr>
        <p:txBody>
          <a:bodyPr>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PROBLEM STATMENT</a:t>
            </a:r>
            <a:endParaRPr lang="en-IN" dirty="0"/>
          </a:p>
        </p:txBody>
      </p:sp>
      <p:sp>
        <p:nvSpPr>
          <p:cNvPr id="5" name="Rectangle 4">
            <a:extLst>
              <a:ext uri="{FF2B5EF4-FFF2-40B4-BE49-F238E27FC236}">
                <a16:creationId xmlns:a16="http://schemas.microsoft.com/office/drawing/2014/main" id="{40135092-A901-4029-38AF-6A6B9B2891AA}"/>
              </a:ext>
            </a:extLst>
          </p:cNvPr>
          <p:cNvSpPr/>
          <p:nvPr/>
        </p:nvSpPr>
        <p:spPr>
          <a:xfrm>
            <a:off x="581191" y="1908313"/>
            <a:ext cx="10993549" cy="4522304"/>
          </a:xfrm>
          <a:prstGeom prst="rect">
            <a:avLst/>
          </a:prstGeom>
          <a:solidFill>
            <a:srgbClr val="46535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78E37DE-223E-2E78-17F1-0FB5E605E05E}"/>
              </a:ext>
            </a:extLst>
          </p:cNvPr>
          <p:cNvSpPr txBox="1"/>
          <p:nvPr/>
        </p:nvSpPr>
        <p:spPr>
          <a:xfrm>
            <a:off x="617260" y="1940756"/>
            <a:ext cx="10862436" cy="4524315"/>
          </a:xfrm>
          <a:prstGeom prst="rect">
            <a:avLst/>
          </a:prstGeom>
          <a:noFill/>
        </p:spPr>
        <p:txBody>
          <a:bodyPr wrap="square">
            <a:spAutoFit/>
          </a:bodyPr>
          <a:lstStyle/>
          <a:p>
            <a:r>
              <a:rPr lang="en-IN" sz="1600" dirty="0">
                <a:solidFill>
                  <a:schemeClr val="bg1">
                    <a:lumMod val="85000"/>
                  </a:schemeClr>
                </a:solidFill>
              </a:rPr>
              <a:t>Global CO2 emissions are a critical factor contributing to climate change, with far-reaching impacts on the environment, economy, and society. However, effectively visualizing and analysing this data poses several challenges:</a:t>
            </a:r>
          </a:p>
          <a:p>
            <a:endParaRPr lang="en-IN" sz="1600" dirty="0">
              <a:solidFill>
                <a:schemeClr val="bg1">
                  <a:lumMod val="85000"/>
                </a:schemeClr>
              </a:solidFill>
            </a:endParaRPr>
          </a:p>
          <a:p>
            <a:pPr marL="342900" indent="-342900">
              <a:buAutoNum type="arabicPeriod"/>
            </a:pPr>
            <a:r>
              <a:rPr lang="en-IN" sz="1600" b="1" dirty="0">
                <a:solidFill>
                  <a:schemeClr val="bg1">
                    <a:lumMod val="85000"/>
                  </a:schemeClr>
                </a:solidFill>
              </a:rPr>
              <a:t>Data Complexity: </a:t>
            </a:r>
          </a:p>
          <a:p>
            <a:r>
              <a:rPr lang="en-IN" sz="1600" dirty="0">
                <a:solidFill>
                  <a:schemeClr val="bg1">
                    <a:lumMod val="85000"/>
                  </a:schemeClr>
                </a:solidFill>
              </a:rPr>
              <a:t>Global CO2 emissions data is complex, encompassing various sources, sectors, and regions. It is essential to handle large datasets that include historical data, different types of emissions, and multiple geographic regions.</a:t>
            </a:r>
          </a:p>
          <a:p>
            <a:r>
              <a:rPr lang="en-IN" sz="1600" b="1" dirty="0">
                <a:solidFill>
                  <a:schemeClr val="bg1">
                    <a:lumMod val="85000"/>
                  </a:schemeClr>
                </a:solidFill>
              </a:rPr>
              <a:t>2. Trend Analysis:</a:t>
            </a:r>
            <a:r>
              <a:rPr lang="en-IN" sz="1600" dirty="0">
                <a:solidFill>
                  <a:schemeClr val="bg1">
                    <a:lumMod val="85000"/>
                  </a:schemeClr>
                </a:solidFill>
              </a:rPr>
              <a:t> </a:t>
            </a:r>
          </a:p>
          <a:p>
            <a:r>
              <a:rPr lang="en-IN" sz="1600" dirty="0">
                <a:solidFill>
                  <a:schemeClr val="bg1">
                    <a:lumMod val="85000"/>
                  </a:schemeClr>
                </a:solidFill>
              </a:rPr>
              <a:t>Identifying trends and patterns in CO2 emissions over time is crucial for understanding the effectiveness of current policies and initiatives, and for planning future actions.</a:t>
            </a:r>
          </a:p>
          <a:p>
            <a:r>
              <a:rPr lang="en-IN" sz="1600" b="1" dirty="0">
                <a:solidFill>
                  <a:schemeClr val="bg1">
                    <a:lumMod val="85000"/>
                  </a:schemeClr>
                </a:solidFill>
              </a:rPr>
              <a:t>3. Key Contributors: </a:t>
            </a:r>
          </a:p>
          <a:p>
            <a:r>
              <a:rPr lang="en-IN" sz="1600" dirty="0">
                <a:solidFill>
                  <a:schemeClr val="bg1">
                    <a:lumMod val="85000"/>
                  </a:schemeClr>
                </a:solidFill>
              </a:rPr>
              <a:t>Pinpointing the major contributors to CO2 emissions, such as countries, industries, and activities, is necessary for targeted intervention and policy development.</a:t>
            </a:r>
          </a:p>
          <a:p>
            <a:r>
              <a:rPr lang="en-IN" sz="1600" b="1" dirty="0">
                <a:solidFill>
                  <a:schemeClr val="bg1">
                    <a:lumMod val="85000"/>
                  </a:schemeClr>
                </a:solidFill>
              </a:rPr>
              <a:t>4. Impact Visualization:</a:t>
            </a:r>
            <a:r>
              <a:rPr lang="en-IN" sz="1600" dirty="0">
                <a:solidFill>
                  <a:schemeClr val="bg1">
                    <a:lumMod val="85000"/>
                  </a:schemeClr>
                </a:solidFill>
              </a:rPr>
              <a:t> </a:t>
            </a:r>
          </a:p>
          <a:p>
            <a:r>
              <a:rPr lang="en-IN" sz="1600" dirty="0">
                <a:solidFill>
                  <a:schemeClr val="bg1">
                    <a:lumMod val="85000"/>
                  </a:schemeClr>
                </a:solidFill>
              </a:rPr>
              <a:t>Presenting the data in an accessible and understandable way to various stakeholders, including policymakers, researchers, and the public, to foster awareness and drive action.</a:t>
            </a:r>
          </a:p>
          <a:p>
            <a:r>
              <a:rPr lang="en-IN" sz="1600" b="1" dirty="0">
                <a:solidFill>
                  <a:schemeClr val="bg1">
                    <a:lumMod val="85000"/>
                  </a:schemeClr>
                </a:solidFill>
              </a:rPr>
              <a:t>5. Comparative Analysis: </a:t>
            </a:r>
          </a:p>
          <a:p>
            <a:r>
              <a:rPr lang="en-IN" sz="1600" dirty="0">
                <a:solidFill>
                  <a:schemeClr val="bg1">
                    <a:lumMod val="85000"/>
                  </a:schemeClr>
                </a:solidFill>
              </a:rPr>
              <a:t>Providing the ability to compare emissions between different countries, regions, and sectors to highlight disparities and best practices.</a:t>
            </a:r>
          </a:p>
        </p:txBody>
      </p:sp>
    </p:spTree>
    <p:extLst>
      <p:ext uri="{BB962C8B-B14F-4D97-AF65-F5344CB8AC3E}">
        <p14:creationId xmlns:p14="http://schemas.microsoft.com/office/powerpoint/2010/main" val="415899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8CD-F028-5265-D622-BEDC3BD1BFEF}"/>
              </a:ext>
            </a:extLst>
          </p:cNvPr>
          <p:cNvSpPr>
            <a:spLocks noGrp="1"/>
          </p:cNvSpPr>
          <p:nvPr>
            <p:ph type="title"/>
          </p:nvPr>
        </p:nvSpPr>
        <p:spPr>
          <a:xfrm>
            <a:off x="581192" y="702156"/>
            <a:ext cx="11029616" cy="588164"/>
          </a:xfrm>
        </p:spPr>
        <p:txBody>
          <a:bodyPr/>
          <a:lstStyle/>
          <a:p>
            <a:r>
              <a:rPr lang="en-US" dirty="0"/>
              <a:t>DATA DESCRIPTION (78 fields)</a:t>
            </a:r>
            <a:endParaRPr lang="en-IN" dirty="0"/>
          </a:p>
        </p:txBody>
      </p:sp>
      <p:graphicFrame>
        <p:nvGraphicFramePr>
          <p:cNvPr id="5" name="Table 4">
            <a:extLst>
              <a:ext uri="{FF2B5EF4-FFF2-40B4-BE49-F238E27FC236}">
                <a16:creationId xmlns:a16="http://schemas.microsoft.com/office/drawing/2014/main" id="{20BEE394-CCCB-617D-BF73-866181CBCE7D}"/>
              </a:ext>
            </a:extLst>
          </p:cNvPr>
          <p:cNvGraphicFramePr>
            <a:graphicFrameLocks noGrp="1"/>
          </p:cNvGraphicFramePr>
          <p:nvPr>
            <p:extLst>
              <p:ext uri="{D42A27DB-BD31-4B8C-83A1-F6EECF244321}">
                <p14:modId xmlns:p14="http://schemas.microsoft.com/office/powerpoint/2010/main" val="1263717539"/>
              </p:ext>
            </p:extLst>
          </p:nvPr>
        </p:nvGraphicFramePr>
        <p:xfrm>
          <a:off x="581192" y="1381760"/>
          <a:ext cx="11029616" cy="5242560"/>
        </p:xfrm>
        <a:graphic>
          <a:graphicData uri="http://schemas.openxmlformats.org/drawingml/2006/table">
            <a:tbl>
              <a:tblPr/>
              <a:tblGrid>
                <a:gridCol w="2050248">
                  <a:extLst>
                    <a:ext uri="{9D8B030D-6E8A-4147-A177-3AD203B41FA5}">
                      <a16:colId xmlns:a16="http://schemas.microsoft.com/office/drawing/2014/main" val="15098145"/>
                    </a:ext>
                  </a:extLst>
                </a:gridCol>
                <a:gridCol w="8979368">
                  <a:extLst>
                    <a:ext uri="{9D8B030D-6E8A-4147-A177-3AD203B41FA5}">
                      <a16:colId xmlns:a16="http://schemas.microsoft.com/office/drawing/2014/main" val="3757596695"/>
                    </a:ext>
                  </a:extLst>
                </a:gridCol>
              </a:tblGrid>
              <a:tr h="218440">
                <a:tc>
                  <a:txBody>
                    <a:bodyPr/>
                    <a:lstStyle/>
                    <a:p>
                      <a:pPr rtl="0" fontAlgn="b"/>
                      <a:r>
                        <a:rPr lang="en-IN" sz="1050" dirty="0">
                          <a:effectLst/>
                        </a:rPr>
                        <a:t>country</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IN" sz="1050">
                          <a:effectLst/>
                        </a:rPr>
                        <a:t>Geographic location.</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740367254"/>
                  </a:ext>
                </a:extLst>
              </a:tr>
              <a:tr h="218440">
                <a:tc>
                  <a:txBody>
                    <a:bodyPr/>
                    <a:lstStyle/>
                    <a:p>
                      <a:pPr rtl="0" fontAlgn="b"/>
                      <a:r>
                        <a:rPr lang="en-IN" sz="1050">
                          <a:effectLst/>
                        </a:rPr>
                        <a:t>year</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IN" sz="1050" dirty="0">
                          <a:effectLst/>
                        </a:rPr>
                        <a:t>Year of observation.</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195748036"/>
                  </a:ext>
                </a:extLst>
              </a:tr>
              <a:tr h="218440">
                <a:tc>
                  <a:txBody>
                    <a:bodyPr/>
                    <a:lstStyle/>
                    <a:p>
                      <a:pPr rtl="0" fontAlgn="b"/>
                      <a:r>
                        <a:rPr lang="en-IN" sz="1050">
                          <a:effectLst/>
                        </a:rPr>
                        <a:t>iso_code</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ISO 3166-1 alpha-3, three-letter country codes.</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296971433"/>
                  </a:ext>
                </a:extLst>
              </a:tr>
              <a:tr h="218440">
                <a:tc>
                  <a:txBody>
                    <a:bodyPr/>
                    <a:lstStyle/>
                    <a:p>
                      <a:pPr rtl="0" fontAlgn="b"/>
                      <a:r>
                        <a:rPr lang="en-IN" sz="1050">
                          <a:effectLst/>
                        </a:rPr>
                        <a:t>population</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Population by country and year.</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906958535"/>
                  </a:ext>
                </a:extLst>
              </a:tr>
              <a:tr h="436880">
                <a:tc>
                  <a:txBody>
                    <a:bodyPr/>
                    <a:lstStyle/>
                    <a:p>
                      <a:pPr rtl="0" fontAlgn="b"/>
                      <a:r>
                        <a:rPr lang="en-IN" sz="1050" dirty="0" err="1">
                          <a:effectLst/>
                        </a:rPr>
                        <a:t>gdp</a:t>
                      </a:r>
                      <a:endParaRPr lang="en-IN" sz="1050" dirty="0">
                        <a:effectLst/>
                      </a:endParaRP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dirty="0">
                          <a:effectLst/>
                        </a:rPr>
                        <a:t>Gross domestic product measured in international-$ using 2011 prices to adjust for price changes over time (inflation) and price differences between countries. Calculated by multiplying GDP per capita with population.</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885978725"/>
                  </a:ext>
                </a:extLst>
              </a:tr>
              <a:tr h="218440">
                <a:tc>
                  <a:txBody>
                    <a:bodyPr/>
                    <a:lstStyle/>
                    <a:p>
                      <a:pPr rtl="0" fontAlgn="b"/>
                      <a:r>
                        <a:rPr lang="en-IN" sz="1050">
                          <a:effectLst/>
                        </a:rPr>
                        <a:t>cement_co2</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emissions of carbon dioxide (CO2) from cement, measured in million tonnes.</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922211090"/>
                  </a:ext>
                </a:extLst>
              </a:tr>
              <a:tr h="436880">
                <a:tc>
                  <a:txBody>
                    <a:bodyPr/>
                    <a:lstStyle/>
                    <a:p>
                      <a:pPr rtl="0" fontAlgn="b"/>
                      <a:r>
                        <a:rPr lang="en-IN" sz="1050" dirty="0">
                          <a:effectLst/>
                        </a:rPr>
                        <a:t>cement_co2_per_capita</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CO2 emissions from cement (per capita) - Annual emissions of carbon dioxide (CO2) from cement, measured in tonnes per person.</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394450442"/>
                  </a:ext>
                </a:extLst>
              </a:tr>
              <a:tr h="218440">
                <a:tc>
                  <a:txBody>
                    <a:bodyPr/>
                    <a:lstStyle/>
                    <a:p>
                      <a:pPr rtl="0" fontAlgn="b"/>
                      <a:r>
                        <a:rPr lang="en-IN" sz="1050">
                          <a:effectLst/>
                        </a:rPr>
                        <a:t>co2</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total emissions of carbon dioxide (CO2), excluding land-use change, measured in million tonnes.</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568392944"/>
                  </a:ext>
                </a:extLst>
              </a:tr>
              <a:tr h="218440">
                <a:tc>
                  <a:txBody>
                    <a:bodyPr/>
                    <a:lstStyle/>
                    <a:p>
                      <a:pPr rtl="0" fontAlgn="b"/>
                      <a:r>
                        <a:rPr lang="en-IN" sz="1050">
                          <a:effectLst/>
                        </a:rPr>
                        <a:t>co2_growth_abs</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growth in total emissions of carbon dioxide (CO2), excluding land-use change, measured in million tonnes.</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017925077"/>
                  </a:ext>
                </a:extLst>
              </a:tr>
              <a:tr h="436880">
                <a:tc>
                  <a:txBody>
                    <a:bodyPr/>
                    <a:lstStyle/>
                    <a:p>
                      <a:pPr rtl="0" fontAlgn="b"/>
                      <a:r>
                        <a:rPr lang="en-IN" sz="1050">
                          <a:effectLst/>
                        </a:rPr>
                        <a:t>co2_growth_prct</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CO2 emissions growth (%) - Annual percentage growth in total emissions of carbon dioxide (CO2), excluding land-use change.</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664767355"/>
                  </a:ext>
                </a:extLst>
              </a:tr>
              <a:tr h="218440">
                <a:tc>
                  <a:txBody>
                    <a:bodyPr/>
                    <a:lstStyle/>
                    <a:p>
                      <a:pPr rtl="0" fontAlgn="b"/>
                      <a:r>
                        <a:rPr lang="en-IN" sz="1050">
                          <a:effectLst/>
                        </a:rPr>
                        <a:t>co2_including_luc</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total emissions of carbon dioxide (CO2), including land-use change, measured in million tonnes.</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417107245"/>
                  </a:ext>
                </a:extLst>
              </a:tr>
              <a:tr h="436880">
                <a:tc>
                  <a:txBody>
                    <a:bodyPr/>
                    <a:lstStyle/>
                    <a:p>
                      <a:pPr rtl="0" fontAlgn="b"/>
                      <a:r>
                        <a:rPr lang="en-US" sz="1050">
                          <a:effectLst/>
                        </a:rPr>
                        <a:t>co2_including_luc_growth_abs</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growth in total emissions of carbon dioxide (CO2), including land-use change, measured in million tonnes.</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585399267"/>
                  </a:ext>
                </a:extLst>
              </a:tr>
              <a:tr h="436880">
                <a:tc>
                  <a:txBody>
                    <a:bodyPr/>
                    <a:lstStyle/>
                    <a:p>
                      <a:pPr rtl="0" fontAlgn="b"/>
                      <a:r>
                        <a:rPr lang="en-US" sz="1050">
                          <a:effectLst/>
                        </a:rPr>
                        <a:t>co2_including_luc_growth_prct</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Growth rate of emissions including land-use change (%) - Annual percentage growth in total emissions of carbon dioxide (CO2), including land-use change.</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993794524"/>
                  </a:ext>
                </a:extLst>
              </a:tr>
              <a:tr h="436880">
                <a:tc>
                  <a:txBody>
                    <a:bodyPr/>
                    <a:lstStyle/>
                    <a:p>
                      <a:pPr rtl="0" fontAlgn="b"/>
                      <a:r>
                        <a:rPr lang="en-IN" sz="1050">
                          <a:effectLst/>
                        </a:rPr>
                        <a:t>co2_including_luc_per_capita</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CO2 emissions including land-use change per capita - Annual emissions of carbon dioxide (CO2), including land-use change, measured in tonnes per person.</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239530217"/>
                  </a:ext>
                </a:extLst>
              </a:tr>
              <a:tr h="436880">
                <a:tc>
                  <a:txBody>
                    <a:bodyPr/>
                    <a:lstStyle/>
                    <a:p>
                      <a:pPr rtl="0" fontAlgn="b"/>
                      <a:r>
                        <a:rPr lang="en-IN" sz="1050">
                          <a:effectLst/>
                        </a:rPr>
                        <a:t>co2_including_luc_per_gdp</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CO2 emissions including land-use change per GDP - Annual total emissions of carbon dioxide (CO2), including land-use change, measured in kilograms per dollar of GDP (2011 international-$).</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984511110"/>
                  </a:ext>
                </a:extLst>
              </a:tr>
              <a:tr h="436880">
                <a:tc>
                  <a:txBody>
                    <a:bodyPr/>
                    <a:lstStyle/>
                    <a:p>
                      <a:pPr rtl="0" fontAlgn="b"/>
                      <a:r>
                        <a:rPr lang="en-US" sz="1050">
                          <a:effectLst/>
                        </a:rPr>
                        <a:t>co2_including_luc_per_unit_energy</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dirty="0">
                          <a:effectLst/>
                        </a:rPr>
                        <a:t>Annual CO2 emissions including land-use change per unit energy - Annual total emissions of carbon dioxide (CO2), including land-use change, measured in kilograms per kilowatt-hour of primary energy consumption.</a:t>
                      </a:r>
                    </a:p>
                  </a:txBody>
                  <a:tcPr marL="12683" marR="1268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079089537"/>
                  </a:ext>
                </a:extLst>
              </a:tr>
            </a:tbl>
          </a:graphicData>
        </a:graphic>
      </p:graphicFrame>
    </p:spTree>
    <p:extLst>
      <p:ext uri="{BB962C8B-B14F-4D97-AF65-F5344CB8AC3E}">
        <p14:creationId xmlns:p14="http://schemas.microsoft.com/office/powerpoint/2010/main" val="38991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D218CED-E89C-8A49-B5C8-69CA8B7191AB}"/>
              </a:ext>
            </a:extLst>
          </p:cNvPr>
          <p:cNvGraphicFramePr>
            <a:graphicFrameLocks noGrp="1"/>
          </p:cNvGraphicFramePr>
          <p:nvPr>
            <p:extLst>
              <p:ext uri="{D42A27DB-BD31-4B8C-83A1-F6EECF244321}">
                <p14:modId xmlns:p14="http://schemas.microsoft.com/office/powerpoint/2010/main" val="485580808"/>
              </p:ext>
            </p:extLst>
          </p:nvPr>
        </p:nvGraphicFramePr>
        <p:xfrm>
          <a:off x="568961" y="599440"/>
          <a:ext cx="10962639" cy="6088248"/>
        </p:xfrm>
        <a:graphic>
          <a:graphicData uri="http://schemas.openxmlformats.org/drawingml/2006/table">
            <a:tbl>
              <a:tblPr/>
              <a:tblGrid>
                <a:gridCol w="1872866">
                  <a:extLst>
                    <a:ext uri="{9D8B030D-6E8A-4147-A177-3AD203B41FA5}">
                      <a16:colId xmlns:a16="http://schemas.microsoft.com/office/drawing/2014/main" val="2921160121"/>
                    </a:ext>
                  </a:extLst>
                </a:gridCol>
                <a:gridCol w="9089773">
                  <a:extLst>
                    <a:ext uri="{9D8B030D-6E8A-4147-A177-3AD203B41FA5}">
                      <a16:colId xmlns:a16="http://schemas.microsoft.com/office/drawing/2014/main" val="3581619708"/>
                    </a:ext>
                  </a:extLst>
                </a:gridCol>
              </a:tblGrid>
              <a:tr h="269541">
                <a:tc>
                  <a:txBody>
                    <a:bodyPr/>
                    <a:lstStyle/>
                    <a:p>
                      <a:pPr rtl="0" fontAlgn="b"/>
                      <a:r>
                        <a:rPr lang="en-IN" sz="1050">
                          <a:effectLst/>
                        </a:rPr>
                        <a:t>co2_per_capita</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CO2 emissions (per capita) - Annual total emissions of carbon dioxide (CO2), excluding land-use change, measured in tonnes per person.</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936688635"/>
                  </a:ext>
                </a:extLst>
              </a:tr>
              <a:tr h="311172">
                <a:tc>
                  <a:txBody>
                    <a:bodyPr/>
                    <a:lstStyle/>
                    <a:p>
                      <a:pPr rtl="0" fontAlgn="b"/>
                      <a:r>
                        <a:rPr lang="en-IN" sz="1050">
                          <a:effectLst/>
                        </a:rPr>
                        <a:t>co2_per_gdp</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CO2 emissions per GDP (kg per international-$) - Annual total emissions of carbon dioxide (CO2), excluding land-use change, measured in kilograms per dollar of GDP (2011 international-$).</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222588751"/>
                  </a:ext>
                </a:extLst>
              </a:tr>
              <a:tr h="311172">
                <a:tc>
                  <a:txBody>
                    <a:bodyPr/>
                    <a:lstStyle/>
                    <a:p>
                      <a:pPr rtl="0" fontAlgn="b"/>
                      <a:r>
                        <a:rPr lang="en-IN" sz="1050">
                          <a:effectLst/>
                        </a:rPr>
                        <a:t>co2_per_unit_energy</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IN" sz="1050">
                          <a:effectLst/>
                        </a:rPr>
                        <a:t>Annual CO2 emissions per unit energy (kg per kilowatt-hour) - Annual total emissions of carbon dioxide (CO2), excluding land-use change, measured in kilograms per kilowatt-hour of primary energy consumption.</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906685906"/>
                  </a:ext>
                </a:extLst>
              </a:tr>
              <a:tr h="155586">
                <a:tc>
                  <a:txBody>
                    <a:bodyPr/>
                    <a:lstStyle/>
                    <a:p>
                      <a:pPr rtl="0" fontAlgn="b"/>
                      <a:r>
                        <a:rPr lang="en-IN" sz="1050">
                          <a:effectLst/>
                        </a:rPr>
                        <a:t>coal_co2</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emissions of carbon dioxide (CO2) from coal, measured in million tonnes.</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69138316"/>
                  </a:ext>
                </a:extLst>
              </a:tr>
              <a:tr h="269541">
                <a:tc>
                  <a:txBody>
                    <a:bodyPr/>
                    <a:lstStyle/>
                    <a:p>
                      <a:pPr rtl="0" fontAlgn="b"/>
                      <a:r>
                        <a:rPr lang="en-IN" sz="1050">
                          <a:effectLst/>
                        </a:rPr>
                        <a:t>coal_co2_per_capita</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CO2 emissions from coal (per capita) - Annual emissions of carbon dioxide (CO2) from coal, measured in tonnes per person.</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65524515"/>
                  </a:ext>
                </a:extLst>
              </a:tr>
              <a:tr h="155586">
                <a:tc>
                  <a:txBody>
                    <a:bodyPr/>
                    <a:lstStyle/>
                    <a:p>
                      <a:pPr rtl="0" fontAlgn="b"/>
                      <a:r>
                        <a:rPr lang="en-IN" sz="1050">
                          <a:effectLst/>
                        </a:rPr>
                        <a:t>consumption_co2</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consumption-based emissions of carbon dioxide (CO2), measured in million tonnes.</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628181668"/>
                  </a:ext>
                </a:extLst>
              </a:tr>
              <a:tr h="311172">
                <a:tc>
                  <a:txBody>
                    <a:bodyPr/>
                    <a:lstStyle/>
                    <a:p>
                      <a:pPr rtl="0" fontAlgn="b"/>
                      <a:r>
                        <a:rPr lang="en-IN" sz="1050">
                          <a:effectLst/>
                        </a:rPr>
                        <a:t>consumption_co2_per_capita</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emissions of carbon dioxide (CO2) per person</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805124954"/>
                  </a:ext>
                </a:extLst>
              </a:tr>
              <a:tr h="311172">
                <a:tc>
                  <a:txBody>
                    <a:bodyPr/>
                    <a:lstStyle/>
                    <a:p>
                      <a:pPr rtl="0" fontAlgn="b"/>
                      <a:r>
                        <a:rPr lang="en-IN" sz="1050">
                          <a:effectLst/>
                        </a:rPr>
                        <a:t>consumption_co2_per_gdp</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consumption-based CO2 emissions per GDP (kg per international-$) - Annual consumption-based emissions of carbon dioxide (CO2), measured in kilograms per dollar of GDP (2011 international-$).</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025262153"/>
                  </a:ext>
                </a:extLst>
              </a:tr>
              <a:tr h="269541">
                <a:tc>
                  <a:txBody>
                    <a:bodyPr/>
                    <a:lstStyle/>
                    <a:p>
                      <a:pPr rtl="0" fontAlgn="b"/>
                      <a:r>
                        <a:rPr lang="en-IN" sz="1050">
                          <a:effectLst/>
                        </a:rPr>
                        <a:t>cumulative_cement_co2</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Cumulative emissions of carbon dioxide (CO2) from cement since the first year of available data, measured in million tonnes.</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789177104"/>
                  </a:ext>
                </a:extLst>
              </a:tr>
              <a:tr h="269541">
                <a:tc>
                  <a:txBody>
                    <a:bodyPr/>
                    <a:lstStyle/>
                    <a:p>
                      <a:pPr rtl="0" fontAlgn="b"/>
                      <a:r>
                        <a:rPr lang="en-IN" sz="1050">
                          <a:effectLst/>
                        </a:rPr>
                        <a:t>cumulative_co2</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Total cumulative emissions of carbon dioxide (CO2), excluding land-use change, since the first year of available data, measured in million tonnes.</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217130383"/>
                  </a:ext>
                </a:extLst>
              </a:tr>
              <a:tr h="311172">
                <a:tc>
                  <a:txBody>
                    <a:bodyPr/>
                    <a:lstStyle/>
                    <a:p>
                      <a:pPr rtl="0" fontAlgn="b"/>
                      <a:r>
                        <a:rPr lang="en-IN" sz="1050">
                          <a:effectLst/>
                        </a:rPr>
                        <a:t>cumulative_co2_including_luc</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Total cumulative emissions of carbon dioxide (CO2), including land-use change, since the first year of available data, measured in million tonnes.</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182988479"/>
                  </a:ext>
                </a:extLst>
              </a:tr>
              <a:tr h="269541">
                <a:tc>
                  <a:txBody>
                    <a:bodyPr/>
                    <a:lstStyle/>
                    <a:p>
                      <a:pPr rtl="0" fontAlgn="b"/>
                      <a:r>
                        <a:rPr lang="en-IN" sz="1050">
                          <a:effectLst/>
                        </a:rPr>
                        <a:t>cumulative_coal_co2</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Cumulative emissions of carbon dioxide (CO2) from coal since the first year of available data, measured in million tonnes.</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35879146"/>
                  </a:ext>
                </a:extLst>
              </a:tr>
              <a:tr h="269541">
                <a:tc>
                  <a:txBody>
                    <a:bodyPr/>
                    <a:lstStyle/>
                    <a:p>
                      <a:pPr rtl="0" fontAlgn="b"/>
                      <a:r>
                        <a:rPr lang="en-IN" sz="1050">
                          <a:effectLst/>
                        </a:rPr>
                        <a:t>cumulative_flaring_co2</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Cumulative emissions of carbon dioxide (CO2) from flaring since the first year of available data, measured in million tonnes.</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272526010"/>
                  </a:ext>
                </a:extLst>
              </a:tr>
              <a:tr h="269541">
                <a:tc>
                  <a:txBody>
                    <a:bodyPr/>
                    <a:lstStyle/>
                    <a:p>
                      <a:pPr rtl="0" fontAlgn="b"/>
                      <a:r>
                        <a:rPr lang="en-IN" sz="1050">
                          <a:effectLst/>
                        </a:rPr>
                        <a:t>cumulative_gas_co2</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Cumulative emissions of carbon dioxide (CO2) from gas since the first year of available data, measured in million tonnes.</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877174092"/>
                  </a:ext>
                </a:extLst>
              </a:tr>
              <a:tr h="269541">
                <a:tc>
                  <a:txBody>
                    <a:bodyPr/>
                    <a:lstStyle/>
                    <a:p>
                      <a:pPr rtl="0" fontAlgn="b"/>
                      <a:r>
                        <a:rPr lang="en-IN" sz="1050">
                          <a:effectLst/>
                        </a:rPr>
                        <a:t>cumulative_luc_co2</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Cumulative emissions of carbon dioxide (CO2) from land-use change since the first year of available data, measured in million tonnes.</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69069255"/>
                  </a:ext>
                </a:extLst>
              </a:tr>
              <a:tr h="269541">
                <a:tc>
                  <a:txBody>
                    <a:bodyPr/>
                    <a:lstStyle/>
                    <a:p>
                      <a:pPr rtl="0" fontAlgn="b"/>
                      <a:r>
                        <a:rPr lang="en-IN" sz="1050">
                          <a:effectLst/>
                        </a:rPr>
                        <a:t>cumulative_oil_co2</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Cumulative emissions of carbon dioxide (CO2) from oil since the first year of available data, measured in million tonnes.</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649087711"/>
                  </a:ext>
                </a:extLst>
              </a:tr>
              <a:tr h="269541">
                <a:tc>
                  <a:txBody>
                    <a:bodyPr/>
                    <a:lstStyle/>
                    <a:p>
                      <a:pPr rtl="0" fontAlgn="b"/>
                      <a:r>
                        <a:rPr lang="en-IN" sz="1050">
                          <a:effectLst/>
                        </a:rPr>
                        <a:t>cumulative_other_co2</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Cumulative emissions of carbon dioxide (CO2) from other industry sources since the first year of available data, measured in million tonnes.</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634286793"/>
                  </a:ext>
                </a:extLst>
              </a:tr>
              <a:tr h="155586">
                <a:tc>
                  <a:txBody>
                    <a:bodyPr/>
                    <a:lstStyle/>
                    <a:p>
                      <a:pPr rtl="0" fontAlgn="b"/>
                      <a:r>
                        <a:rPr lang="en-IN" sz="1050">
                          <a:effectLst/>
                        </a:rPr>
                        <a:t>energy_per_capita</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Primary energy consumption per capita, measured in kilowatt-hours per person per year.</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024824651"/>
                  </a:ext>
                </a:extLst>
              </a:tr>
              <a:tr h="155586">
                <a:tc>
                  <a:txBody>
                    <a:bodyPr/>
                    <a:lstStyle/>
                    <a:p>
                      <a:pPr rtl="0" fontAlgn="b"/>
                      <a:r>
                        <a:rPr lang="en-IN" sz="1050">
                          <a:effectLst/>
                        </a:rPr>
                        <a:t>energy_per_gdp</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Primary energy consumption per unit of gross domestic product, measured in kilowatt-hours per international-$.</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57094836"/>
                  </a:ext>
                </a:extLst>
              </a:tr>
              <a:tr h="155586">
                <a:tc>
                  <a:txBody>
                    <a:bodyPr/>
                    <a:lstStyle/>
                    <a:p>
                      <a:pPr rtl="0" fontAlgn="b"/>
                      <a:r>
                        <a:rPr lang="en-IN" sz="1050">
                          <a:effectLst/>
                        </a:rPr>
                        <a:t>flaring_co2</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emissions of carbon dioxide (CO2) from flaring, measured in million tonnes.</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711566289"/>
                  </a:ext>
                </a:extLst>
              </a:tr>
              <a:tr h="269541">
                <a:tc>
                  <a:txBody>
                    <a:bodyPr/>
                    <a:lstStyle/>
                    <a:p>
                      <a:pPr rtl="0" fontAlgn="b"/>
                      <a:r>
                        <a:rPr lang="en-IN" sz="1050">
                          <a:effectLst/>
                        </a:rPr>
                        <a:t>flaring_co2_per_capita</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CO2 emissions from flaring (per capita) - Annual emissions of carbon dioxide (CO2) from flaring, measured in tonnes per person.</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854828513"/>
                  </a:ext>
                </a:extLst>
              </a:tr>
              <a:tr h="155586">
                <a:tc>
                  <a:txBody>
                    <a:bodyPr/>
                    <a:lstStyle/>
                    <a:p>
                      <a:pPr rtl="0" fontAlgn="b"/>
                      <a:r>
                        <a:rPr lang="en-IN" sz="1050">
                          <a:effectLst/>
                        </a:rPr>
                        <a:t>gas_co2</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emissions of carbon dioxide (CO2) from gas, measured in million tonnes.</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592851732"/>
                  </a:ext>
                </a:extLst>
              </a:tr>
              <a:tr h="269541">
                <a:tc>
                  <a:txBody>
                    <a:bodyPr/>
                    <a:lstStyle/>
                    <a:p>
                      <a:pPr rtl="0" fontAlgn="b"/>
                      <a:r>
                        <a:rPr lang="en-IN" sz="1050">
                          <a:effectLst/>
                        </a:rPr>
                        <a:t>gas_co2_per_capita</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CO2 emissions from gas (per capita) - Annual emissions of carbon dioxide (CO2) from gas, measured in tonnes per person.</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3969229"/>
                  </a:ext>
                </a:extLst>
              </a:tr>
              <a:tr h="311172">
                <a:tc>
                  <a:txBody>
                    <a:bodyPr/>
                    <a:lstStyle/>
                    <a:p>
                      <a:pPr rtl="0" fontAlgn="b"/>
                      <a:r>
                        <a:rPr lang="en-IN" sz="1050">
                          <a:effectLst/>
                        </a:rPr>
                        <a:t>ghg_excluding_lucf_per_capita</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dirty="0">
                          <a:effectLst/>
                        </a:rPr>
                        <a:t>Total greenhouse gas emissions per capita excluding land-use change and forestry - Emissions are measured in </a:t>
                      </a:r>
                      <a:r>
                        <a:rPr lang="en-US" sz="1050" dirty="0" err="1">
                          <a:effectLst/>
                        </a:rPr>
                        <a:t>tonnes</a:t>
                      </a:r>
                      <a:r>
                        <a:rPr lang="en-US" sz="1050" dirty="0">
                          <a:effectLst/>
                        </a:rPr>
                        <a:t> of carbon dioxide-equivalents per person.</a:t>
                      </a:r>
                    </a:p>
                  </a:txBody>
                  <a:tcPr marL="7424" marR="7424"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539800099"/>
                  </a:ext>
                </a:extLst>
              </a:tr>
            </a:tbl>
          </a:graphicData>
        </a:graphic>
      </p:graphicFrame>
    </p:spTree>
    <p:extLst>
      <p:ext uri="{BB962C8B-B14F-4D97-AF65-F5344CB8AC3E}">
        <p14:creationId xmlns:p14="http://schemas.microsoft.com/office/powerpoint/2010/main" val="2036815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3DEB61A-3AE4-359B-6E30-4D324C8D1B14}"/>
              </a:ext>
            </a:extLst>
          </p:cNvPr>
          <p:cNvGraphicFramePr>
            <a:graphicFrameLocks noGrp="1"/>
          </p:cNvGraphicFramePr>
          <p:nvPr>
            <p:extLst>
              <p:ext uri="{D42A27DB-BD31-4B8C-83A1-F6EECF244321}">
                <p14:modId xmlns:p14="http://schemas.microsoft.com/office/powerpoint/2010/main" val="213284486"/>
              </p:ext>
            </p:extLst>
          </p:nvPr>
        </p:nvGraphicFramePr>
        <p:xfrm>
          <a:off x="518160" y="883920"/>
          <a:ext cx="11125200" cy="5746677"/>
        </p:xfrm>
        <a:graphic>
          <a:graphicData uri="http://schemas.openxmlformats.org/drawingml/2006/table">
            <a:tbl>
              <a:tblPr/>
              <a:tblGrid>
                <a:gridCol w="2336800">
                  <a:extLst>
                    <a:ext uri="{9D8B030D-6E8A-4147-A177-3AD203B41FA5}">
                      <a16:colId xmlns:a16="http://schemas.microsoft.com/office/drawing/2014/main" val="2968952417"/>
                    </a:ext>
                  </a:extLst>
                </a:gridCol>
                <a:gridCol w="8788400">
                  <a:extLst>
                    <a:ext uri="{9D8B030D-6E8A-4147-A177-3AD203B41FA5}">
                      <a16:colId xmlns:a16="http://schemas.microsoft.com/office/drawing/2014/main" val="665498735"/>
                    </a:ext>
                  </a:extLst>
                </a:gridCol>
              </a:tblGrid>
              <a:tr h="334085">
                <a:tc>
                  <a:txBody>
                    <a:bodyPr/>
                    <a:lstStyle/>
                    <a:p>
                      <a:pPr rtl="0" fontAlgn="b"/>
                      <a:r>
                        <a:rPr lang="en-IN" sz="1050">
                          <a:effectLst/>
                        </a:rPr>
                        <a:t>ghg_per_capita</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Total greenhouse gas emissions per capita including land-use change and forestry - Emissions are measured in tonnes of carbon dioxide-equivalents per person.</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270633699"/>
                  </a:ext>
                </a:extLst>
              </a:tr>
              <a:tr h="334085">
                <a:tc>
                  <a:txBody>
                    <a:bodyPr/>
                    <a:lstStyle/>
                    <a:p>
                      <a:pPr rtl="0" fontAlgn="b"/>
                      <a:r>
                        <a:rPr lang="en-IN" sz="1050">
                          <a:effectLst/>
                        </a:rPr>
                        <a:t>land_use_change_co2</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emissions of carbon dioxide (CO2) from land-use change, measured in million tonnes.</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261690625"/>
                  </a:ext>
                </a:extLst>
              </a:tr>
              <a:tr h="334085">
                <a:tc>
                  <a:txBody>
                    <a:bodyPr/>
                    <a:lstStyle/>
                    <a:p>
                      <a:pPr rtl="0" fontAlgn="b"/>
                      <a:r>
                        <a:rPr lang="en-IN" sz="1050">
                          <a:effectLst/>
                        </a:rPr>
                        <a:t>land_use_change_co2_per_capita</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CO2 emissions from land-use change per capita - Annual emissions of carbon dioxide (CO2) from land-use change, measured in tonnes per person.</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712557670"/>
                  </a:ext>
                </a:extLst>
              </a:tr>
              <a:tr h="334085">
                <a:tc>
                  <a:txBody>
                    <a:bodyPr/>
                    <a:lstStyle/>
                    <a:p>
                      <a:pPr rtl="0" fontAlgn="b"/>
                      <a:r>
                        <a:rPr lang="en-IN" sz="1050">
                          <a:effectLst/>
                        </a:rPr>
                        <a:t>methane</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Total methane emissions including land-use change and forestry - Emissions are measured in million tonnes of carbon dioxide-equivalents.</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424451409"/>
                  </a:ext>
                </a:extLst>
              </a:tr>
              <a:tr h="334085">
                <a:tc>
                  <a:txBody>
                    <a:bodyPr/>
                    <a:lstStyle/>
                    <a:p>
                      <a:pPr rtl="0" fontAlgn="b"/>
                      <a:r>
                        <a:rPr lang="en-IN" sz="1050">
                          <a:effectLst/>
                        </a:rPr>
                        <a:t>methane_per_capita</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Total methane emissions per capita including land-use change and forestry - Emissions are measured in tonnes of carbon dioxide-equivalents per person.</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16820738"/>
                  </a:ext>
                </a:extLst>
              </a:tr>
              <a:tr h="334085">
                <a:tc>
                  <a:txBody>
                    <a:bodyPr/>
                    <a:lstStyle/>
                    <a:p>
                      <a:pPr rtl="0" fontAlgn="b"/>
                      <a:r>
                        <a:rPr lang="en-IN" sz="1050">
                          <a:effectLst/>
                        </a:rPr>
                        <a:t>nitrous_oxide</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Total nitrous oxide emissions including land-use change and forestry - Emissions are measured in million tonnes of carbon dioxide-equivalents.</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257500999"/>
                  </a:ext>
                </a:extLst>
              </a:tr>
              <a:tr h="334085">
                <a:tc>
                  <a:txBody>
                    <a:bodyPr/>
                    <a:lstStyle/>
                    <a:p>
                      <a:pPr rtl="0" fontAlgn="b"/>
                      <a:r>
                        <a:rPr lang="en-IN" sz="1050">
                          <a:effectLst/>
                        </a:rPr>
                        <a:t>nitrous_oxide_per_capita</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Total nitrous oxide emissions per capita including land-use change and forestry - Emissions are measured in tonnes of carbon dioxide-equivalents per person.</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310195365"/>
                  </a:ext>
                </a:extLst>
              </a:tr>
              <a:tr h="167042">
                <a:tc>
                  <a:txBody>
                    <a:bodyPr/>
                    <a:lstStyle/>
                    <a:p>
                      <a:pPr rtl="0" fontAlgn="b"/>
                      <a:r>
                        <a:rPr lang="en-IN" sz="1050">
                          <a:effectLst/>
                        </a:rPr>
                        <a:t>oil_co2</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emissions of carbon dioxide (CO2) from oil, measured in million tonnes.</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844277676"/>
                  </a:ext>
                </a:extLst>
              </a:tr>
              <a:tr h="334085">
                <a:tc>
                  <a:txBody>
                    <a:bodyPr/>
                    <a:lstStyle/>
                    <a:p>
                      <a:pPr rtl="0" fontAlgn="b"/>
                      <a:r>
                        <a:rPr lang="en-IN" sz="1050">
                          <a:effectLst/>
                        </a:rPr>
                        <a:t>oil_co2_per_capita</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CO2 emissions from oil (per capita) - Annual emissions of carbon dioxide (CO2) from oil, measured in tonnes per person.</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658283758"/>
                  </a:ext>
                </a:extLst>
              </a:tr>
              <a:tr h="401318">
                <a:tc>
                  <a:txBody>
                    <a:bodyPr/>
                    <a:lstStyle/>
                    <a:p>
                      <a:pPr rtl="0" fontAlgn="b"/>
                      <a:r>
                        <a:rPr lang="en-IN" sz="1050">
                          <a:effectLst/>
                        </a:rPr>
                        <a:t>other_co2_per_capita</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CO2 emissions from other industry (per capita) - Annual emissions of carbon dioxide (CO2) from other industry sources, measured in tonnes per person.</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721401086"/>
                  </a:ext>
                </a:extLst>
              </a:tr>
              <a:tr h="334085">
                <a:tc>
                  <a:txBody>
                    <a:bodyPr/>
                    <a:lstStyle/>
                    <a:p>
                      <a:pPr rtl="0" fontAlgn="b"/>
                      <a:r>
                        <a:rPr lang="en-IN" sz="1050">
                          <a:effectLst/>
                        </a:rPr>
                        <a:t>other_industry_co2</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Annual emissions of carbon dioxide (CO2) from other industry sources, measured in million tonnes.</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412314116"/>
                  </a:ext>
                </a:extLst>
              </a:tr>
              <a:tr h="334085">
                <a:tc>
                  <a:txBody>
                    <a:bodyPr/>
                    <a:lstStyle/>
                    <a:p>
                      <a:pPr rtl="0" fontAlgn="b"/>
                      <a:r>
                        <a:rPr lang="en-IN" sz="1050">
                          <a:effectLst/>
                        </a:rPr>
                        <a:t>primary_energy_consumption</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Primary energy consumption, measured in terawatt-hours per year.</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637401418"/>
                  </a:ext>
                </a:extLst>
              </a:tr>
              <a:tr h="334085">
                <a:tc>
                  <a:txBody>
                    <a:bodyPr/>
                    <a:lstStyle/>
                    <a:p>
                      <a:pPr rtl="0" fontAlgn="b"/>
                      <a:r>
                        <a:rPr lang="en-IN" sz="1050">
                          <a:effectLst/>
                        </a:rPr>
                        <a:t>share_global_cement_co2</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Share of global annual CO2 emissions from cement - Annual emissions of carbon dioxide (CO2) from cement, measured as a percentage of global emissions of CO2 from cement in the same year.</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67770733"/>
                  </a:ext>
                </a:extLst>
              </a:tr>
              <a:tr h="334085">
                <a:tc>
                  <a:txBody>
                    <a:bodyPr/>
                    <a:lstStyle/>
                    <a:p>
                      <a:pPr rtl="0" fontAlgn="b"/>
                      <a:r>
                        <a:rPr lang="en-IN" sz="1050">
                          <a:effectLst/>
                        </a:rPr>
                        <a:t>share_global_co2</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Share of global annual CO2 emissions - Annual total emissions of carbon dioxide (CO2), excluding land-use change, measured as a percentage of global emissions of CO2 in the same year.</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142153573"/>
                  </a:ext>
                </a:extLst>
              </a:tr>
              <a:tr h="334085">
                <a:tc>
                  <a:txBody>
                    <a:bodyPr/>
                    <a:lstStyle/>
                    <a:p>
                      <a:pPr rtl="0" fontAlgn="b"/>
                      <a:r>
                        <a:rPr lang="en-US" sz="1050">
                          <a:effectLst/>
                        </a:rPr>
                        <a:t>share_global_co2_including_luc</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Share of global annual CO2 emissions including land-use change - Annual total emissions of carbon dioxide (CO2), including land-use change, measured as a percentage of global total emissions of CO2 in the same year.</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895529074"/>
                  </a:ext>
                </a:extLst>
              </a:tr>
              <a:tr h="334085">
                <a:tc>
                  <a:txBody>
                    <a:bodyPr/>
                    <a:lstStyle/>
                    <a:p>
                      <a:pPr rtl="0" fontAlgn="b"/>
                      <a:r>
                        <a:rPr lang="en-IN" sz="1050">
                          <a:effectLst/>
                        </a:rPr>
                        <a:t>share_global_coal_co2</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Share of global annual CO2 emissions from coal - Annual emissions of carbon dioxide (CO2) from coal, measured as a percentage of global emissions of CO2 from coal in the same year.</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658365593"/>
                  </a:ext>
                </a:extLst>
              </a:tr>
              <a:tr h="501127">
                <a:tc>
                  <a:txBody>
                    <a:bodyPr/>
                    <a:lstStyle/>
                    <a:p>
                      <a:pPr rtl="0" fontAlgn="b"/>
                      <a:r>
                        <a:rPr lang="en-US" sz="1050">
                          <a:effectLst/>
                        </a:rPr>
                        <a:t>share_global_cumulative_cement_co2</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dirty="0">
                          <a:effectLst/>
                        </a:rPr>
                        <a:t>Share of global cumulative CO2 emissions from cement - Cumulative emissions of carbon dioxide (CO2) from cement since the first year of available data, measured as a percentage of global cumulative emissions of CO2 from cement.</a:t>
                      </a:r>
                    </a:p>
                  </a:txBody>
                  <a:tcPr marL="8953" marR="8953"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162898999"/>
                  </a:ext>
                </a:extLst>
              </a:tr>
            </a:tbl>
          </a:graphicData>
        </a:graphic>
      </p:graphicFrame>
    </p:spTree>
    <p:extLst>
      <p:ext uri="{BB962C8B-B14F-4D97-AF65-F5344CB8AC3E}">
        <p14:creationId xmlns:p14="http://schemas.microsoft.com/office/powerpoint/2010/main" val="2752523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F2E1B44-C36D-243E-0188-A59EB742E7B4}"/>
              </a:ext>
            </a:extLst>
          </p:cNvPr>
          <p:cNvGraphicFramePr>
            <a:graphicFrameLocks noGrp="1"/>
          </p:cNvGraphicFramePr>
          <p:nvPr>
            <p:extLst>
              <p:ext uri="{D42A27DB-BD31-4B8C-83A1-F6EECF244321}">
                <p14:modId xmlns:p14="http://schemas.microsoft.com/office/powerpoint/2010/main" val="3524250394"/>
              </p:ext>
            </p:extLst>
          </p:nvPr>
        </p:nvGraphicFramePr>
        <p:xfrm>
          <a:off x="538480" y="812800"/>
          <a:ext cx="11135359" cy="5730239"/>
        </p:xfrm>
        <a:graphic>
          <a:graphicData uri="http://schemas.openxmlformats.org/drawingml/2006/table">
            <a:tbl>
              <a:tblPr/>
              <a:tblGrid>
                <a:gridCol w="2540000">
                  <a:extLst>
                    <a:ext uri="{9D8B030D-6E8A-4147-A177-3AD203B41FA5}">
                      <a16:colId xmlns:a16="http://schemas.microsoft.com/office/drawing/2014/main" val="2835860289"/>
                    </a:ext>
                  </a:extLst>
                </a:gridCol>
                <a:gridCol w="8595359">
                  <a:extLst>
                    <a:ext uri="{9D8B030D-6E8A-4147-A177-3AD203B41FA5}">
                      <a16:colId xmlns:a16="http://schemas.microsoft.com/office/drawing/2014/main" val="1334486060"/>
                    </a:ext>
                  </a:extLst>
                </a:gridCol>
              </a:tblGrid>
              <a:tr h="395189">
                <a:tc>
                  <a:txBody>
                    <a:bodyPr/>
                    <a:lstStyle/>
                    <a:p>
                      <a:pPr rtl="0" fontAlgn="b"/>
                      <a:r>
                        <a:rPr lang="en-IN" sz="1050">
                          <a:effectLst/>
                        </a:rPr>
                        <a:t>share_global_cumulative_co2</a:t>
                      </a:r>
                    </a:p>
                  </a:txBody>
                  <a:tcPr marL="10497" marR="104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Share of global cumulative CO2 emissions - Total cumulative emissions of carbon dioxide (CO2), excluding land-use change, since the first year of available data, measured as a percentage of global total cumulative emissions of CO2.</a:t>
                      </a:r>
                    </a:p>
                  </a:txBody>
                  <a:tcPr marL="10497" marR="104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506400"/>
                      </a:solidFill>
                      <a:prstDash val="solid"/>
                      <a:round/>
                      <a:headEnd type="none" w="med" len="med"/>
                      <a:tailEnd type="none" w="med" len="med"/>
                    </a:lnB>
                    <a:noFill/>
                  </a:tcPr>
                </a:tc>
                <a:extLst>
                  <a:ext uri="{0D108BD9-81ED-4DB2-BD59-A6C34878D82A}">
                    <a16:rowId xmlns:a16="http://schemas.microsoft.com/office/drawing/2014/main" val="3369520305"/>
                  </a:ext>
                </a:extLst>
              </a:tr>
              <a:tr h="592783">
                <a:tc>
                  <a:txBody>
                    <a:bodyPr/>
                    <a:lstStyle/>
                    <a:p>
                      <a:pPr rtl="0" fontAlgn="b"/>
                      <a:r>
                        <a:rPr lang="en-US" sz="1050">
                          <a:effectLst/>
                        </a:rPr>
                        <a:t>share_global_cumulative_co2_including_luc</a:t>
                      </a:r>
                    </a:p>
                  </a:txBody>
                  <a:tcPr marL="10497" marR="10497" marT="0" marB="0" anchor="b">
                    <a:lnL w="7620" cap="flat" cmpd="sng" algn="ctr">
                      <a:solidFill>
                        <a:srgbClr val="CCCCCC"/>
                      </a:solidFill>
                      <a:prstDash val="solid"/>
                      <a:round/>
                      <a:headEnd type="none" w="med" len="med"/>
                      <a:tailEnd type="none" w="med" len="med"/>
                    </a:lnL>
                    <a:lnR w="7620" cap="flat" cmpd="sng" algn="ctr">
                      <a:solidFill>
                        <a:srgbClr val="5064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Share of global cumulative CO2 emissions including land-use change - Total cumulative emissions of carbon dioxide (CO2), including land-use change, since the first year of available data, measured as a percentage of global total cumulative emissions of CO2 (including land-use change).</a:t>
                      </a:r>
                    </a:p>
                  </a:txBody>
                  <a:tcPr marL="0" marR="0" marT="0" marB="0" anchor="b">
                    <a:lnL w="7620" cap="flat" cmpd="sng" algn="ctr">
                      <a:solidFill>
                        <a:srgbClr val="506400"/>
                      </a:solidFill>
                      <a:prstDash val="solid"/>
                      <a:round/>
                      <a:headEnd type="none" w="med" len="med"/>
                      <a:tailEnd type="none" w="med" len="med"/>
                    </a:lnL>
                    <a:lnR w="7620" cap="flat" cmpd="sng" algn="ctr">
                      <a:solidFill>
                        <a:srgbClr val="506400"/>
                      </a:solidFill>
                      <a:prstDash val="solid"/>
                      <a:round/>
                      <a:headEnd type="none" w="med" len="med"/>
                      <a:tailEnd type="none" w="med" len="med"/>
                    </a:lnR>
                    <a:lnT w="7620" cap="flat" cmpd="sng" algn="ctr">
                      <a:solidFill>
                        <a:srgbClr val="506400"/>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399176206"/>
                  </a:ext>
                </a:extLst>
              </a:tr>
              <a:tr h="395189">
                <a:tc>
                  <a:txBody>
                    <a:bodyPr/>
                    <a:lstStyle/>
                    <a:p>
                      <a:pPr rtl="0" fontAlgn="b"/>
                      <a:r>
                        <a:rPr lang="en-US" sz="1050">
                          <a:effectLst/>
                        </a:rPr>
                        <a:t>share_global_cumulative_coal_co2</a:t>
                      </a:r>
                    </a:p>
                  </a:txBody>
                  <a:tcPr marL="10497" marR="104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Share of global cumulative CO2 emissions from coal - Cumulative emissions of carbon dioxide (CO2) from coal since the first year of available data, measured as a percentage of global cumulative emissions of CO2 from coal.</a:t>
                      </a:r>
                    </a:p>
                  </a:txBody>
                  <a:tcPr marL="10497" marR="104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125947866"/>
                  </a:ext>
                </a:extLst>
              </a:tr>
              <a:tr h="395189">
                <a:tc>
                  <a:txBody>
                    <a:bodyPr/>
                    <a:lstStyle/>
                    <a:p>
                      <a:pPr rtl="0" fontAlgn="b"/>
                      <a:r>
                        <a:rPr lang="en-US" sz="1050">
                          <a:effectLst/>
                        </a:rPr>
                        <a:t>share_global_cumulative_flaring_co2</a:t>
                      </a:r>
                    </a:p>
                  </a:txBody>
                  <a:tcPr marL="10497" marR="104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Share of global cumulative CO2 emissions from flaring - Cumulative emissions of carbon dioxide (CO2) from flaring since the first year of available data, measured as a percentage of global cumulative emissions of CO2 from flaring.</a:t>
                      </a:r>
                    </a:p>
                  </a:txBody>
                  <a:tcPr marL="10497" marR="104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106995406"/>
                  </a:ext>
                </a:extLst>
              </a:tr>
              <a:tr h="395189">
                <a:tc>
                  <a:txBody>
                    <a:bodyPr/>
                    <a:lstStyle/>
                    <a:p>
                      <a:pPr rtl="0" fontAlgn="b"/>
                      <a:r>
                        <a:rPr lang="en-IN" sz="1050">
                          <a:effectLst/>
                        </a:rPr>
                        <a:t>share_global_cumulative_gas_co2</a:t>
                      </a:r>
                    </a:p>
                  </a:txBody>
                  <a:tcPr marL="10497" marR="104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Share of global cumulative CO2 emissions from gas - Cumulative emissions of carbon dioxide (CO2) from gas since the first year of available data, measured as a percentage of global cumulative emissions of CO2 from gas.</a:t>
                      </a:r>
                    </a:p>
                  </a:txBody>
                  <a:tcPr marL="10497" marR="104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299213420"/>
                  </a:ext>
                </a:extLst>
              </a:tr>
              <a:tr h="592783">
                <a:tc>
                  <a:txBody>
                    <a:bodyPr/>
                    <a:lstStyle/>
                    <a:p>
                      <a:pPr rtl="0" fontAlgn="b"/>
                      <a:r>
                        <a:rPr lang="en-US" sz="1050">
                          <a:effectLst/>
                        </a:rPr>
                        <a:t>share_global_cumulative_luc_co2</a:t>
                      </a:r>
                    </a:p>
                  </a:txBody>
                  <a:tcPr marL="10497" marR="104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Share of global cumulative CO2 emissions from land-use change - Cumulative emissions of carbon dioxide (CO2) from land-use change since the first year of available data, measured as a percentage of global cumulative emissions of CO2 from land-use change.</a:t>
                      </a:r>
                    </a:p>
                  </a:txBody>
                  <a:tcPr marL="10497" marR="104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302115894"/>
                  </a:ext>
                </a:extLst>
              </a:tr>
              <a:tr h="395189">
                <a:tc>
                  <a:txBody>
                    <a:bodyPr/>
                    <a:lstStyle/>
                    <a:p>
                      <a:pPr rtl="0" fontAlgn="b"/>
                      <a:r>
                        <a:rPr lang="en-US" sz="1050">
                          <a:effectLst/>
                        </a:rPr>
                        <a:t>share_global_cumulative_oil_co2</a:t>
                      </a:r>
                    </a:p>
                  </a:txBody>
                  <a:tcPr marL="10497" marR="104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Share of global cumulative CO2 emissions from oil - Cumulative emissions of carbon dioxide (CO2) from oil since the first year of available data, measured as a percentage of global cumulative emissions of CO2 from oil.</a:t>
                      </a:r>
                    </a:p>
                  </a:txBody>
                  <a:tcPr marL="10497" marR="104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943091213"/>
                  </a:ext>
                </a:extLst>
              </a:tr>
              <a:tr h="592783">
                <a:tc>
                  <a:txBody>
                    <a:bodyPr/>
                    <a:lstStyle/>
                    <a:p>
                      <a:pPr rtl="0" fontAlgn="b"/>
                      <a:r>
                        <a:rPr lang="en-US" sz="1050">
                          <a:effectLst/>
                        </a:rPr>
                        <a:t>share_global_cumulative_other_co2</a:t>
                      </a:r>
                    </a:p>
                  </a:txBody>
                  <a:tcPr marL="10497" marR="104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Share of global cumulative CO2 emissions from other industry - Cumulative emissions of carbon dioxide (CO2) from other industry sources since the first year of available data, measured as a percentage of global cumulative emissions of CO2 from other industry sources.</a:t>
                      </a:r>
                    </a:p>
                  </a:txBody>
                  <a:tcPr marL="10497" marR="104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903431945"/>
                  </a:ext>
                </a:extLst>
              </a:tr>
              <a:tr h="395189">
                <a:tc>
                  <a:txBody>
                    <a:bodyPr/>
                    <a:lstStyle/>
                    <a:p>
                      <a:pPr rtl="0" fontAlgn="b"/>
                      <a:r>
                        <a:rPr lang="en-IN" sz="1050">
                          <a:effectLst/>
                        </a:rPr>
                        <a:t>share_global_flaring_co2</a:t>
                      </a:r>
                    </a:p>
                  </a:txBody>
                  <a:tcPr marL="10497" marR="104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Share of global annual CO2 emissions from flaring - Annual emissions of carbon dioxide (CO2) from flaring, measured as a percentage of global emissions of CO2 from flaring in the same year.</a:t>
                      </a:r>
                    </a:p>
                  </a:txBody>
                  <a:tcPr marL="10497" marR="104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684911676"/>
                  </a:ext>
                </a:extLst>
              </a:tr>
              <a:tr h="395189">
                <a:tc>
                  <a:txBody>
                    <a:bodyPr/>
                    <a:lstStyle/>
                    <a:p>
                      <a:pPr rtl="0" fontAlgn="b"/>
                      <a:r>
                        <a:rPr lang="en-IN" sz="1050">
                          <a:effectLst/>
                        </a:rPr>
                        <a:t>share_global_gas_co2</a:t>
                      </a:r>
                    </a:p>
                  </a:txBody>
                  <a:tcPr marL="10497" marR="104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Share of global annual CO2 emissions from gas - Annual emissions of carbon dioxide (CO2) from gas, measured as a percentage of global emissions of CO2 from gas in the same year.</a:t>
                      </a:r>
                    </a:p>
                  </a:txBody>
                  <a:tcPr marL="10497" marR="104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019988689"/>
                  </a:ext>
                </a:extLst>
              </a:tr>
              <a:tr h="395189">
                <a:tc>
                  <a:txBody>
                    <a:bodyPr/>
                    <a:lstStyle/>
                    <a:p>
                      <a:pPr rtl="0" fontAlgn="b"/>
                      <a:r>
                        <a:rPr lang="en-IN" sz="1050">
                          <a:effectLst/>
                        </a:rPr>
                        <a:t>share_global_luc_co2</a:t>
                      </a:r>
                    </a:p>
                  </a:txBody>
                  <a:tcPr marL="10497" marR="104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Share of global annual CO2 emissions from land-use change - Annual emissions of carbon dioxide (CO2) from land-use change, measured as a percentage of global emissions of CO2 from land-use change in the same year.</a:t>
                      </a:r>
                    </a:p>
                  </a:txBody>
                  <a:tcPr marL="10497" marR="104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39733694"/>
                  </a:ext>
                </a:extLst>
              </a:tr>
              <a:tr h="395189">
                <a:tc>
                  <a:txBody>
                    <a:bodyPr/>
                    <a:lstStyle/>
                    <a:p>
                      <a:pPr rtl="0" fontAlgn="b"/>
                      <a:r>
                        <a:rPr lang="en-IN" sz="1050">
                          <a:effectLst/>
                        </a:rPr>
                        <a:t>share_global_oil_co2</a:t>
                      </a:r>
                    </a:p>
                  </a:txBody>
                  <a:tcPr marL="10497" marR="104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a:effectLst/>
                        </a:rPr>
                        <a:t>Share of global annual CO2 emissions from oil - Annual emissions of carbon dioxide (CO2) from oil, measured as a percentage of global emissions of CO2 from oil in the same year.</a:t>
                      </a:r>
                    </a:p>
                  </a:txBody>
                  <a:tcPr marL="10497" marR="104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430258297"/>
                  </a:ext>
                </a:extLst>
              </a:tr>
              <a:tr h="395189">
                <a:tc>
                  <a:txBody>
                    <a:bodyPr/>
                    <a:lstStyle/>
                    <a:p>
                      <a:pPr rtl="0" fontAlgn="b"/>
                      <a:r>
                        <a:rPr lang="en-IN" sz="1050">
                          <a:effectLst/>
                        </a:rPr>
                        <a:t>share_global_other_co2</a:t>
                      </a:r>
                    </a:p>
                  </a:txBody>
                  <a:tcPr marL="10497" marR="104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050" dirty="0">
                          <a:effectLst/>
                        </a:rPr>
                        <a:t>Share of global annual CO2 emissions from other industry - Annual emissions of carbon dioxide (CO2) from other industry sources, measured as a percentage of global emissions of CO2 from other industry sources in the same year.</a:t>
                      </a:r>
                    </a:p>
                  </a:txBody>
                  <a:tcPr marL="10497" marR="1049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052777923"/>
                  </a:ext>
                </a:extLst>
              </a:tr>
            </a:tbl>
          </a:graphicData>
        </a:graphic>
      </p:graphicFrame>
    </p:spTree>
    <p:extLst>
      <p:ext uri="{BB962C8B-B14F-4D97-AF65-F5344CB8AC3E}">
        <p14:creationId xmlns:p14="http://schemas.microsoft.com/office/powerpoint/2010/main" val="3475357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DC1FAD9-D1C2-1868-74A2-34597610C3C3}"/>
              </a:ext>
            </a:extLst>
          </p:cNvPr>
          <p:cNvGraphicFramePr>
            <a:graphicFrameLocks noGrp="1"/>
          </p:cNvGraphicFramePr>
          <p:nvPr>
            <p:extLst>
              <p:ext uri="{D42A27DB-BD31-4B8C-83A1-F6EECF244321}">
                <p14:modId xmlns:p14="http://schemas.microsoft.com/office/powerpoint/2010/main" val="3493507609"/>
              </p:ext>
            </p:extLst>
          </p:nvPr>
        </p:nvGraphicFramePr>
        <p:xfrm>
          <a:off x="447040" y="772160"/>
          <a:ext cx="11267440" cy="5750557"/>
        </p:xfrm>
        <a:graphic>
          <a:graphicData uri="http://schemas.openxmlformats.org/drawingml/2006/table">
            <a:tbl>
              <a:tblPr/>
              <a:tblGrid>
                <a:gridCol w="2733040">
                  <a:extLst>
                    <a:ext uri="{9D8B030D-6E8A-4147-A177-3AD203B41FA5}">
                      <a16:colId xmlns:a16="http://schemas.microsoft.com/office/drawing/2014/main" val="2934296204"/>
                    </a:ext>
                  </a:extLst>
                </a:gridCol>
                <a:gridCol w="8534400">
                  <a:extLst>
                    <a:ext uri="{9D8B030D-6E8A-4147-A177-3AD203B41FA5}">
                      <a16:colId xmlns:a16="http://schemas.microsoft.com/office/drawing/2014/main" val="736450506"/>
                    </a:ext>
                  </a:extLst>
                </a:gridCol>
              </a:tblGrid>
              <a:tr h="927509">
                <a:tc>
                  <a:txBody>
                    <a:bodyPr/>
                    <a:lstStyle/>
                    <a:p>
                      <a:pPr rtl="0" fontAlgn="b"/>
                      <a:r>
                        <a:rPr lang="en-US" sz="1100">
                          <a:effectLst/>
                        </a:rPr>
                        <a:t>share_of_temperature_change_from_ghg</a:t>
                      </a:r>
                    </a:p>
                  </a:txBody>
                  <a:tcPr marL="10147" marR="1014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100">
                          <a:effectLst/>
                        </a:rPr>
                        <a:t>Share of contribution to global warming (as a percentage). This measures each country's contribution to global mean surface temperature (GMST) rise from its cumulative emissions of carbon dioxide, methane and nitrous oxide. The warming effects of each gas are calculated based on cumulative CO2-equivalent emissions using the Global Warming Potential (GWP*) approach.</a:t>
                      </a:r>
                      <a:br>
                        <a:rPr lang="en-US" sz="1100">
                          <a:effectLst/>
                        </a:rPr>
                      </a:br>
                      <a:endParaRPr lang="en-US" sz="1100">
                        <a:effectLst/>
                      </a:endParaRPr>
                    </a:p>
                  </a:txBody>
                  <a:tcPr marL="10147" marR="1014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118615260"/>
                  </a:ext>
                </a:extLst>
              </a:tr>
              <a:tr h="927509">
                <a:tc>
                  <a:txBody>
                    <a:bodyPr/>
                    <a:lstStyle/>
                    <a:p>
                      <a:pPr rtl="0" fontAlgn="b"/>
                      <a:r>
                        <a:rPr lang="en-IN" sz="1100">
                          <a:effectLst/>
                        </a:rPr>
                        <a:t>temperature_change_from_ch4</a:t>
                      </a:r>
                    </a:p>
                  </a:txBody>
                  <a:tcPr marL="10147" marR="1014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100">
                          <a:effectLst/>
                        </a:rPr>
                        <a:t>Change in global mean surface temperature (in Â°C) caused by methane emissions. This measures each country's contribution to global mean surface temperature (GMST) rise from its cumulative emissions of methane. The warming effects of each gas are calculated based on cumulative CO2-equivalent emissions using the Global Warming Potential (GWP*) approach.</a:t>
                      </a:r>
                      <a:br>
                        <a:rPr lang="en-US" sz="1100">
                          <a:effectLst/>
                        </a:rPr>
                      </a:br>
                      <a:endParaRPr lang="en-US" sz="1100">
                        <a:effectLst/>
                      </a:endParaRPr>
                    </a:p>
                  </a:txBody>
                  <a:tcPr marL="10147" marR="1014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531874888"/>
                  </a:ext>
                </a:extLst>
              </a:tr>
              <a:tr h="742007">
                <a:tc>
                  <a:txBody>
                    <a:bodyPr/>
                    <a:lstStyle/>
                    <a:p>
                      <a:pPr rtl="0" fontAlgn="b"/>
                      <a:r>
                        <a:rPr lang="en-IN" sz="1100">
                          <a:effectLst/>
                        </a:rPr>
                        <a:t>temperature_change_from_co2</a:t>
                      </a:r>
                    </a:p>
                  </a:txBody>
                  <a:tcPr marL="10147" marR="1014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100">
                          <a:effectLst/>
                        </a:rPr>
                        <a:t>Change in global mean surface temperature (in Â°C) caused by CO2 emissions. This measures each country's contribution to global mean surface temperature (GMST) rise from its cumulative emissions of carbon dioxide. The warming effects of each gas are calculated based on cumulative CO2-equivalent emissions using the Global Warming Potential (GWP*) approach.</a:t>
                      </a:r>
                      <a:br>
                        <a:rPr lang="en-US" sz="1100">
                          <a:effectLst/>
                        </a:rPr>
                      </a:br>
                      <a:endParaRPr lang="en-US" sz="1100">
                        <a:effectLst/>
                      </a:endParaRPr>
                    </a:p>
                  </a:txBody>
                  <a:tcPr marL="10147" marR="1014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781162506"/>
                  </a:ext>
                </a:extLst>
              </a:tr>
              <a:tr h="927509">
                <a:tc>
                  <a:txBody>
                    <a:bodyPr/>
                    <a:lstStyle/>
                    <a:p>
                      <a:pPr rtl="0" fontAlgn="b"/>
                      <a:r>
                        <a:rPr lang="en-IN" sz="1100">
                          <a:effectLst/>
                        </a:rPr>
                        <a:t>temperature_change_from_ghg</a:t>
                      </a:r>
                    </a:p>
                  </a:txBody>
                  <a:tcPr marL="10147" marR="1014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100">
                          <a:effectLst/>
                        </a:rPr>
                        <a:t>Change in global mean surface temperature (in Â°C) caused by greenhouse gas emissions. This measures each country's contribution to global mean surface temperature (GMST) rise from its cumulative emissions of carbon dioxide, methane and nitrous oxide. The warming effects of each gas are calculated based on cumulative CO2-equivalent emissions using the Global Warming Potential (GWP*) approach.</a:t>
                      </a:r>
                      <a:br>
                        <a:rPr lang="en-US" sz="1100">
                          <a:effectLst/>
                        </a:rPr>
                      </a:br>
                      <a:endParaRPr lang="en-US" sz="1100">
                        <a:effectLst/>
                      </a:endParaRPr>
                    </a:p>
                  </a:txBody>
                  <a:tcPr marL="10147" marR="1014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888661566"/>
                  </a:ext>
                </a:extLst>
              </a:tr>
              <a:tr h="927509">
                <a:tc>
                  <a:txBody>
                    <a:bodyPr/>
                    <a:lstStyle/>
                    <a:p>
                      <a:pPr rtl="0" fontAlgn="b"/>
                      <a:r>
                        <a:rPr lang="en-IN" sz="1100">
                          <a:effectLst/>
                        </a:rPr>
                        <a:t>temperature_change_from_n2o</a:t>
                      </a:r>
                    </a:p>
                  </a:txBody>
                  <a:tcPr marL="10147" marR="1014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100">
                          <a:effectLst/>
                        </a:rPr>
                        <a:t>Change in global mean surface temperature (in Â°C) caused by nitrous oxide emissions. This measures each country's contribution to global mean surface temperature (GMST) rise from its cumulative nitrous oxide emissions. The warming effects of each gas are calculated based on cumulative CO2-equivalent emissions using the Global Warming Potential (GWP*) approach.</a:t>
                      </a:r>
                      <a:br>
                        <a:rPr lang="en-US" sz="1100">
                          <a:effectLst/>
                        </a:rPr>
                      </a:br>
                      <a:endParaRPr lang="en-US" sz="1100">
                        <a:effectLst/>
                      </a:endParaRPr>
                    </a:p>
                  </a:txBody>
                  <a:tcPr marL="10147" marR="1014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531893676"/>
                  </a:ext>
                </a:extLst>
              </a:tr>
              <a:tr h="371004">
                <a:tc>
                  <a:txBody>
                    <a:bodyPr/>
                    <a:lstStyle/>
                    <a:p>
                      <a:pPr rtl="0" fontAlgn="b"/>
                      <a:r>
                        <a:rPr lang="en-IN" sz="1100">
                          <a:effectLst/>
                        </a:rPr>
                        <a:t>total_ghg</a:t>
                      </a:r>
                    </a:p>
                  </a:txBody>
                  <a:tcPr marL="10147" marR="1014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100">
                          <a:effectLst/>
                        </a:rPr>
                        <a:t>Total greenhouse gas emissions including land-use change and forestry - Emissions are measured in million tonnes of carbon dioxide-equivalents.</a:t>
                      </a:r>
                    </a:p>
                  </a:txBody>
                  <a:tcPr marL="10147" marR="1014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317914745"/>
                  </a:ext>
                </a:extLst>
              </a:tr>
              <a:tr h="371004">
                <a:tc>
                  <a:txBody>
                    <a:bodyPr/>
                    <a:lstStyle/>
                    <a:p>
                      <a:pPr rtl="0" fontAlgn="b"/>
                      <a:r>
                        <a:rPr lang="en-IN" sz="1100">
                          <a:effectLst/>
                        </a:rPr>
                        <a:t>total_ghg_excluding_lucf</a:t>
                      </a:r>
                    </a:p>
                  </a:txBody>
                  <a:tcPr marL="10147" marR="1014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100">
                          <a:effectLst/>
                        </a:rPr>
                        <a:t>Total greenhouse gas emissions excluding land-use change and forestry - Emissions are measured in million tonnes of carbon dioxide-equivalents.</a:t>
                      </a:r>
                    </a:p>
                  </a:txBody>
                  <a:tcPr marL="10147" marR="1014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244930791"/>
                  </a:ext>
                </a:extLst>
              </a:tr>
              <a:tr h="185502">
                <a:tc>
                  <a:txBody>
                    <a:bodyPr/>
                    <a:lstStyle/>
                    <a:p>
                      <a:pPr rtl="0" fontAlgn="b"/>
                      <a:r>
                        <a:rPr lang="en-IN" sz="1100">
                          <a:effectLst/>
                        </a:rPr>
                        <a:t>trade_co2</a:t>
                      </a:r>
                    </a:p>
                  </a:txBody>
                  <a:tcPr marL="10147" marR="1014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100">
                          <a:effectLst/>
                        </a:rPr>
                        <a:t>Annual net carbon dioxide (CO2) emissions embedded in trade, measured in million tonnes.</a:t>
                      </a:r>
                    </a:p>
                  </a:txBody>
                  <a:tcPr marL="10147" marR="1014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009165530"/>
                  </a:ext>
                </a:extLst>
              </a:tr>
              <a:tr h="371004">
                <a:tc>
                  <a:txBody>
                    <a:bodyPr/>
                    <a:lstStyle/>
                    <a:p>
                      <a:pPr rtl="0" fontAlgn="b"/>
                      <a:r>
                        <a:rPr lang="en-IN" sz="1100">
                          <a:effectLst/>
                        </a:rPr>
                        <a:t>trade_co2_share</a:t>
                      </a:r>
                    </a:p>
                  </a:txBody>
                  <a:tcPr marL="10147" marR="1014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rtl="0" fontAlgn="b"/>
                      <a:r>
                        <a:rPr lang="en-US" sz="1100" dirty="0">
                          <a:effectLst/>
                        </a:rPr>
                        <a:t>Share of annual CO2 emissions embedded in trade - Annual net carbon dioxide (CO2) emissions embedded in trade, measured as a percentage of emissions of CO2.</a:t>
                      </a:r>
                    </a:p>
                  </a:txBody>
                  <a:tcPr marL="10147" marR="10147"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301582632"/>
                  </a:ext>
                </a:extLst>
              </a:tr>
            </a:tbl>
          </a:graphicData>
        </a:graphic>
      </p:graphicFrame>
    </p:spTree>
    <p:extLst>
      <p:ext uri="{BB962C8B-B14F-4D97-AF65-F5344CB8AC3E}">
        <p14:creationId xmlns:p14="http://schemas.microsoft.com/office/powerpoint/2010/main" val="1740250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281530-0F06-FFAD-579A-CBC2CC731CD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0743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D470-B997-7492-8619-28D84196DA99}"/>
              </a:ext>
            </a:extLst>
          </p:cNvPr>
          <p:cNvSpPr>
            <a:spLocks noGrp="1"/>
          </p:cNvSpPr>
          <p:nvPr>
            <p:ph type="ctrTitle"/>
          </p:nvPr>
        </p:nvSpPr>
        <p:spPr>
          <a:xfrm>
            <a:off x="581191" y="1020431"/>
            <a:ext cx="10993549" cy="590321"/>
          </a:xfrm>
        </p:spPr>
        <p:txBody>
          <a:bodyPr>
            <a:normAutofit fontScale="90000"/>
          </a:bodyPr>
          <a:lstStyle/>
          <a:p>
            <a:r>
              <a:rPr lang="en-US" dirty="0"/>
              <a:t>Dashboard link</a:t>
            </a:r>
            <a:endParaRPr lang="en-IN" dirty="0"/>
          </a:p>
        </p:txBody>
      </p:sp>
      <p:sp>
        <p:nvSpPr>
          <p:cNvPr id="3" name="Subtitle 2">
            <a:extLst>
              <a:ext uri="{FF2B5EF4-FFF2-40B4-BE49-F238E27FC236}">
                <a16:creationId xmlns:a16="http://schemas.microsoft.com/office/drawing/2014/main" id="{8830568B-313E-BA8F-05AD-22EB6CF6845F}"/>
              </a:ext>
            </a:extLst>
          </p:cNvPr>
          <p:cNvSpPr>
            <a:spLocks noGrp="1"/>
          </p:cNvSpPr>
          <p:nvPr>
            <p:ph type="subTitle" idx="1"/>
          </p:nvPr>
        </p:nvSpPr>
        <p:spPr/>
        <p:txBody>
          <a:bodyPr/>
          <a:lstStyle/>
          <a:p>
            <a:r>
              <a:rPr lang="en-US" dirty="0"/>
              <a:t>To view the dashboard in real time, click on the following link:</a:t>
            </a:r>
            <a:endParaRPr lang="en-IN" dirty="0"/>
          </a:p>
        </p:txBody>
      </p:sp>
      <p:sp>
        <p:nvSpPr>
          <p:cNvPr id="5" name="TextBox 4">
            <a:extLst>
              <a:ext uri="{FF2B5EF4-FFF2-40B4-BE49-F238E27FC236}">
                <a16:creationId xmlns:a16="http://schemas.microsoft.com/office/drawing/2014/main" id="{5203F593-4EB5-2E85-1FC7-7631FEAE6293}"/>
              </a:ext>
            </a:extLst>
          </p:cNvPr>
          <p:cNvSpPr txBox="1"/>
          <p:nvPr/>
        </p:nvSpPr>
        <p:spPr>
          <a:xfrm>
            <a:off x="858011" y="4270494"/>
            <a:ext cx="10716729" cy="707886"/>
          </a:xfrm>
          <a:prstGeom prst="rect">
            <a:avLst/>
          </a:prstGeom>
          <a:noFill/>
        </p:spPr>
        <p:txBody>
          <a:bodyPr wrap="square">
            <a:spAutoFit/>
          </a:bodyPr>
          <a:lstStyle/>
          <a:p>
            <a:r>
              <a:rPr lang="en-IN" sz="4000" dirty="0">
                <a:solidFill>
                  <a:schemeClr val="bg2">
                    <a:lumMod val="75000"/>
                  </a:schemeClr>
                </a:solidFill>
                <a:hlinkClick r:id="rId2">
                  <a:extLst>
                    <a:ext uri="{A12FA001-AC4F-418D-AE19-62706E023703}">
                      <ahyp:hlinkClr xmlns:ahyp="http://schemas.microsoft.com/office/drawing/2018/hyperlinkcolor" val="tx"/>
                    </a:ext>
                  </a:extLst>
                </a:hlinkClick>
              </a:rPr>
              <a:t>Global CO2 emissions analysis | Tableau Public</a:t>
            </a:r>
            <a:endParaRPr lang="en-IN" sz="4000" dirty="0">
              <a:solidFill>
                <a:schemeClr val="bg2">
                  <a:lumMod val="75000"/>
                </a:schemeClr>
              </a:solidFill>
            </a:endParaRPr>
          </a:p>
        </p:txBody>
      </p:sp>
    </p:spTree>
    <p:extLst>
      <p:ext uri="{BB962C8B-B14F-4D97-AF65-F5344CB8AC3E}">
        <p14:creationId xmlns:p14="http://schemas.microsoft.com/office/powerpoint/2010/main" val="4143972865"/>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6D3478-2986-4664-940C-67E0CAA21E0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16C154-5A0F-4CDC-8C15-D2E21584649C}">
  <ds:schemaRefs>
    <ds:schemaRef ds:uri="http://schemas.microsoft.com/sharepoint/v3/contenttype/forms"/>
  </ds:schemaRefs>
</ds:datastoreItem>
</file>

<file path=customXml/itemProps3.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{37D1288A-4989-4344-90F3-949CF79F99D8}tf56535239_win32</Template>
  <TotalTime>228</TotalTime>
  <Words>3214</Words>
  <Application>Microsoft Office PowerPoint</Application>
  <PresentationFormat>Widescreen</PresentationFormat>
  <Paragraphs>198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Book</vt:lpstr>
      <vt:lpstr>Franklin Gothic Demi</vt:lpstr>
      <vt:lpstr>Wingdings 2</vt:lpstr>
      <vt:lpstr>DividendVTI</vt:lpstr>
      <vt:lpstr>GLOBAL CO2 EMISSION ANALYSIS USING TABLEAU</vt:lpstr>
      <vt:lpstr>PowerPoint Presentation</vt:lpstr>
      <vt:lpstr>DATA DESCRIPTION (78 fields)</vt:lpstr>
      <vt:lpstr>PowerPoint Presentation</vt:lpstr>
      <vt:lpstr>PowerPoint Presentation</vt:lpstr>
      <vt:lpstr>PowerPoint Presentation</vt:lpstr>
      <vt:lpstr>PowerPoint Presentation</vt:lpstr>
      <vt:lpstr>PowerPoint Presentation</vt:lpstr>
      <vt:lpstr>Dashboard link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Suhani Arora</dc:creator>
  <cp:lastModifiedBy>Suhani Arora</cp:lastModifiedBy>
  <cp:revision>7</cp:revision>
  <dcterms:created xsi:type="dcterms:W3CDTF">2024-10-02T10:11:37Z</dcterms:created>
  <dcterms:modified xsi:type="dcterms:W3CDTF">2024-10-03T03:06:56Z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