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260" r:id="rId6"/>
    <p:sldId id="257" r:id="rId7"/>
    <p:sldId id="268" r:id="rId8"/>
    <p:sldId id="258" r:id="rId9"/>
    <p:sldId id="261" r:id="rId10"/>
    <p:sldId id="267" r:id="rId11"/>
    <p:sldId id="265" r:id="rId12"/>
    <p:sldId id="266" r:id="rId13"/>
    <p:sldId id="263" r:id="rId14"/>
    <p:sldId id="259" r:id="rId15"/>
    <p:sldId id="262" r:id="rId16"/>
    <p:sldId id="269" r:id="rId17"/>
    <p:sldId id="270" r:id="rId18"/>
    <p:sldId id="272" r:id="rId19"/>
    <p:sldId id="271"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11/1/2023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11/1/2023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11/1/2023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11/1/2023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11/1/2023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115616" y="-1755227"/>
            <a:ext cx="7115499" cy="7798610"/>
          </a:xfrm>
        </p:spPr>
        <p:txBody>
          <a:bodyPr anchor="ctr">
            <a:normAutofit/>
          </a:bodyPr>
          <a:lstStyle/>
          <a:p>
            <a:pPr algn="ctr"/>
            <a:r>
              <a:rPr lang="en-US" sz="3200" dirty="0"/>
              <a:t>Project name</a:t>
            </a:r>
            <a:br>
              <a:rPr lang="en-US" sz="3200" dirty="0"/>
            </a:br>
            <a:br>
              <a:rPr lang="en-US" sz="5400" dirty="0"/>
            </a:br>
            <a:r>
              <a:rPr lang="en-IN" sz="5400" b="1" dirty="0">
                <a:effectLst/>
                <a:latin typeface="Calibri" panose="020F0502020204030204" pitchFamily="34" charset="0"/>
                <a:ea typeface="Calibri" panose="020F0502020204030204" pitchFamily="34" charset="0"/>
                <a:cs typeface="Times New Roman" panose="02020603050405020304" pitchFamily="18" charset="0"/>
              </a:rPr>
              <a:t>Employee Travel Booking</a:t>
            </a:r>
            <a:r>
              <a:rPr lang="en-US" sz="5400" b="1" dirty="0">
                <a:effectLst/>
                <a:latin typeface="Calibri" panose="020F0502020204030204" pitchFamily="34" charset="0"/>
                <a:ea typeface="Calibri" panose="020F0502020204030204" pitchFamily="34" charset="0"/>
                <a:cs typeface="Times New Roman" panose="02020603050405020304" pitchFamily="18" charset="0"/>
              </a:rPr>
              <a:t> Website</a:t>
            </a:r>
            <a:endParaRPr lang="en-US" sz="5400" b="1"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427889" y="4130567"/>
            <a:ext cx="3265713" cy="935420"/>
          </a:xfrm>
        </p:spPr>
        <p:txBody>
          <a:bodyPr anchor="ctr">
            <a:normAutofit/>
          </a:bodyPr>
          <a:lstStyle/>
          <a:p>
            <a:r>
              <a:rPr lang="en-US" dirty="0"/>
              <a:t>Name-Suhani Gaikwad</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94290"/>
            <a:ext cx="7454077" cy="5924395"/>
          </a:xfrm>
        </p:spPr>
        <p:txBody>
          <a:bodyPr>
            <a:normAutofit/>
          </a:bodyPr>
          <a:lstStyle/>
          <a:p>
            <a:pPr algn="ctr">
              <a:lnSpc>
                <a:spcPct val="100000"/>
              </a:lnSpc>
            </a:pPr>
            <a:r>
              <a:rPr lang="en-US" sz="2800" b="1" i="1" dirty="0"/>
              <a:t>Modules Of Project</a:t>
            </a:r>
          </a:p>
          <a:p>
            <a:pPr>
              <a:lnSpc>
                <a:spcPct val="100000"/>
              </a:lnSpc>
              <a:buFont typeface="Wingdings" panose="05000000000000000000" pitchFamily="2" charset="2"/>
              <a:buChar char="Ø"/>
            </a:pPr>
            <a:endParaRPr lang="en-US" sz="2800" b="1" i="1" dirty="0"/>
          </a:p>
          <a:p>
            <a:pPr>
              <a:lnSpc>
                <a:spcPct val="100000"/>
              </a:lnSpc>
              <a:buFont typeface="Wingdings" panose="05000000000000000000" pitchFamily="2" charset="2"/>
              <a:buChar char="Ø"/>
            </a:pPr>
            <a:endParaRPr lang="en-US" sz="2800" b="1" i="1" dirty="0"/>
          </a:p>
          <a:p>
            <a:pPr marL="0" indent="0">
              <a:lnSpc>
                <a:spcPct val="100000"/>
              </a:lnSpc>
              <a:buNone/>
            </a:pPr>
            <a:r>
              <a:rPr lang="en-US" sz="2800" b="1" i="1" dirty="0"/>
              <a:t>			</a:t>
            </a:r>
          </a:p>
          <a:p>
            <a:pPr marL="0" indent="0">
              <a:lnSpc>
                <a:spcPct val="100000"/>
              </a:lnSpc>
              <a:buNone/>
            </a:pPr>
            <a:endParaRPr lang="en-US" sz="2800" b="1" i="1" dirty="0"/>
          </a:p>
          <a:p>
            <a:pPr marL="0" indent="0">
              <a:lnSpc>
                <a:spcPct val="100000"/>
              </a:lnSpc>
              <a:buNone/>
            </a:pPr>
            <a:r>
              <a:rPr lang="en-US" sz="2800" b="1" i="1" dirty="0"/>
              <a:t>				</a:t>
            </a:r>
          </a:p>
          <a:p>
            <a:pPr marL="0" indent="0">
              <a:lnSpc>
                <a:spcPct val="100000"/>
              </a:lnSpc>
              <a:buNone/>
            </a:pPr>
            <a:endParaRPr lang="en-US" sz="2800" b="1" i="1" dirty="0"/>
          </a:p>
          <a:p>
            <a:pPr>
              <a:lnSpc>
                <a:spcPct val="100000"/>
              </a:lnSpc>
              <a:buFont typeface="Wingdings" panose="05000000000000000000" pitchFamily="2" charset="2"/>
              <a:buChar char="Ø"/>
            </a:pPr>
            <a:endParaRPr lang="en-US" sz="2800" b="1" i="1" dirty="0"/>
          </a:p>
          <a:p>
            <a:pPr marL="0" indent="0">
              <a:lnSpc>
                <a:spcPct val="100000"/>
              </a:lnSpc>
              <a:buNone/>
            </a:pPr>
            <a:endParaRPr lang="en-US" sz="2800" b="1" i="1" dirty="0"/>
          </a:p>
        </p:txBody>
      </p:sp>
      <p:cxnSp>
        <p:nvCxnSpPr>
          <p:cNvPr id="4" name="Connector: Elbow 3">
            <a:extLst>
              <a:ext uri="{FF2B5EF4-FFF2-40B4-BE49-F238E27FC236}">
                <a16:creationId xmlns:a16="http://schemas.microsoft.com/office/drawing/2014/main" id="{B9EB8528-77D3-4FA0-A448-02A2C9DA9332}"/>
              </a:ext>
            </a:extLst>
          </p:cNvPr>
          <p:cNvCxnSpPr>
            <a:cxnSpLocks/>
          </p:cNvCxnSpPr>
          <p:nvPr/>
        </p:nvCxnSpPr>
        <p:spPr>
          <a:xfrm rot="16200000" flipH="1">
            <a:off x="7657646" y="2442795"/>
            <a:ext cx="912680" cy="71470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83847C2F-6DED-4877-A6EA-C8FD6D0EBB69}"/>
              </a:ext>
            </a:extLst>
          </p:cNvPr>
          <p:cNvSpPr/>
          <p:nvPr/>
        </p:nvSpPr>
        <p:spPr>
          <a:xfrm>
            <a:off x="6335586" y="1429407"/>
            <a:ext cx="296391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Main Menu</a:t>
            </a:r>
            <a:endParaRPr lang="en-IN" sz="2400" dirty="0">
              <a:solidFill>
                <a:schemeClr val="tx1"/>
              </a:solidFill>
            </a:endParaRPr>
          </a:p>
        </p:txBody>
      </p:sp>
      <p:sp>
        <p:nvSpPr>
          <p:cNvPr id="6" name="Rectangle 5">
            <a:extLst>
              <a:ext uri="{FF2B5EF4-FFF2-40B4-BE49-F238E27FC236}">
                <a16:creationId xmlns:a16="http://schemas.microsoft.com/office/drawing/2014/main" id="{829250BC-37CA-487F-BBC0-43F4B37C4445}"/>
              </a:ext>
            </a:extLst>
          </p:cNvPr>
          <p:cNvSpPr/>
          <p:nvPr/>
        </p:nvSpPr>
        <p:spPr>
          <a:xfrm>
            <a:off x="4108469" y="3256487"/>
            <a:ext cx="314259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Add Employee</a:t>
            </a:r>
            <a:endParaRPr lang="en-IN" sz="2400" dirty="0">
              <a:solidFill>
                <a:schemeClr val="tx1"/>
              </a:solidFill>
            </a:endParaRPr>
          </a:p>
        </p:txBody>
      </p:sp>
      <p:sp>
        <p:nvSpPr>
          <p:cNvPr id="7" name="Rectangle 6">
            <a:extLst>
              <a:ext uri="{FF2B5EF4-FFF2-40B4-BE49-F238E27FC236}">
                <a16:creationId xmlns:a16="http://schemas.microsoft.com/office/drawing/2014/main" id="{0DAB9354-F673-434D-8175-29A840DBCB59}"/>
              </a:ext>
            </a:extLst>
          </p:cNvPr>
          <p:cNvSpPr/>
          <p:nvPr/>
        </p:nvSpPr>
        <p:spPr>
          <a:xfrm>
            <a:off x="8047091" y="3256487"/>
            <a:ext cx="312540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Travel Request</a:t>
            </a:r>
            <a:endParaRPr lang="en-IN" sz="2400" dirty="0">
              <a:solidFill>
                <a:schemeClr val="tx1"/>
              </a:solidFill>
            </a:endParaRPr>
          </a:p>
        </p:txBody>
      </p:sp>
      <p:cxnSp>
        <p:nvCxnSpPr>
          <p:cNvPr id="13" name="Connector: Elbow 12">
            <a:extLst>
              <a:ext uri="{FF2B5EF4-FFF2-40B4-BE49-F238E27FC236}">
                <a16:creationId xmlns:a16="http://schemas.microsoft.com/office/drawing/2014/main" id="{011C9F6A-4509-4033-90DC-F4BE3CA69DDA}"/>
              </a:ext>
            </a:extLst>
          </p:cNvPr>
          <p:cNvCxnSpPr>
            <a:cxnSpLocks/>
          </p:cNvCxnSpPr>
          <p:nvPr/>
        </p:nvCxnSpPr>
        <p:spPr>
          <a:xfrm rot="5400000">
            <a:off x="6913219" y="2402133"/>
            <a:ext cx="890801" cy="79602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4230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899337" y="466802"/>
            <a:ext cx="7603205" cy="5924395"/>
          </a:xfrm>
        </p:spPr>
        <p:txBody>
          <a:bodyPr>
            <a:normAutofit/>
          </a:bodyPr>
          <a:lstStyle/>
          <a:p>
            <a:pPr algn="ctr">
              <a:lnSpc>
                <a:spcPct val="100000"/>
              </a:lnSpc>
            </a:pPr>
            <a:r>
              <a:rPr lang="en-US" sz="2800" b="1" i="1" dirty="0"/>
              <a:t>Modules Of Project</a:t>
            </a:r>
          </a:p>
          <a:p>
            <a:pPr>
              <a:lnSpc>
                <a:spcPct val="100000"/>
              </a:lnSpc>
              <a:buFont typeface="Wingdings" panose="05000000000000000000" pitchFamily="2" charset="2"/>
              <a:buChar char="q"/>
            </a:pPr>
            <a:r>
              <a:rPr lang="en-US" sz="2800" b="1" i="1" dirty="0"/>
              <a:t>Employee:-</a:t>
            </a:r>
          </a:p>
          <a:p>
            <a:pPr>
              <a:lnSpc>
                <a:spcPct val="100000"/>
              </a:lnSpc>
              <a:buFont typeface="Wingdings" panose="05000000000000000000" pitchFamily="2" charset="2"/>
              <a:buChar char="ü"/>
            </a:pPr>
            <a:r>
              <a:rPr lang="en-US" sz="2800" b="1" i="1" dirty="0"/>
              <a:t>	</a:t>
            </a:r>
            <a:r>
              <a:rPr lang="en-US" sz="2800" dirty="0"/>
              <a:t>Add Employee Information</a:t>
            </a:r>
          </a:p>
          <a:p>
            <a:pPr>
              <a:lnSpc>
                <a:spcPct val="100000"/>
              </a:lnSpc>
              <a:buFont typeface="Wingdings" panose="05000000000000000000" pitchFamily="2" charset="2"/>
              <a:buChar char="ü"/>
            </a:pPr>
            <a:r>
              <a:rPr lang="en-US" sz="2800" dirty="0"/>
              <a:t>     Edit Employee Information</a:t>
            </a:r>
          </a:p>
          <a:p>
            <a:pPr>
              <a:lnSpc>
                <a:spcPct val="100000"/>
              </a:lnSpc>
              <a:buFont typeface="Wingdings" panose="05000000000000000000" pitchFamily="2" charset="2"/>
              <a:buChar char="ü"/>
            </a:pPr>
            <a:r>
              <a:rPr lang="en-US" sz="2800" dirty="0"/>
              <a:t>     View All Employee</a:t>
            </a:r>
          </a:p>
          <a:p>
            <a:pPr>
              <a:lnSpc>
                <a:spcPct val="100000"/>
              </a:lnSpc>
              <a:buFont typeface="Wingdings" panose="05000000000000000000" pitchFamily="2" charset="2"/>
              <a:buChar char="ü"/>
            </a:pPr>
            <a:r>
              <a:rPr lang="en-US" sz="2800" dirty="0"/>
              <a:t>     Delete Employee</a:t>
            </a:r>
          </a:p>
          <a:p>
            <a:pPr>
              <a:lnSpc>
                <a:spcPct val="100000"/>
              </a:lnSpc>
              <a:buFont typeface="Wingdings" panose="05000000000000000000" pitchFamily="2" charset="2"/>
              <a:buChar char="ü"/>
            </a:pPr>
            <a:endParaRPr lang="en-US" sz="2800" b="1" i="1" dirty="0"/>
          </a:p>
          <a:p>
            <a:pPr>
              <a:lnSpc>
                <a:spcPct val="100000"/>
              </a:lnSpc>
              <a:buFont typeface="Wingdings" panose="05000000000000000000" pitchFamily="2" charset="2"/>
              <a:buChar char="ü"/>
            </a:pPr>
            <a:endParaRPr lang="en-US" sz="2800" b="1" i="1" dirty="0"/>
          </a:p>
          <a:p>
            <a:pPr>
              <a:lnSpc>
                <a:spcPct val="100000"/>
              </a:lnSpc>
              <a:buFont typeface="Wingdings" panose="05000000000000000000" pitchFamily="2" charset="2"/>
              <a:buChar char="ü"/>
            </a:pPr>
            <a:endParaRPr lang="en-US" sz="2800" b="1" i="1" dirty="0"/>
          </a:p>
          <a:p>
            <a:pPr marL="0" indent="0">
              <a:lnSpc>
                <a:spcPct val="100000"/>
              </a:lnSpc>
              <a:buNone/>
            </a:pPr>
            <a:endParaRPr lang="en-US" sz="2800" b="1" i="1" dirty="0"/>
          </a:p>
          <a:p>
            <a:pPr marL="0" indent="0">
              <a:lnSpc>
                <a:spcPct val="100000"/>
              </a:lnSpc>
              <a:buNone/>
            </a:pPr>
            <a:endParaRPr lang="en-US" sz="2800" b="1" i="1" dirty="0"/>
          </a:p>
        </p:txBody>
      </p:sp>
    </p:spTree>
    <p:extLst>
      <p:ext uri="{BB962C8B-B14F-4D97-AF65-F5344CB8AC3E}">
        <p14:creationId xmlns:p14="http://schemas.microsoft.com/office/powerpoint/2010/main" val="287345590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94290"/>
            <a:ext cx="7454077" cy="5924395"/>
          </a:xfrm>
        </p:spPr>
        <p:txBody>
          <a:bodyPr>
            <a:normAutofit lnSpcReduction="10000"/>
          </a:bodyPr>
          <a:lstStyle/>
          <a:p>
            <a:pPr algn="ctr">
              <a:lnSpc>
                <a:spcPct val="100000"/>
              </a:lnSpc>
            </a:pPr>
            <a:endParaRPr lang="en-US" sz="2800" b="1" i="1" dirty="0"/>
          </a:p>
          <a:p>
            <a:pPr>
              <a:lnSpc>
                <a:spcPct val="100000"/>
              </a:lnSpc>
              <a:buFont typeface="Wingdings" panose="05000000000000000000" pitchFamily="2" charset="2"/>
              <a:buChar char="q"/>
            </a:pPr>
            <a:r>
              <a:rPr lang="en-US" sz="2800" b="1" i="1" dirty="0"/>
              <a:t>Travel Request</a:t>
            </a:r>
          </a:p>
          <a:p>
            <a:pPr>
              <a:lnSpc>
                <a:spcPct val="100000"/>
              </a:lnSpc>
              <a:buFont typeface="Wingdings" panose="05000000000000000000" pitchFamily="2" charset="2"/>
              <a:buChar char="ü"/>
            </a:pPr>
            <a:r>
              <a:rPr lang="en-US" sz="2800" dirty="0"/>
              <a:t>Raise Travel Request</a:t>
            </a:r>
          </a:p>
          <a:p>
            <a:pPr>
              <a:lnSpc>
                <a:spcPct val="100000"/>
              </a:lnSpc>
              <a:buFont typeface="Wingdings" panose="05000000000000000000" pitchFamily="2" charset="2"/>
              <a:buChar char="ü"/>
            </a:pPr>
            <a:r>
              <a:rPr lang="en-US" sz="2800" dirty="0"/>
              <a:t>Edit Travel Request</a:t>
            </a:r>
          </a:p>
          <a:p>
            <a:pPr>
              <a:lnSpc>
                <a:spcPct val="100000"/>
              </a:lnSpc>
              <a:buFont typeface="Wingdings" panose="05000000000000000000" pitchFamily="2" charset="2"/>
              <a:buChar char="ü"/>
            </a:pPr>
            <a:r>
              <a:rPr lang="en-US" sz="2800" dirty="0"/>
              <a:t>Show All Requests</a:t>
            </a:r>
          </a:p>
          <a:p>
            <a:pPr>
              <a:lnSpc>
                <a:spcPct val="100000"/>
              </a:lnSpc>
              <a:buFont typeface="Wingdings" panose="05000000000000000000" pitchFamily="2" charset="2"/>
              <a:buChar char="ü"/>
            </a:pPr>
            <a:r>
              <a:rPr lang="en-US" sz="2800" dirty="0"/>
              <a:t>Delete Travel Request</a:t>
            </a:r>
          </a:p>
          <a:p>
            <a:pPr>
              <a:lnSpc>
                <a:spcPct val="100000"/>
              </a:lnSpc>
              <a:buFont typeface="Wingdings" panose="05000000000000000000" pitchFamily="2" charset="2"/>
              <a:buChar char="ü"/>
            </a:pPr>
            <a:r>
              <a:rPr lang="en-US" sz="2800" dirty="0"/>
              <a:t>Approved Status</a:t>
            </a:r>
          </a:p>
          <a:p>
            <a:pPr>
              <a:lnSpc>
                <a:spcPct val="100000"/>
              </a:lnSpc>
              <a:buFont typeface="Wingdings" panose="05000000000000000000" pitchFamily="2" charset="2"/>
              <a:buChar char="ü"/>
            </a:pPr>
            <a:r>
              <a:rPr lang="en-US" sz="2800" dirty="0"/>
              <a:t>Confirm Booking Status</a:t>
            </a:r>
          </a:p>
          <a:p>
            <a:pPr>
              <a:lnSpc>
                <a:spcPct val="100000"/>
              </a:lnSpc>
              <a:buFont typeface="Wingdings" panose="05000000000000000000" pitchFamily="2" charset="2"/>
              <a:buChar char="ü"/>
            </a:pPr>
            <a:r>
              <a:rPr lang="en-US" sz="2800" dirty="0"/>
              <a:t>Action on Current Status</a:t>
            </a:r>
          </a:p>
          <a:p>
            <a:pPr>
              <a:lnSpc>
                <a:spcPct val="100000"/>
              </a:lnSpc>
              <a:buFont typeface="Wingdings" panose="05000000000000000000" pitchFamily="2" charset="2"/>
              <a:buChar char="ü"/>
            </a:pPr>
            <a:r>
              <a:rPr lang="en-US" sz="2800" dirty="0"/>
              <a:t>Show By Specific Location</a:t>
            </a:r>
          </a:p>
          <a:p>
            <a:pPr>
              <a:lnSpc>
                <a:spcPct val="100000"/>
              </a:lnSpc>
              <a:buFont typeface="Wingdings" panose="05000000000000000000" pitchFamily="2" charset="2"/>
              <a:buChar char="ü"/>
            </a:pPr>
            <a:r>
              <a:rPr lang="en-US" sz="2800" dirty="0"/>
              <a:t>View Pending and Approved Status</a:t>
            </a:r>
          </a:p>
        </p:txBody>
      </p:sp>
    </p:spTree>
    <p:extLst>
      <p:ext uri="{BB962C8B-B14F-4D97-AF65-F5344CB8AC3E}">
        <p14:creationId xmlns:p14="http://schemas.microsoft.com/office/powerpoint/2010/main" val="78722966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pic>
        <p:nvPicPr>
          <p:cNvPr id="4" name="Content Placeholder 3">
            <a:extLst>
              <a:ext uri="{FF2B5EF4-FFF2-40B4-BE49-F238E27FC236}">
                <a16:creationId xmlns:a16="http://schemas.microsoft.com/office/drawing/2014/main" id="{63D3DF3E-4E94-4245-9C50-D5FC85F82763}"/>
              </a:ext>
            </a:extLst>
          </p:cNvPr>
          <p:cNvPicPr>
            <a:picLocks noGrp="1" noChangeAspect="1"/>
          </p:cNvPicPr>
          <p:nvPr>
            <p:ph idx="1"/>
          </p:nvPr>
        </p:nvPicPr>
        <p:blipFill rotWithShape="1">
          <a:blip r:embed="rId3"/>
          <a:srcRect l="-174" t="2874" r="57330" b="23624"/>
          <a:stretch/>
        </p:blipFill>
        <p:spPr>
          <a:xfrm>
            <a:off x="3638349" y="180474"/>
            <a:ext cx="8200725" cy="6497052"/>
          </a:xfrm>
        </p:spPr>
      </p:pic>
    </p:spTree>
    <p:extLst>
      <p:ext uri="{BB962C8B-B14F-4D97-AF65-F5344CB8AC3E}">
        <p14:creationId xmlns:p14="http://schemas.microsoft.com/office/powerpoint/2010/main" val="229361970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pic>
        <p:nvPicPr>
          <p:cNvPr id="4" name="Content Placeholder 3">
            <a:extLst>
              <a:ext uri="{FF2B5EF4-FFF2-40B4-BE49-F238E27FC236}">
                <a16:creationId xmlns:a16="http://schemas.microsoft.com/office/drawing/2014/main" id="{5C9FC627-73F0-4B62-8B50-5E64E68987DB}"/>
              </a:ext>
            </a:extLst>
          </p:cNvPr>
          <p:cNvPicPr>
            <a:picLocks noGrp="1" noChangeAspect="1"/>
          </p:cNvPicPr>
          <p:nvPr>
            <p:ph idx="1"/>
          </p:nvPr>
        </p:nvPicPr>
        <p:blipFill rotWithShape="1">
          <a:blip r:embed="rId3"/>
          <a:srcRect l="-135" t="3103" r="38927" b="45873"/>
          <a:stretch/>
        </p:blipFill>
        <p:spPr>
          <a:xfrm>
            <a:off x="3638349" y="250257"/>
            <a:ext cx="4321743" cy="3262964"/>
          </a:xfrm>
        </p:spPr>
      </p:pic>
    </p:spTree>
    <p:extLst>
      <p:ext uri="{BB962C8B-B14F-4D97-AF65-F5344CB8AC3E}">
        <p14:creationId xmlns:p14="http://schemas.microsoft.com/office/powerpoint/2010/main" val="344242107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94290"/>
            <a:ext cx="7454077" cy="6183512"/>
          </a:xfrm>
        </p:spPr>
        <p:txBody>
          <a:bodyPr>
            <a:normAutofit lnSpcReduction="10000"/>
          </a:bodyPr>
          <a:lstStyle/>
          <a:p>
            <a:pPr algn="ctr" rtl="0"/>
            <a:r>
              <a:rPr lang="en-US" sz="2800" b="1" dirty="0">
                <a:effectLst/>
              </a:rPr>
              <a:t>Development Components</a:t>
            </a:r>
          </a:p>
          <a:p>
            <a:pPr marL="0" indent="0" rtl="0">
              <a:buNone/>
            </a:pPr>
            <a:endParaRPr lang="en-US" sz="2000" dirty="0">
              <a:effectLst/>
            </a:endParaRPr>
          </a:p>
          <a:p>
            <a:pPr marL="0" indent="0" rtl="0">
              <a:buNone/>
            </a:pPr>
            <a:r>
              <a:rPr lang="en-US" sz="2000" dirty="0">
                <a:effectLst/>
              </a:rPr>
              <a:t>•.NET Framework: core development framework.</a:t>
            </a:r>
          </a:p>
          <a:p>
            <a:pPr marL="0" indent="0" rtl="0">
              <a:buNone/>
            </a:pPr>
            <a:endParaRPr lang="en-US" sz="2000" dirty="0">
              <a:effectLst/>
            </a:endParaRPr>
          </a:p>
          <a:p>
            <a:pPr marL="0" indent="0" rtl="0">
              <a:buNone/>
            </a:pPr>
            <a:r>
              <a:rPr lang="en-US" sz="2000" dirty="0">
                <a:effectLst/>
              </a:rPr>
              <a:t>•C# Programming Language: Primary language used.</a:t>
            </a:r>
          </a:p>
          <a:p>
            <a:pPr marL="0" indent="0" rtl="0">
              <a:buNone/>
            </a:pPr>
            <a:endParaRPr lang="en-US" sz="2000" dirty="0">
              <a:effectLst/>
            </a:endParaRPr>
          </a:p>
          <a:p>
            <a:pPr marL="0" indent="0" rtl="0">
              <a:buNone/>
            </a:pPr>
            <a:r>
              <a:rPr lang="en-US" sz="2000" dirty="0">
                <a:effectLst/>
              </a:rPr>
              <a:t>•Visual Studio 2022: The Integrated Development Environment (IDE)</a:t>
            </a:r>
          </a:p>
          <a:p>
            <a:pPr marL="0" indent="0" rtl="0">
              <a:buNone/>
            </a:pPr>
            <a:endParaRPr lang="en-US" sz="2000" dirty="0">
              <a:effectLst/>
            </a:endParaRPr>
          </a:p>
          <a:p>
            <a:pPr marL="0" indent="0" rtl="0">
              <a:buNone/>
            </a:pPr>
            <a:r>
              <a:rPr lang="en-US" sz="2000" dirty="0">
                <a:effectLst/>
              </a:rPr>
              <a:t>•Class Library (.NET Framework): Used to create class objects and relationships.</a:t>
            </a:r>
          </a:p>
          <a:p>
            <a:pPr marL="0" indent="0" rtl="0">
              <a:buNone/>
            </a:pPr>
            <a:endParaRPr lang="en-US" sz="2000" dirty="0">
              <a:effectLst/>
            </a:endParaRPr>
          </a:p>
          <a:p>
            <a:pPr marL="0" indent="0" rtl="0">
              <a:buNone/>
            </a:pPr>
            <a:r>
              <a:rPr lang="en-US" sz="2000" dirty="0">
                <a:effectLst/>
              </a:rPr>
              <a:t>•Console Application (.NET Framework): The application's user interface.</a:t>
            </a:r>
          </a:p>
          <a:p>
            <a:pPr marL="0" indent="0" rtl="0">
              <a:buNone/>
            </a:pPr>
            <a:endParaRPr lang="en-US" sz="2000" dirty="0">
              <a:effectLst/>
            </a:endParaRPr>
          </a:p>
          <a:p>
            <a:pPr marL="0" indent="0" rtl="0">
              <a:buNone/>
            </a:pPr>
            <a:r>
              <a:rPr lang="en-US" sz="2000" dirty="0">
                <a:effectLst/>
              </a:rPr>
              <a:t>•Git for Version Control: Ensuring code versioning and collaboration.</a:t>
            </a:r>
          </a:p>
        </p:txBody>
      </p:sp>
    </p:spTree>
    <p:extLst>
      <p:ext uri="{BB962C8B-B14F-4D97-AF65-F5344CB8AC3E}">
        <p14:creationId xmlns:p14="http://schemas.microsoft.com/office/powerpoint/2010/main" val="161084828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94290"/>
            <a:ext cx="7454077" cy="5924395"/>
          </a:xfrm>
        </p:spPr>
        <p:txBody>
          <a:bodyPr>
            <a:normAutofit fontScale="92500" lnSpcReduction="10000"/>
          </a:bodyPr>
          <a:lstStyle/>
          <a:p>
            <a:pPr algn="ctr">
              <a:lnSpc>
                <a:spcPct val="100000"/>
              </a:lnSpc>
            </a:pPr>
            <a:r>
              <a:rPr lang="en-US" sz="3000" b="1" i="1" dirty="0"/>
              <a:t>Conclusion</a:t>
            </a:r>
          </a:p>
          <a:p>
            <a:pPr algn="ctr">
              <a:lnSpc>
                <a:spcPct val="100000"/>
              </a:lnSpc>
            </a:pPr>
            <a:endParaRPr lang="en-US" sz="2800" b="1" i="1" dirty="0"/>
          </a:p>
          <a:p>
            <a:pPr>
              <a:lnSpc>
                <a:spcPct val="100000"/>
              </a:lnSpc>
            </a:pPr>
            <a:r>
              <a:rPr lang="en-US" sz="2400" b="0" i="0" dirty="0">
                <a:solidFill>
                  <a:srgbClr val="374151"/>
                </a:solidFill>
                <a:effectLst/>
              </a:rPr>
              <a:t>The console application streamlines and automates the process of submitting, approving, and managing employee travel requests, making it more efficient and convenient for both employees and managers.</a:t>
            </a:r>
            <a:endParaRPr lang="en-US" sz="2400" b="1" i="1" dirty="0">
              <a:solidFill>
                <a:srgbClr val="374151"/>
              </a:solidFill>
              <a:effectLst/>
            </a:endParaRPr>
          </a:p>
          <a:p>
            <a:pPr>
              <a:lnSpc>
                <a:spcPct val="100000"/>
              </a:lnSpc>
            </a:pPr>
            <a:r>
              <a:rPr lang="en-US" sz="2400" b="0" i="0" dirty="0">
                <a:solidFill>
                  <a:srgbClr val="374151"/>
                </a:solidFill>
                <a:effectLst/>
              </a:rPr>
              <a:t>The application provides a user-friendly console interface, allowing employees to submit travel requests and managers to approve or reject them with ease. This simplicity enhances user adoption and reduces training requirements.</a:t>
            </a:r>
            <a:endParaRPr lang="en-US" sz="2400" b="1" i="1" dirty="0">
              <a:solidFill>
                <a:srgbClr val="374151"/>
              </a:solidFill>
            </a:endParaRPr>
          </a:p>
          <a:p>
            <a:pPr>
              <a:lnSpc>
                <a:spcPct val="100000"/>
              </a:lnSpc>
            </a:pPr>
            <a:r>
              <a:rPr lang="en-US" sz="2400" b="0" i="0" dirty="0">
                <a:solidFill>
                  <a:srgbClr val="374151"/>
                </a:solidFill>
                <a:effectLst/>
              </a:rPr>
              <a:t>The application employs well-structured Business Access Layer (BAL) and Data Access Layer (DAL) components to manage business rules, data interactions, and data storage effectively.</a:t>
            </a:r>
            <a:endParaRPr lang="en-US" sz="2400" b="1" i="1" dirty="0"/>
          </a:p>
        </p:txBody>
      </p:sp>
    </p:spTree>
    <p:extLst>
      <p:ext uri="{BB962C8B-B14F-4D97-AF65-F5344CB8AC3E}">
        <p14:creationId xmlns:p14="http://schemas.microsoft.com/office/powerpoint/2010/main" val="395164388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94290"/>
            <a:ext cx="7454077" cy="5924395"/>
          </a:xfrm>
        </p:spPr>
        <p:txBody>
          <a:bodyPr>
            <a:normAutofit/>
          </a:bodyPr>
          <a:lstStyle/>
          <a:p>
            <a:pPr algn="ctr">
              <a:lnSpc>
                <a:spcPct val="100000"/>
              </a:lnSpc>
            </a:pPr>
            <a:endParaRPr lang="en-US" sz="2800" b="1" i="1" dirty="0"/>
          </a:p>
          <a:p>
            <a:pPr algn="ctr">
              <a:lnSpc>
                <a:spcPct val="100000"/>
              </a:lnSpc>
            </a:pPr>
            <a:endParaRPr lang="en-US" sz="2800" b="1" i="1" dirty="0"/>
          </a:p>
          <a:p>
            <a:pPr algn="ctr">
              <a:lnSpc>
                <a:spcPct val="100000"/>
              </a:lnSpc>
            </a:pPr>
            <a:endParaRPr lang="en-US" sz="2800" b="1" i="1" dirty="0"/>
          </a:p>
          <a:p>
            <a:pPr algn="ctr">
              <a:lnSpc>
                <a:spcPct val="100000"/>
              </a:lnSpc>
            </a:pPr>
            <a:endParaRPr lang="en-US" sz="2800" b="1" i="1" dirty="0"/>
          </a:p>
          <a:p>
            <a:pPr algn="ctr">
              <a:lnSpc>
                <a:spcPct val="100000"/>
              </a:lnSpc>
            </a:pPr>
            <a:endParaRPr lang="en-US" sz="2800" b="1" i="1" dirty="0"/>
          </a:p>
          <a:p>
            <a:pPr marL="0" indent="0" algn="ctr">
              <a:lnSpc>
                <a:spcPct val="100000"/>
              </a:lnSpc>
              <a:buNone/>
            </a:pPr>
            <a:r>
              <a:rPr lang="en-US" sz="5400" b="1" i="1" dirty="0">
                <a:solidFill>
                  <a:srgbClr val="C00000"/>
                </a:solidFill>
              </a:rPr>
              <a:t>Thank</a:t>
            </a:r>
            <a:r>
              <a:rPr lang="en-US" sz="5400" b="1" i="1" dirty="0"/>
              <a:t> You..!</a:t>
            </a:r>
          </a:p>
        </p:txBody>
      </p:sp>
    </p:spTree>
    <p:extLst>
      <p:ext uri="{BB962C8B-B14F-4D97-AF65-F5344CB8AC3E}">
        <p14:creationId xmlns:p14="http://schemas.microsoft.com/office/powerpoint/2010/main" val="8773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94290"/>
            <a:ext cx="7454077" cy="5924395"/>
          </a:xfrm>
        </p:spPr>
        <p:txBody>
          <a:bodyPr>
            <a:normAutofit/>
          </a:bodyPr>
          <a:lstStyle/>
          <a:p>
            <a:pPr algn="ctr">
              <a:lnSpc>
                <a:spcPct val="100000"/>
              </a:lnSpc>
            </a:pPr>
            <a:r>
              <a:rPr lang="en-US" sz="2800" b="1" i="1" dirty="0">
                <a:latin typeface="+mj-lt"/>
              </a:rPr>
              <a:t>Content</a:t>
            </a:r>
          </a:p>
          <a:p>
            <a:pPr>
              <a:lnSpc>
                <a:spcPct val="100000"/>
              </a:lnSpc>
              <a:buFont typeface="Wingdings" panose="05000000000000000000" pitchFamily="2" charset="2"/>
              <a:buChar char="Ø"/>
            </a:pPr>
            <a:r>
              <a:rPr lang="en-US" sz="2000" b="1" i="1" dirty="0">
                <a:latin typeface="+mj-lt"/>
              </a:rPr>
              <a:t>Introduction</a:t>
            </a:r>
          </a:p>
          <a:p>
            <a:pPr>
              <a:lnSpc>
                <a:spcPct val="100000"/>
              </a:lnSpc>
              <a:buFont typeface="Wingdings" panose="05000000000000000000" pitchFamily="2" charset="2"/>
              <a:buChar char="Ø"/>
            </a:pPr>
            <a:r>
              <a:rPr lang="en-US" sz="2000" b="1" i="1" dirty="0">
                <a:latin typeface="+mj-lt"/>
              </a:rPr>
              <a:t>Abstract</a:t>
            </a:r>
          </a:p>
          <a:p>
            <a:pPr>
              <a:lnSpc>
                <a:spcPct val="100000"/>
              </a:lnSpc>
              <a:buFont typeface="Wingdings" panose="05000000000000000000" pitchFamily="2" charset="2"/>
              <a:buChar char="Ø"/>
            </a:pPr>
            <a:r>
              <a:rPr lang="en-US" sz="2000" b="1" i="1" dirty="0">
                <a:latin typeface="+mj-lt"/>
              </a:rPr>
              <a:t>Problem Statement</a:t>
            </a:r>
          </a:p>
          <a:p>
            <a:pPr>
              <a:lnSpc>
                <a:spcPct val="100000"/>
              </a:lnSpc>
              <a:buFont typeface="Wingdings" panose="05000000000000000000" pitchFamily="2" charset="2"/>
              <a:buChar char="Ø"/>
            </a:pPr>
            <a:r>
              <a:rPr lang="en-US" sz="2000" b="1" i="1" dirty="0">
                <a:latin typeface="+mj-lt"/>
              </a:rPr>
              <a:t>Flow Chart</a:t>
            </a:r>
          </a:p>
          <a:p>
            <a:pPr>
              <a:lnSpc>
                <a:spcPct val="100000"/>
              </a:lnSpc>
              <a:buFont typeface="Wingdings" panose="05000000000000000000" pitchFamily="2" charset="2"/>
              <a:buChar char="Ø"/>
            </a:pPr>
            <a:r>
              <a:rPr lang="en-US" sz="2000" b="1" i="1" dirty="0">
                <a:latin typeface="+mj-lt"/>
              </a:rPr>
              <a:t>Application Layer</a:t>
            </a:r>
          </a:p>
          <a:p>
            <a:pPr marL="571500" indent="-571500" algn="ctr">
              <a:lnSpc>
                <a:spcPct val="100000"/>
              </a:lnSpc>
              <a:buFont typeface="+mj-lt"/>
              <a:buAutoNum type="romanLcPeriod"/>
            </a:pPr>
            <a:r>
              <a:rPr lang="en-US" sz="2000" b="1" i="1" dirty="0">
                <a:latin typeface="+mj-lt"/>
              </a:rPr>
              <a:t>Business Access Layer</a:t>
            </a:r>
          </a:p>
          <a:p>
            <a:pPr marL="571500" indent="-571500" algn="ctr">
              <a:lnSpc>
                <a:spcPct val="100000"/>
              </a:lnSpc>
              <a:buFont typeface="+mj-lt"/>
              <a:buAutoNum type="romanLcPeriod"/>
            </a:pPr>
            <a:r>
              <a:rPr lang="en-US" sz="2000" b="1" i="1" dirty="0">
                <a:latin typeface="+mj-lt"/>
              </a:rPr>
              <a:t>Data Access Layer</a:t>
            </a:r>
          </a:p>
          <a:p>
            <a:pPr marL="571500" indent="-571500" algn="ctr">
              <a:lnSpc>
                <a:spcPct val="100000"/>
              </a:lnSpc>
              <a:buFont typeface="+mj-lt"/>
              <a:buAutoNum type="romanLcPeriod"/>
            </a:pPr>
            <a:endParaRPr lang="en-US" sz="2000" b="1" i="1" dirty="0">
              <a:latin typeface="+mj-lt"/>
            </a:endParaRPr>
          </a:p>
          <a:p>
            <a:pPr>
              <a:lnSpc>
                <a:spcPct val="100000"/>
              </a:lnSpc>
              <a:buFont typeface="Wingdings" panose="05000000000000000000" pitchFamily="2" charset="2"/>
              <a:buChar char="Ø"/>
            </a:pPr>
            <a:r>
              <a:rPr lang="en-US" sz="2000" b="1" i="1" dirty="0">
                <a:latin typeface="+mj-lt"/>
              </a:rPr>
              <a:t>Module Of Projects</a:t>
            </a:r>
          </a:p>
          <a:p>
            <a:pPr>
              <a:lnSpc>
                <a:spcPct val="100000"/>
              </a:lnSpc>
              <a:buFont typeface="Wingdings" panose="05000000000000000000" pitchFamily="2" charset="2"/>
              <a:buChar char="Ø"/>
            </a:pPr>
            <a:r>
              <a:rPr lang="en-US" sz="2000" b="1" i="1" dirty="0">
                <a:latin typeface="+mj-lt"/>
              </a:rPr>
              <a:t>Project Screens</a:t>
            </a:r>
          </a:p>
          <a:p>
            <a:pPr>
              <a:lnSpc>
                <a:spcPct val="100000"/>
              </a:lnSpc>
              <a:buFont typeface="Wingdings" panose="05000000000000000000" pitchFamily="2" charset="2"/>
              <a:buChar char="Ø"/>
            </a:pPr>
            <a:r>
              <a:rPr lang="en-US" sz="2000" b="1" i="1" dirty="0">
                <a:latin typeface="+mj-lt"/>
              </a:rPr>
              <a:t>Conclusion</a:t>
            </a:r>
          </a:p>
        </p:txBody>
      </p:sp>
    </p:spTree>
    <p:extLst>
      <p:ext uri="{BB962C8B-B14F-4D97-AF65-F5344CB8AC3E}">
        <p14:creationId xmlns:p14="http://schemas.microsoft.com/office/powerpoint/2010/main" val="9446252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8" y="294290"/>
            <a:ext cx="7179638" cy="5924395"/>
          </a:xfrm>
        </p:spPr>
        <p:txBody>
          <a:bodyPr>
            <a:normAutofit/>
          </a:bodyPr>
          <a:lstStyle/>
          <a:p>
            <a:pPr marL="0" indent="0" algn="ctr">
              <a:lnSpc>
                <a:spcPct val="100000"/>
              </a:lnSpc>
              <a:buNone/>
            </a:pPr>
            <a:r>
              <a:rPr lang="en-US" sz="2800" b="1" dirty="0">
                <a:latin typeface="+mj-lt"/>
              </a:rPr>
              <a:t>Introduction</a:t>
            </a:r>
          </a:p>
          <a:p>
            <a:pPr marL="0" indent="0">
              <a:lnSpc>
                <a:spcPct val="100000"/>
              </a:lnSpc>
              <a:buNone/>
            </a:pPr>
            <a:endParaRPr lang="en-US" sz="2400" b="1" dirty="0"/>
          </a:p>
          <a:p>
            <a:pPr marL="0" indent="0">
              <a:lnSpc>
                <a:spcPct val="100000"/>
              </a:lnSpc>
              <a:buNone/>
            </a:pPr>
            <a:endParaRPr lang="en-US" sz="2400" b="1" dirty="0"/>
          </a:p>
          <a:p>
            <a:pPr>
              <a:lnSpc>
                <a:spcPct val="100000"/>
              </a:lnSpc>
              <a:buFont typeface="Wingdings" panose="05000000000000000000" pitchFamily="2" charset="2"/>
              <a:buChar char="Ø"/>
            </a:pPr>
            <a:r>
              <a:rPr lang="en-US" sz="2400" dirty="0"/>
              <a:t>Employee Travel Request Management Provides Ticket Raising facility for employee to travel for business related requirement.</a:t>
            </a:r>
          </a:p>
          <a:p>
            <a:pPr>
              <a:lnSpc>
                <a:spcPct val="100000"/>
              </a:lnSpc>
              <a:buFont typeface="Wingdings" panose="05000000000000000000" pitchFamily="2" charset="2"/>
              <a:buChar char="Ø"/>
            </a:pPr>
            <a:endParaRPr lang="en-US" sz="2400" dirty="0"/>
          </a:p>
          <a:p>
            <a:pPr>
              <a:lnSpc>
                <a:spcPct val="100000"/>
              </a:lnSpc>
              <a:buFont typeface="Wingdings" panose="05000000000000000000" pitchFamily="2" charset="2"/>
              <a:buChar char="Ø"/>
            </a:pPr>
            <a:r>
              <a:rPr lang="en-US" sz="2400" dirty="0"/>
              <a:t>Employee Raising Request And Travel Agent Working On Raise Request of  Employee To Approve Or Decline.</a:t>
            </a:r>
          </a:p>
          <a:p>
            <a:pPr>
              <a:lnSpc>
                <a:spcPct val="100000"/>
              </a:lnSpc>
              <a:buFont typeface="Wingdings" panose="05000000000000000000" pitchFamily="2" charset="2"/>
              <a:buChar char="Ø"/>
            </a:pPr>
            <a:endParaRPr lang="en-US" sz="2400" dirty="0"/>
          </a:p>
          <a:p>
            <a:pPr marL="0" indent="0">
              <a:lnSpc>
                <a:spcPct val="100000"/>
              </a:lnSpc>
              <a:buNone/>
            </a:pPr>
            <a:endParaRPr lang="en-US" sz="2400" b="1"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94290"/>
            <a:ext cx="7454077" cy="5924395"/>
          </a:xfrm>
        </p:spPr>
        <p:txBody>
          <a:bodyPr>
            <a:normAutofit/>
          </a:bodyPr>
          <a:lstStyle/>
          <a:p>
            <a:pPr algn="ctr">
              <a:lnSpc>
                <a:spcPct val="100000"/>
              </a:lnSpc>
            </a:pPr>
            <a:r>
              <a:rPr lang="en-US" sz="2800" b="1" i="1" dirty="0"/>
              <a:t>Abstract</a:t>
            </a:r>
          </a:p>
          <a:p>
            <a:pPr marL="0" indent="0" algn="ctr">
              <a:lnSpc>
                <a:spcPct val="100000"/>
              </a:lnSpc>
              <a:buNone/>
            </a:pPr>
            <a:endParaRPr lang="en-US" sz="2800" b="1" i="1" dirty="0"/>
          </a:p>
          <a:p>
            <a:pPr marL="0" indent="0">
              <a:lnSpc>
                <a:spcPct val="100000"/>
              </a:lnSpc>
              <a:buNone/>
            </a:pPr>
            <a:r>
              <a:rPr lang="en-US" sz="2800" b="0" i="0" dirty="0">
                <a:solidFill>
                  <a:srgbClr val="374151"/>
                </a:solidFill>
                <a:effectLst/>
              </a:rPr>
              <a:t>The Employee Travel Booking Application streamlines travel requests for employees, allowing them to submit requests for domestic and international business travel. The system automates the process, enabling employees to request travel, managers to approve or reject, and travel agents to confirm or mark as "Bookings not available."</a:t>
            </a:r>
            <a:endParaRPr lang="en-US" sz="2800" b="1" i="1" dirty="0"/>
          </a:p>
        </p:txBody>
      </p:sp>
    </p:spTree>
    <p:extLst>
      <p:ext uri="{BB962C8B-B14F-4D97-AF65-F5344CB8AC3E}">
        <p14:creationId xmlns:p14="http://schemas.microsoft.com/office/powerpoint/2010/main" val="34774898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2158" y="-210207"/>
            <a:ext cx="7454077" cy="7068207"/>
          </a:xfrm>
        </p:spPr>
        <p:txBody>
          <a:bodyPr>
            <a:normAutofit/>
          </a:bodyPr>
          <a:lstStyle/>
          <a:p>
            <a:pPr marL="0" indent="0" algn="ctr">
              <a:lnSpc>
                <a:spcPct val="100000"/>
              </a:lnSpc>
              <a:buNone/>
            </a:pPr>
            <a:endParaRPr lang="en-US" sz="2800" dirty="0">
              <a:latin typeface="Inter"/>
            </a:endParaRPr>
          </a:p>
          <a:p>
            <a:pPr marL="0" indent="0" algn="ctr">
              <a:lnSpc>
                <a:spcPct val="100000"/>
              </a:lnSpc>
              <a:buNone/>
            </a:pPr>
            <a:r>
              <a:rPr lang="en-US" sz="2800" b="1" dirty="0">
                <a:latin typeface="Inter"/>
              </a:rPr>
              <a:t>Problem Statement</a:t>
            </a:r>
          </a:p>
          <a:p>
            <a:pPr>
              <a:lnSpc>
                <a:spcPct val="100000"/>
              </a:lnSpc>
            </a:pPr>
            <a:endParaRPr lang="en-US" sz="2800" b="0" i="0" dirty="0">
              <a:effectLst/>
              <a:latin typeface="Inter"/>
            </a:endParaRPr>
          </a:p>
          <a:p>
            <a:pPr>
              <a:lnSpc>
                <a:spcPct val="100000"/>
              </a:lnSpc>
              <a:buFont typeface="Wingdings" panose="05000000000000000000" pitchFamily="2" charset="2"/>
              <a:buChar char="Ø"/>
            </a:pPr>
            <a:r>
              <a:rPr lang="en-US" sz="2800" b="0" i="0" dirty="0">
                <a:effectLst/>
                <a:latin typeface="Inter"/>
              </a:rPr>
              <a:t>	</a:t>
            </a:r>
            <a:r>
              <a:rPr lang="en-US" sz="2800" b="0" i="0" dirty="0">
                <a:effectLst/>
              </a:rPr>
              <a:t>To Give Employee The Platform To Raise a Request and to  perform further action by travel agent like approve , reject .</a:t>
            </a:r>
          </a:p>
          <a:p>
            <a:pPr>
              <a:lnSpc>
                <a:spcPct val="100000"/>
              </a:lnSpc>
              <a:buFont typeface="Wingdings" panose="05000000000000000000" pitchFamily="2" charset="2"/>
              <a:buChar char="Ø"/>
            </a:pPr>
            <a:endParaRPr lang="en-US" sz="2800" dirty="0"/>
          </a:p>
          <a:p>
            <a:pPr>
              <a:lnSpc>
                <a:spcPct val="100000"/>
              </a:lnSpc>
              <a:buFont typeface="Wingdings" panose="05000000000000000000" pitchFamily="2" charset="2"/>
              <a:buChar char="Ø"/>
            </a:pPr>
            <a:r>
              <a:rPr lang="en-US" sz="2800" dirty="0"/>
              <a:t>Our Priority will be our Employee Requests and there Travel Status Approval.</a:t>
            </a:r>
          </a:p>
          <a:p>
            <a:pPr>
              <a:lnSpc>
                <a:spcPct val="100000"/>
              </a:lnSpc>
              <a:buFont typeface="Wingdings" panose="05000000000000000000" pitchFamily="2" charset="2"/>
              <a:buChar char="Ø"/>
            </a:pPr>
            <a:endParaRPr lang="en-US" sz="2800" dirty="0"/>
          </a:p>
          <a:p>
            <a:pPr>
              <a:lnSpc>
                <a:spcPct val="100000"/>
              </a:lnSpc>
              <a:buFont typeface="Wingdings" panose="05000000000000000000" pitchFamily="2" charset="2"/>
              <a:buChar char="Ø"/>
            </a:pPr>
            <a:r>
              <a:rPr lang="en-US" sz="2800" dirty="0"/>
              <a:t>We are be giving fields for  employee to enter the correct data fields .</a:t>
            </a:r>
            <a:endParaRPr lang="en-US" sz="2000" dirty="0"/>
          </a:p>
        </p:txBody>
      </p:sp>
    </p:spTree>
    <p:extLst>
      <p:ext uri="{BB962C8B-B14F-4D97-AF65-F5344CB8AC3E}">
        <p14:creationId xmlns:p14="http://schemas.microsoft.com/office/powerpoint/2010/main" val="10543419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5" name="TextBox 4">
            <a:extLst>
              <a:ext uri="{FF2B5EF4-FFF2-40B4-BE49-F238E27FC236}">
                <a16:creationId xmlns:a16="http://schemas.microsoft.com/office/drawing/2014/main" id="{DA972FC5-2B79-4F6B-9DA9-84D7AC76F4E8}"/>
              </a:ext>
            </a:extLst>
          </p:cNvPr>
          <p:cNvSpPr txBox="1"/>
          <p:nvPr/>
        </p:nvSpPr>
        <p:spPr>
          <a:xfrm>
            <a:off x="3510455" y="294290"/>
            <a:ext cx="2286513" cy="461665"/>
          </a:xfrm>
          <a:prstGeom prst="rect">
            <a:avLst/>
          </a:prstGeom>
          <a:noFill/>
        </p:spPr>
        <p:txBody>
          <a:bodyPr wrap="square" rtlCol="0">
            <a:spAutoFit/>
          </a:bodyPr>
          <a:lstStyle/>
          <a:p>
            <a:r>
              <a:rPr lang="en-US" sz="2400" b="1" dirty="0"/>
              <a:t>Flow Diagram</a:t>
            </a:r>
            <a:endParaRPr lang="en-IN" sz="2400" b="1" dirty="0"/>
          </a:p>
        </p:txBody>
      </p:sp>
      <p:pic>
        <p:nvPicPr>
          <p:cNvPr id="1026" name="Picture 2">
            <a:extLst>
              <a:ext uri="{FF2B5EF4-FFF2-40B4-BE49-F238E27FC236}">
                <a16:creationId xmlns:a16="http://schemas.microsoft.com/office/drawing/2014/main" id="{1EEFACA8-53B3-4923-B185-43F3E687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033" y="0"/>
            <a:ext cx="418888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8830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pic>
        <p:nvPicPr>
          <p:cNvPr id="6" name="Content Placeholder 5">
            <a:extLst>
              <a:ext uri="{FF2B5EF4-FFF2-40B4-BE49-F238E27FC236}">
                <a16:creationId xmlns:a16="http://schemas.microsoft.com/office/drawing/2014/main" id="{A782BE7F-A7C7-4A2A-80ED-7A1C7FEF736E}"/>
              </a:ext>
            </a:extLst>
          </p:cNvPr>
          <p:cNvPicPr>
            <a:picLocks noGrp="1"/>
          </p:cNvPicPr>
          <p:nvPr>
            <p:ph idx="1"/>
          </p:nvPr>
        </p:nvPicPr>
        <p:blipFill rotWithShape="1">
          <a:blip r:embed="rId3"/>
          <a:srcRect l="30467" t="54409" r="35420" b="25984"/>
          <a:stretch/>
        </p:blipFill>
        <p:spPr bwMode="auto">
          <a:xfrm>
            <a:off x="4466859" y="1676401"/>
            <a:ext cx="5930208" cy="3369732"/>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81E2F444-8562-4EC8-A8A2-DD11331D1DFF}"/>
              </a:ext>
            </a:extLst>
          </p:cNvPr>
          <p:cNvSpPr txBox="1"/>
          <p:nvPr/>
        </p:nvSpPr>
        <p:spPr>
          <a:xfrm>
            <a:off x="5969000" y="5554133"/>
            <a:ext cx="3860800" cy="369332"/>
          </a:xfrm>
          <a:prstGeom prst="rect">
            <a:avLst/>
          </a:prstGeom>
          <a:noFill/>
        </p:spPr>
        <p:txBody>
          <a:bodyPr wrap="square" rtlCol="0">
            <a:spAutoFit/>
          </a:bodyPr>
          <a:lstStyle/>
          <a:p>
            <a:r>
              <a:rPr lang="en-US" b="1" i="1" dirty="0"/>
              <a:t>Fig:-Flow Of Application</a:t>
            </a:r>
            <a:endParaRPr lang="en-IN" b="1" i="1" dirty="0"/>
          </a:p>
        </p:txBody>
      </p:sp>
    </p:spTree>
    <p:extLst>
      <p:ext uri="{BB962C8B-B14F-4D97-AF65-F5344CB8AC3E}">
        <p14:creationId xmlns:p14="http://schemas.microsoft.com/office/powerpoint/2010/main" val="1424895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94290"/>
            <a:ext cx="7454077" cy="5924395"/>
          </a:xfrm>
        </p:spPr>
        <p:txBody>
          <a:bodyPr>
            <a:normAutofit fontScale="92500"/>
          </a:bodyPr>
          <a:lstStyle/>
          <a:p>
            <a:pPr marL="0" indent="0" algn="ctr">
              <a:lnSpc>
                <a:spcPct val="100000"/>
              </a:lnSpc>
              <a:buNone/>
            </a:pPr>
            <a:r>
              <a:rPr lang="en-US" sz="2800" b="1" i="1" dirty="0"/>
              <a:t>Data Access Layer</a:t>
            </a:r>
          </a:p>
          <a:p>
            <a:pPr marL="0" indent="0" algn="ctr">
              <a:lnSpc>
                <a:spcPct val="100000"/>
              </a:lnSpc>
              <a:buNone/>
            </a:pPr>
            <a:endParaRPr lang="en-US" sz="2800" b="1" i="1" dirty="0"/>
          </a:p>
          <a:p>
            <a:pPr marL="0" indent="0">
              <a:lnSpc>
                <a:spcPct val="100000"/>
              </a:lnSpc>
              <a:buNone/>
            </a:pPr>
            <a:r>
              <a:rPr lang="en-US" sz="2800" b="1" i="1" dirty="0"/>
              <a:t> </a:t>
            </a:r>
            <a:r>
              <a:rPr lang="en-US" sz="2400" b="0" i="0" dirty="0">
                <a:solidFill>
                  <a:srgbClr val="374151"/>
                </a:solidFill>
                <a:effectLst/>
              </a:rPr>
              <a:t>Data Access Layer (DAL) is responsible for handling data-related operations and interactions with the underlying data storage, typically a database. </a:t>
            </a:r>
          </a:p>
          <a:p>
            <a:pPr marL="0" indent="0">
              <a:lnSpc>
                <a:spcPct val="100000"/>
              </a:lnSpc>
              <a:buNone/>
            </a:pPr>
            <a:r>
              <a:rPr lang="en-US" sz="2400" b="0" i="0" dirty="0">
                <a:solidFill>
                  <a:srgbClr val="374151"/>
                </a:solidFill>
                <a:effectLst/>
              </a:rPr>
              <a:t>It provides methods and functions to insert, update, delete, and retrieve data records. For the travel request manager, the DAL might handle actions like creating new travel requests, updating request status, and retrieving request details.</a:t>
            </a:r>
            <a:endParaRPr lang="en-US" sz="2400" dirty="0">
              <a:solidFill>
                <a:srgbClr val="374151"/>
              </a:solidFill>
            </a:endParaRPr>
          </a:p>
          <a:p>
            <a:pPr marL="0" indent="0">
              <a:lnSpc>
                <a:spcPct val="100000"/>
              </a:lnSpc>
              <a:buNone/>
            </a:pPr>
            <a:r>
              <a:rPr lang="en-US" sz="2400" b="0" i="0" dirty="0">
                <a:solidFill>
                  <a:srgbClr val="374151"/>
                </a:solidFill>
                <a:effectLst/>
              </a:rPr>
              <a:t>It includes error handling mechanisms to deal with database-related exceptions or issues, providing meaningful error messages or logging for debugging purposes.</a:t>
            </a:r>
            <a:endParaRPr lang="en-US" sz="2400" b="1" i="1" dirty="0"/>
          </a:p>
        </p:txBody>
      </p:sp>
    </p:spTree>
    <p:extLst>
      <p:ext uri="{BB962C8B-B14F-4D97-AF65-F5344CB8AC3E}">
        <p14:creationId xmlns:p14="http://schemas.microsoft.com/office/powerpoint/2010/main" val="249768043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41831174-6C52-4B81-935A-725A04959E76}"/>
              </a:ext>
            </a:extLst>
          </p:cNvPr>
          <p:cNvSpPr>
            <a:spLocks noGrp="1"/>
          </p:cNvSpPr>
          <p:nvPr>
            <p:ph idx="1"/>
          </p:nvPr>
        </p:nvSpPr>
        <p:spPr>
          <a:xfrm>
            <a:off x="4027296" y="209550"/>
            <a:ext cx="7543800" cy="6438900"/>
          </a:xfrm>
        </p:spPr>
        <p:txBody>
          <a:bodyPr/>
          <a:lstStyle/>
          <a:p>
            <a:pPr algn="ctr"/>
            <a:r>
              <a:rPr lang="en-US" sz="3200" b="1" dirty="0">
                <a:latin typeface="+mj-lt"/>
              </a:rPr>
              <a:t>Business Access Layer</a:t>
            </a:r>
          </a:p>
          <a:p>
            <a:pPr algn="ctr"/>
            <a:endParaRPr lang="en-US" dirty="0"/>
          </a:p>
          <a:p>
            <a:pPr algn="l"/>
            <a:r>
              <a:rPr lang="en-US" b="0" i="0" dirty="0">
                <a:solidFill>
                  <a:srgbClr val="374151"/>
                </a:solidFill>
                <a:effectLst/>
                <a:latin typeface="Söhne"/>
              </a:rPr>
              <a:t> </a:t>
            </a:r>
            <a:r>
              <a:rPr lang="en-US" sz="2800" b="0" i="0" dirty="0">
                <a:solidFill>
                  <a:srgbClr val="374151"/>
                </a:solidFill>
                <a:effectLst/>
              </a:rPr>
              <a:t>Business Access Layer (BAL) is a crucial component responsible for managing the business logic and data interactions. It acts as an intermediary between the user interface and the data storage, ensuring that all business rules and processes are properly enforced.</a:t>
            </a:r>
          </a:p>
          <a:p>
            <a:pPr marL="0" indent="0" algn="l">
              <a:buNone/>
            </a:pPr>
            <a:r>
              <a:rPr lang="en-US" sz="2800" b="0" i="0" dirty="0">
                <a:solidFill>
                  <a:srgbClr val="374151"/>
                </a:solidFill>
                <a:effectLst/>
              </a:rPr>
              <a:t>Business Logic: It encapsulates the business rules and logic, such as travel request validation, approval workflows, and status updates. For example, it ensures that travel requests meet specific criteria before they can be approved.</a:t>
            </a:r>
          </a:p>
          <a:p>
            <a:endParaRPr lang="en-US" sz="2800" dirty="0"/>
          </a:p>
          <a:p>
            <a:pPr algn="ctr"/>
            <a:endParaRPr lang="en-US" dirty="0"/>
          </a:p>
          <a:p>
            <a:pPr algn="ctr"/>
            <a:endParaRPr lang="en-IN" dirty="0"/>
          </a:p>
        </p:txBody>
      </p:sp>
    </p:spTree>
    <p:extLst>
      <p:ext uri="{BB962C8B-B14F-4D97-AF65-F5344CB8AC3E}">
        <p14:creationId xmlns:p14="http://schemas.microsoft.com/office/powerpoint/2010/main" val="14424888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213</TotalTime>
  <Words>603</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Inter</vt:lpstr>
      <vt:lpstr>Söhne</vt:lpstr>
      <vt:lpstr>Wingdings</vt:lpstr>
      <vt:lpstr>Vapor Trail</vt:lpstr>
      <vt:lpstr>Project name  Employee Travel Booking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Suhani Gaikwad</dc:creator>
  <cp:lastModifiedBy>Suhani Gaikwad</cp:lastModifiedBy>
  <cp:revision>18</cp:revision>
  <dcterms:created xsi:type="dcterms:W3CDTF">2023-10-27T16:30:41Z</dcterms:created>
  <dcterms:modified xsi:type="dcterms:W3CDTF">2023-11-01T05:18:52Z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6ff5c69e-9d09-4250-825e-b99a9d4db320_Enabled">
    <vt:lpwstr>true</vt:lpwstr>
  </property>
  <property fmtid="{D5CDD505-2E9C-101B-9397-08002B2CF9AE}" pid="4" name="MSIP_Label_6ff5c69e-9d09-4250-825e-b99a9d4db320_SetDate">
    <vt:lpwstr>2023-10-27T16:30:42Z</vt:lpwstr>
  </property>
  <property fmtid="{D5CDD505-2E9C-101B-9397-08002B2CF9AE}" pid="5" name="MSIP_Label_6ff5c69e-9d09-4250-825e-b99a9d4db320_Method">
    <vt:lpwstr>Standard</vt:lpwstr>
  </property>
  <property fmtid="{D5CDD505-2E9C-101B-9397-08002B2CF9AE}" pid="6" name="MSIP_Label_6ff5c69e-9d09-4250-825e-b99a9d4db320_Name">
    <vt:lpwstr>General</vt:lpwstr>
  </property>
  <property fmtid="{D5CDD505-2E9C-101B-9397-08002B2CF9AE}" pid="7" name="MSIP_Label_6ff5c69e-9d09-4250-825e-b99a9d4db320_SiteId">
    <vt:lpwstr>d79da2e9-d03a-4707-9da7-67a34ac6465c</vt:lpwstr>
  </property>
  <property fmtid="{D5CDD505-2E9C-101B-9397-08002B2CF9AE}" pid="8" name="MSIP_Label_6ff5c69e-9d09-4250-825e-b99a9d4db320_ActionId">
    <vt:lpwstr>09526617-aa9a-42d2-a842-d95372102daf</vt:lpwstr>
  </property>
  <property fmtid="{D5CDD505-2E9C-101B-9397-08002B2CF9AE}" pid="9" name="MSIP_Label_6ff5c69e-9d09-4250-825e-b99a9d4db320_ContentBits">
    <vt:lpwstr>0</vt:lpwstr>
  </property>
</Properties>
</file>