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E42E586-39AB-4E4B-8083-F9AB20D268D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48640" y="1297800"/>
            <a:ext cx="9071640" cy="153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latin typeface="Arial"/>
              </a:rPr>
              <a:t>Exploring Recommenders </a:t>
            </a:r>
            <a:r>
              <a:rPr lang="en-US" sz="5400">
                <a:latin typeface="Arial"/>
              </a:rPr>
              <a:t>
</a:t>
            </a:r>
            <a:r>
              <a:rPr lang="en-US" sz="5400">
                <a:latin typeface="Arial"/>
              </a:rPr>
              <a:t>with Networks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394960" y="3840480"/>
            <a:ext cx="4480560" cy="337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By Suhan Ree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At Galvanize</a:t>
            </a:r>
            <a:endParaRPr/>
          </a:p>
          <a:p>
            <a:pPr algn="ctr"/>
            <a:endParaRPr/>
          </a:p>
          <a:p>
            <a:pPr algn="ctr"/>
            <a:r>
              <a:rPr lang="en-US" sz="3200">
                <a:latin typeface="Arial"/>
              </a:rPr>
              <a:t>07/01/2015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5760" y="1828800"/>
            <a:ext cx="6675120" cy="59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40080" y="1645920"/>
            <a:ext cx="9052560" cy="29260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4800">
                <a:latin typeface="Cabin"/>
              </a:rPr>
              <a:t>If we know friend relationships between users, can it improve recommendation systems?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2011680" y="6035040"/>
            <a:ext cx="6400800" cy="731520"/>
          </a:xfrm>
          <a:prstGeom prst="rect">
            <a:avLst/>
          </a:prstGeom>
        </p:spPr>
        <p:txBody>
          <a:bodyPr lIns="0" rIns="0" tIns="0" bIns="0"/>
          <a:p>
            <a:r>
              <a:rPr lang="en-US" sz="4800">
                <a:latin typeface="Arial"/>
              </a:rPr>
              <a:t>Maybe Yes, but how?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29560" y="54864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 from Yelp Dataset Challenge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48640" y="23774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Ratings: 1.6 M (10/12/2004 ~ 01/08/2015)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Businesses: 61K (on 10 cities)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Users: 366K with social network (2.9M edges)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46320" y="4206240"/>
            <a:ext cx="4572000" cy="2743200"/>
          </a:xfrm>
          <a:prstGeom prst="rect">
            <a:avLst/>
          </a:prstGeom>
          <a:ln>
            <a:noFill/>
          </a:ln>
        </p:spPr>
      </p:pic>
      <p:sp>
        <p:nvSpPr>
          <p:cNvPr id="47" name="TextShape 3"/>
          <p:cNvSpPr txBox="1"/>
          <p:nvPr/>
        </p:nvSpPr>
        <p:spPr>
          <a:xfrm>
            <a:off x="504000" y="457200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U.K.: Edinburgh</a:t>
            </a:r>
            <a:endParaRPr/>
          </a:p>
          <a:p>
            <a:r>
              <a:rPr lang="en-US" sz="3200">
                <a:latin typeface="Arial"/>
              </a:rPr>
              <a:t>Germany: Karlsruhe</a:t>
            </a:r>
            <a:endParaRPr/>
          </a:p>
          <a:p>
            <a:r>
              <a:rPr lang="en-US" sz="3200">
                <a:latin typeface="Arial"/>
              </a:rPr>
              <a:t>Canada: Montreal and Waterloo</a:t>
            </a:r>
            <a:endParaRPr/>
          </a:p>
          <a:p>
            <a:r>
              <a:rPr lang="en-US" sz="3200">
                <a:latin typeface="Arial"/>
              </a:rPr>
              <a:t>U.S.: Pittsburgh, Charlotte, Urbana-Champaign, Phoenix, Las Vegas, Madison</a:t>
            </a:r>
            <a:endParaRPr/>
          </a:p>
        </p:txBody>
      </p:sp>
      <p:sp>
        <p:nvSpPr>
          <p:cNvPr id="48" name="TextShape 4"/>
          <p:cNvSpPr txBox="1"/>
          <p:nvPr/>
        </p:nvSpPr>
        <p:spPr>
          <a:xfrm>
            <a:off x="7040880" y="6949440"/>
            <a:ext cx="2447280" cy="38556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(Image from Yelp)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 preprocessing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828800"/>
            <a:ext cx="9280080" cy="49060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10 subsets of data, one for each city, are prepared.</a:t>
            </a:r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2760" y="2926080"/>
            <a:ext cx="5739480" cy="41148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2468880"/>
            <a:ext cx="3474720" cy="301752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7315200" y="5577840"/>
            <a:ext cx="2194560" cy="155484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social network for the city of Montreal.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it works.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828800"/>
            <a:ext cx="9326880" cy="475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160" y="1463040"/>
            <a:ext cx="7955280" cy="5394600"/>
          </a:xfrm>
          <a:prstGeom prst="rect">
            <a:avLst/>
          </a:prstGeom>
          <a:ln>
            <a:noFill/>
          </a:ln>
        </p:spPr>
      </p:pic>
      <p:sp>
        <p:nvSpPr>
          <p:cNvPr id="57" name="TextShape 1"/>
          <p:cNvSpPr txBox="1"/>
          <p:nvPr/>
        </p:nvSpPr>
        <p:spPr>
          <a:xfrm>
            <a:off x="457200" y="392760"/>
            <a:ext cx="9188640" cy="180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Why it might work. 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6217920" y="6857640"/>
            <a:ext cx="3291840" cy="2746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(for the city of Montreal)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103120"/>
            <a:ext cx="8229600" cy="484632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it performed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838800" y="1563480"/>
            <a:ext cx="8544600" cy="1401480"/>
          </a:xfrm>
          <a:prstGeom prst="rect">
            <a:avLst/>
          </a:prstGeom>
        </p:spPr>
        <p:txBody>
          <a:bodyPr lIns="0" rIns="0" tIns="0" bIns="0"/>
          <a:p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Computed average RMSE using K-fold cross validation at k=10 for each city.</a:t>
            </a:r>
            <a:endParaRPr/>
          </a:p>
        </p:txBody>
      </p:sp>
      <p:sp>
        <p:nvSpPr>
          <p:cNvPr id="62" name="TextShape 3"/>
          <p:cNvSpPr txBox="1"/>
          <p:nvPr/>
        </p:nvSpPr>
        <p:spPr>
          <a:xfrm>
            <a:off x="1920240" y="6949440"/>
            <a:ext cx="7772400" cy="365760"/>
          </a:xfrm>
          <a:prstGeom prst="rect">
            <a:avLst/>
          </a:prstGeom>
        </p:spPr>
        <p:txBody>
          <a:bodyPr lIns="0" rIns="0" tIns="0" bIns="0"/>
          <a:p>
            <a:r>
              <a:rPr lang="en-US" sz="2200">
                <a:latin typeface="Arial"/>
              </a:rPr>
              <a:t> </a:t>
            </a:r>
            <a:r>
              <a:rPr lang="en-US" sz="2200">
                <a:latin typeface="Arial"/>
              </a:rPr>
              <a:t>*: it was computed for the cases when (ratings by friends) </a:t>
            </a:r>
            <a:r>
              <a:rPr lang="en-US" sz="2200">
                <a:latin typeface="Arial"/>
                <a:ea typeface="Arial"/>
              </a:rPr>
              <a:t>≥</a:t>
            </a:r>
            <a:r>
              <a:rPr lang="en-US" sz="2200">
                <a:latin typeface="Arial"/>
              </a:rPr>
              <a:t>  2.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we learned.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621000" y="1920240"/>
            <a:ext cx="9071640" cy="484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Social networks can be useful for recommenders.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many ways to incorporate them. More to explore, and many attempts are being made. </a:t>
            </a:r>
            <a:endParaRPr/>
          </a:p>
          <a:p>
            <a:r>
              <a:rPr lang="en-US" sz="2800">
                <a:latin typeface="Arial"/>
              </a:rPr>
              <a:t>        </a:t>
            </a:r>
            <a:r>
              <a:rPr lang="en-US" sz="2800">
                <a:latin typeface="Arial"/>
              </a:rPr>
              <a:t>Ref) “A social network-based recommender system,” </a:t>
            </a:r>
            <a:endParaRPr/>
          </a:p>
          <a:p>
            <a:r>
              <a:rPr lang="en-US" sz="2800">
                <a:latin typeface="Arial"/>
              </a:rPr>
              <a:t>        </a:t>
            </a:r>
            <a:r>
              <a:rPr lang="en-US" sz="2800">
                <a:latin typeface="Arial"/>
              </a:rPr>
              <a:t>by Chu and He, Dissertation, UCLA (2010), and so 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Hybrid models should be considered.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possible applications.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