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</p:sldIdLst>
  <p:sldSz cx="1343977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AE386-DF3A-4294-84E1-6DD952C67335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FEED0-3B34-47CF-80D2-18E7CEE7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FEED0-3B34-47CF-80D2-18E7CEE7D9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FEED0-3B34-47CF-80D2-18E7CEE7D9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6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FEED0-3B34-47CF-80D2-18E7CEE7D9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FEED0-3B34-47CF-80D2-18E7CEE7D9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4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FEED0-3B34-47CF-80D2-18E7CEE7D9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FEED0-3B34-47CF-80D2-18E7CEE7D9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FEED0-3B34-47CF-80D2-18E7CEE7D9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FEED0-3B34-47CF-80D2-18E7CEE7D9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FEED0-3B34-47CF-80D2-18E7CEE7D9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66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66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E42E586-39AB-4E4B-8083-F9AB20D268DA}" type="slidenum">
              <a:rPr lang="en-US" sz="1866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66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66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E42E586-39AB-4E4B-8083-F9AB20D268DA}" type="slidenum">
              <a:rPr lang="en-US" sz="1866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69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912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134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66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66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E42E586-39AB-4E4B-8083-F9AB20D268DA}" type="slidenum">
              <a:rPr lang="en-US" sz="1866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4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66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66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E42E586-39AB-4E4B-8083-F9AB20D268DA}" type="slidenum">
              <a:rPr lang="en-US" sz="1866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66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66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E42E586-39AB-4E4B-8083-F9AB20D268DA}" type="slidenum">
              <a:rPr lang="en-US" sz="1866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2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66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66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E42E586-39AB-4E4B-8083-F9AB20D268DA}" type="slidenum">
              <a:rPr lang="en-US" sz="1866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6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66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66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E42E586-39AB-4E4B-8083-F9AB20D268DA}" type="slidenum">
              <a:rPr lang="en-US" sz="1866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5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66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66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E42E586-39AB-4E4B-8083-F9AB20D268DA}" type="slidenum">
              <a:rPr lang="en-US" sz="1866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66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66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E42E586-39AB-4E4B-8083-F9AB20D268DA}" type="slidenum">
              <a:rPr lang="en-US" sz="1866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4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66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866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9E42E586-39AB-4E4B-8083-F9AB20D268DA}" type="slidenum">
              <a:rPr lang="en-US" sz="1866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71497" y="713964"/>
            <a:ext cx="12094568" cy="20489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r>
              <a:rPr lang="en-US" sz="7199" dirty="0">
                <a:solidFill>
                  <a:schemeClr val="accent1">
                    <a:lumMod val="50000"/>
                  </a:schemeClr>
                </a:solidFill>
              </a:rPr>
              <a:t>Exploring Recommenders 
with Networks</a:t>
            </a:r>
            <a:endParaRPr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7959564" y="3951282"/>
            <a:ext cx="4806501" cy="31785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By Suhan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Ree</a:t>
            </a:r>
            <a:endParaRPr sz="54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at Galvanize</a:t>
            </a:r>
          </a:p>
          <a:p>
            <a:pPr algn="r"/>
            <a:endParaRPr sz="54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07/01/2015</a:t>
            </a:r>
            <a:endParaRPr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1" name="Picture 40"/>
          <p:cNvPicPr/>
          <p:nvPr/>
        </p:nvPicPr>
        <p:blipFill>
          <a:blip r:embed="rId3"/>
          <a:stretch>
            <a:fillRect/>
          </a:stretch>
        </p:blipFill>
        <p:spPr>
          <a:xfrm>
            <a:off x="-712494" y="713964"/>
            <a:ext cx="8899459" cy="79241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680500" y="3336083"/>
            <a:ext cx="12069130" cy="1688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lIns="0" tIns="0" rIns="0" bIns="0"/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With friend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relationships between users, 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can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it improve recommendation systems?</a:t>
            </a:r>
            <a:endParaRPr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680501" y="6224543"/>
            <a:ext cx="12069129" cy="773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lIns="0" tIns="0" rIns="0" bIns="0"/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Maybe Yes, but how?</a:t>
            </a:r>
            <a:endParaRPr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680499" y="417050"/>
            <a:ext cx="12069131" cy="1673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lIns="0" tIns="0" rIns="0" bIns="0"/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Can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social networks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help 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machine-learning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algorithms?</a:t>
            </a:r>
            <a:endParaRPr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915654" y="2450735"/>
            <a:ext cx="1359001" cy="58357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1" name="Down Arrow 10"/>
          <p:cNvSpPr/>
          <p:nvPr/>
        </p:nvSpPr>
        <p:spPr>
          <a:xfrm>
            <a:off x="5915654" y="5332823"/>
            <a:ext cx="1359001" cy="58357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0" tIns="60955" rIns="121910" bIns="609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55316" y="36590"/>
            <a:ext cx="12094568" cy="16827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Data: Yelp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Dataset Challenge</a:t>
            </a:r>
            <a:endParaRPr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731462" y="1910122"/>
            <a:ext cx="12094568" cy="2197183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4000" u="sng" dirty="0" smtClean="0">
                <a:solidFill>
                  <a:schemeClr val="accent1">
                    <a:lumMod val="50000"/>
                  </a:schemeClr>
                </a:solidFill>
              </a:rPr>
              <a:t>Ratings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(+reviews):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1.6 M (10/12/2004 ~ 01/08/2015)</a:t>
            </a:r>
            <a:endParaRPr sz="4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SzPct val="45000"/>
            </a:pPr>
            <a:r>
              <a:rPr lang="en-US" sz="4000" u="sng" dirty="0">
                <a:solidFill>
                  <a:schemeClr val="accent1">
                    <a:lumMod val="50000"/>
                  </a:schemeClr>
                </a:solidFill>
              </a:rPr>
              <a:t>Businesses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: 61K (on 10 cities)</a:t>
            </a:r>
            <a:endParaRPr sz="4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SzPct val="45000"/>
            </a:pPr>
            <a:r>
              <a:rPr lang="en-US" sz="4000" u="sng" dirty="0">
                <a:solidFill>
                  <a:schemeClr val="accent1">
                    <a:lumMod val="50000"/>
                  </a:schemeClr>
                </a:solidFill>
              </a:rPr>
              <a:t>Users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: 366K with social network (2.9M edges)</a:t>
            </a:r>
            <a:endParaRPr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6" name="Picture 45"/>
          <p:cNvPicPr/>
          <p:nvPr/>
        </p:nvPicPr>
        <p:blipFill>
          <a:blip r:embed="rId3"/>
          <a:stretch>
            <a:fillRect/>
          </a:stretch>
        </p:blipFill>
        <p:spPr>
          <a:xfrm>
            <a:off x="6778746" y="3867937"/>
            <a:ext cx="5952593" cy="3459619"/>
          </a:xfrm>
          <a:prstGeom prst="rect">
            <a:avLst/>
          </a:prstGeom>
          <a:ln>
            <a:noFill/>
          </a:ln>
        </p:spPr>
      </p:pic>
      <p:sp>
        <p:nvSpPr>
          <p:cNvPr id="47" name="TextShape 3"/>
          <p:cNvSpPr txBox="1"/>
          <p:nvPr/>
        </p:nvSpPr>
        <p:spPr>
          <a:xfrm>
            <a:off x="731462" y="4542019"/>
            <a:ext cx="5669338" cy="2593299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       10 cities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Edinburgh, Karlsruhe, </a:t>
            </a:r>
          </a:p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Montreal, Waterloo, Pittsburgh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, Charlotte, Urbana-Champaign, Phoenix, Las Vegas, Madison</a:t>
            </a:r>
            <a:endParaRPr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8746490" y="6813516"/>
            <a:ext cx="2688130" cy="514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dirty="0">
                <a:latin typeface="Arial"/>
              </a:rPr>
              <a:t>(Image from Yelp)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09998" y="119436"/>
            <a:ext cx="12094568" cy="16827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Data: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reprocessing</a:t>
            </a:r>
            <a:endParaRPr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569368" y="1753213"/>
            <a:ext cx="11487065" cy="76865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10 subsets of data, one for each city, are prepared.</a:t>
            </a:r>
            <a:endParaRPr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" name="Picture 50"/>
          <p:cNvPicPr/>
          <p:nvPr/>
        </p:nvPicPr>
        <p:blipFill>
          <a:blip r:embed="rId3"/>
          <a:stretch>
            <a:fillRect/>
          </a:stretch>
        </p:blipFill>
        <p:spPr>
          <a:xfrm>
            <a:off x="220253" y="2305743"/>
            <a:ext cx="7561356" cy="4702427"/>
          </a:xfrm>
          <a:prstGeom prst="rect">
            <a:avLst/>
          </a:prstGeom>
          <a:ln>
            <a:noFill/>
          </a:ln>
        </p:spPr>
      </p:pic>
      <p:pic>
        <p:nvPicPr>
          <p:cNvPr id="52" name="Picture 51"/>
          <p:cNvPicPr/>
          <p:nvPr/>
        </p:nvPicPr>
        <p:blipFill>
          <a:blip r:embed="rId4"/>
          <a:stretch>
            <a:fillRect/>
          </a:stretch>
        </p:blipFill>
        <p:spPr>
          <a:xfrm>
            <a:off x="10226921" y="2964130"/>
            <a:ext cx="3212854" cy="2742249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11" y="2511036"/>
            <a:ext cx="3926095" cy="3926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94492" y="5622324"/>
            <a:ext cx="4905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Las Vegas       Montreal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2446" y="6792041"/>
            <a:ext cx="896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Only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ratings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+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networks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 will be used here.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5" y="0"/>
            <a:ext cx="11591806" cy="146118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Typical Recommender Systems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609" y="1884349"/>
            <a:ext cx="6372925" cy="5510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u="sng" dirty="0" smtClean="0">
                <a:solidFill>
                  <a:schemeClr val="accent1">
                    <a:lumMod val="50000"/>
                  </a:schemeClr>
                </a:solidFill>
              </a:rPr>
              <a:t>Models</a:t>
            </a:r>
          </a:p>
          <a:p>
            <a:pPr lvl="1"/>
            <a:r>
              <a:rPr lang="en-US" sz="3560" dirty="0" smtClean="0">
                <a:solidFill>
                  <a:schemeClr val="accent1">
                    <a:lumMod val="50000"/>
                  </a:schemeClr>
                </a:solidFill>
              </a:rPr>
              <a:t>Average rating (baseline)</a:t>
            </a:r>
          </a:p>
          <a:p>
            <a:pPr lvl="1"/>
            <a:r>
              <a:rPr lang="en-US" sz="3560" dirty="0" smtClean="0">
                <a:solidFill>
                  <a:schemeClr val="accent1">
                    <a:lumMod val="50000"/>
                  </a:schemeClr>
                </a:solidFill>
              </a:rPr>
              <a:t>Content-based</a:t>
            </a:r>
          </a:p>
          <a:p>
            <a:pPr lvl="1"/>
            <a:r>
              <a:rPr lang="en-US" sz="3560" dirty="0" smtClean="0">
                <a:solidFill>
                  <a:schemeClr val="accent1">
                    <a:lumMod val="50000"/>
                  </a:schemeClr>
                </a:solidFill>
              </a:rPr>
              <a:t>Demographic Filtering</a:t>
            </a:r>
          </a:p>
          <a:p>
            <a:pPr lvl="1"/>
            <a:r>
              <a:rPr lang="en-US" sz="3560" dirty="0" smtClean="0">
                <a:solidFill>
                  <a:schemeClr val="accent1">
                    <a:lumMod val="50000"/>
                  </a:schemeClr>
                </a:solidFill>
              </a:rPr>
              <a:t>Collaborative Filtering (CF)</a:t>
            </a:r>
          </a:p>
          <a:p>
            <a:pPr lvl="2"/>
            <a:r>
              <a:rPr lang="en-US" sz="3119" dirty="0" smtClean="0">
                <a:solidFill>
                  <a:schemeClr val="accent1">
                    <a:lumMod val="50000"/>
                  </a:schemeClr>
                </a:solidFill>
              </a:rPr>
              <a:t>User-based</a:t>
            </a:r>
          </a:p>
          <a:p>
            <a:pPr lvl="2"/>
            <a:r>
              <a:rPr lang="en-US" sz="3119" dirty="0" smtClean="0">
                <a:solidFill>
                  <a:schemeClr val="accent1">
                    <a:lumMod val="50000"/>
                  </a:schemeClr>
                </a:solidFill>
              </a:rPr>
              <a:t>Business-based</a:t>
            </a:r>
          </a:p>
          <a:p>
            <a:pPr lvl="2"/>
            <a:r>
              <a:rPr lang="en-US" sz="3119" dirty="0" smtClean="0">
                <a:solidFill>
                  <a:schemeClr val="accent1">
                    <a:lumMod val="50000"/>
                  </a:schemeClr>
                </a:solidFill>
              </a:rPr>
              <a:t>Latent factors (SVD)</a:t>
            </a:r>
          </a:p>
          <a:p>
            <a:pPr lvl="1"/>
            <a:r>
              <a:rPr lang="en-US" sz="3560" dirty="0" smtClean="0">
                <a:solidFill>
                  <a:schemeClr val="accent1">
                    <a:lumMod val="50000"/>
                  </a:schemeClr>
                </a:solidFill>
              </a:rPr>
              <a:t>And so on…</a:t>
            </a:r>
            <a:endParaRPr lang="en-US" sz="356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14" y="1277089"/>
            <a:ext cx="6381515" cy="6117693"/>
          </a:xfrm>
        </p:spPr>
      </p:pic>
    </p:spTree>
    <p:extLst>
      <p:ext uri="{BB962C8B-B14F-4D97-AF65-F5344CB8AC3E}">
        <p14:creationId xmlns:p14="http://schemas.microsoft.com/office/powerpoint/2010/main" val="38160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92065" y="-104932"/>
            <a:ext cx="12094568" cy="16827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A Network-Based Model</a:t>
            </a:r>
            <a:endParaRPr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24" y="1218481"/>
            <a:ext cx="11623906" cy="6176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305" y="898819"/>
            <a:ext cx="9989476" cy="6660856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654524" y="-590294"/>
            <a:ext cx="12207038" cy="265465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Network-Based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Model: will it work? </a:t>
            </a:r>
            <a:endParaRPr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1272603" y="5786203"/>
            <a:ext cx="2167172" cy="81434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for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the city of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/>
              </a:rPr>
              <a:t>Montreal</a:t>
            </a:r>
            <a:endParaRPr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760651"/>
            <a:ext cx="11302584" cy="6799024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537035" y="0"/>
            <a:ext cx="12094568" cy="16827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Comparing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odels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: it works! </a:t>
            </a:r>
            <a:endParaRPr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7100455" y="3631468"/>
            <a:ext cx="6093391" cy="308412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4266" dirty="0">
                <a:latin typeface="Arial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Computed average RMSE using K-fold cross validation at k=10 for each city.</a:t>
            </a:r>
            <a:endParaRPr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8619344" y="6285511"/>
            <a:ext cx="6425676" cy="12741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*: it was computed for the cases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when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(ratings by friends)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a typeface="Arial"/>
              </a:rPr>
              <a:t>≥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2.</a:t>
            </a:r>
            <a:endParaRPr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025" y="295713"/>
            <a:ext cx="11591806" cy="3144614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025" y="2435756"/>
            <a:ext cx="11591806" cy="263091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5B9BD5">
                    <a:lumMod val="50000"/>
                  </a:srgbClr>
                </a:solidFill>
                <a:ea typeface="+mj-ea"/>
                <a:cs typeface="+mj-cs"/>
              </a:rPr>
              <a:t>Social networks can be </a:t>
            </a:r>
            <a:r>
              <a:rPr lang="en-US" sz="6000" dirty="0" smtClean="0">
                <a:solidFill>
                  <a:srgbClr val="5B9BD5">
                    <a:lumMod val="50000"/>
                  </a:srgbClr>
                </a:solidFill>
                <a:ea typeface="+mj-ea"/>
                <a:cs typeface="+mj-cs"/>
              </a:rPr>
              <a:t>useful </a:t>
            </a:r>
          </a:p>
          <a:p>
            <a:pPr algn="ctr"/>
            <a:r>
              <a:rPr lang="en-US" sz="6000" dirty="0" smtClean="0">
                <a:solidFill>
                  <a:srgbClr val="5B9BD5">
                    <a:lumMod val="50000"/>
                  </a:srgbClr>
                </a:solidFill>
                <a:ea typeface="+mj-ea"/>
                <a:cs typeface="+mj-cs"/>
              </a:rPr>
              <a:t>for recommender systems!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53033" y="5760251"/>
            <a:ext cx="3764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007943">
              <a:lnSpc>
                <a:spcPct val="90000"/>
              </a:lnSpc>
              <a:spcBef>
                <a:spcPts val="1102"/>
              </a:spcBef>
            </a:pPr>
            <a:r>
              <a:rPr lang="en-US" sz="6000" dirty="0">
                <a:solidFill>
                  <a:prstClr val="black">
                    <a:tint val="75000"/>
                  </a:prstClr>
                </a:solidFill>
              </a:rPr>
              <a:t>Thank </a:t>
            </a:r>
            <a:r>
              <a:rPr lang="en-US" sz="6000" dirty="0" smtClean="0">
                <a:solidFill>
                  <a:prstClr val="black">
                    <a:tint val="75000"/>
                  </a:prstClr>
                </a:solidFill>
              </a:rPr>
              <a:t>you!</a:t>
            </a:r>
            <a:endParaRPr lang="en-US" sz="60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225</Words>
  <Application>Microsoft Office PowerPoint</Application>
  <PresentationFormat>Custom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Typical Recommender Systems</vt:lpstr>
      <vt:lpstr>PowerPoint Presentation</vt:lpstr>
      <vt:lpstr>PowerPoint Presentation</vt:lpstr>
      <vt:lpstr>PowerPoint Presentation</vt:lpstr>
      <vt:lpstr>Conclusion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Suhan Ree</cp:lastModifiedBy>
  <cp:revision>18</cp:revision>
  <dcterms:modified xsi:type="dcterms:W3CDTF">2015-06-30T14:46:55Z</dcterms:modified>
</cp:coreProperties>
</file>