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
  </p:notesMasterIdLst>
  <p:sldIdLst>
    <p:sldId id="283" r:id="rId2"/>
    <p:sldId id="284" r:id="rId3"/>
    <p:sldId id="287" r:id="rId4"/>
    <p:sldId id="286" r:id="rId5"/>
    <p:sldId id="262" r:id="rId6"/>
    <p:sldId id="288" r:id="rId7"/>
  </p:sldIdLst>
  <p:sldSz cx="9144000" cy="6858000" type="screen4x3"/>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4" userDrawn="1">
          <p15:clr>
            <a:srgbClr val="A4A3A4"/>
          </p15:clr>
        </p15:guide>
        <p15:guide id="2" pos="2880" userDrawn="1">
          <p15:clr>
            <a:srgbClr val="A4A3A4"/>
          </p15:clr>
        </p15:guide>
        <p15:guide id="3" orient="horz" pos="600" userDrawn="1">
          <p15:clr>
            <a:srgbClr val="A4A3A4"/>
          </p15:clr>
        </p15:guide>
        <p15:guide id="4" orient="horz" pos="4032" userDrawn="1">
          <p15:clr>
            <a:srgbClr val="A4A3A4"/>
          </p15:clr>
        </p15:guide>
        <p15:guide id="5" orient="horz" pos="28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Haoyu" initials="S" lastIdx="2" clrIdx="0">
    <p:extLst>
      <p:ext uri="{19B8F6BF-5375-455C-9EA6-DF929625EA0E}">
        <p15:presenceInfo xmlns:p15="http://schemas.microsoft.com/office/powerpoint/2012/main" userId="SuHao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7D9"/>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556" autoAdjust="0"/>
  </p:normalViewPr>
  <p:slideViewPr>
    <p:cSldViewPr snapToGrid="0" snapToObjects="1">
      <p:cViewPr varScale="1">
        <p:scale>
          <a:sx n="86" d="100"/>
          <a:sy n="86" d="100"/>
        </p:scale>
        <p:origin x="586" y="62"/>
      </p:cViewPr>
      <p:guideLst>
        <p:guide orient="horz" pos="1824"/>
        <p:guide pos="2880"/>
        <p:guide orient="horz" pos="600"/>
        <p:guide orient="horz" pos="4032"/>
        <p:guide orient="horz"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42321-0A6F-8644-8E9F-65874ECC6AFE}" type="datetimeFigureOut">
              <a:rPr lang="en-US" smtClean="0"/>
              <a:t>12/14/2020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4311E-8463-1D49-87A6-B71EBD572E98}" type="slidenum">
              <a:rPr lang="en-US" smtClean="0"/>
              <a:t>‹#›</a:t>
            </a:fld>
            <a:endParaRPr lang="en-US" dirty="0"/>
          </a:p>
        </p:txBody>
      </p:sp>
    </p:spTree>
    <p:extLst>
      <p:ext uri="{BB962C8B-B14F-4D97-AF65-F5344CB8AC3E}">
        <p14:creationId xmlns:p14="http://schemas.microsoft.com/office/powerpoint/2010/main" val="402147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269791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402855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141239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385044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189651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393298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118105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419728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69219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344206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9B606-CF45-AB49-8A77-C2EBB606089F}"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187333-BD4C-D643-AB7B-FD0E41F9CAB6}" type="slidenum">
              <a:rPr lang="en-US" smtClean="0"/>
              <a:t>‹#›</a:t>
            </a:fld>
            <a:endParaRPr lang="en-US" dirty="0"/>
          </a:p>
        </p:txBody>
      </p:sp>
    </p:spTree>
    <p:extLst>
      <p:ext uri="{BB962C8B-B14F-4D97-AF65-F5344CB8AC3E}">
        <p14:creationId xmlns:p14="http://schemas.microsoft.com/office/powerpoint/2010/main" val="376611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C32819A-9212-F74F-9115-CA65EA5CFB43}"/>
              </a:ext>
            </a:extLst>
          </p:cNvPr>
          <p:cNvGraphicFramePr>
            <a:graphicFrameLocks noChangeAspect="1"/>
          </p:cNvGraphicFramePr>
          <p:nvPr userDrawn="1">
            <p:custDataLst>
              <p:tags r:id="rId14"/>
            </p:custDataLst>
            <p:extLst>
              <p:ext uri="{D42A27DB-BD31-4B8C-83A1-F6EECF244321}">
                <p14:modId xmlns:p14="http://schemas.microsoft.com/office/powerpoint/2010/main" val="133070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1" name="think-cell Slide" r:id="rId16" imgW="7772400" imgH="10058400" progId="TCLayout.ActiveDocument.1">
                  <p:embed/>
                </p:oleObj>
              </mc:Choice>
              <mc:Fallback>
                <p:oleObj name="think-cell Slide" r:id="rId16" imgW="7772400" imgH="1005840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800B535-72D1-904C-959D-EE21420EBBF3}"/>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sym typeface="Calibri Light" panose="020F0302020204030204" pitchFamily="34" charset="0"/>
            </a:endParaRPr>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9B606-CF45-AB49-8A77-C2EBB606089F}" type="datetimeFigureOut">
              <a:rPr lang="en-US" smtClean="0"/>
              <a:t>12/14/2020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87333-BD4C-D643-AB7B-FD0E41F9CAB6}" type="slidenum">
              <a:rPr lang="en-US" smtClean="0"/>
              <a:t>‹#›</a:t>
            </a:fld>
            <a:endParaRPr lang="en-US" dirty="0"/>
          </a:p>
        </p:txBody>
      </p:sp>
    </p:spTree>
    <p:extLst>
      <p:ext uri="{BB962C8B-B14F-4D97-AF65-F5344CB8AC3E}">
        <p14:creationId xmlns:p14="http://schemas.microsoft.com/office/powerpoint/2010/main" val="35870700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7.emf"/><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1.png"/><Relationship Id="rId5" Type="http://schemas.openxmlformats.org/officeDocument/2006/relationships/slideLayout" Target="../slideLayouts/slideLayout6.xml"/><Relationship Id="rId10" Type="http://schemas.openxmlformats.org/officeDocument/2006/relationships/image" Target="../media/image10.png"/><Relationship Id="rId4" Type="http://schemas.openxmlformats.org/officeDocument/2006/relationships/tags" Target="../tags/tag9.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7.emf"/><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6.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91D012-E879-4174-B9A3-63BC7F0C6799}"/>
              </a:ext>
            </a:extLst>
          </p:cNvPr>
          <p:cNvPicPr>
            <a:picLocks noChangeAspect="1"/>
          </p:cNvPicPr>
          <p:nvPr/>
        </p:nvPicPr>
        <p:blipFill>
          <a:blip r:embed="rId2"/>
          <a:stretch>
            <a:fillRect/>
          </a:stretch>
        </p:blipFill>
        <p:spPr>
          <a:xfrm>
            <a:off x="7020295" y="5201205"/>
            <a:ext cx="1885950" cy="1143000"/>
          </a:xfrm>
          <a:prstGeom prst="rect">
            <a:avLst/>
          </a:prstGeom>
        </p:spPr>
      </p:pic>
      <p:cxnSp>
        <p:nvCxnSpPr>
          <p:cNvPr id="7" name="直接连接符 10">
            <a:extLst>
              <a:ext uri="{FF2B5EF4-FFF2-40B4-BE49-F238E27FC236}">
                <a16:creationId xmlns:a16="http://schemas.microsoft.com/office/drawing/2014/main" id="{2270E4A1-DD7B-48F8-838A-80EA41404B84}"/>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5EAC94-00EA-4968-9940-18D71EE400F8}"/>
              </a:ext>
            </a:extLst>
          </p:cNvPr>
          <p:cNvSpPr txBox="1"/>
          <p:nvPr/>
        </p:nvSpPr>
        <p:spPr>
          <a:xfrm>
            <a:off x="1808238" y="1828800"/>
            <a:ext cx="5546135" cy="769441"/>
          </a:xfrm>
          <a:prstGeom prst="rect">
            <a:avLst/>
          </a:prstGeom>
          <a:noFill/>
        </p:spPr>
        <p:txBody>
          <a:bodyPr wrap="none" rtlCol="0">
            <a:spAutoFit/>
          </a:bodyPr>
          <a:lstStyle/>
          <a:p>
            <a:pPr algn="ctr"/>
            <a:r>
              <a:rPr lang="en-US" altLang="zh-CN" sz="4400" dirty="0">
                <a:solidFill>
                  <a:schemeClr val="accent6"/>
                </a:solidFill>
              </a:rPr>
              <a:t>STATS101C Final Report</a:t>
            </a:r>
            <a:endParaRPr lang="zh-CN" altLang="en-US" sz="4400" dirty="0">
              <a:solidFill>
                <a:schemeClr val="accent6"/>
              </a:solidFill>
            </a:endParaRPr>
          </a:p>
        </p:txBody>
      </p:sp>
      <p:sp>
        <p:nvSpPr>
          <p:cNvPr id="9" name="TextBox 8">
            <a:extLst>
              <a:ext uri="{FF2B5EF4-FFF2-40B4-BE49-F238E27FC236}">
                <a16:creationId xmlns:a16="http://schemas.microsoft.com/office/drawing/2014/main" id="{574A3F07-70CC-48B2-9452-1F26F7BC732E}"/>
              </a:ext>
            </a:extLst>
          </p:cNvPr>
          <p:cNvSpPr txBox="1"/>
          <p:nvPr/>
        </p:nvSpPr>
        <p:spPr>
          <a:xfrm>
            <a:off x="3507029" y="3020627"/>
            <a:ext cx="2771400" cy="461665"/>
          </a:xfrm>
          <a:prstGeom prst="rect">
            <a:avLst/>
          </a:prstGeom>
          <a:noFill/>
        </p:spPr>
        <p:txBody>
          <a:bodyPr wrap="none" rtlCol="0">
            <a:spAutoFit/>
          </a:bodyPr>
          <a:lstStyle/>
          <a:p>
            <a:r>
              <a:rPr lang="en-US" altLang="zh-CN" sz="2400" dirty="0">
                <a:solidFill>
                  <a:schemeClr val="accent6"/>
                </a:solidFill>
              </a:rPr>
              <a:t>LEC 3 Team WDNMD</a:t>
            </a:r>
            <a:endParaRPr lang="zh-CN" altLang="en-US" sz="2400" dirty="0">
              <a:solidFill>
                <a:schemeClr val="accent6"/>
              </a:solidFill>
            </a:endParaRPr>
          </a:p>
        </p:txBody>
      </p:sp>
      <p:sp>
        <p:nvSpPr>
          <p:cNvPr id="10" name="TextBox 9">
            <a:extLst>
              <a:ext uri="{FF2B5EF4-FFF2-40B4-BE49-F238E27FC236}">
                <a16:creationId xmlns:a16="http://schemas.microsoft.com/office/drawing/2014/main" id="{8D6E2470-2105-4A09-9015-6148A9B2595E}"/>
              </a:ext>
            </a:extLst>
          </p:cNvPr>
          <p:cNvSpPr txBox="1"/>
          <p:nvPr/>
        </p:nvSpPr>
        <p:spPr>
          <a:xfrm>
            <a:off x="364334" y="5420875"/>
            <a:ext cx="3174908" cy="923330"/>
          </a:xfrm>
          <a:prstGeom prst="rect">
            <a:avLst/>
          </a:prstGeom>
          <a:noFill/>
        </p:spPr>
        <p:txBody>
          <a:bodyPr wrap="none" rtlCol="0">
            <a:spAutoFit/>
          </a:bodyPr>
          <a:lstStyle/>
          <a:p>
            <a:r>
              <a:rPr lang="en-US" altLang="zh-CN" dirty="0">
                <a:solidFill>
                  <a:schemeClr val="accent6"/>
                </a:solidFill>
              </a:rPr>
              <a:t>Eric Ziqi Wang (905198360)</a:t>
            </a:r>
          </a:p>
          <a:p>
            <a:r>
              <a:rPr lang="en-US" altLang="zh-CN" dirty="0">
                <a:solidFill>
                  <a:schemeClr val="accent6"/>
                </a:solidFill>
              </a:rPr>
              <a:t>Howell Haoyu Su (505117747)</a:t>
            </a:r>
          </a:p>
          <a:p>
            <a:r>
              <a:rPr lang="en-US" altLang="zh-CN" dirty="0">
                <a:solidFill>
                  <a:schemeClr val="accent6"/>
                </a:solidFill>
              </a:rPr>
              <a:t>Jack Yuchen Zhang (405107678)</a:t>
            </a:r>
            <a:endParaRPr lang="zh-CN" altLang="en-US" dirty="0">
              <a:solidFill>
                <a:schemeClr val="accent6"/>
              </a:solidFill>
            </a:endParaRPr>
          </a:p>
        </p:txBody>
      </p:sp>
    </p:spTree>
    <p:extLst>
      <p:ext uri="{BB962C8B-B14F-4D97-AF65-F5344CB8AC3E}">
        <p14:creationId xmlns:p14="http://schemas.microsoft.com/office/powerpoint/2010/main" val="6419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10">
            <a:extLst>
              <a:ext uri="{FF2B5EF4-FFF2-40B4-BE49-F238E27FC236}">
                <a16:creationId xmlns:a16="http://schemas.microsoft.com/office/drawing/2014/main" id="{2270E4A1-DD7B-48F8-838A-80EA41404B84}"/>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itle 2">
            <a:extLst>
              <a:ext uri="{FF2B5EF4-FFF2-40B4-BE49-F238E27FC236}">
                <a16:creationId xmlns:a16="http://schemas.microsoft.com/office/drawing/2014/main" id="{7A6A9192-8820-4C7A-84DE-3CF0AB5789D1}"/>
              </a:ext>
            </a:extLst>
          </p:cNvPr>
          <p:cNvSpPr txBox="1">
            <a:spLocks/>
          </p:cNvSpPr>
          <p:nvPr/>
        </p:nvSpPr>
        <p:spPr>
          <a:xfrm>
            <a:off x="628650" y="125833"/>
            <a:ext cx="7886700" cy="540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chemeClr val="accent1"/>
                </a:solidFill>
                <a:latin typeface="Arial" panose="020B0604020202020204" pitchFamily="34" charset="0"/>
                <a:cs typeface="Arial" panose="020B0604020202020204" pitchFamily="34" charset="0"/>
              </a:rPr>
              <a:t>Introduction: Recent success in YouTube online video platform gathers the attention of YouTubers towards its untapped market potential</a:t>
            </a:r>
          </a:p>
        </p:txBody>
      </p:sp>
      <p:pic>
        <p:nvPicPr>
          <p:cNvPr id="9218" name="Picture 2">
            <a:extLst>
              <a:ext uri="{FF2B5EF4-FFF2-40B4-BE49-F238E27FC236}">
                <a16:creationId xmlns:a16="http://schemas.microsoft.com/office/drawing/2014/main" id="{DAF8F1C6-581D-4B52-AC99-0052C3530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7"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iconfont-10503-5122247">
            <a:extLst>
              <a:ext uri="{FF2B5EF4-FFF2-40B4-BE49-F238E27FC236}">
                <a16:creationId xmlns:a16="http://schemas.microsoft.com/office/drawing/2014/main" id="{8C47F34F-AFFF-466D-AF38-BCBBCE65E7DE}"/>
              </a:ext>
            </a:extLst>
          </p:cNvPr>
          <p:cNvSpPr>
            <a:spLocks noChangeAspect="1"/>
          </p:cNvSpPr>
          <p:nvPr/>
        </p:nvSpPr>
        <p:spPr bwMode="auto">
          <a:xfrm>
            <a:off x="229116" y="1227275"/>
            <a:ext cx="399534" cy="427482"/>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chemeClr val="accent1"/>
          </a:solidFill>
          <a:ln>
            <a:noFill/>
          </a:ln>
        </p:spPr>
        <p:txBody>
          <a:bodyPr/>
          <a:lstStyle/>
          <a:p>
            <a:endParaRPr lang="zh-CN" altLang="en-US"/>
          </a:p>
        </p:txBody>
      </p:sp>
      <p:sp>
        <p:nvSpPr>
          <p:cNvPr id="15" name="TextBox 14">
            <a:extLst>
              <a:ext uri="{FF2B5EF4-FFF2-40B4-BE49-F238E27FC236}">
                <a16:creationId xmlns:a16="http://schemas.microsoft.com/office/drawing/2014/main" id="{19FBE6B4-F2AB-4802-9E20-4540BE2DC959}"/>
              </a:ext>
            </a:extLst>
          </p:cNvPr>
          <p:cNvSpPr txBox="1"/>
          <p:nvPr/>
        </p:nvSpPr>
        <p:spPr>
          <a:xfrm>
            <a:off x="715624" y="1227275"/>
            <a:ext cx="2464290" cy="1200329"/>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200" b="1" dirty="0">
                <a:solidFill>
                  <a:schemeClr val="bg1"/>
                </a:solidFill>
                <a:latin typeface="Arial" panose="020B0604020202020204" pitchFamily="34" charset="0"/>
                <a:cs typeface="Arial" panose="020B0604020202020204" pitchFamily="34" charset="0"/>
              </a:rPr>
              <a:t>Started as an online video sharing platform in California, YouTube is now one of the largest video hosting service site in the entire world. </a:t>
            </a:r>
          </a:p>
        </p:txBody>
      </p:sp>
      <p:sp>
        <p:nvSpPr>
          <p:cNvPr id="17" name="TextBox 16">
            <a:extLst>
              <a:ext uri="{FF2B5EF4-FFF2-40B4-BE49-F238E27FC236}">
                <a16:creationId xmlns:a16="http://schemas.microsoft.com/office/drawing/2014/main" id="{E2F78BAE-6D34-4577-9E38-2C71E9C3F365}"/>
              </a:ext>
            </a:extLst>
          </p:cNvPr>
          <p:cNvSpPr txBox="1"/>
          <p:nvPr/>
        </p:nvSpPr>
        <p:spPr>
          <a:xfrm>
            <a:off x="715624" y="2924187"/>
            <a:ext cx="2464290" cy="1384995"/>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200" b="1" dirty="0">
                <a:solidFill>
                  <a:schemeClr val="bg1"/>
                </a:solidFill>
                <a:latin typeface="Arial" panose="020B0604020202020204" pitchFamily="34" charset="0"/>
                <a:cs typeface="Arial" panose="020B0604020202020204" pitchFamily="34" charset="0"/>
              </a:rPr>
              <a:t>Home to over 1.8 billion users worldwide, YouTube possesses 73% active American adult users, making it the most popular online platform among U.S adults. </a:t>
            </a:r>
          </a:p>
        </p:txBody>
      </p:sp>
      <p:sp>
        <p:nvSpPr>
          <p:cNvPr id="18" name="right-arrowheads_44810">
            <a:extLst>
              <a:ext uri="{FF2B5EF4-FFF2-40B4-BE49-F238E27FC236}">
                <a16:creationId xmlns:a16="http://schemas.microsoft.com/office/drawing/2014/main" id="{04ECC13A-690F-4559-9D3C-01D78A77B22E}"/>
              </a:ext>
            </a:extLst>
          </p:cNvPr>
          <p:cNvSpPr>
            <a:spLocks noChangeAspect="1"/>
          </p:cNvSpPr>
          <p:nvPr/>
        </p:nvSpPr>
        <p:spPr bwMode="auto">
          <a:xfrm rot="5400000">
            <a:off x="1745604" y="2519656"/>
            <a:ext cx="319886" cy="312478"/>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txBody>
          <a:bodyPr/>
          <a:lstStyle/>
          <a:p>
            <a:endParaRPr lang="zh-CN" altLang="en-US"/>
          </a:p>
        </p:txBody>
      </p:sp>
      <p:sp>
        <p:nvSpPr>
          <p:cNvPr id="20" name="íş1îḋè">
            <a:extLst>
              <a:ext uri="{FF2B5EF4-FFF2-40B4-BE49-F238E27FC236}">
                <a16:creationId xmlns:a16="http://schemas.microsoft.com/office/drawing/2014/main" id="{0E8AA21C-30F1-47CE-A90E-3A246E1D6D33}"/>
              </a:ext>
            </a:extLst>
          </p:cNvPr>
          <p:cNvSpPr/>
          <p:nvPr/>
        </p:nvSpPr>
        <p:spPr bwMode="auto">
          <a:xfrm>
            <a:off x="234631" y="2924187"/>
            <a:ext cx="388504" cy="410986"/>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accent1"/>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b="1">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1998B2D-CA78-4AAB-B8EC-E9F5E9F8A7D5}"/>
              </a:ext>
            </a:extLst>
          </p:cNvPr>
          <p:cNvPicPr>
            <a:picLocks noChangeAspect="1"/>
          </p:cNvPicPr>
          <p:nvPr/>
        </p:nvPicPr>
        <p:blipFill>
          <a:blip r:embed="rId4"/>
          <a:stretch>
            <a:fillRect/>
          </a:stretch>
        </p:blipFill>
        <p:spPr>
          <a:xfrm>
            <a:off x="680763" y="4394853"/>
            <a:ext cx="2929634" cy="2240890"/>
          </a:xfrm>
          <a:prstGeom prst="rect">
            <a:avLst/>
          </a:prstGeom>
        </p:spPr>
      </p:pic>
      <p:sp>
        <p:nvSpPr>
          <p:cNvPr id="23" name="ïṥļiḓé">
            <a:extLst>
              <a:ext uri="{FF2B5EF4-FFF2-40B4-BE49-F238E27FC236}">
                <a16:creationId xmlns:a16="http://schemas.microsoft.com/office/drawing/2014/main" id="{8BBDA161-AF1C-4393-ABFB-18FBDE47CD90}"/>
              </a:ext>
            </a:extLst>
          </p:cNvPr>
          <p:cNvSpPr/>
          <p:nvPr/>
        </p:nvSpPr>
        <p:spPr>
          <a:xfrm>
            <a:off x="715624" y="792911"/>
            <a:ext cx="2464290" cy="328237"/>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rPr>
              <a:t>Background Info</a:t>
            </a:r>
          </a:p>
        </p:txBody>
      </p:sp>
      <p:sp>
        <p:nvSpPr>
          <p:cNvPr id="24" name="ïṥļiḓé">
            <a:extLst>
              <a:ext uri="{FF2B5EF4-FFF2-40B4-BE49-F238E27FC236}">
                <a16:creationId xmlns:a16="http://schemas.microsoft.com/office/drawing/2014/main" id="{AB73AEF7-CDF5-41E9-8B5C-E7C86E84D2F1}"/>
              </a:ext>
            </a:extLst>
          </p:cNvPr>
          <p:cNvSpPr/>
          <p:nvPr/>
        </p:nvSpPr>
        <p:spPr>
          <a:xfrm>
            <a:off x="5964086" y="831464"/>
            <a:ext cx="2464290" cy="328237"/>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rPr>
              <a:t>Implication</a:t>
            </a:r>
          </a:p>
        </p:txBody>
      </p:sp>
      <p:sp>
        <p:nvSpPr>
          <p:cNvPr id="25" name="progress-report_18229">
            <a:extLst>
              <a:ext uri="{FF2B5EF4-FFF2-40B4-BE49-F238E27FC236}">
                <a16:creationId xmlns:a16="http://schemas.microsoft.com/office/drawing/2014/main" id="{7F2FA46F-BFF0-4D6E-AF43-24C34A2D8E4C}"/>
              </a:ext>
            </a:extLst>
          </p:cNvPr>
          <p:cNvSpPr>
            <a:spLocks noChangeAspect="1"/>
          </p:cNvSpPr>
          <p:nvPr/>
        </p:nvSpPr>
        <p:spPr bwMode="auto">
          <a:xfrm>
            <a:off x="5084505" y="1182097"/>
            <a:ext cx="520910" cy="472660"/>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accent1"/>
          </a:solidFill>
          <a:ln>
            <a:noFill/>
          </a:ln>
        </p:spPr>
      </p:sp>
      <p:sp>
        <p:nvSpPr>
          <p:cNvPr id="26" name="TextBox 25">
            <a:extLst>
              <a:ext uri="{FF2B5EF4-FFF2-40B4-BE49-F238E27FC236}">
                <a16:creationId xmlns:a16="http://schemas.microsoft.com/office/drawing/2014/main" id="{8B732144-06C5-458B-A1AE-1390C509C18C}"/>
              </a:ext>
            </a:extLst>
          </p:cNvPr>
          <p:cNvSpPr txBox="1"/>
          <p:nvPr/>
        </p:nvSpPr>
        <p:spPr>
          <a:xfrm>
            <a:off x="5964086" y="1255031"/>
            <a:ext cx="2464290" cy="1569660"/>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200" b="1" dirty="0">
                <a:solidFill>
                  <a:schemeClr val="bg1"/>
                </a:solidFill>
                <a:latin typeface="Arial" panose="020B0604020202020204" pitchFamily="34" charset="0"/>
                <a:cs typeface="Arial" panose="020B0604020202020204" pitchFamily="34" charset="0"/>
              </a:rPr>
              <a:t>The rapid growth of YouTube prompts the increasing number of content creators. As of 2020, there are over 37 million YouTube channels globally, with an uploading speed of 500 hours of video per minute</a:t>
            </a:r>
          </a:p>
        </p:txBody>
      </p:sp>
      <p:pic>
        <p:nvPicPr>
          <p:cNvPr id="29" name="Picture 28">
            <a:extLst>
              <a:ext uri="{FF2B5EF4-FFF2-40B4-BE49-F238E27FC236}">
                <a16:creationId xmlns:a16="http://schemas.microsoft.com/office/drawing/2014/main" id="{7C59D528-72FB-46DC-963B-DC1A97157733}"/>
              </a:ext>
            </a:extLst>
          </p:cNvPr>
          <p:cNvPicPr>
            <a:picLocks noChangeAspect="1"/>
          </p:cNvPicPr>
          <p:nvPr/>
        </p:nvPicPr>
        <p:blipFill>
          <a:blip r:embed="rId5"/>
          <a:stretch>
            <a:fillRect/>
          </a:stretch>
        </p:blipFill>
        <p:spPr>
          <a:xfrm>
            <a:off x="5964085" y="3490056"/>
            <a:ext cx="2407716" cy="729942"/>
          </a:xfrm>
          <a:prstGeom prst="rect">
            <a:avLst/>
          </a:prstGeom>
        </p:spPr>
      </p:pic>
      <p:sp>
        <p:nvSpPr>
          <p:cNvPr id="31" name="right-arrowheads_44810">
            <a:extLst>
              <a:ext uri="{FF2B5EF4-FFF2-40B4-BE49-F238E27FC236}">
                <a16:creationId xmlns:a16="http://schemas.microsoft.com/office/drawing/2014/main" id="{9DB83B6E-AFFA-428B-8728-8129896614CF}"/>
              </a:ext>
            </a:extLst>
          </p:cNvPr>
          <p:cNvSpPr>
            <a:spLocks noChangeAspect="1"/>
          </p:cNvSpPr>
          <p:nvPr/>
        </p:nvSpPr>
        <p:spPr bwMode="auto">
          <a:xfrm rot="5400000">
            <a:off x="7008000" y="3001134"/>
            <a:ext cx="319886" cy="312478"/>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txBody>
          <a:bodyPr/>
          <a:lstStyle/>
          <a:p>
            <a:endParaRPr lang="zh-CN" altLang="en-US"/>
          </a:p>
        </p:txBody>
      </p:sp>
      <p:sp>
        <p:nvSpPr>
          <p:cNvPr id="33" name="TextBox 31">
            <a:extLst>
              <a:ext uri="{FF2B5EF4-FFF2-40B4-BE49-F238E27FC236}">
                <a16:creationId xmlns:a16="http://schemas.microsoft.com/office/drawing/2014/main" id="{711487FC-E327-4CDB-A556-A8BD1968C2D8}"/>
              </a:ext>
            </a:extLst>
          </p:cNvPr>
          <p:cNvSpPr txBox="1"/>
          <p:nvPr/>
        </p:nvSpPr>
        <p:spPr>
          <a:xfrm>
            <a:off x="5235475" y="4699113"/>
            <a:ext cx="526538" cy="397103"/>
          </a:xfrm>
          <a:custGeom>
            <a:avLst/>
            <a:gdLst>
              <a:gd name="T0" fmla="*/ 6217 w 6310"/>
              <a:gd name="T1" fmla="*/ 1083 h 4766"/>
              <a:gd name="T2" fmla="*/ 5123 w 6310"/>
              <a:gd name="T3" fmla="*/ 552 h 4766"/>
              <a:gd name="T4" fmla="*/ 4961 w 6310"/>
              <a:gd name="T5" fmla="*/ 507 h 4766"/>
              <a:gd name="T6" fmla="*/ 4595 w 6310"/>
              <a:gd name="T7" fmla="*/ 246 h 4766"/>
              <a:gd name="T8" fmla="*/ 4483 w 6310"/>
              <a:gd name="T9" fmla="*/ 78 h 4766"/>
              <a:gd name="T10" fmla="*/ 4406 w 6310"/>
              <a:gd name="T11" fmla="*/ 29 h 4766"/>
              <a:gd name="T12" fmla="*/ 4308 w 6310"/>
              <a:gd name="T13" fmla="*/ 0 h 4766"/>
              <a:gd name="T14" fmla="*/ 4142 w 6310"/>
              <a:gd name="T15" fmla="*/ 102 h 4766"/>
              <a:gd name="T16" fmla="*/ 3141 w 6310"/>
              <a:gd name="T17" fmla="*/ 1894 h 4766"/>
              <a:gd name="T18" fmla="*/ 2187 w 6310"/>
              <a:gd name="T19" fmla="*/ 110 h 4766"/>
              <a:gd name="T20" fmla="*/ 2020 w 6310"/>
              <a:gd name="T21" fmla="*/ 4 h 4766"/>
              <a:gd name="T22" fmla="*/ 1925 w 6310"/>
              <a:gd name="T23" fmla="*/ 31 h 4766"/>
              <a:gd name="T24" fmla="*/ 1847 w 6310"/>
              <a:gd name="T25" fmla="*/ 78 h 4766"/>
              <a:gd name="T26" fmla="*/ 1732 w 6310"/>
              <a:gd name="T27" fmla="*/ 244 h 4766"/>
              <a:gd name="T28" fmla="*/ 1362 w 6310"/>
              <a:gd name="T29" fmla="*/ 497 h 4766"/>
              <a:gd name="T30" fmla="*/ 1199 w 6310"/>
              <a:gd name="T31" fmla="*/ 538 h 4766"/>
              <a:gd name="T32" fmla="*/ 95 w 6310"/>
              <a:gd name="T33" fmla="*/ 1045 h 4766"/>
              <a:gd name="T34" fmla="*/ 33 w 6310"/>
              <a:gd name="T35" fmla="*/ 1261 h 4766"/>
              <a:gd name="T36" fmla="*/ 732 w 6310"/>
              <a:gd name="T37" fmla="*/ 2641 h 4766"/>
              <a:gd name="T38" fmla="*/ 850 w 6310"/>
              <a:gd name="T39" fmla="*/ 2716 h 4766"/>
              <a:gd name="T40" fmla="*/ 850 w 6310"/>
              <a:gd name="T41" fmla="*/ 2716 h 4766"/>
              <a:gd name="T42" fmla="*/ 953 w 6310"/>
              <a:gd name="T43" fmla="*/ 2668 h 4766"/>
              <a:gd name="T44" fmla="*/ 1611 w 6310"/>
              <a:gd name="T45" fmla="*/ 2299 h 4766"/>
              <a:gd name="T46" fmla="*/ 2538 w 6310"/>
              <a:gd name="T47" fmla="*/ 1968 h 4766"/>
              <a:gd name="T48" fmla="*/ 2542 w 6310"/>
              <a:gd name="T49" fmla="*/ 1966 h 4766"/>
              <a:gd name="T50" fmla="*/ 2579 w 6310"/>
              <a:gd name="T51" fmla="*/ 1945 h 4766"/>
              <a:gd name="T52" fmla="*/ 2588 w 6310"/>
              <a:gd name="T53" fmla="*/ 1958 h 4766"/>
              <a:gd name="T54" fmla="*/ 2844 w 6310"/>
              <a:gd name="T55" fmla="*/ 2424 h 4766"/>
              <a:gd name="T56" fmla="*/ 1763 w 6310"/>
              <a:gd name="T57" fmla="*/ 4359 h 4766"/>
              <a:gd name="T58" fmla="*/ 1762 w 6310"/>
              <a:gd name="T59" fmla="*/ 4360 h 4766"/>
              <a:gd name="T60" fmla="*/ 1830 w 6310"/>
              <a:gd name="T61" fmla="*/ 4634 h 4766"/>
              <a:gd name="T62" fmla="*/ 1907 w 6310"/>
              <a:gd name="T63" fmla="*/ 4683 h 4766"/>
              <a:gd name="T64" fmla="*/ 2005 w 6310"/>
              <a:gd name="T65" fmla="*/ 4712 h 4766"/>
              <a:gd name="T66" fmla="*/ 2171 w 6310"/>
              <a:gd name="T67" fmla="*/ 4610 h 4766"/>
              <a:gd name="T68" fmla="*/ 3131 w 6310"/>
              <a:gd name="T69" fmla="*/ 2944 h 4766"/>
              <a:gd name="T70" fmla="*/ 4076 w 6310"/>
              <a:gd name="T71" fmla="*/ 4660 h 4766"/>
              <a:gd name="T72" fmla="*/ 4244 w 6310"/>
              <a:gd name="T73" fmla="*/ 4766 h 4766"/>
              <a:gd name="T74" fmla="*/ 4338 w 6310"/>
              <a:gd name="T75" fmla="*/ 4739 h 4766"/>
              <a:gd name="T76" fmla="*/ 4416 w 6310"/>
              <a:gd name="T77" fmla="*/ 4691 h 4766"/>
              <a:gd name="T78" fmla="*/ 4489 w 6310"/>
              <a:gd name="T79" fmla="*/ 4419 h 4766"/>
              <a:gd name="T80" fmla="*/ 3427 w 6310"/>
              <a:gd name="T81" fmla="*/ 2430 h 4766"/>
              <a:gd name="T82" fmla="*/ 3707 w 6310"/>
              <a:gd name="T83" fmla="*/ 1943 h 4766"/>
              <a:gd name="T84" fmla="*/ 3708 w 6310"/>
              <a:gd name="T85" fmla="*/ 1941 h 4766"/>
              <a:gd name="T86" fmla="*/ 3717 w 6310"/>
              <a:gd name="T87" fmla="*/ 1928 h 4766"/>
              <a:gd name="T88" fmla="*/ 3754 w 6310"/>
              <a:gd name="T89" fmla="*/ 1950 h 4766"/>
              <a:gd name="T90" fmla="*/ 3757 w 6310"/>
              <a:gd name="T91" fmla="*/ 1952 h 4766"/>
              <a:gd name="T92" fmla="*/ 4678 w 6310"/>
              <a:gd name="T93" fmla="*/ 2304 h 4766"/>
              <a:gd name="T94" fmla="*/ 5329 w 6310"/>
              <a:gd name="T95" fmla="*/ 2687 h 4766"/>
              <a:gd name="T96" fmla="*/ 5434 w 6310"/>
              <a:gd name="T97" fmla="*/ 2737 h 4766"/>
              <a:gd name="T98" fmla="*/ 5434 w 6310"/>
              <a:gd name="T99" fmla="*/ 2737 h 4766"/>
              <a:gd name="T100" fmla="*/ 5551 w 6310"/>
              <a:gd name="T101" fmla="*/ 2664 h 4766"/>
              <a:gd name="T102" fmla="*/ 6275 w 6310"/>
              <a:gd name="T103" fmla="*/ 1300 h 4766"/>
              <a:gd name="T104" fmla="*/ 6217 w 6310"/>
              <a:gd name="T105" fmla="*/ 1083 h 4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10" h="4766">
                <a:moveTo>
                  <a:pt x="6217" y="1083"/>
                </a:moveTo>
                <a:cubicBezTo>
                  <a:pt x="5899" y="761"/>
                  <a:pt x="5432" y="635"/>
                  <a:pt x="5123" y="552"/>
                </a:cubicBezTo>
                <a:cubicBezTo>
                  <a:pt x="5063" y="536"/>
                  <a:pt x="5007" y="521"/>
                  <a:pt x="4961" y="507"/>
                </a:cubicBezTo>
                <a:cubicBezTo>
                  <a:pt x="4771" y="449"/>
                  <a:pt x="4650" y="318"/>
                  <a:pt x="4595" y="246"/>
                </a:cubicBezTo>
                <a:cubicBezTo>
                  <a:pt x="4597" y="189"/>
                  <a:pt x="4555" y="124"/>
                  <a:pt x="4483" y="78"/>
                </a:cubicBezTo>
                <a:lnTo>
                  <a:pt x="4406" y="29"/>
                </a:lnTo>
                <a:cubicBezTo>
                  <a:pt x="4376" y="10"/>
                  <a:pt x="4343" y="0"/>
                  <a:pt x="4308" y="0"/>
                </a:cubicBezTo>
                <a:cubicBezTo>
                  <a:pt x="4239" y="0"/>
                  <a:pt x="4176" y="39"/>
                  <a:pt x="4142" y="102"/>
                </a:cubicBezTo>
                <a:lnTo>
                  <a:pt x="3141" y="1894"/>
                </a:lnTo>
                <a:lnTo>
                  <a:pt x="2187" y="110"/>
                </a:lnTo>
                <a:cubicBezTo>
                  <a:pt x="2154" y="44"/>
                  <a:pt x="2090" y="4"/>
                  <a:pt x="2020" y="4"/>
                </a:cubicBezTo>
                <a:cubicBezTo>
                  <a:pt x="1986" y="4"/>
                  <a:pt x="1954" y="13"/>
                  <a:pt x="1925" y="31"/>
                </a:cubicBezTo>
                <a:lnTo>
                  <a:pt x="1847" y="78"/>
                </a:lnTo>
                <a:cubicBezTo>
                  <a:pt x="1774" y="123"/>
                  <a:pt x="1731" y="187"/>
                  <a:pt x="1732" y="244"/>
                </a:cubicBezTo>
                <a:cubicBezTo>
                  <a:pt x="1676" y="315"/>
                  <a:pt x="1552" y="443"/>
                  <a:pt x="1362" y="497"/>
                </a:cubicBezTo>
                <a:cubicBezTo>
                  <a:pt x="1315" y="510"/>
                  <a:pt x="1259" y="524"/>
                  <a:pt x="1199" y="538"/>
                </a:cubicBezTo>
                <a:cubicBezTo>
                  <a:pt x="889" y="615"/>
                  <a:pt x="419" y="731"/>
                  <a:pt x="95" y="1045"/>
                </a:cubicBezTo>
                <a:cubicBezTo>
                  <a:pt x="0" y="1137"/>
                  <a:pt x="9" y="1213"/>
                  <a:pt x="33" y="1261"/>
                </a:cubicBezTo>
                <a:lnTo>
                  <a:pt x="732" y="2641"/>
                </a:lnTo>
                <a:cubicBezTo>
                  <a:pt x="755" y="2687"/>
                  <a:pt x="801" y="2716"/>
                  <a:pt x="850" y="2716"/>
                </a:cubicBezTo>
                <a:lnTo>
                  <a:pt x="850" y="2716"/>
                </a:lnTo>
                <a:cubicBezTo>
                  <a:pt x="889" y="2716"/>
                  <a:pt x="925" y="2699"/>
                  <a:pt x="953" y="2668"/>
                </a:cubicBezTo>
                <a:cubicBezTo>
                  <a:pt x="1020" y="2595"/>
                  <a:pt x="1265" y="2350"/>
                  <a:pt x="1611" y="2299"/>
                </a:cubicBezTo>
                <a:cubicBezTo>
                  <a:pt x="1892" y="2258"/>
                  <a:pt x="2221" y="2186"/>
                  <a:pt x="2538" y="1968"/>
                </a:cubicBezTo>
                <a:lnTo>
                  <a:pt x="2542" y="1966"/>
                </a:lnTo>
                <a:cubicBezTo>
                  <a:pt x="2550" y="1960"/>
                  <a:pt x="2569" y="1947"/>
                  <a:pt x="2579" y="1945"/>
                </a:cubicBezTo>
                <a:cubicBezTo>
                  <a:pt x="2581" y="1946"/>
                  <a:pt x="2584" y="1950"/>
                  <a:pt x="2588" y="1958"/>
                </a:cubicBezTo>
                <a:lnTo>
                  <a:pt x="2844" y="2424"/>
                </a:lnTo>
                <a:lnTo>
                  <a:pt x="1763" y="4359"/>
                </a:lnTo>
                <a:lnTo>
                  <a:pt x="1762" y="4360"/>
                </a:lnTo>
                <a:cubicBezTo>
                  <a:pt x="1712" y="4455"/>
                  <a:pt x="1743" y="4578"/>
                  <a:pt x="1830" y="4634"/>
                </a:cubicBezTo>
                <a:lnTo>
                  <a:pt x="1907" y="4683"/>
                </a:lnTo>
                <a:cubicBezTo>
                  <a:pt x="1937" y="4702"/>
                  <a:pt x="1971" y="4712"/>
                  <a:pt x="2005" y="4712"/>
                </a:cubicBezTo>
                <a:cubicBezTo>
                  <a:pt x="2074" y="4712"/>
                  <a:pt x="2137" y="4673"/>
                  <a:pt x="2171" y="4610"/>
                </a:cubicBezTo>
                <a:lnTo>
                  <a:pt x="3131" y="2944"/>
                </a:lnTo>
                <a:lnTo>
                  <a:pt x="4076" y="4660"/>
                </a:lnTo>
                <a:cubicBezTo>
                  <a:pt x="4109" y="4725"/>
                  <a:pt x="4174" y="4766"/>
                  <a:pt x="4244" y="4766"/>
                </a:cubicBezTo>
                <a:cubicBezTo>
                  <a:pt x="4277" y="4766"/>
                  <a:pt x="4310" y="4756"/>
                  <a:pt x="4338" y="4739"/>
                </a:cubicBezTo>
                <a:lnTo>
                  <a:pt x="4416" y="4691"/>
                </a:lnTo>
                <a:cubicBezTo>
                  <a:pt x="4505" y="4637"/>
                  <a:pt x="4538" y="4515"/>
                  <a:pt x="4489" y="4419"/>
                </a:cubicBezTo>
                <a:lnTo>
                  <a:pt x="3427" y="2430"/>
                </a:lnTo>
                <a:lnTo>
                  <a:pt x="3707" y="1943"/>
                </a:lnTo>
                <a:lnTo>
                  <a:pt x="3708" y="1941"/>
                </a:lnTo>
                <a:cubicBezTo>
                  <a:pt x="3712" y="1933"/>
                  <a:pt x="3715" y="1930"/>
                  <a:pt x="3717" y="1928"/>
                </a:cubicBezTo>
                <a:cubicBezTo>
                  <a:pt x="3727" y="1930"/>
                  <a:pt x="3746" y="1944"/>
                  <a:pt x="3754" y="1950"/>
                </a:cubicBezTo>
                <a:lnTo>
                  <a:pt x="3757" y="1952"/>
                </a:lnTo>
                <a:cubicBezTo>
                  <a:pt x="4071" y="2177"/>
                  <a:pt x="4398" y="2256"/>
                  <a:pt x="4678" y="2304"/>
                </a:cubicBezTo>
                <a:cubicBezTo>
                  <a:pt x="5023" y="2362"/>
                  <a:pt x="5264" y="2612"/>
                  <a:pt x="5329" y="2687"/>
                </a:cubicBezTo>
                <a:cubicBezTo>
                  <a:pt x="5357" y="2719"/>
                  <a:pt x="5395" y="2737"/>
                  <a:pt x="5434" y="2737"/>
                </a:cubicBezTo>
                <a:lnTo>
                  <a:pt x="5434" y="2737"/>
                </a:lnTo>
                <a:cubicBezTo>
                  <a:pt x="5483" y="2737"/>
                  <a:pt x="5528" y="2709"/>
                  <a:pt x="5551" y="2664"/>
                </a:cubicBezTo>
                <a:lnTo>
                  <a:pt x="6275" y="1300"/>
                </a:lnTo>
                <a:cubicBezTo>
                  <a:pt x="6300" y="1253"/>
                  <a:pt x="6310" y="1177"/>
                  <a:pt x="6217" y="1083"/>
                </a:cubicBezTo>
                <a:close/>
              </a:path>
            </a:pathLst>
          </a:custGeom>
          <a:solidFill>
            <a:schemeClr val="accent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Wingdings" panose="05000000000000000000" pitchFamily="2" charset="2"/>
              <a:buChar char="Ø"/>
            </a:pPr>
            <a:endParaRPr lang="en-US" altLang="zh-CN" sz="1100" b="1" dirty="0">
              <a:solidFill>
                <a:schemeClr val="bg1"/>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53592D4-6C4C-40D2-8942-8A53D868C7D3}"/>
              </a:ext>
            </a:extLst>
          </p:cNvPr>
          <p:cNvSpPr txBox="1"/>
          <p:nvPr/>
        </p:nvSpPr>
        <p:spPr>
          <a:xfrm>
            <a:off x="5964086" y="4500562"/>
            <a:ext cx="2464290" cy="1200329"/>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200" b="1" dirty="0">
                <a:solidFill>
                  <a:schemeClr val="bg1"/>
                </a:solidFill>
                <a:latin typeface="Arial" panose="020B0604020202020204" pitchFamily="34" charset="0"/>
                <a:cs typeface="Arial" panose="020B0604020202020204" pitchFamily="34" charset="0"/>
              </a:rPr>
              <a:t>Increase in competition makes it crucial for the prediction of video views, which is a significant indicator of a channel’s well being</a:t>
            </a:r>
          </a:p>
        </p:txBody>
      </p:sp>
    </p:spTree>
    <p:custDataLst>
      <p:tags r:id="rId1"/>
    </p:custDataLst>
    <p:extLst>
      <p:ext uri="{BB962C8B-B14F-4D97-AF65-F5344CB8AC3E}">
        <p14:creationId xmlns:p14="http://schemas.microsoft.com/office/powerpoint/2010/main" val="219898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10">
            <a:extLst>
              <a:ext uri="{FF2B5EF4-FFF2-40B4-BE49-F238E27FC236}">
                <a16:creationId xmlns:a16="http://schemas.microsoft.com/office/drawing/2014/main" id="{2270E4A1-DD7B-48F8-838A-80EA41404B84}"/>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itle 2">
            <a:extLst>
              <a:ext uri="{FF2B5EF4-FFF2-40B4-BE49-F238E27FC236}">
                <a16:creationId xmlns:a16="http://schemas.microsoft.com/office/drawing/2014/main" id="{7A6A9192-8820-4C7A-84DE-3CF0AB5789D1}"/>
              </a:ext>
            </a:extLst>
          </p:cNvPr>
          <p:cNvSpPr txBox="1">
            <a:spLocks/>
          </p:cNvSpPr>
          <p:nvPr/>
        </p:nvSpPr>
        <p:spPr>
          <a:xfrm>
            <a:off x="628650" y="125833"/>
            <a:ext cx="7886700" cy="540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chemeClr val="accent1"/>
                </a:solidFill>
                <a:latin typeface="Arial" panose="020B0604020202020204" pitchFamily="34" charset="0"/>
                <a:cs typeface="Arial" panose="020B0604020202020204" pitchFamily="34" charset="0"/>
              </a:rPr>
              <a:t>Data Preprocessing: Transforming variables to significant predictors</a:t>
            </a:r>
          </a:p>
        </p:txBody>
      </p:sp>
      <p:sp>
        <p:nvSpPr>
          <p:cNvPr id="36" name="AutoShape 2" descr="Meituan (@meituan) | Twitter">
            <a:extLst>
              <a:ext uri="{FF2B5EF4-FFF2-40B4-BE49-F238E27FC236}">
                <a16:creationId xmlns:a16="http://schemas.microsoft.com/office/drawing/2014/main" id="{3184FA09-6E60-4CDF-B726-086C5BEEA5DD}"/>
              </a:ext>
            </a:extLst>
          </p:cNvPr>
          <p:cNvSpPr>
            <a:spLocks noChangeAspect="1" noChangeArrowheads="1"/>
          </p:cNvSpPr>
          <p:nvPr/>
        </p:nvSpPr>
        <p:spPr bwMode="auto">
          <a:xfrm>
            <a:off x="3749230" y="2924174"/>
            <a:ext cx="351964" cy="3519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4" descr="Meituan (@meituan) | Twitter">
            <a:extLst>
              <a:ext uri="{FF2B5EF4-FFF2-40B4-BE49-F238E27FC236}">
                <a16:creationId xmlns:a16="http://schemas.microsoft.com/office/drawing/2014/main" id="{F2ED8061-87DD-4EB3-9B29-F2610A2E0B27}"/>
              </a:ext>
            </a:extLst>
          </p:cNvPr>
          <p:cNvSpPr>
            <a:spLocks noChangeAspect="1" noChangeArrowheads="1"/>
          </p:cNvSpPr>
          <p:nvPr/>
        </p:nvSpPr>
        <p:spPr bwMode="auto">
          <a:xfrm>
            <a:off x="3901630" y="3076574"/>
            <a:ext cx="351964" cy="3519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strong-arm_2016">
            <a:extLst>
              <a:ext uri="{FF2B5EF4-FFF2-40B4-BE49-F238E27FC236}">
                <a16:creationId xmlns:a16="http://schemas.microsoft.com/office/drawing/2014/main" id="{ECA32E85-E030-4D71-AAEF-557EFF626122}"/>
              </a:ext>
            </a:extLst>
          </p:cNvPr>
          <p:cNvSpPr>
            <a:spLocks noChangeAspect="1"/>
          </p:cNvSpPr>
          <p:nvPr/>
        </p:nvSpPr>
        <p:spPr bwMode="auto">
          <a:xfrm>
            <a:off x="2668081" y="1520242"/>
            <a:ext cx="470089" cy="497970"/>
          </a:xfrm>
          <a:custGeom>
            <a:avLst/>
            <a:gdLst>
              <a:gd name="connsiteX0" fmla="*/ 395343 w 551699"/>
              <a:gd name="connsiteY0" fmla="*/ 326381 h 584420"/>
              <a:gd name="connsiteX1" fmla="*/ 484346 w 551699"/>
              <a:gd name="connsiteY1" fmla="*/ 326381 h 584420"/>
              <a:gd name="connsiteX2" fmla="*/ 484346 w 551699"/>
              <a:gd name="connsiteY2" fmla="*/ 349604 h 584420"/>
              <a:gd name="connsiteX3" fmla="*/ 423721 w 551699"/>
              <a:gd name="connsiteY3" fmla="*/ 349604 h 584420"/>
              <a:gd name="connsiteX4" fmla="*/ 423721 w 551699"/>
              <a:gd name="connsiteY4" fmla="*/ 370247 h 584420"/>
              <a:gd name="connsiteX5" fmla="*/ 479187 w 551699"/>
              <a:gd name="connsiteY5" fmla="*/ 370247 h 584420"/>
              <a:gd name="connsiteX6" fmla="*/ 479187 w 551699"/>
              <a:gd name="connsiteY6" fmla="*/ 392180 h 584420"/>
              <a:gd name="connsiteX7" fmla="*/ 423721 w 551699"/>
              <a:gd name="connsiteY7" fmla="*/ 392180 h 584420"/>
              <a:gd name="connsiteX8" fmla="*/ 423721 w 551699"/>
              <a:gd name="connsiteY8" fmla="*/ 412823 h 584420"/>
              <a:gd name="connsiteX9" fmla="*/ 485636 w 551699"/>
              <a:gd name="connsiteY9" fmla="*/ 412823 h 584420"/>
              <a:gd name="connsiteX10" fmla="*/ 485636 w 551699"/>
              <a:gd name="connsiteY10" fmla="*/ 438626 h 584420"/>
              <a:gd name="connsiteX11" fmla="*/ 395343 w 551699"/>
              <a:gd name="connsiteY11" fmla="*/ 438626 h 584420"/>
              <a:gd name="connsiteX12" fmla="*/ 278956 w 551699"/>
              <a:gd name="connsiteY12" fmla="*/ 326381 h 584420"/>
              <a:gd name="connsiteX13" fmla="*/ 308678 w 551699"/>
              <a:gd name="connsiteY13" fmla="*/ 326381 h 584420"/>
              <a:gd name="connsiteX14" fmla="*/ 347446 w 551699"/>
              <a:gd name="connsiteY14" fmla="*/ 396050 h 584420"/>
              <a:gd name="connsiteX15" fmla="*/ 347446 w 551699"/>
              <a:gd name="connsiteY15" fmla="*/ 326381 h 584420"/>
              <a:gd name="connsiteX16" fmla="*/ 375876 w 551699"/>
              <a:gd name="connsiteY16" fmla="*/ 326381 h 584420"/>
              <a:gd name="connsiteX17" fmla="*/ 375876 w 551699"/>
              <a:gd name="connsiteY17" fmla="*/ 438626 h 584420"/>
              <a:gd name="connsiteX18" fmla="*/ 344862 w 551699"/>
              <a:gd name="connsiteY18" fmla="*/ 438626 h 584420"/>
              <a:gd name="connsiteX19" fmla="*/ 306094 w 551699"/>
              <a:gd name="connsiteY19" fmla="*/ 368957 h 584420"/>
              <a:gd name="connsiteX20" fmla="*/ 306094 w 551699"/>
              <a:gd name="connsiteY20" fmla="*/ 438626 h 584420"/>
              <a:gd name="connsiteX21" fmla="*/ 278956 w 551699"/>
              <a:gd name="connsiteY21" fmla="*/ 438626 h 584420"/>
              <a:gd name="connsiteX22" fmla="*/ 162776 w 551699"/>
              <a:gd name="connsiteY22" fmla="*/ 326381 h 584420"/>
              <a:gd name="connsiteX23" fmla="*/ 191206 w 551699"/>
              <a:gd name="connsiteY23" fmla="*/ 326381 h 584420"/>
              <a:gd name="connsiteX24" fmla="*/ 191206 w 551699"/>
              <a:gd name="connsiteY24" fmla="*/ 393414 h 584420"/>
              <a:gd name="connsiteX25" fmla="*/ 196375 w 551699"/>
              <a:gd name="connsiteY25" fmla="*/ 410173 h 584420"/>
              <a:gd name="connsiteX26" fmla="*/ 210590 w 551699"/>
              <a:gd name="connsiteY26" fmla="*/ 415329 h 584420"/>
              <a:gd name="connsiteX27" fmla="*/ 226097 w 551699"/>
              <a:gd name="connsiteY27" fmla="*/ 410173 h 584420"/>
              <a:gd name="connsiteX28" fmla="*/ 231266 w 551699"/>
              <a:gd name="connsiteY28" fmla="*/ 393414 h 584420"/>
              <a:gd name="connsiteX29" fmla="*/ 231266 w 551699"/>
              <a:gd name="connsiteY29" fmla="*/ 326381 h 584420"/>
              <a:gd name="connsiteX30" fmla="*/ 259696 w 551699"/>
              <a:gd name="connsiteY30" fmla="*/ 326381 h 584420"/>
              <a:gd name="connsiteX31" fmla="*/ 259696 w 551699"/>
              <a:gd name="connsiteY31" fmla="*/ 392125 h 584420"/>
              <a:gd name="connsiteX32" fmla="*/ 248066 w 551699"/>
              <a:gd name="connsiteY32" fmla="*/ 428220 h 584420"/>
              <a:gd name="connsiteX33" fmla="*/ 210590 w 551699"/>
              <a:gd name="connsiteY33" fmla="*/ 441111 h 584420"/>
              <a:gd name="connsiteX34" fmla="*/ 174406 w 551699"/>
              <a:gd name="connsiteY34" fmla="*/ 428220 h 584420"/>
              <a:gd name="connsiteX35" fmla="*/ 162776 w 551699"/>
              <a:gd name="connsiteY35" fmla="*/ 392125 h 584420"/>
              <a:gd name="connsiteX36" fmla="*/ 113637 w 551699"/>
              <a:gd name="connsiteY36" fmla="*/ 326381 h 584420"/>
              <a:gd name="connsiteX37" fmla="*/ 143309 w 551699"/>
              <a:gd name="connsiteY37" fmla="*/ 326381 h 584420"/>
              <a:gd name="connsiteX38" fmla="*/ 143309 w 551699"/>
              <a:gd name="connsiteY38" fmla="*/ 402438 h 584420"/>
              <a:gd name="connsiteX39" fmla="*/ 103316 w 551699"/>
              <a:gd name="connsiteY39" fmla="*/ 441111 h 584420"/>
              <a:gd name="connsiteX40" fmla="*/ 85255 w 551699"/>
              <a:gd name="connsiteY40" fmla="*/ 437244 h 584420"/>
              <a:gd name="connsiteX41" fmla="*/ 73644 w 551699"/>
              <a:gd name="connsiteY41" fmla="*/ 429509 h 584420"/>
              <a:gd name="connsiteX42" fmla="*/ 67193 w 551699"/>
              <a:gd name="connsiteY42" fmla="*/ 415329 h 584420"/>
              <a:gd name="connsiteX43" fmla="*/ 64613 w 551699"/>
              <a:gd name="connsiteY43" fmla="*/ 398571 h 584420"/>
              <a:gd name="connsiteX44" fmla="*/ 64613 w 551699"/>
              <a:gd name="connsiteY44" fmla="*/ 393414 h 584420"/>
              <a:gd name="connsiteX45" fmla="*/ 91705 w 551699"/>
              <a:gd name="connsiteY45" fmla="*/ 393414 h 584420"/>
              <a:gd name="connsiteX46" fmla="*/ 91705 w 551699"/>
              <a:gd name="connsiteY46" fmla="*/ 403727 h 584420"/>
              <a:gd name="connsiteX47" fmla="*/ 95575 w 551699"/>
              <a:gd name="connsiteY47" fmla="*/ 412751 h 584420"/>
              <a:gd name="connsiteX48" fmla="*/ 103316 w 551699"/>
              <a:gd name="connsiteY48" fmla="*/ 415329 h 584420"/>
              <a:gd name="connsiteX49" fmla="*/ 111057 w 551699"/>
              <a:gd name="connsiteY49" fmla="*/ 412751 h 584420"/>
              <a:gd name="connsiteX50" fmla="*/ 113637 w 551699"/>
              <a:gd name="connsiteY50" fmla="*/ 401149 h 584420"/>
              <a:gd name="connsiteX51" fmla="*/ 34885 w 551699"/>
              <a:gd name="connsiteY51" fmla="*/ 206418 h 584420"/>
              <a:gd name="connsiteX52" fmla="*/ 34885 w 551699"/>
              <a:gd name="connsiteY52" fmla="*/ 496692 h 584420"/>
              <a:gd name="connsiteX53" fmla="*/ 87858 w 551699"/>
              <a:gd name="connsiteY53" fmla="*/ 550877 h 584420"/>
              <a:gd name="connsiteX54" fmla="*/ 463841 w 551699"/>
              <a:gd name="connsiteY54" fmla="*/ 550877 h 584420"/>
              <a:gd name="connsiteX55" fmla="*/ 516814 w 551699"/>
              <a:gd name="connsiteY55" fmla="*/ 496692 h 584420"/>
              <a:gd name="connsiteX56" fmla="*/ 516814 w 551699"/>
              <a:gd name="connsiteY56" fmla="*/ 206418 h 584420"/>
              <a:gd name="connsiteX57" fmla="*/ 87858 w 551699"/>
              <a:gd name="connsiteY57" fmla="*/ 68376 h 584420"/>
              <a:gd name="connsiteX58" fmla="*/ 34885 w 551699"/>
              <a:gd name="connsiteY58" fmla="*/ 122560 h 584420"/>
              <a:gd name="connsiteX59" fmla="*/ 34885 w 551699"/>
              <a:gd name="connsiteY59" fmla="*/ 171585 h 584420"/>
              <a:gd name="connsiteX60" fmla="*/ 516814 w 551699"/>
              <a:gd name="connsiteY60" fmla="*/ 171585 h 584420"/>
              <a:gd name="connsiteX61" fmla="*/ 516814 w 551699"/>
              <a:gd name="connsiteY61" fmla="*/ 122560 h 584420"/>
              <a:gd name="connsiteX62" fmla="*/ 463841 w 551699"/>
              <a:gd name="connsiteY62" fmla="*/ 68376 h 584420"/>
              <a:gd name="connsiteX63" fmla="*/ 448336 w 551699"/>
              <a:gd name="connsiteY63" fmla="*/ 68376 h 584420"/>
              <a:gd name="connsiteX64" fmla="*/ 448336 w 551699"/>
              <a:gd name="connsiteY64" fmla="*/ 119980 h 584420"/>
              <a:gd name="connsiteX65" fmla="*/ 431540 w 551699"/>
              <a:gd name="connsiteY65" fmla="*/ 138042 h 584420"/>
              <a:gd name="connsiteX66" fmla="*/ 413451 w 551699"/>
              <a:gd name="connsiteY66" fmla="*/ 119980 h 584420"/>
              <a:gd name="connsiteX67" fmla="*/ 413451 w 551699"/>
              <a:gd name="connsiteY67" fmla="*/ 68376 h 584420"/>
              <a:gd name="connsiteX68" fmla="*/ 293292 w 551699"/>
              <a:gd name="connsiteY68" fmla="*/ 68376 h 584420"/>
              <a:gd name="connsiteX69" fmla="*/ 293292 w 551699"/>
              <a:gd name="connsiteY69" fmla="*/ 119980 h 584420"/>
              <a:gd name="connsiteX70" fmla="*/ 276496 w 551699"/>
              <a:gd name="connsiteY70" fmla="*/ 138042 h 584420"/>
              <a:gd name="connsiteX71" fmla="*/ 258407 w 551699"/>
              <a:gd name="connsiteY71" fmla="*/ 119980 h 584420"/>
              <a:gd name="connsiteX72" fmla="*/ 258407 w 551699"/>
              <a:gd name="connsiteY72" fmla="*/ 68376 h 584420"/>
              <a:gd name="connsiteX73" fmla="*/ 138248 w 551699"/>
              <a:gd name="connsiteY73" fmla="*/ 68376 h 584420"/>
              <a:gd name="connsiteX74" fmla="*/ 138248 w 551699"/>
              <a:gd name="connsiteY74" fmla="*/ 119980 h 584420"/>
              <a:gd name="connsiteX75" fmla="*/ 121451 w 551699"/>
              <a:gd name="connsiteY75" fmla="*/ 138042 h 584420"/>
              <a:gd name="connsiteX76" fmla="*/ 103363 w 551699"/>
              <a:gd name="connsiteY76" fmla="*/ 119980 h 584420"/>
              <a:gd name="connsiteX77" fmla="*/ 103363 w 551699"/>
              <a:gd name="connsiteY77" fmla="*/ 68376 h 584420"/>
              <a:gd name="connsiteX78" fmla="*/ 121451 w 551699"/>
              <a:gd name="connsiteY78" fmla="*/ 0 h 584420"/>
              <a:gd name="connsiteX79" fmla="*/ 138248 w 551699"/>
              <a:gd name="connsiteY79" fmla="*/ 16771 h 584420"/>
              <a:gd name="connsiteX80" fmla="*/ 138248 w 551699"/>
              <a:gd name="connsiteY80" fmla="*/ 34833 h 584420"/>
              <a:gd name="connsiteX81" fmla="*/ 258407 w 551699"/>
              <a:gd name="connsiteY81" fmla="*/ 34833 h 584420"/>
              <a:gd name="connsiteX82" fmla="*/ 258407 w 551699"/>
              <a:gd name="connsiteY82" fmla="*/ 16771 h 584420"/>
              <a:gd name="connsiteX83" fmla="*/ 276496 w 551699"/>
              <a:gd name="connsiteY83" fmla="*/ 0 h 584420"/>
              <a:gd name="connsiteX84" fmla="*/ 293292 w 551699"/>
              <a:gd name="connsiteY84" fmla="*/ 16771 h 584420"/>
              <a:gd name="connsiteX85" fmla="*/ 293292 w 551699"/>
              <a:gd name="connsiteY85" fmla="*/ 34833 h 584420"/>
              <a:gd name="connsiteX86" fmla="*/ 413451 w 551699"/>
              <a:gd name="connsiteY86" fmla="*/ 34833 h 584420"/>
              <a:gd name="connsiteX87" fmla="*/ 413451 w 551699"/>
              <a:gd name="connsiteY87" fmla="*/ 16771 h 584420"/>
              <a:gd name="connsiteX88" fmla="*/ 431540 w 551699"/>
              <a:gd name="connsiteY88" fmla="*/ 0 h 584420"/>
              <a:gd name="connsiteX89" fmla="*/ 448336 w 551699"/>
              <a:gd name="connsiteY89" fmla="*/ 16771 h 584420"/>
              <a:gd name="connsiteX90" fmla="*/ 448336 w 551699"/>
              <a:gd name="connsiteY90" fmla="*/ 34833 h 584420"/>
              <a:gd name="connsiteX91" fmla="*/ 463841 w 551699"/>
              <a:gd name="connsiteY91" fmla="*/ 34833 h 584420"/>
              <a:gd name="connsiteX92" fmla="*/ 551699 w 551699"/>
              <a:gd name="connsiteY92" fmla="*/ 122560 h 584420"/>
              <a:gd name="connsiteX93" fmla="*/ 551699 w 551699"/>
              <a:gd name="connsiteY93" fmla="*/ 496692 h 584420"/>
              <a:gd name="connsiteX94" fmla="*/ 463841 w 551699"/>
              <a:gd name="connsiteY94" fmla="*/ 584420 h 584420"/>
              <a:gd name="connsiteX95" fmla="*/ 87858 w 551699"/>
              <a:gd name="connsiteY95" fmla="*/ 584420 h 584420"/>
              <a:gd name="connsiteX96" fmla="*/ 0 w 551699"/>
              <a:gd name="connsiteY96" fmla="*/ 496692 h 584420"/>
              <a:gd name="connsiteX97" fmla="*/ 0 w 551699"/>
              <a:gd name="connsiteY97" fmla="*/ 122560 h 584420"/>
              <a:gd name="connsiteX98" fmla="*/ 87858 w 551699"/>
              <a:gd name="connsiteY98" fmla="*/ 34833 h 584420"/>
              <a:gd name="connsiteX99" fmla="*/ 103363 w 551699"/>
              <a:gd name="connsiteY99" fmla="*/ 34833 h 584420"/>
              <a:gd name="connsiteX100" fmla="*/ 103363 w 551699"/>
              <a:gd name="connsiteY100" fmla="*/ 16771 h 584420"/>
              <a:gd name="connsiteX101" fmla="*/ 121451 w 551699"/>
              <a:gd name="connsiteY101" fmla="*/ 0 h 5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51699" h="584420">
                <a:moveTo>
                  <a:pt x="395343" y="326381"/>
                </a:moveTo>
                <a:lnTo>
                  <a:pt x="484346" y="326381"/>
                </a:lnTo>
                <a:lnTo>
                  <a:pt x="484346" y="349604"/>
                </a:lnTo>
                <a:lnTo>
                  <a:pt x="423721" y="349604"/>
                </a:lnTo>
                <a:lnTo>
                  <a:pt x="423721" y="370247"/>
                </a:lnTo>
                <a:lnTo>
                  <a:pt x="479187" y="370247"/>
                </a:lnTo>
                <a:lnTo>
                  <a:pt x="479187" y="392180"/>
                </a:lnTo>
                <a:lnTo>
                  <a:pt x="423721" y="392180"/>
                </a:lnTo>
                <a:lnTo>
                  <a:pt x="423721" y="412823"/>
                </a:lnTo>
                <a:lnTo>
                  <a:pt x="485636" y="412823"/>
                </a:lnTo>
                <a:lnTo>
                  <a:pt x="485636" y="438626"/>
                </a:lnTo>
                <a:lnTo>
                  <a:pt x="395343" y="438626"/>
                </a:lnTo>
                <a:close/>
                <a:moveTo>
                  <a:pt x="278956" y="326381"/>
                </a:moveTo>
                <a:lnTo>
                  <a:pt x="308678" y="326381"/>
                </a:lnTo>
                <a:lnTo>
                  <a:pt x="347446" y="396050"/>
                </a:lnTo>
                <a:lnTo>
                  <a:pt x="347446" y="326381"/>
                </a:lnTo>
                <a:lnTo>
                  <a:pt x="375876" y="326381"/>
                </a:lnTo>
                <a:lnTo>
                  <a:pt x="375876" y="438626"/>
                </a:lnTo>
                <a:lnTo>
                  <a:pt x="344862" y="438626"/>
                </a:lnTo>
                <a:lnTo>
                  <a:pt x="306094" y="368957"/>
                </a:lnTo>
                <a:lnTo>
                  <a:pt x="306094" y="438626"/>
                </a:lnTo>
                <a:lnTo>
                  <a:pt x="278956" y="438626"/>
                </a:lnTo>
                <a:close/>
                <a:moveTo>
                  <a:pt x="162776" y="326381"/>
                </a:moveTo>
                <a:lnTo>
                  <a:pt x="191206" y="326381"/>
                </a:lnTo>
                <a:lnTo>
                  <a:pt x="191206" y="393414"/>
                </a:lnTo>
                <a:cubicBezTo>
                  <a:pt x="191206" y="401149"/>
                  <a:pt x="192498" y="406305"/>
                  <a:pt x="196375" y="410173"/>
                </a:cubicBezTo>
                <a:cubicBezTo>
                  <a:pt x="198959" y="414040"/>
                  <a:pt x="204129" y="415329"/>
                  <a:pt x="210590" y="415329"/>
                </a:cubicBezTo>
                <a:cubicBezTo>
                  <a:pt x="218343" y="415329"/>
                  <a:pt x="223513" y="414040"/>
                  <a:pt x="226097" y="410173"/>
                </a:cubicBezTo>
                <a:cubicBezTo>
                  <a:pt x="228682" y="406305"/>
                  <a:pt x="231266" y="401149"/>
                  <a:pt x="231266" y="393414"/>
                </a:cubicBezTo>
                <a:lnTo>
                  <a:pt x="231266" y="326381"/>
                </a:lnTo>
                <a:lnTo>
                  <a:pt x="259696" y="326381"/>
                </a:lnTo>
                <a:lnTo>
                  <a:pt x="259696" y="392125"/>
                </a:lnTo>
                <a:cubicBezTo>
                  <a:pt x="259696" y="408883"/>
                  <a:pt x="255819" y="420485"/>
                  <a:pt x="248066" y="428220"/>
                </a:cubicBezTo>
                <a:cubicBezTo>
                  <a:pt x="240312" y="437244"/>
                  <a:pt x="227389" y="441111"/>
                  <a:pt x="210590" y="441111"/>
                </a:cubicBezTo>
                <a:cubicBezTo>
                  <a:pt x="193790" y="441111"/>
                  <a:pt x="182160" y="437244"/>
                  <a:pt x="174406" y="428220"/>
                </a:cubicBezTo>
                <a:cubicBezTo>
                  <a:pt x="166653" y="420485"/>
                  <a:pt x="162776" y="408883"/>
                  <a:pt x="162776" y="392125"/>
                </a:cubicBezTo>
                <a:close/>
                <a:moveTo>
                  <a:pt x="113637" y="326381"/>
                </a:moveTo>
                <a:lnTo>
                  <a:pt x="143309" y="326381"/>
                </a:lnTo>
                <a:lnTo>
                  <a:pt x="143309" y="402438"/>
                </a:lnTo>
                <a:cubicBezTo>
                  <a:pt x="143309" y="428220"/>
                  <a:pt x="130408" y="441111"/>
                  <a:pt x="103316" y="441111"/>
                </a:cubicBezTo>
                <a:cubicBezTo>
                  <a:pt x="96865" y="441111"/>
                  <a:pt x="90415" y="439822"/>
                  <a:pt x="85255" y="437244"/>
                </a:cubicBezTo>
                <a:cubicBezTo>
                  <a:pt x="80094" y="435955"/>
                  <a:pt x="76224" y="433376"/>
                  <a:pt x="73644" y="429509"/>
                </a:cubicBezTo>
                <a:cubicBezTo>
                  <a:pt x="69773" y="425642"/>
                  <a:pt x="68483" y="420485"/>
                  <a:pt x="67193" y="415329"/>
                </a:cubicBezTo>
                <a:cubicBezTo>
                  <a:pt x="65903" y="410173"/>
                  <a:pt x="64613" y="405016"/>
                  <a:pt x="64613" y="398571"/>
                </a:cubicBezTo>
                <a:lnTo>
                  <a:pt x="64613" y="393414"/>
                </a:lnTo>
                <a:lnTo>
                  <a:pt x="91705" y="393414"/>
                </a:lnTo>
                <a:lnTo>
                  <a:pt x="91705" y="403727"/>
                </a:lnTo>
                <a:cubicBezTo>
                  <a:pt x="91705" y="407594"/>
                  <a:pt x="92995" y="410173"/>
                  <a:pt x="95575" y="412751"/>
                </a:cubicBezTo>
                <a:cubicBezTo>
                  <a:pt x="96865" y="415329"/>
                  <a:pt x="99446" y="415329"/>
                  <a:pt x="103316" y="415329"/>
                </a:cubicBezTo>
                <a:cubicBezTo>
                  <a:pt x="107186" y="415329"/>
                  <a:pt x="109766" y="414040"/>
                  <a:pt x="111057" y="412751"/>
                </a:cubicBezTo>
                <a:cubicBezTo>
                  <a:pt x="112347" y="410173"/>
                  <a:pt x="113637" y="406305"/>
                  <a:pt x="113637" y="401149"/>
                </a:cubicBezTo>
                <a:close/>
                <a:moveTo>
                  <a:pt x="34885" y="206418"/>
                </a:moveTo>
                <a:lnTo>
                  <a:pt x="34885" y="496692"/>
                </a:lnTo>
                <a:cubicBezTo>
                  <a:pt x="34885" y="526365"/>
                  <a:pt x="58142" y="550877"/>
                  <a:pt x="87858" y="550877"/>
                </a:cubicBezTo>
                <a:lnTo>
                  <a:pt x="463841" y="550877"/>
                </a:lnTo>
                <a:cubicBezTo>
                  <a:pt x="493557" y="550877"/>
                  <a:pt x="516814" y="526365"/>
                  <a:pt x="516814" y="496692"/>
                </a:cubicBezTo>
                <a:lnTo>
                  <a:pt x="516814" y="206418"/>
                </a:lnTo>
                <a:close/>
                <a:moveTo>
                  <a:pt x="87858" y="68376"/>
                </a:moveTo>
                <a:cubicBezTo>
                  <a:pt x="58142" y="68376"/>
                  <a:pt x="34885" y="92888"/>
                  <a:pt x="34885" y="122560"/>
                </a:cubicBezTo>
                <a:lnTo>
                  <a:pt x="34885" y="171585"/>
                </a:lnTo>
                <a:lnTo>
                  <a:pt x="516814" y="171585"/>
                </a:lnTo>
                <a:lnTo>
                  <a:pt x="516814" y="122560"/>
                </a:lnTo>
                <a:cubicBezTo>
                  <a:pt x="516814" y="92888"/>
                  <a:pt x="493557" y="68376"/>
                  <a:pt x="463841" y="68376"/>
                </a:cubicBezTo>
                <a:lnTo>
                  <a:pt x="448336" y="68376"/>
                </a:lnTo>
                <a:lnTo>
                  <a:pt x="448336" y="119980"/>
                </a:lnTo>
                <a:cubicBezTo>
                  <a:pt x="448336" y="130301"/>
                  <a:pt x="440584" y="138042"/>
                  <a:pt x="431540" y="138042"/>
                </a:cubicBezTo>
                <a:cubicBezTo>
                  <a:pt x="421203" y="138042"/>
                  <a:pt x="413451" y="130301"/>
                  <a:pt x="413451" y="119980"/>
                </a:cubicBezTo>
                <a:lnTo>
                  <a:pt x="413451" y="68376"/>
                </a:lnTo>
                <a:lnTo>
                  <a:pt x="293292" y="68376"/>
                </a:lnTo>
                <a:lnTo>
                  <a:pt x="293292" y="119980"/>
                </a:lnTo>
                <a:cubicBezTo>
                  <a:pt x="293292" y="130301"/>
                  <a:pt x="285540" y="138042"/>
                  <a:pt x="276496" y="138042"/>
                </a:cubicBezTo>
                <a:cubicBezTo>
                  <a:pt x="266159" y="138042"/>
                  <a:pt x="258407" y="130301"/>
                  <a:pt x="258407" y="119980"/>
                </a:cubicBezTo>
                <a:lnTo>
                  <a:pt x="258407" y="68376"/>
                </a:lnTo>
                <a:lnTo>
                  <a:pt x="138248" y="68376"/>
                </a:lnTo>
                <a:lnTo>
                  <a:pt x="138248" y="119980"/>
                </a:lnTo>
                <a:cubicBezTo>
                  <a:pt x="138248" y="130301"/>
                  <a:pt x="130496" y="138042"/>
                  <a:pt x="121451" y="138042"/>
                </a:cubicBezTo>
                <a:cubicBezTo>
                  <a:pt x="111115" y="138042"/>
                  <a:pt x="103363" y="130301"/>
                  <a:pt x="103363" y="119980"/>
                </a:cubicBezTo>
                <a:lnTo>
                  <a:pt x="103363" y="68376"/>
                </a:lnTo>
                <a:close/>
                <a:moveTo>
                  <a:pt x="121451" y="0"/>
                </a:moveTo>
                <a:cubicBezTo>
                  <a:pt x="130496" y="0"/>
                  <a:pt x="138248" y="7741"/>
                  <a:pt x="138248" y="16771"/>
                </a:cubicBezTo>
                <a:lnTo>
                  <a:pt x="138248" y="34833"/>
                </a:lnTo>
                <a:lnTo>
                  <a:pt x="258407" y="34833"/>
                </a:lnTo>
                <a:lnTo>
                  <a:pt x="258407" y="16771"/>
                </a:lnTo>
                <a:cubicBezTo>
                  <a:pt x="258407" y="7741"/>
                  <a:pt x="266159" y="0"/>
                  <a:pt x="276496" y="0"/>
                </a:cubicBezTo>
                <a:cubicBezTo>
                  <a:pt x="285540" y="0"/>
                  <a:pt x="293292" y="7741"/>
                  <a:pt x="293292" y="16771"/>
                </a:cubicBezTo>
                <a:lnTo>
                  <a:pt x="293292" y="34833"/>
                </a:lnTo>
                <a:lnTo>
                  <a:pt x="413451" y="34833"/>
                </a:lnTo>
                <a:lnTo>
                  <a:pt x="413451" y="16771"/>
                </a:lnTo>
                <a:cubicBezTo>
                  <a:pt x="413451" y="7741"/>
                  <a:pt x="421203" y="0"/>
                  <a:pt x="431540" y="0"/>
                </a:cubicBezTo>
                <a:cubicBezTo>
                  <a:pt x="440584" y="0"/>
                  <a:pt x="448336" y="7741"/>
                  <a:pt x="448336" y="16771"/>
                </a:cubicBezTo>
                <a:lnTo>
                  <a:pt x="448336" y="34833"/>
                </a:lnTo>
                <a:lnTo>
                  <a:pt x="463841" y="34833"/>
                </a:lnTo>
                <a:cubicBezTo>
                  <a:pt x="512938" y="34833"/>
                  <a:pt x="551699" y="73536"/>
                  <a:pt x="551699" y="122560"/>
                </a:cubicBezTo>
                <a:lnTo>
                  <a:pt x="551699" y="496692"/>
                </a:lnTo>
                <a:cubicBezTo>
                  <a:pt x="551699" y="545717"/>
                  <a:pt x="512938" y="584420"/>
                  <a:pt x="463841" y="584420"/>
                </a:cubicBezTo>
                <a:lnTo>
                  <a:pt x="87858" y="584420"/>
                </a:lnTo>
                <a:cubicBezTo>
                  <a:pt x="40053" y="584420"/>
                  <a:pt x="0" y="545717"/>
                  <a:pt x="0" y="496692"/>
                </a:cubicBezTo>
                <a:lnTo>
                  <a:pt x="0" y="122560"/>
                </a:lnTo>
                <a:cubicBezTo>
                  <a:pt x="0" y="73536"/>
                  <a:pt x="40053" y="34833"/>
                  <a:pt x="87858" y="34833"/>
                </a:cubicBezTo>
                <a:lnTo>
                  <a:pt x="103363" y="34833"/>
                </a:lnTo>
                <a:lnTo>
                  <a:pt x="103363" y="16771"/>
                </a:lnTo>
                <a:cubicBezTo>
                  <a:pt x="103363" y="7741"/>
                  <a:pt x="111115" y="0"/>
                  <a:pt x="121451" y="0"/>
                </a:cubicBezTo>
                <a:close/>
              </a:path>
            </a:pathLst>
          </a:custGeom>
          <a:solidFill>
            <a:schemeClr val="bg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44" name="iconfont-11790-5634955">
            <a:extLst>
              <a:ext uri="{FF2B5EF4-FFF2-40B4-BE49-F238E27FC236}">
                <a16:creationId xmlns:a16="http://schemas.microsoft.com/office/drawing/2014/main" id="{A14523A1-EC24-4B12-BAD6-9C0C805F5E14}"/>
              </a:ext>
            </a:extLst>
          </p:cNvPr>
          <p:cNvSpPr>
            <a:spLocks noChangeAspect="1"/>
          </p:cNvSpPr>
          <p:nvPr/>
        </p:nvSpPr>
        <p:spPr bwMode="auto">
          <a:xfrm>
            <a:off x="3413958" y="2902487"/>
            <a:ext cx="566267" cy="566267"/>
          </a:xfrm>
          <a:custGeom>
            <a:avLst/>
            <a:gdLst>
              <a:gd name="T0" fmla="*/ 6200 w 12400"/>
              <a:gd name="T1" fmla="*/ 0 h 12400"/>
              <a:gd name="T2" fmla="*/ 0 w 12400"/>
              <a:gd name="T3" fmla="*/ 6200 h 12400"/>
              <a:gd name="T4" fmla="*/ 6200 w 12400"/>
              <a:gd name="T5" fmla="*/ 12400 h 12400"/>
              <a:gd name="T6" fmla="*/ 12400 w 12400"/>
              <a:gd name="T7" fmla="*/ 6200 h 12400"/>
              <a:gd name="T8" fmla="*/ 6200 w 12400"/>
              <a:gd name="T9" fmla="*/ 0 h 12400"/>
              <a:gd name="T10" fmla="*/ 6200 w 12400"/>
              <a:gd name="T11" fmla="*/ 11200 h 12400"/>
              <a:gd name="T12" fmla="*/ 1200 w 12400"/>
              <a:gd name="T13" fmla="*/ 6200 h 12400"/>
              <a:gd name="T14" fmla="*/ 6200 w 12400"/>
              <a:gd name="T15" fmla="*/ 1200 h 12400"/>
              <a:gd name="T16" fmla="*/ 11200 w 12400"/>
              <a:gd name="T17" fmla="*/ 6200 h 12400"/>
              <a:gd name="T18" fmla="*/ 6200 w 12400"/>
              <a:gd name="T19" fmla="*/ 11200 h 12400"/>
              <a:gd name="T20" fmla="*/ 7745 w 12400"/>
              <a:gd name="T21" fmla="*/ 8590 h 12400"/>
              <a:gd name="T22" fmla="*/ 5623 w 12400"/>
              <a:gd name="T23" fmla="*/ 7048 h 12400"/>
              <a:gd name="T24" fmla="*/ 5500 w 12400"/>
              <a:gd name="T25" fmla="*/ 6805 h 12400"/>
              <a:gd name="T26" fmla="*/ 5500 w 12400"/>
              <a:gd name="T27" fmla="*/ 2700 h 12400"/>
              <a:gd name="T28" fmla="*/ 5800 w 12400"/>
              <a:gd name="T29" fmla="*/ 2400 h 12400"/>
              <a:gd name="T30" fmla="*/ 6600 w 12400"/>
              <a:gd name="T31" fmla="*/ 2400 h 12400"/>
              <a:gd name="T32" fmla="*/ 6900 w 12400"/>
              <a:gd name="T33" fmla="*/ 2700 h 12400"/>
              <a:gd name="T34" fmla="*/ 6900 w 12400"/>
              <a:gd name="T35" fmla="*/ 6243 h 12400"/>
              <a:gd name="T36" fmla="*/ 8570 w 12400"/>
              <a:gd name="T37" fmla="*/ 7458 h 12400"/>
              <a:gd name="T38" fmla="*/ 8635 w 12400"/>
              <a:gd name="T39" fmla="*/ 7878 h 12400"/>
              <a:gd name="T40" fmla="*/ 8165 w 12400"/>
              <a:gd name="T41" fmla="*/ 8525 h 12400"/>
              <a:gd name="T42" fmla="*/ 7745 w 12400"/>
              <a:gd name="T43" fmla="*/ 8590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00" h="12400">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3438" y="11200"/>
                  <a:pt x="1200" y="8963"/>
                  <a:pt x="1200" y="6200"/>
                </a:cubicBezTo>
                <a:cubicBezTo>
                  <a:pt x="1200" y="3438"/>
                  <a:pt x="3438" y="1200"/>
                  <a:pt x="6200" y="1200"/>
                </a:cubicBezTo>
                <a:cubicBezTo>
                  <a:pt x="8963" y="1200"/>
                  <a:pt x="11200" y="3438"/>
                  <a:pt x="11200" y="6200"/>
                </a:cubicBezTo>
                <a:cubicBezTo>
                  <a:pt x="11200" y="8963"/>
                  <a:pt x="8963" y="11200"/>
                  <a:pt x="6200" y="11200"/>
                </a:cubicBezTo>
                <a:close/>
                <a:moveTo>
                  <a:pt x="7745" y="8590"/>
                </a:moveTo>
                <a:lnTo>
                  <a:pt x="5623" y="7048"/>
                </a:lnTo>
                <a:cubicBezTo>
                  <a:pt x="5545" y="6990"/>
                  <a:pt x="5500" y="6900"/>
                  <a:pt x="5500" y="6805"/>
                </a:cubicBezTo>
                <a:lnTo>
                  <a:pt x="5500" y="2700"/>
                </a:lnTo>
                <a:cubicBezTo>
                  <a:pt x="5500" y="2535"/>
                  <a:pt x="5635" y="2400"/>
                  <a:pt x="5800" y="2400"/>
                </a:cubicBezTo>
                <a:lnTo>
                  <a:pt x="6600" y="2400"/>
                </a:lnTo>
                <a:cubicBezTo>
                  <a:pt x="6765" y="2400"/>
                  <a:pt x="6900" y="2535"/>
                  <a:pt x="6900" y="2700"/>
                </a:cubicBezTo>
                <a:lnTo>
                  <a:pt x="6900" y="6243"/>
                </a:lnTo>
                <a:lnTo>
                  <a:pt x="8570" y="7458"/>
                </a:lnTo>
                <a:cubicBezTo>
                  <a:pt x="8705" y="7555"/>
                  <a:pt x="8733" y="7743"/>
                  <a:pt x="8635" y="7878"/>
                </a:cubicBezTo>
                <a:lnTo>
                  <a:pt x="8165" y="8525"/>
                </a:lnTo>
                <a:cubicBezTo>
                  <a:pt x="8068" y="8658"/>
                  <a:pt x="7880" y="8688"/>
                  <a:pt x="7745" y="8590"/>
                </a:cubicBezTo>
                <a:close/>
              </a:path>
            </a:pathLst>
          </a:custGeom>
          <a:solidFill>
            <a:schemeClr val="bg1"/>
          </a:solidFill>
          <a:ln>
            <a:noFill/>
          </a:ln>
        </p:spPr>
      </p:sp>
      <p:pic>
        <p:nvPicPr>
          <p:cNvPr id="46" name="Picture 45">
            <a:extLst>
              <a:ext uri="{FF2B5EF4-FFF2-40B4-BE49-F238E27FC236}">
                <a16:creationId xmlns:a16="http://schemas.microsoft.com/office/drawing/2014/main" id="{5BBAA0EE-AC5A-4C19-BBCD-DE6534B1C6E8}"/>
              </a:ext>
            </a:extLst>
          </p:cNvPr>
          <p:cNvPicPr>
            <a:picLocks noChangeAspect="1"/>
          </p:cNvPicPr>
          <p:nvPr/>
        </p:nvPicPr>
        <p:blipFill>
          <a:blip r:embed="rId3"/>
          <a:stretch>
            <a:fillRect/>
          </a:stretch>
        </p:blipFill>
        <p:spPr>
          <a:xfrm>
            <a:off x="352196" y="2157274"/>
            <a:ext cx="8439608" cy="4150089"/>
          </a:xfrm>
          <a:prstGeom prst="rect">
            <a:avLst/>
          </a:prstGeom>
        </p:spPr>
      </p:pic>
      <p:sp>
        <p:nvSpPr>
          <p:cNvPr id="50" name="TextBox 49">
            <a:extLst>
              <a:ext uri="{FF2B5EF4-FFF2-40B4-BE49-F238E27FC236}">
                <a16:creationId xmlns:a16="http://schemas.microsoft.com/office/drawing/2014/main" id="{DE03561E-E72F-448E-A85A-9ECAA0DBDCA9}"/>
              </a:ext>
            </a:extLst>
          </p:cNvPr>
          <p:cNvSpPr txBox="1"/>
          <p:nvPr/>
        </p:nvSpPr>
        <p:spPr>
          <a:xfrm>
            <a:off x="887003" y="1202095"/>
            <a:ext cx="7369992" cy="830997"/>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600" b="1" dirty="0">
                <a:solidFill>
                  <a:schemeClr val="bg1"/>
                </a:solidFill>
                <a:latin typeface="Arial" panose="020B0604020202020204" pitchFamily="34" charset="0"/>
                <a:cs typeface="Arial" panose="020B0604020202020204" pitchFamily="34" charset="0"/>
              </a:rPr>
              <a:t>In order to utilize all available information from the training data, we transformed the publish time information to obtain more prediction power</a:t>
            </a:r>
          </a:p>
        </p:txBody>
      </p:sp>
    </p:spTree>
    <p:custDataLst>
      <p:tags r:id="rId1"/>
    </p:custDataLst>
    <p:extLst>
      <p:ext uri="{BB962C8B-B14F-4D97-AF65-F5344CB8AC3E}">
        <p14:creationId xmlns:p14="http://schemas.microsoft.com/office/powerpoint/2010/main" val="180293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10">
            <a:extLst>
              <a:ext uri="{FF2B5EF4-FFF2-40B4-BE49-F238E27FC236}">
                <a16:creationId xmlns:a16="http://schemas.microsoft.com/office/drawing/2014/main" id="{2270E4A1-DD7B-48F8-838A-80EA41404B84}"/>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itle 2">
            <a:extLst>
              <a:ext uri="{FF2B5EF4-FFF2-40B4-BE49-F238E27FC236}">
                <a16:creationId xmlns:a16="http://schemas.microsoft.com/office/drawing/2014/main" id="{7A6A9192-8820-4C7A-84DE-3CF0AB5789D1}"/>
              </a:ext>
            </a:extLst>
          </p:cNvPr>
          <p:cNvSpPr txBox="1">
            <a:spLocks/>
          </p:cNvSpPr>
          <p:nvPr/>
        </p:nvSpPr>
        <p:spPr>
          <a:xfrm>
            <a:off x="628650" y="125833"/>
            <a:ext cx="7886700" cy="540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chemeClr val="accent1"/>
                </a:solidFill>
                <a:latin typeface="Arial" panose="020B0604020202020204" pitchFamily="34" charset="0"/>
                <a:cs typeface="Arial" panose="020B0604020202020204" pitchFamily="34" charset="0"/>
              </a:rPr>
              <a:t>Random Forest: model explanation and general methodology</a:t>
            </a:r>
          </a:p>
        </p:txBody>
      </p:sp>
    </p:spTree>
    <p:custDataLst>
      <p:tags r:id="rId1"/>
    </p:custDataLst>
    <p:extLst>
      <p:ext uri="{BB962C8B-B14F-4D97-AF65-F5344CB8AC3E}">
        <p14:creationId xmlns:p14="http://schemas.microsoft.com/office/powerpoint/2010/main" val="385187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96A3B1-CEAF-4652-9284-910C6567F900}"/>
              </a:ext>
            </a:extLst>
          </p:cNvPr>
          <p:cNvGraphicFramePr>
            <a:graphicFrameLocks noChangeAspect="1"/>
          </p:cNvGraphicFramePr>
          <p:nvPr>
            <p:custDataLst>
              <p:tags r:id="rId3"/>
            </p:custDataLst>
            <p:extLst>
              <p:ext uri="{D42A27DB-BD31-4B8C-83A1-F6EECF244321}">
                <p14:modId xmlns:p14="http://schemas.microsoft.com/office/powerpoint/2010/main" val="797644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33" name="think-cell Slide" r:id="rId6" imgW="425" imgH="424" progId="TCLayout.ActiveDocument.1">
                  <p:embed/>
                </p:oleObj>
              </mc:Choice>
              <mc:Fallback>
                <p:oleObj name="think-cell Slide"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4267D74-AC16-42D4-BBD8-2023C99DEC50}"/>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tLang="zh-CN" sz="1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itle 2">
            <a:extLst>
              <a:ext uri="{FF2B5EF4-FFF2-40B4-BE49-F238E27FC236}">
                <a16:creationId xmlns:a16="http://schemas.microsoft.com/office/drawing/2014/main" id="{C7388D72-C717-464F-9F28-589C23A12EA8}"/>
              </a:ext>
            </a:extLst>
          </p:cNvPr>
          <p:cNvSpPr>
            <a:spLocks noGrp="1"/>
          </p:cNvSpPr>
          <p:nvPr>
            <p:ph type="title"/>
          </p:nvPr>
        </p:nvSpPr>
        <p:spPr>
          <a:xfrm>
            <a:off x="628650" y="125833"/>
            <a:ext cx="7886700" cy="540999"/>
          </a:xfrm>
        </p:spPr>
        <p:txBody>
          <a:bodyPr>
            <a:normAutofit/>
          </a:bodyPr>
          <a:lstStyle/>
          <a:p>
            <a:r>
              <a:rPr lang="en-US" sz="1600" b="1" dirty="0">
                <a:solidFill>
                  <a:schemeClr val="accent1"/>
                </a:solidFill>
                <a:latin typeface="Arial" panose="020B0604020202020204" pitchFamily="34" charset="0"/>
                <a:cs typeface="Arial" panose="020B0604020202020204" pitchFamily="34" charset="0"/>
              </a:rPr>
              <a:t>Model Evaluation: Advantages and Weaknesses</a:t>
            </a:r>
          </a:p>
        </p:txBody>
      </p:sp>
      <p:cxnSp>
        <p:nvCxnSpPr>
          <p:cNvPr id="4" name="直接连接符 10">
            <a:extLst>
              <a:ext uri="{FF2B5EF4-FFF2-40B4-BE49-F238E27FC236}">
                <a16:creationId xmlns:a16="http://schemas.microsoft.com/office/drawing/2014/main" id="{CF20EDF6-6588-4FDA-BE17-8BC0F7DF43FD}"/>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6DF47E-A9D0-435C-8620-A98CEEE2C079}"/>
              </a:ext>
            </a:extLst>
          </p:cNvPr>
          <p:cNvSpPr txBox="1"/>
          <p:nvPr/>
        </p:nvSpPr>
        <p:spPr>
          <a:xfrm>
            <a:off x="-90826" y="3259723"/>
            <a:ext cx="4050649" cy="338554"/>
          </a:xfrm>
          <a:prstGeom prst="rect">
            <a:avLst/>
          </a:prstGeom>
          <a:noFill/>
        </p:spPr>
        <p:txBody>
          <a:bodyPr wrap="square" rtlCol="0">
            <a:spAutoFit/>
          </a:bodyPr>
          <a:lstStyle/>
          <a:p>
            <a:pPr algn="ctr"/>
            <a:r>
              <a:rPr lang="en-US" altLang="zh-CN" sz="1600" b="1" dirty="0">
                <a:solidFill>
                  <a:schemeClr val="accent1"/>
                </a:solidFill>
                <a:latin typeface="Arial" panose="020B0604020202020204" pitchFamily="34" charset="0"/>
                <a:ea typeface="+mj-ea"/>
                <a:cs typeface="Arial" panose="020B0604020202020204" pitchFamily="34" charset="0"/>
              </a:rPr>
              <a:t>Model Weaknesses</a:t>
            </a:r>
            <a:endParaRPr lang="zh-CN" altLang="en-US" sz="1600" b="1" dirty="0">
              <a:solidFill>
                <a:schemeClr val="accent1"/>
              </a:solidFill>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ADA0940-E5D2-43B7-8C56-47A2F3334405}"/>
              </a:ext>
            </a:extLst>
          </p:cNvPr>
          <p:cNvSpPr txBox="1"/>
          <p:nvPr/>
        </p:nvSpPr>
        <p:spPr>
          <a:xfrm>
            <a:off x="4994538" y="3224817"/>
            <a:ext cx="3696846" cy="338554"/>
          </a:xfrm>
          <a:prstGeom prst="rect">
            <a:avLst/>
          </a:prstGeom>
          <a:noFill/>
        </p:spPr>
        <p:txBody>
          <a:bodyPr wrap="square" rtlCol="0">
            <a:spAutoFit/>
          </a:bodyPr>
          <a:lstStyle/>
          <a:p>
            <a:pPr algn="ctr"/>
            <a:r>
              <a:rPr lang="en-US" altLang="zh-CN" sz="1600" b="1" dirty="0">
                <a:solidFill>
                  <a:schemeClr val="accent1"/>
                </a:solidFill>
                <a:latin typeface="Arial" panose="020B0604020202020204" pitchFamily="34" charset="0"/>
                <a:ea typeface="+mj-ea"/>
                <a:cs typeface="Arial" panose="020B0604020202020204" pitchFamily="34" charset="0"/>
              </a:rPr>
              <a:t>Model Advantages</a:t>
            </a:r>
            <a:endParaRPr lang="zh-CN" altLang="en-US" sz="1600" b="1" dirty="0">
              <a:solidFill>
                <a:schemeClr val="accent1"/>
              </a:solidFill>
              <a:latin typeface="Arial" panose="020B0604020202020204" pitchFamily="34" charset="0"/>
              <a:ea typeface="+mj-ea"/>
              <a:cs typeface="Arial" panose="020B0604020202020204" pitchFamily="34" charset="0"/>
            </a:endParaRPr>
          </a:p>
        </p:txBody>
      </p:sp>
      <p:cxnSp>
        <p:nvCxnSpPr>
          <p:cNvPr id="16" name="Straight Connector 15">
            <a:extLst>
              <a:ext uri="{FF2B5EF4-FFF2-40B4-BE49-F238E27FC236}">
                <a16:creationId xmlns:a16="http://schemas.microsoft.com/office/drawing/2014/main" id="{35EC337C-7DB3-41A3-9E4C-A4983E00A92D}"/>
              </a:ext>
            </a:extLst>
          </p:cNvPr>
          <p:cNvCxnSpPr>
            <a:cxnSpLocks/>
          </p:cNvCxnSpPr>
          <p:nvPr/>
        </p:nvCxnSpPr>
        <p:spPr>
          <a:xfrm>
            <a:off x="4484942" y="3684815"/>
            <a:ext cx="0" cy="2947387"/>
          </a:xfrm>
          <a:prstGeom prst="line">
            <a:avLst/>
          </a:prstGeom>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837F1586-BCA3-4E46-9155-D4D6D1057EB0}"/>
              </a:ext>
            </a:extLst>
          </p:cNvPr>
          <p:cNvSpPr txBox="1"/>
          <p:nvPr/>
        </p:nvSpPr>
        <p:spPr>
          <a:xfrm>
            <a:off x="317165" y="3643380"/>
            <a:ext cx="3234668" cy="523220"/>
          </a:xfrm>
          <a:prstGeom prst="rect">
            <a:avLst/>
          </a:prstGeom>
          <a:noFill/>
        </p:spPr>
        <p:txBody>
          <a:bodyPr wrap="square" rtlCol="0">
            <a:spAutoFit/>
          </a:bodyPr>
          <a:lstStyle/>
          <a:p>
            <a:r>
              <a:rPr lang="en-US" altLang="zh-CN" sz="1400" dirty="0">
                <a:solidFill>
                  <a:schemeClr val="accent6">
                    <a:lumMod val="75000"/>
                  </a:schemeClr>
                </a:solidFill>
                <a:latin typeface="Arial" panose="020B0604020202020204" pitchFamily="34" charset="0"/>
                <a:cs typeface="Arial" panose="020B0604020202020204" pitchFamily="34" charset="0"/>
              </a:rPr>
              <a:t>Random Forest model takes up tons of memory space (RAM) </a:t>
            </a:r>
            <a:endParaRPr lang="zh-CN" altLang="en-US" sz="1400" dirty="0">
              <a:solidFill>
                <a:schemeClr val="accent6">
                  <a:lumMod val="7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1BB5370B-C827-403C-8BFA-66D002E23F7B}"/>
              </a:ext>
            </a:extLst>
          </p:cNvPr>
          <p:cNvSpPr txBox="1"/>
          <p:nvPr/>
        </p:nvSpPr>
        <p:spPr>
          <a:xfrm>
            <a:off x="4994538" y="3643380"/>
            <a:ext cx="4222768" cy="307777"/>
          </a:xfrm>
          <a:prstGeom prst="rect">
            <a:avLst/>
          </a:prstGeom>
          <a:noFill/>
        </p:spPr>
        <p:txBody>
          <a:bodyPr wrap="square" rtlCol="0">
            <a:spAutoFit/>
          </a:bodyPr>
          <a:lstStyle/>
          <a:p>
            <a:r>
              <a:rPr lang="en-US" altLang="zh-CN" sz="1400" dirty="0">
                <a:solidFill>
                  <a:schemeClr val="accent6">
                    <a:lumMod val="75000"/>
                  </a:schemeClr>
                </a:solidFill>
                <a:latin typeface="Arial" panose="020B0604020202020204" pitchFamily="34" charset="0"/>
                <a:cs typeface="Arial" panose="020B0604020202020204" pitchFamily="34" charset="0"/>
              </a:rPr>
              <a:t>Random Forest model provides flexibility </a:t>
            </a:r>
            <a:endParaRPr lang="zh-CN" altLang="en-US" sz="1400" dirty="0">
              <a:solidFill>
                <a:schemeClr val="accent6">
                  <a:lumMod val="7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57586F5-D7E9-41ED-82DD-6EC96ECFFCA0}"/>
              </a:ext>
            </a:extLst>
          </p:cNvPr>
          <p:cNvSpPr txBox="1"/>
          <p:nvPr/>
        </p:nvSpPr>
        <p:spPr>
          <a:xfrm>
            <a:off x="303292" y="5136097"/>
            <a:ext cx="4254832" cy="523220"/>
          </a:xfrm>
          <a:prstGeom prst="rect">
            <a:avLst/>
          </a:prstGeom>
          <a:noFill/>
        </p:spPr>
        <p:txBody>
          <a:bodyPr wrap="square" rtlCol="0">
            <a:spAutoFit/>
          </a:bodyPr>
          <a:lstStyle/>
          <a:p>
            <a:r>
              <a:rPr lang="en-US" altLang="zh-CN" sz="1400" dirty="0">
                <a:solidFill>
                  <a:schemeClr val="accent6">
                    <a:lumMod val="75000"/>
                  </a:schemeClr>
                </a:solidFill>
                <a:latin typeface="Arial" panose="020B0604020202020204" pitchFamily="34" charset="0"/>
                <a:cs typeface="Arial" panose="020B0604020202020204" pitchFamily="34" charset="0"/>
              </a:rPr>
              <a:t>Random Forest model predictors selection are hard to interpret</a:t>
            </a:r>
            <a:endParaRPr lang="zh-CN" altLang="en-US" sz="1400" dirty="0">
              <a:solidFill>
                <a:schemeClr val="accent6">
                  <a:lumMod val="75000"/>
                </a:schemeClr>
              </a:solidFill>
              <a:latin typeface="Arial" panose="020B0604020202020204" pitchFamily="34" charset="0"/>
              <a:cs typeface="Arial" panose="020B0604020202020204" pitchFamily="34" charset="0"/>
            </a:endParaRPr>
          </a:p>
        </p:txBody>
      </p:sp>
      <p:sp>
        <p:nvSpPr>
          <p:cNvPr id="30" name="swords-in-cross-arrangement_25572">
            <a:extLst>
              <a:ext uri="{FF2B5EF4-FFF2-40B4-BE49-F238E27FC236}">
                <a16:creationId xmlns:a16="http://schemas.microsoft.com/office/drawing/2014/main" id="{4BD01984-DD02-48CA-9269-295970881737}"/>
              </a:ext>
            </a:extLst>
          </p:cNvPr>
          <p:cNvSpPr>
            <a:spLocks noChangeAspect="1"/>
          </p:cNvSpPr>
          <p:nvPr/>
        </p:nvSpPr>
        <p:spPr bwMode="auto">
          <a:xfrm>
            <a:off x="4172338" y="2946790"/>
            <a:ext cx="609685" cy="606761"/>
          </a:xfrm>
          <a:custGeom>
            <a:avLst/>
            <a:gdLst>
              <a:gd name="T0" fmla="*/ 1292 w 1495"/>
              <a:gd name="T1" fmla="*/ 1153 h 1490"/>
              <a:gd name="T2" fmla="*/ 1354 w 1495"/>
              <a:gd name="T3" fmla="*/ 1091 h 1490"/>
              <a:gd name="T4" fmla="*/ 1288 w 1495"/>
              <a:gd name="T5" fmla="*/ 1025 h 1490"/>
              <a:gd name="T6" fmla="*/ 953 w 1495"/>
              <a:gd name="T7" fmla="*/ 748 h 1490"/>
              <a:gd name="T8" fmla="*/ 1054 w 1495"/>
              <a:gd name="T9" fmla="*/ 647 h 1490"/>
              <a:gd name="T10" fmla="*/ 1477 w 1495"/>
              <a:gd name="T11" fmla="*/ 22 h 1490"/>
              <a:gd name="T12" fmla="*/ 848 w 1495"/>
              <a:gd name="T13" fmla="*/ 441 h 1490"/>
              <a:gd name="T14" fmla="*/ 747 w 1495"/>
              <a:gd name="T15" fmla="*/ 542 h 1490"/>
              <a:gd name="T16" fmla="*/ 646 w 1495"/>
              <a:gd name="T17" fmla="*/ 441 h 1490"/>
              <a:gd name="T18" fmla="*/ 20 w 1495"/>
              <a:gd name="T19" fmla="*/ 19 h 1490"/>
              <a:gd name="T20" fmla="*/ 440 w 1495"/>
              <a:gd name="T21" fmla="*/ 647 h 1490"/>
              <a:gd name="T22" fmla="*/ 540 w 1495"/>
              <a:gd name="T23" fmla="*/ 748 h 1490"/>
              <a:gd name="T24" fmla="*/ 206 w 1495"/>
              <a:gd name="T25" fmla="*/ 1025 h 1490"/>
              <a:gd name="T26" fmla="*/ 140 w 1495"/>
              <a:gd name="T27" fmla="*/ 1091 h 1490"/>
              <a:gd name="T28" fmla="*/ 239 w 1495"/>
              <a:gd name="T29" fmla="*/ 1190 h 1490"/>
              <a:gd name="T30" fmla="*/ 19 w 1495"/>
              <a:gd name="T31" fmla="*/ 1477 h 1490"/>
              <a:gd name="T32" fmla="*/ 85 w 1495"/>
              <a:gd name="T33" fmla="*/ 1477 h 1490"/>
              <a:gd name="T34" fmla="*/ 342 w 1495"/>
              <a:gd name="T35" fmla="*/ 1294 h 1490"/>
              <a:gd name="T36" fmla="*/ 437 w 1495"/>
              <a:gd name="T37" fmla="*/ 1369 h 1490"/>
              <a:gd name="T38" fmla="*/ 470 w 1495"/>
              <a:gd name="T39" fmla="*/ 1289 h 1490"/>
              <a:gd name="T40" fmla="*/ 747 w 1495"/>
              <a:gd name="T41" fmla="*/ 955 h 1490"/>
              <a:gd name="T42" fmla="*/ 1024 w 1495"/>
              <a:gd name="T43" fmla="*/ 1289 h 1490"/>
              <a:gd name="T44" fmla="*/ 1057 w 1495"/>
              <a:gd name="T45" fmla="*/ 1369 h 1490"/>
              <a:gd name="T46" fmla="*/ 1152 w 1495"/>
              <a:gd name="T47" fmla="*/ 1294 h 1490"/>
              <a:gd name="T48" fmla="*/ 1189 w 1495"/>
              <a:gd name="T49" fmla="*/ 1256 h 1490"/>
              <a:gd name="T50" fmla="*/ 1442 w 1495"/>
              <a:gd name="T51" fmla="*/ 1490 h 1490"/>
              <a:gd name="T52" fmla="*/ 1475 w 1495"/>
              <a:gd name="T53" fmla="*/ 1411 h 1490"/>
              <a:gd name="T54" fmla="*/ 907 w 1495"/>
              <a:gd name="T55" fmla="*/ 514 h 1490"/>
              <a:gd name="T56" fmla="*/ 981 w 1495"/>
              <a:gd name="T57" fmla="*/ 588 h 1490"/>
              <a:gd name="T58" fmla="*/ 714 w 1495"/>
              <a:gd name="T59" fmla="*/ 856 h 1490"/>
              <a:gd name="T60" fmla="*/ 338 w 1495"/>
              <a:gd name="T61" fmla="*/ 1157 h 1490"/>
              <a:gd name="T62" fmla="*/ 640 w 1495"/>
              <a:gd name="T63" fmla="*/ 781 h 1490"/>
              <a:gd name="T64" fmla="*/ 907 w 1495"/>
              <a:gd name="T65" fmla="*/ 514 h 1490"/>
              <a:gd name="T66" fmla="*/ 587 w 1495"/>
              <a:gd name="T67" fmla="*/ 514 h 1490"/>
              <a:gd name="T68" fmla="*/ 607 w 1495"/>
              <a:gd name="T69" fmla="*/ 682 h 1490"/>
              <a:gd name="T70" fmla="*/ 288 w 1495"/>
              <a:gd name="T71" fmla="*/ 288 h 1490"/>
              <a:gd name="T72" fmla="*/ 887 w 1495"/>
              <a:gd name="T73" fmla="*/ 814 h 1490"/>
              <a:gd name="T74" fmla="*/ 1119 w 1495"/>
              <a:gd name="T75" fmla="*/ 1194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5" h="1490">
                <a:moveTo>
                  <a:pt x="1255" y="1190"/>
                </a:moveTo>
                <a:lnTo>
                  <a:pt x="1292" y="1153"/>
                </a:lnTo>
                <a:cubicBezTo>
                  <a:pt x="1292" y="1153"/>
                  <a:pt x="1292" y="1153"/>
                  <a:pt x="1292" y="1153"/>
                </a:cubicBezTo>
                <a:lnTo>
                  <a:pt x="1354" y="1091"/>
                </a:lnTo>
                <a:cubicBezTo>
                  <a:pt x="1372" y="1073"/>
                  <a:pt x="1372" y="1043"/>
                  <a:pt x="1354" y="1025"/>
                </a:cubicBezTo>
                <a:cubicBezTo>
                  <a:pt x="1336" y="1007"/>
                  <a:pt x="1306" y="1007"/>
                  <a:pt x="1288" y="1025"/>
                </a:cubicBezTo>
                <a:lnTo>
                  <a:pt x="1259" y="1054"/>
                </a:lnTo>
                <a:lnTo>
                  <a:pt x="953" y="748"/>
                </a:lnTo>
                <a:lnTo>
                  <a:pt x="1050" y="652"/>
                </a:lnTo>
                <a:cubicBezTo>
                  <a:pt x="1051" y="651"/>
                  <a:pt x="1053" y="649"/>
                  <a:pt x="1054" y="647"/>
                </a:cubicBezTo>
                <a:lnTo>
                  <a:pt x="1481" y="83"/>
                </a:lnTo>
                <a:cubicBezTo>
                  <a:pt x="1495" y="64"/>
                  <a:pt x="1493" y="38"/>
                  <a:pt x="1477" y="22"/>
                </a:cubicBezTo>
                <a:cubicBezTo>
                  <a:pt x="1460" y="5"/>
                  <a:pt x="1434" y="3"/>
                  <a:pt x="1416" y="17"/>
                </a:cubicBezTo>
                <a:lnTo>
                  <a:pt x="848" y="441"/>
                </a:lnTo>
                <a:cubicBezTo>
                  <a:pt x="847" y="442"/>
                  <a:pt x="845" y="444"/>
                  <a:pt x="843" y="445"/>
                </a:cubicBezTo>
                <a:lnTo>
                  <a:pt x="747" y="542"/>
                </a:lnTo>
                <a:lnTo>
                  <a:pt x="651" y="445"/>
                </a:lnTo>
                <a:cubicBezTo>
                  <a:pt x="649" y="444"/>
                  <a:pt x="647" y="442"/>
                  <a:pt x="646" y="441"/>
                </a:cubicBezTo>
                <a:lnTo>
                  <a:pt x="81" y="14"/>
                </a:lnTo>
                <a:cubicBezTo>
                  <a:pt x="63" y="0"/>
                  <a:pt x="37" y="2"/>
                  <a:pt x="20" y="19"/>
                </a:cubicBezTo>
                <a:cubicBezTo>
                  <a:pt x="4" y="35"/>
                  <a:pt x="2" y="61"/>
                  <a:pt x="16" y="80"/>
                </a:cubicBezTo>
                <a:lnTo>
                  <a:pt x="440" y="647"/>
                </a:lnTo>
                <a:cubicBezTo>
                  <a:pt x="441" y="649"/>
                  <a:pt x="442" y="650"/>
                  <a:pt x="444" y="652"/>
                </a:cubicBezTo>
                <a:lnTo>
                  <a:pt x="540" y="748"/>
                </a:lnTo>
                <a:lnTo>
                  <a:pt x="235" y="1054"/>
                </a:lnTo>
                <a:lnTo>
                  <a:pt x="206" y="1025"/>
                </a:lnTo>
                <a:cubicBezTo>
                  <a:pt x="188" y="1007"/>
                  <a:pt x="158" y="1007"/>
                  <a:pt x="140" y="1025"/>
                </a:cubicBezTo>
                <a:cubicBezTo>
                  <a:pt x="122" y="1043"/>
                  <a:pt x="122" y="1073"/>
                  <a:pt x="140" y="1091"/>
                </a:cubicBezTo>
                <a:lnTo>
                  <a:pt x="202" y="1153"/>
                </a:lnTo>
                <a:lnTo>
                  <a:pt x="239" y="1190"/>
                </a:lnTo>
                <a:lnTo>
                  <a:pt x="19" y="1411"/>
                </a:lnTo>
                <a:cubicBezTo>
                  <a:pt x="0" y="1429"/>
                  <a:pt x="0" y="1458"/>
                  <a:pt x="19" y="1477"/>
                </a:cubicBezTo>
                <a:cubicBezTo>
                  <a:pt x="28" y="1486"/>
                  <a:pt x="40" y="1490"/>
                  <a:pt x="52" y="1490"/>
                </a:cubicBezTo>
                <a:cubicBezTo>
                  <a:pt x="64" y="1490"/>
                  <a:pt x="76" y="1486"/>
                  <a:pt x="85" y="1477"/>
                </a:cubicBezTo>
                <a:lnTo>
                  <a:pt x="305" y="1256"/>
                </a:lnTo>
                <a:lnTo>
                  <a:pt x="342" y="1294"/>
                </a:lnTo>
                <a:lnTo>
                  <a:pt x="404" y="1355"/>
                </a:lnTo>
                <a:cubicBezTo>
                  <a:pt x="413" y="1365"/>
                  <a:pt x="425" y="1369"/>
                  <a:pt x="437" y="1369"/>
                </a:cubicBezTo>
                <a:cubicBezTo>
                  <a:pt x="449" y="1369"/>
                  <a:pt x="461" y="1365"/>
                  <a:pt x="470" y="1355"/>
                </a:cubicBezTo>
                <a:cubicBezTo>
                  <a:pt x="489" y="1337"/>
                  <a:pt x="489" y="1308"/>
                  <a:pt x="470" y="1289"/>
                </a:cubicBezTo>
                <a:lnTo>
                  <a:pt x="441" y="1260"/>
                </a:lnTo>
                <a:lnTo>
                  <a:pt x="747" y="955"/>
                </a:lnTo>
                <a:lnTo>
                  <a:pt x="1053" y="1260"/>
                </a:lnTo>
                <a:lnTo>
                  <a:pt x="1024" y="1289"/>
                </a:lnTo>
                <a:cubicBezTo>
                  <a:pt x="1005" y="1308"/>
                  <a:pt x="1005" y="1337"/>
                  <a:pt x="1024" y="1355"/>
                </a:cubicBezTo>
                <a:cubicBezTo>
                  <a:pt x="1033" y="1365"/>
                  <a:pt x="1045" y="1369"/>
                  <a:pt x="1057" y="1369"/>
                </a:cubicBezTo>
                <a:cubicBezTo>
                  <a:pt x="1069" y="1369"/>
                  <a:pt x="1081" y="1364"/>
                  <a:pt x="1090" y="1355"/>
                </a:cubicBezTo>
                <a:lnTo>
                  <a:pt x="1152" y="1294"/>
                </a:lnTo>
                <a:cubicBezTo>
                  <a:pt x="1152" y="1294"/>
                  <a:pt x="1152" y="1294"/>
                  <a:pt x="1152" y="1293"/>
                </a:cubicBezTo>
                <a:lnTo>
                  <a:pt x="1189" y="1256"/>
                </a:lnTo>
                <a:lnTo>
                  <a:pt x="1409" y="1477"/>
                </a:lnTo>
                <a:cubicBezTo>
                  <a:pt x="1418" y="1486"/>
                  <a:pt x="1430" y="1490"/>
                  <a:pt x="1442" y="1490"/>
                </a:cubicBezTo>
                <a:cubicBezTo>
                  <a:pt x="1454" y="1490"/>
                  <a:pt x="1466" y="1486"/>
                  <a:pt x="1475" y="1477"/>
                </a:cubicBezTo>
                <a:cubicBezTo>
                  <a:pt x="1493" y="1458"/>
                  <a:pt x="1493" y="1429"/>
                  <a:pt x="1475" y="1411"/>
                </a:cubicBezTo>
                <a:lnTo>
                  <a:pt x="1255" y="1190"/>
                </a:lnTo>
                <a:close/>
                <a:moveTo>
                  <a:pt x="907" y="514"/>
                </a:moveTo>
                <a:lnTo>
                  <a:pt x="1207" y="289"/>
                </a:lnTo>
                <a:lnTo>
                  <a:pt x="981" y="588"/>
                </a:lnTo>
                <a:lnTo>
                  <a:pt x="854" y="715"/>
                </a:lnTo>
                <a:lnTo>
                  <a:pt x="714" y="856"/>
                </a:lnTo>
                <a:lnTo>
                  <a:pt x="375" y="1194"/>
                </a:lnTo>
                <a:lnTo>
                  <a:pt x="338" y="1157"/>
                </a:lnTo>
                <a:lnTo>
                  <a:pt x="301" y="1120"/>
                </a:lnTo>
                <a:lnTo>
                  <a:pt x="640" y="781"/>
                </a:lnTo>
                <a:lnTo>
                  <a:pt x="780" y="641"/>
                </a:lnTo>
                <a:lnTo>
                  <a:pt x="907" y="514"/>
                </a:lnTo>
                <a:close/>
                <a:moveTo>
                  <a:pt x="288" y="288"/>
                </a:moveTo>
                <a:lnTo>
                  <a:pt x="587" y="514"/>
                </a:lnTo>
                <a:lnTo>
                  <a:pt x="681" y="608"/>
                </a:lnTo>
                <a:lnTo>
                  <a:pt x="607" y="682"/>
                </a:lnTo>
                <a:lnTo>
                  <a:pt x="513" y="588"/>
                </a:lnTo>
                <a:lnTo>
                  <a:pt x="288" y="288"/>
                </a:lnTo>
                <a:close/>
                <a:moveTo>
                  <a:pt x="813" y="889"/>
                </a:moveTo>
                <a:lnTo>
                  <a:pt x="887" y="814"/>
                </a:lnTo>
                <a:lnTo>
                  <a:pt x="1193" y="1120"/>
                </a:lnTo>
                <a:lnTo>
                  <a:pt x="1119" y="1194"/>
                </a:lnTo>
                <a:lnTo>
                  <a:pt x="813" y="889"/>
                </a:lnTo>
                <a:close/>
              </a:path>
            </a:pathLst>
          </a:custGeom>
          <a:solidFill>
            <a:schemeClr val="tx1">
              <a:lumMod val="50000"/>
              <a:lumOff val="50000"/>
            </a:schemeClr>
          </a:solidFill>
          <a:ln>
            <a:noFill/>
          </a:ln>
        </p:spPr>
        <p:txBody>
          <a:bodyPr/>
          <a:lstStyle/>
          <a:p>
            <a:endParaRPr lang="zh-CN" altLang="en-US"/>
          </a:p>
        </p:txBody>
      </p:sp>
      <p:sp>
        <p:nvSpPr>
          <p:cNvPr id="32" name="close-cross_64498">
            <a:extLst>
              <a:ext uri="{FF2B5EF4-FFF2-40B4-BE49-F238E27FC236}">
                <a16:creationId xmlns:a16="http://schemas.microsoft.com/office/drawing/2014/main" id="{F999A32C-767E-49CE-91E2-EA871B2F4775}"/>
              </a:ext>
            </a:extLst>
          </p:cNvPr>
          <p:cNvSpPr>
            <a:spLocks noChangeAspect="1"/>
          </p:cNvSpPr>
          <p:nvPr/>
        </p:nvSpPr>
        <p:spPr bwMode="auto">
          <a:xfrm>
            <a:off x="116031" y="3709341"/>
            <a:ext cx="201134" cy="198358"/>
          </a:xfrm>
          <a:custGeom>
            <a:avLst/>
            <a:gdLst>
              <a:gd name="T0" fmla="*/ 380 w 570"/>
              <a:gd name="T1" fmla="*/ 284 h 563"/>
              <a:gd name="T2" fmla="*/ 544 w 570"/>
              <a:gd name="T3" fmla="*/ 120 h 563"/>
              <a:gd name="T4" fmla="*/ 544 w 570"/>
              <a:gd name="T5" fmla="*/ 26 h 563"/>
              <a:gd name="T6" fmla="*/ 450 w 570"/>
              <a:gd name="T7" fmla="*/ 26 h 563"/>
              <a:gd name="T8" fmla="*/ 285 w 570"/>
              <a:gd name="T9" fmla="*/ 190 h 563"/>
              <a:gd name="T10" fmla="*/ 121 w 570"/>
              <a:gd name="T11" fmla="*/ 26 h 563"/>
              <a:gd name="T12" fmla="*/ 27 w 570"/>
              <a:gd name="T13" fmla="*/ 26 h 563"/>
              <a:gd name="T14" fmla="*/ 27 w 570"/>
              <a:gd name="T15" fmla="*/ 120 h 563"/>
              <a:gd name="T16" fmla="*/ 191 w 570"/>
              <a:gd name="T17" fmla="*/ 284 h 563"/>
              <a:gd name="T18" fmla="*/ 27 w 570"/>
              <a:gd name="T19" fmla="*/ 449 h 563"/>
              <a:gd name="T20" fmla="*/ 27 w 570"/>
              <a:gd name="T21" fmla="*/ 543 h 563"/>
              <a:gd name="T22" fmla="*/ 74 w 570"/>
              <a:gd name="T23" fmla="*/ 563 h 563"/>
              <a:gd name="T24" fmla="*/ 121 w 570"/>
              <a:gd name="T25" fmla="*/ 543 h 563"/>
              <a:gd name="T26" fmla="*/ 285 w 570"/>
              <a:gd name="T27" fmla="*/ 379 h 563"/>
              <a:gd name="T28" fmla="*/ 450 w 570"/>
              <a:gd name="T29" fmla="*/ 543 h 563"/>
              <a:gd name="T30" fmla="*/ 497 w 570"/>
              <a:gd name="T31" fmla="*/ 563 h 563"/>
              <a:gd name="T32" fmla="*/ 544 w 570"/>
              <a:gd name="T33" fmla="*/ 543 h 563"/>
              <a:gd name="T34" fmla="*/ 544 w 570"/>
              <a:gd name="T35" fmla="*/ 449 h 563"/>
              <a:gd name="T36" fmla="*/ 380 w 570"/>
              <a:gd name="T37" fmla="*/ 28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0" h="563">
                <a:moveTo>
                  <a:pt x="380" y="284"/>
                </a:moveTo>
                <a:lnTo>
                  <a:pt x="544" y="120"/>
                </a:lnTo>
                <a:cubicBezTo>
                  <a:pt x="570" y="94"/>
                  <a:pt x="570" y="52"/>
                  <a:pt x="544" y="26"/>
                </a:cubicBezTo>
                <a:cubicBezTo>
                  <a:pt x="518" y="0"/>
                  <a:pt x="476" y="0"/>
                  <a:pt x="450" y="26"/>
                </a:cubicBezTo>
                <a:lnTo>
                  <a:pt x="285" y="190"/>
                </a:lnTo>
                <a:lnTo>
                  <a:pt x="121" y="26"/>
                </a:lnTo>
                <a:cubicBezTo>
                  <a:pt x="95" y="0"/>
                  <a:pt x="53" y="0"/>
                  <a:pt x="27" y="26"/>
                </a:cubicBezTo>
                <a:cubicBezTo>
                  <a:pt x="0" y="52"/>
                  <a:pt x="0" y="94"/>
                  <a:pt x="27" y="120"/>
                </a:cubicBezTo>
                <a:lnTo>
                  <a:pt x="191" y="284"/>
                </a:lnTo>
                <a:lnTo>
                  <a:pt x="27" y="449"/>
                </a:lnTo>
                <a:cubicBezTo>
                  <a:pt x="0" y="475"/>
                  <a:pt x="0" y="517"/>
                  <a:pt x="27" y="543"/>
                </a:cubicBezTo>
                <a:cubicBezTo>
                  <a:pt x="40" y="556"/>
                  <a:pt x="57" y="563"/>
                  <a:pt x="74" y="563"/>
                </a:cubicBezTo>
                <a:cubicBezTo>
                  <a:pt x="91" y="563"/>
                  <a:pt x="108" y="556"/>
                  <a:pt x="121" y="543"/>
                </a:cubicBezTo>
                <a:lnTo>
                  <a:pt x="285" y="379"/>
                </a:lnTo>
                <a:lnTo>
                  <a:pt x="450" y="543"/>
                </a:lnTo>
                <a:cubicBezTo>
                  <a:pt x="463" y="556"/>
                  <a:pt x="480" y="563"/>
                  <a:pt x="497" y="563"/>
                </a:cubicBezTo>
                <a:cubicBezTo>
                  <a:pt x="514" y="563"/>
                  <a:pt x="531" y="556"/>
                  <a:pt x="544" y="543"/>
                </a:cubicBezTo>
                <a:cubicBezTo>
                  <a:pt x="570" y="517"/>
                  <a:pt x="570" y="475"/>
                  <a:pt x="544" y="449"/>
                </a:cubicBezTo>
                <a:lnTo>
                  <a:pt x="380" y="284"/>
                </a:lnTo>
                <a:close/>
              </a:path>
            </a:pathLst>
          </a:custGeom>
          <a:solidFill>
            <a:schemeClr val="bg2">
              <a:lumMod val="50000"/>
            </a:schemeClr>
          </a:solidFill>
          <a:ln>
            <a:noFill/>
          </a:ln>
        </p:spPr>
        <p:txBody>
          <a:bodyPr/>
          <a:lstStyle/>
          <a:p>
            <a:endParaRPr lang="zh-CN" altLang="en-US"/>
          </a:p>
        </p:txBody>
      </p:sp>
      <p:sp>
        <p:nvSpPr>
          <p:cNvPr id="35" name="close-cross_64498">
            <a:extLst>
              <a:ext uri="{FF2B5EF4-FFF2-40B4-BE49-F238E27FC236}">
                <a16:creationId xmlns:a16="http://schemas.microsoft.com/office/drawing/2014/main" id="{77C771B0-18B6-4749-8DD1-8E2FD600774D}"/>
              </a:ext>
            </a:extLst>
          </p:cNvPr>
          <p:cNvSpPr>
            <a:spLocks noChangeAspect="1"/>
          </p:cNvSpPr>
          <p:nvPr/>
        </p:nvSpPr>
        <p:spPr bwMode="auto">
          <a:xfrm>
            <a:off x="88751" y="5298528"/>
            <a:ext cx="201134" cy="198358"/>
          </a:xfrm>
          <a:custGeom>
            <a:avLst/>
            <a:gdLst>
              <a:gd name="T0" fmla="*/ 380 w 570"/>
              <a:gd name="T1" fmla="*/ 284 h 563"/>
              <a:gd name="T2" fmla="*/ 544 w 570"/>
              <a:gd name="T3" fmla="*/ 120 h 563"/>
              <a:gd name="T4" fmla="*/ 544 w 570"/>
              <a:gd name="T5" fmla="*/ 26 h 563"/>
              <a:gd name="T6" fmla="*/ 450 w 570"/>
              <a:gd name="T7" fmla="*/ 26 h 563"/>
              <a:gd name="T8" fmla="*/ 285 w 570"/>
              <a:gd name="T9" fmla="*/ 190 h 563"/>
              <a:gd name="T10" fmla="*/ 121 w 570"/>
              <a:gd name="T11" fmla="*/ 26 h 563"/>
              <a:gd name="T12" fmla="*/ 27 w 570"/>
              <a:gd name="T13" fmla="*/ 26 h 563"/>
              <a:gd name="T14" fmla="*/ 27 w 570"/>
              <a:gd name="T15" fmla="*/ 120 h 563"/>
              <a:gd name="T16" fmla="*/ 191 w 570"/>
              <a:gd name="T17" fmla="*/ 284 h 563"/>
              <a:gd name="T18" fmla="*/ 27 w 570"/>
              <a:gd name="T19" fmla="*/ 449 h 563"/>
              <a:gd name="T20" fmla="*/ 27 w 570"/>
              <a:gd name="T21" fmla="*/ 543 h 563"/>
              <a:gd name="T22" fmla="*/ 74 w 570"/>
              <a:gd name="T23" fmla="*/ 563 h 563"/>
              <a:gd name="T24" fmla="*/ 121 w 570"/>
              <a:gd name="T25" fmla="*/ 543 h 563"/>
              <a:gd name="T26" fmla="*/ 285 w 570"/>
              <a:gd name="T27" fmla="*/ 379 h 563"/>
              <a:gd name="T28" fmla="*/ 450 w 570"/>
              <a:gd name="T29" fmla="*/ 543 h 563"/>
              <a:gd name="T30" fmla="*/ 497 w 570"/>
              <a:gd name="T31" fmla="*/ 563 h 563"/>
              <a:gd name="T32" fmla="*/ 544 w 570"/>
              <a:gd name="T33" fmla="*/ 543 h 563"/>
              <a:gd name="T34" fmla="*/ 544 w 570"/>
              <a:gd name="T35" fmla="*/ 449 h 563"/>
              <a:gd name="T36" fmla="*/ 380 w 570"/>
              <a:gd name="T37" fmla="*/ 28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0" h="563">
                <a:moveTo>
                  <a:pt x="380" y="284"/>
                </a:moveTo>
                <a:lnTo>
                  <a:pt x="544" y="120"/>
                </a:lnTo>
                <a:cubicBezTo>
                  <a:pt x="570" y="94"/>
                  <a:pt x="570" y="52"/>
                  <a:pt x="544" y="26"/>
                </a:cubicBezTo>
                <a:cubicBezTo>
                  <a:pt x="518" y="0"/>
                  <a:pt x="476" y="0"/>
                  <a:pt x="450" y="26"/>
                </a:cubicBezTo>
                <a:lnTo>
                  <a:pt x="285" y="190"/>
                </a:lnTo>
                <a:lnTo>
                  <a:pt x="121" y="26"/>
                </a:lnTo>
                <a:cubicBezTo>
                  <a:pt x="95" y="0"/>
                  <a:pt x="53" y="0"/>
                  <a:pt x="27" y="26"/>
                </a:cubicBezTo>
                <a:cubicBezTo>
                  <a:pt x="0" y="52"/>
                  <a:pt x="0" y="94"/>
                  <a:pt x="27" y="120"/>
                </a:cubicBezTo>
                <a:lnTo>
                  <a:pt x="191" y="284"/>
                </a:lnTo>
                <a:lnTo>
                  <a:pt x="27" y="449"/>
                </a:lnTo>
                <a:cubicBezTo>
                  <a:pt x="0" y="475"/>
                  <a:pt x="0" y="517"/>
                  <a:pt x="27" y="543"/>
                </a:cubicBezTo>
                <a:cubicBezTo>
                  <a:pt x="40" y="556"/>
                  <a:pt x="57" y="563"/>
                  <a:pt x="74" y="563"/>
                </a:cubicBezTo>
                <a:cubicBezTo>
                  <a:pt x="91" y="563"/>
                  <a:pt x="108" y="556"/>
                  <a:pt x="121" y="543"/>
                </a:cubicBezTo>
                <a:lnTo>
                  <a:pt x="285" y="379"/>
                </a:lnTo>
                <a:lnTo>
                  <a:pt x="450" y="543"/>
                </a:lnTo>
                <a:cubicBezTo>
                  <a:pt x="463" y="556"/>
                  <a:pt x="480" y="563"/>
                  <a:pt x="497" y="563"/>
                </a:cubicBezTo>
                <a:cubicBezTo>
                  <a:pt x="514" y="563"/>
                  <a:pt x="531" y="556"/>
                  <a:pt x="544" y="543"/>
                </a:cubicBezTo>
                <a:cubicBezTo>
                  <a:pt x="570" y="517"/>
                  <a:pt x="570" y="475"/>
                  <a:pt x="544" y="449"/>
                </a:cubicBezTo>
                <a:lnTo>
                  <a:pt x="380" y="284"/>
                </a:lnTo>
                <a:close/>
              </a:path>
            </a:pathLst>
          </a:custGeom>
          <a:solidFill>
            <a:schemeClr val="bg2">
              <a:lumMod val="50000"/>
            </a:schemeClr>
          </a:solidFill>
          <a:ln>
            <a:noFill/>
          </a:ln>
        </p:spPr>
        <p:txBody>
          <a:bodyPr/>
          <a:lstStyle/>
          <a:p>
            <a:endParaRPr lang="zh-CN" altLang="en-US"/>
          </a:p>
        </p:txBody>
      </p:sp>
      <p:sp>
        <p:nvSpPr>
          <p:cNvPr id="38" name="iconfont-1096-716457">
            <a:extLst>
              <a:ext uri="{FF2B5EF4-FFF2-40B4-BE49-F238E27FC236}">
                <a16:creationId xmlns:a16="http://schemas.microsoft.com/office/drawing/2014/main" id="{C9613EAD-1F5A-41C6-BB43-9966C95F3A94}"/>
              </a:ext>
            </a:extLst>
          </p:cNvPr>
          <p:cNvSpPr>
            <a:spLocks noChangeAspect="1"/>
          </p:cNvSpPr>
          <p:nvPr/>
        </p:nvSpPr>
        <p:spPr bwMode="auto">
          <a:xfrm>
            <a:off x="4720127" y="3706632"/>
            <a:ext cx="233958" cy="198358"/>
          </a:xfrm>
          <a:custGeom>
            <a:avLst/>
            <a:gdLst>
              <a:gd name="T0" fmla="*/ 1850 w 16070"/>
              <a:gd name="T1" fmla="*/ 6021 h 13625"/>
              <a:gd name="T2" fmla="*/ 5500 w 16070"/>
              <a:gd name="T3" fmla="*/ 8928 h 13625"/>
              <a:gd name="T4" fmla="*/ 14586 w 16070"/>
              <a:gd name="T5" fmla="*/ 557 h 13625"/>
              <a:gd name="T6" fmla="*/ 15728 w 16070"/>
              <a:gd name="T7" fmla="*/ 435 h 13625"/>
              <a:gd name="T8" fmla="*/ 15657 w 16070"/>
              <a:gd name="T9" fmla="*/ 1516 h 13625"/>
              <a:gd name="T10" fmla="*/ 6171 w 16070"/>
              <a:gd name="T11" fmla="*/ 12630 h 13625"/>
              <a:gd name="T12" fmla="*/ 4580 w 16070"/>
              <a:gd name="T13" fmla="*/ 12619 h 13625"/>
              <a:gd name="T14" fmla="*/ 486 w 16070"/>
              <a:gd name="T15" fmla="*/ 7091 h 13625"/>
              <a:gd name="T16" fmla="*/ 608 w 16070"/>
              <a:gd name="T17" fmla="*/ 5894 h 13625"/>
              <a:gd name="T18" fmla="*/ 1850 w 16070"/>
              <a:gd name="T19" fmla="*/ 6021 h 13625"/>
              <a:gd name="T20" fmla="*/ 1850 w 16070"/>
              <a:gd name="T21" fmla="*/ 6021 h 13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70" h="13625">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bg2">
              <a:lumMod val="50000"/>
            </a:schemeClr>
          </a:solidFill>
          <a:ln>
            <a:noFill/>
          </a:ln>
        </p:spPr>
        <p:txBody>
          <a:bodyPr/>
          <a:lstStyle/>
          <a:p>
            <a:endParaRPr lang="zh-CN" altLang="en-US"/>
          </a:p>
        </p:txBody>
      </p:sp>
      <p:sp>
        <p:nvSpPr>
          <p:cNvPr id="45" name="iconfont-1096-716457">
            <a:extLst>
              <a:ext uri="{FF2B5EF4-FFF2-40B4-BE49-F238E27FC236}">
                <a16:creationId xmlns:a16="http://schemas.microsoft.com/office/drawing/2014/main" id="{F6709BDA-EBB2-4F82-B827-079A30637BBA}"/>
              </a:ext>
            </a:extLst>
          </p:cNvPr>
          <p:cNvSpPr>
            <a:spLocks noChangeAspect="1"/>
          </p:cNvSpPr>
          <p:nvPr/>
        </p:nvSpPr>
        <p:spPr bwMode="auto">
          <a:xfrm>
            <a:off x="4717395" y="5298528"/>
            <a:ext cx="233958" cy="198358"/>
          </a:xfrm>
          <a:custGeom>
            <a:avLst/>
            <a:gdLst>
              <a:gd name="T0" fmla="*/ 1850 w 16070"/>
              <a:gd name="T1" fmla="*/ 6021 h 13625"/>
              <a:gd name="T2" fmla="*/ 5500 w 16070"/>
              <a:gd name="T3" fmla="*/ 8928 h 13625"/>
              <a:gd name="T4" fmla="*/ 14586 w 16070"/>
              <a:gd name="T5" fmla="*/ 557 h 13625"/>
              <a:gd name="T6" fmla="*/ 15728 w 16070"/>
              <a:gd name="T7" fmla="*/ 435 h 13625"/>
              <a:gd name="T8" fmla="*/ 15657 w 16070"/>
              <a:gd name="T9" fmla="*/ 1516 h 13625"/>
              <a:gd name="T10" fmla="*/ 6171 w 16070"/>
              <a:gd name="T11" fmla="*/ 12630 h 13625"/>
              <a:gd name="T12" fmla="*/ 4580 w 16070"/>
              <a:gd name="T13" fmla="*/ 12619 h 13625"/>
              <a:gd name="T14" fmla="*/ 486 w 16070"/>
              <a:gd name="T15" fmla="*/ 7091 h 13625"/>
              <a:gd name="T16" fmla="*/ 608 w 16070"/>
              <a:gd name="T17" fmla="*/ 5894 h 13625"/>
              <a:gd name="T18" fmla="*/ 1850 w 16070"/>
              <a:gd name="T19" fmla="*/ 6021 h 13625"/>
              <a:gd name="T20" fmla="*/ 1850 w 16070"/>
              <a:gd name="T21" fmla="*/ 6021 h 13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70" h="13625">
                <a:moveTo>
                  <a:pt x="1850" y="6021"/>
                </a:moveTo>
                <a:lnTo>
                  <a:pt x="5500" y="8928"/>
                </a:lnTo>
                <a:lnTo>
                  <a:pt x="14586" y="557"/>
                </a:lnTo>
                <a:cubicBezTo>
                  <a:pt x="14586" y="557"/>
                  <a:pt x="15196" y="0"/>
                  <a:pt x="15728" y="435"/>
                </a:cubicBezTo>
                <a:cubicBezTo>
                  <a:pt x="15887" y="566"/>
                  <a:pt x="16070" y="936"/>
                  <a:pt x="15657" y="1516"/>
                </a:cubicBezTo>
                <a:lnTo>
                  <a:pt x="6171" y="12630"/>
                </a:lnTo>
                <a:cubicBezTo>
                  <a:pt x="6171" y="12630"/>
                  <a:pt x="5443" y="13625"/>
                  <a:pt x="4580" y="12619"/>
                </a:cubicBezTo>
                <a:lnTo>
                  <a:pt x="486" y="7091"/>
                </a:lnTo>
                <a:cubicBezTo>
                  <a:pt x="486" y="7091"/>
                  <a:pt x="0" y="6343"/>
                  <a:pt x="608" y="5894"/>
                </a:cubicBezTo>
                <a:cubicBezTo>
                  <a:pt x="813" y="5743"/>
                  <a:pt x="1279" y="5509"/>
                  <a:pt x="1850" y="6021"/>
                </a:cubicBezTo>
                <a:close/>
                <a:moveTo>
                  <a:pt x="1850" y="6021"/>
                </a:moveTo>
                <a:close/>
              </a:path>
            </a:pathLst>
          </a:custGeom>
          <a:solidFill>
            <a:schemeClr val="bg2">
              <a:lumMod val="50000"/>
            </a:schemeClr>
          </a:solidFill>
          <a:ln>
            <a:noFill/>
          </a:ln>
        </p:spPr>
        <p:txBody>
          <a:bodyPr/>
          <a:lstStyle/>
          <a:p>
            <a:endParaRPr lang="zh-CN" altLang="en-US" dirty="0"/>
          </a:p>
        </p:txBody>
      </p:sp>
      <p:pic>
        <p:nvPicPr>
          <p:cNvPr id="7" name="Picture 6">
            <a:extLst>
              <a:ext uri="{FF2B5EF4-FFF2-40B4-BE49-F238E27FC236}">
                <a16:creationId xmlns:a16="http://schemas.microsoft.com/office/drawing/2014/main" id="{606F15D2-BBFA-4C5F-9A82-D679A1C34EA0}"/>
              </a:ext>
            </a:extLst>
          </p:cNvPr>
          <p:cNvPicPr>
            <a:picLocks noChangeAspect="1"/>
          </p:cNvPicPr>
          <p:nvPr/>
        </p:nvPicPr>
        <p:blipFill>
          <a:blip r:embed="rId8"/>
          <a:stretch>
            <a:fillRect/>
          </a:stretch>
        </p:blipFill>
        <p:spPr>
          <a:xfrm>
            <a:off x="684236" y="4172651"/>
            <a:ext cx="2500526" cy="963446"/>
          </a:xfrm>
          <a:prstGeom prst="rect">
            <a:avLst/>
          </a:prstGeom>
        </p:spPr>
      </p:pic>
      <p:pic>
        <p:nvPicPr>
          <p:cNvPr id="15" name="Picture 14">
            <a:extLst>
              <a:ext uri="{FF2B5EF4-FFF2-40B4-BE49-F238E27FC236}">
                <a16:creationId xmlns:a16="http://schemas.microsoft.com/office/drawing/2014/main" id="{FAAEA28D-3205-4C0E-8B08-70E2657D08B4}"/>
              </a:ext>
            </a:extLst>
          </p:cNvPr>
          <p:cNvPicPr>
            <a:picLocks noChangeAspect="1"/>
          </p:cNvPicPr>
          <p:nvPr/>
        </p:nvPicPr>
        <p:blipFill>
          <a:blip r:embed="rId9"/>
          <a:stretch>
            <a:fillRect/>
          </a:stretch>
        </p:blipFill>
        <p:spPr>
          <a:xfrm>
            <a:off x="880619" y="5625807"/>
            <a:ext cx="2107760" cy="1092836"/>
          </a:xfrm>
          <a:prstGeom prst="rect">
            <a:avLst/>
          </a:prstGeom>
        </p:spPr>
      </p:pic>
      <p:pic>
        <p:nvPicPr>
          <p:cNvPr id="31" name="Picture 30">
            <a:extLst>
              <a:ext uri="{FF2B5EF4-FFF2-40B4-BE49-F238E27FC236}">
                <a16:creationId xmlns:a16="http://schemas.microsoft.com/office/drawing/2014/main" id="{2D83C59A-703B-49AC-A9D4-F84F39C08097}"/>
              </a:ext>
            </a:extLst>
          </p:cNvPr>
          <p:cNvPicPr>
            <a:picLocks noChangeAspect="1"/>
          </p:cNvPicPr>
          <p:nvPr/>
        </p:nvPicPr>
        <p:blipFill>
          <a:blip r:embed="rId10"/>
          <a:stretch>
            <a:fillRect/>
          </a:stretch>
        </p:blipFill>
        <p:spPr>
          <a:xfrm>
            <a:off x="5418052" y="3904990"/>
            <a:ext cx="2840267" cy="1393538"/>
          </a:xfrm>
          <a:prstGeom prst="rect">
            <a:avLst/>
          </a:prstGeom>
        </p:spPr>
      </p:pic>
      <p:sp>
        <p:nvSpPr>
          <p:cNvPr id="37" name="TextBox 36">
            <a:extLst>
              <a:ext uri="{FF2B5EF4-FFF2-40B4-BE49-F238E27FC236}">
                <a16:creationId xmlns:a16="http://schemas.microsoft.com/office/drawing/2014/main" id="{24D08060-61B9-49F5-9BA9-82C182FFBCE5}"/>
              </a:ext>
            </a:extLst>
          </p:cNvPr>
          <p:cNvSpPr txBox="1"/>
          <p:nvPr/>
        </p:nvSpPr>
        <p:spPr>
          <a:xfrm>
            <a:off x="1048978" y="1710564"/>
            <a:ext cx="2603661" cy="369332"/>
          </a:xfrm>
          <a:prstGeom prst="rect">
            <a:avLst/>
          </a:prstGeom>
          <a:noFill/>
        </p:spPr>
        <p:txBody>
          <a:bodyPr wrap="none" rtlCol="0">
            <a:spAutoFit/>
          </a:bodyPr>
          <a:lstStyle/>
          <a:p>
            <a:r>
              <a:rPr lang="en-US" altLang="zh-CN" dirty="0"/>
              <a:t>Insert MSE and R^2 graph</a:t>
            </a:r>
            <a:endParaRPr lang="zh-CN" altLang="en-US" dirty="0"/>
          </a:p>
        </p:txBody>
      </p:sp>
      <p:sp>
        <p:nvSpPr>
          <p:cNvPr id="47" name="TextBox 46">
            <a:extLst>
              <a:ext uri="{FF2B5EF4-FFF2-40B4-BE49-F238E27FC236}">
                <a16:creationId xmlns:a16="http://schemas.microsoft.com/office/drawing/2014/main" id="{EC858914-51ED-4765-ACBD-E773F3D3CD47}"/>
              </a:ext>
            </a:extLst>
          </p:cNvPr>
          <p:cNvSpPr txBox="1"/>
          <p:nvPr/>
        </p:nvSpPr>
        <p:spPr>
          <a:xfrm>
            <a:off x="6227094" y="1583850"/>
            <a:ext cx="2464290" cy="830997"/>
          </a:xfrm>
          <a:prstGeom prst="rect">
            <a:avLst/>
          </a:prstGeom>
          <a:solidFill>
            <a:schemeClr val="bg1">
              <a:lumMod val="65000"/>
            </a:schemeClr>
          </a:solidFill>
        </p:spPr>
        <p:txBody>
          <a:bodyPr wrap="square" rtlCol="0">
            <a:spAutoFit/>
          </a:bodyPr>
          <a:lstStyle/>
          <a:p>
            <a:pPr marL="171450" indent="-171450">
              <a:buFont typeface="Wingdings" panose="05000000000000000000" pitchFamily="2" charset="2"/>
              <a:buChar char="Ø"/>
            </a:pPr>
            <a:r>
              <a:rPr lang="en-US" altLang="zh-CN" sz="1200" b="1" dirty="0">
                <a:solidFill>
                  <a:schemeClr val="bg1"/>
                </a:solidFill>
                <a:latin typeface="Arial" panose="020B0604020202020204" pitchFamily="34" charset="0"/>
                <a:cs typeface="Arial" panose="020B0604020202020204" pitchFamily="34" charset="0"/>
              </a:rPr>
              <a:t>As can be seen from the comparison graph, Random Forest performs best with highest accuracy</a:t>
            </a:r>
          </a:p>
        </p:txBody>
      </p:sp>
      <p:sp>
        <p:nvSpPr>
          <p:cNvPr id="49" name="TextBox 48">
            <a:extLst>
              <a:ext uri="{FF2B5EF4-FFF2-40B4-BE49-F238E27FC236}">
                <a16:creationId xmlns:a16="http://schemas.microsoft.com/office/drawing/2014/main" id="{117A985A-1ACB-4D5D-9FDD-C8FC68CF9596}"/>
              </a:ext>
            </a:extLst>
          </p:cNvPr>
          <p:cNvSpPr txBox="1"/>
          <p:nvPr/>
        </p:nvSpPr>
        <p:spPr>
          <a:xfrm>
            <a:off x="4995185" y="5252361"/>
            <a:ext cx="4222768" cy="523220"/>
          </a:xfrm>
          <a:prstGeom prst="rect">
            <a:avLst/>
          </a:prstGeom>
          <a:noFill/>
        </p:spPr>
        <p:txBody>
          <a:bodyPr wrap="square" rtlCol="0">
            <a:spAutoFit/>
          </a:bodyPr>
          <a:lstStyle/>
          <a:p>
            <a:r>
              <a:rPr lang="en-US" altLang="zh-CN" sz="1400" dirty="0">
                <a:solidFill>
                  <a:schemeClr val="accent6">
                    <a:lumMod val="75000"/>
                  </a:schemeClr>
                </a:solidFill>
                <a:latin typeface="Arial" panose="020B0604020202020204" pitchFamily="34" charset="0"/>
                <a:cs typeface="Arial" panose="020B0604020202020204" pitchFamily="34" charset="0"/>
              </a:rPr>
              <a:t>Random Forest model has a high accuracy in prediction (low bias and acceptable variance)</a:t>
            </a:r>
            <a:endParaRPr lang="zh-CN" altLang="en-US" sz="1400" dirty="0">
              <a:solidFill>
                <a:schemeClr val="accent6">
                  <a:lumMod val="75000"/>
                </a:schemeClr>
              </a:solidFill>
              <a:latin typeface="Arial" panose="020B0604020202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7266DC48-4F66-4B63-8E99-41DB844F82DC}"/>
              </a:ext>
            </a:extLst>
          </p:cNvPr>
          <p:cNvPicPr>
            <a:picLocks noChangeAspect="1"/>
          </p:cNvPicPr>
          <p:nvPr/>
        </p:nvPicPr>
        <p:blipFill>
          <a:blip r:embed="rId11"/>
          <a:stretch>
            <a:fillRect/>
          </a:stretch>
        </p:blipFill>
        <p:spPr>
          <a:xfrm>
            <a:off x="5418052" y="5775581"/>
            <a:ext cx="2818723" cy="885404"/>
          </a:xfrm>
          <a:prstGeom prst="rect">
            <a:avLst/>
          </a:prstGeom>
        </p:spPr>
      </p:pic>
    </p:spTree>
    <p:custDataLst>
      <p:tags r:id="rId2"/>
    </p:custDataLst>
    <p:extLst>
      <p:ext uri="{BB962C8B-B14F-4D97-AF65-F5344CB8AC3E}">
        <p14:creationId xmlns:p14="http://schemas.microsoft.com/office/powerpoint/2010/main" val="193048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96A3B1-CEAF-4652-9284-910C6567F900}"/>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5"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id="{AA96A3B1-CEAF-4652-9284-910C6567F90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4267D74-AC16-42D4-BBD8-2023C99DEC50}"/>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tLang="zh-CN" sz="1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itle 2">
            <a:extLst>
              <a:ext uri="{FF2B5EF4-FFF2-40B4-BE49-F238E27FC236}">
                <a16:creationId xmlns:a16="http://schemas.microsoft.com/office/drawing/2014/main" id="{C7388D72-C717-464F-9F28-589C23A12EA8}"/>
              </a:ext>
            </a:extLst>
          </p:cNvPr>
          <p:cNvSpPr>
            <a:spLocks noGrp="1"/>
          </p:cNvSpPr>
          <p:nvPr>
            <p:ph type="title"/>
          </p:nvPr>
        </p:nvSpPr>
        <p:spPr>
          <a:xfrm>
            <a:off x="628650" y="125833"/>
            <a:ext cx="7886700" cy="540999"/>
          </a:xfrm>
        </p:spPr>
        <p:txBody>
          <a:bodyPr>
            <a:normAutofit/>
          </a:bodyPr>
          <a:lstStyle/>
          <a:p>
            <a:r>
              <a:rPr lang="en-US" sz="1600" b="1" dirty="0">
                <a:solidFill>
                  <a:schemeClr val="accent1"/>
                </a:solidFill>
                <a:latin typeface="Arial" panose="020B0604020202020204" pitchFamily="34" charset="0"/>
                <a:cs typeface="Arial" panose="020B0604020202020204" pitchFamily="34" charset="0"/>
              </a:rPr>
              <a:t>Conclusion: Overall comments and improvement suggestion</a:t>
            </a:r>
          </a:p>
        </p:txBody>
      </p:sp>
      <p:cxnSp>
        <p:nvCxnSpPr>
          <p:cNvPr id="4" name="直接连接符 10">
            <a:extLst>
              <a:ext uri="{FF2B5EF4-FFF2-40B4-BE49-F238E27FC236}">
                <a16:creationId xmlns:a16="http://schemas.microsoft.com/office/drawing/2014/main" id="{CF20EDF6-6588-4FDA-BE17-8BC0F7DF43FD}"/>
              </a:ext>
            </a:extLst>
          </p:cNvPr>
          <p:cNvCxnSpPr>
            <a:cxnSpLocks/>
          </p:cNvCxnSpPr>
          <p:nvPr/>
        </p:nvCxnSpPr>
        <p:spPr>
          <a:xfrm>
            <a:off x="18607" y="765283"/>
            <a:ext cx="9125393" cy="43786"/>
          </a:xfrm>
          <a:prstGeom prst="line">
            <a:avLst/>
          </a:prstGeom>
          <a:ln w="28575">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067956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28197&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4&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ISLIDE.ICON" val="#144289;#144289;#180640;#180640;#374094;#374094;#86404;#86404;#46346;#46346;#384274;#384274;"/>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_8TSVhXF7PJILVcFYPu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TylLK9N1f6VZlVPQ5ofYg"/>
</p:tagLst>
</file>

<file path=ppt/tags/tag4.xml><?xml version="1.0" encoding="utf-8"?>
<p:tagLst xmlns:a="http://schemas.openxmlformats.org/drawingml/2006/main" xmlns:r="http://schemas.openxmlformats.org/officeDocument/2006/relationships" xmlns:p="http://schemas.openxmlformats.org/presentationml/2006/main">
  <p:tag name="ISLIDE.ICON" val="#154559;#70166;"/>
</p:tagLst>
</file>

<file path=ppt/tags/tag5.xml><?xml version="1.0" encoding="utf-8"?>
<p:tagLst xmlns:a="http://schemas.openxmlformats.org/drawingml/2006/main" xmlns:r="http://schemas.openxmlformats.org/officeDocument/2006/relationships" xmlns:p="http://schemas.openxmlformats.org/presentationml/2006/main">
  <p:tag name="ISLIDE.ICON" val="#154559;#70166;#394195;#131939;#405039;#403967;#20255;"/>
</p:tagLst>
</file>

<file path=ppt/tags/tag6.xml><?xml version="1.0" encoding="utf-8"?>
<p:tagLst xmlns:a="http://schemas.openxmlformats.org/drawingml/2006/main" xmlns:r="http://schemas.openxmlformats.org/officeDocument/2006/relationships" xmlns:p="http://schemas.openxmlformats.org/presentationml/2006/main">
  <p:tag name="ISLIDE.ICON" val="#154559;#70166;"/>
</p:tagLst>
</file>

<file path=ppt/tags/tag7.xml><?xml version="1.0" encoding="utf-8"?>
<p:tagLst xmlns:a="http://schemas.openxmlformats.org/drawingml/2006/main" xmlns:r="http://schemas.openxmlformats.org/officeDocument/2006/relationships" xmlns:p="http://schemas.openxmlformats.org/presentationml/2006/main">
  <p:tag name="ISLIDE.ICON" val="#144289;#144289;#180640;#180640;#374094;#374094;#86404;#86404;#46346;#46346;#384274;#384274;"/>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u_8TSVhXF7PJILVcFYPuKA"/>
</p:tagLst>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1861</TotalTime>
  <Words>284</Words>
  <Application>Microsoft Office PowerPoint</Application>
  <PresentationFormat>On-screen Show (4:3)</PresentationFormat>
  <Paragraphs>25</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Wingdings</vt:lpstr>
      <vt:lpstr>Office Theme</vt:lpstr>
      <vt:lpstr>think-cell Slide</vt:lpstr>
      <vt:lpstr>PowerPoint Presentation</vt:lpstr>
      <vt:lpstr>PowerPoint Presentation</vt:lpstr>
      <vt:lpstr>PowerPoint Presentation</vt:lpstr>
      <vt:lpstr>PowerPoint Presentation</vt:lpstr>
      <vt:lpstr>Model Evaluation: Advantages and Weaknesses</vt:lpstr>
      <vt:lpstr>Conclusion: Overall comments and improvement 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Zhilin Xia</dc:creator>
  <cp:lastModifiedBy>SuHaoyu</cp:lastModifiedBy>
  <cp:revision>457</cp:revision>
  <dcterms:created xsi:type="dcterms:W3CDTF">2020-03-30T07:56:50Z</dcterms:created>
  <dcterms:modified xsi:type="dcterms:W3CDTF">2020-12-14T13:19:11Z</dcterms:modified>
</cp:coreProperties>
</file>