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3"/>
  </p:sldMasterIdLst>
  <p:notesMasterIdLst>
    <p:notesMasterId r:id="rId14"/>
  </p:notesMasterIdLst>
  <p:handoutMasterIdLst>
    <p:handoutMasterId r:id="rId15"/>
  </p:handoutMasterIdLst>
  <p:sldIdLst>
    <p:sldId id="377" r:id="rId4"/>
    <p:sldId id="419" r:id="rId5"/>
    <p:sldId id="405" r:id="rId6"/>
    <p:sldId id="423" r:id="rId7"/>
    <p:sldId id="408" r:id="rId8"/>
    <p:sldId id="418" r:id="rId9"/>
    <p:sldId id="424" r:id="rId10"/>
    <p:sldId id="429" r:id="rId11"/>
    <p:sldId id="420" r:id="rId12"/>
    <p:sldId id="374" r:id="rId13"/>
  </p:sldIdLst>
  <p:sldSz cx="9144000" cy="6858000" type="screen4x3"/>
  <p:notesSz cx="6761480" cy="9942830"/>
  <p:defaultTextStyle>
    <a:defPPr>
      <a:defRPr lang="en-I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80000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2413"/>
    <p:restoredTop sz="94607"/>
  </p:normalViewPr>
  <p:slideViewPr>
    <p:cSldViewPr showGuides="1">
      <p:cViewPr varScale="1">
        <p:scale>
          <a:sx n="83" d="100"/>
          <a:sy n="83" d="100"/>
        </p:scale>
        <p:origin x="1522" y="72"/>
      </p:cViewPr>
      <p:guideLst>
        <p:guide orient="horz" pos="2160"/>
        <p:guide pos="2877"/>
      </p:guideLst>
    </p:cSldViewPr>
  </p:slideViewPr>
  <p:outlineViewPr>
    <p:cViewPr>
      <p:scale>
        <a:sx n="33" d="100"/>
        <a:sy n="33" d="100"/>
      </p:scale>
      <p:origin x="0" y="3006"/>
    </p:cViewPr>
  </p:outlin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050" y="0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038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050" y="9444038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A97E6D2-8DDE-43E6-913D-30BEE905F00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9050" y="0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6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6275" y="4722813"/>
            <a:ext cx="5408613" cy="44735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Click to edit Master text styles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Second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Third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Fourth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Fifth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4038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9050" y="9444038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FD809ED-CE3F-4AFE-B743-C03F4CBFD31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304800"/>
            <a:ext cx="6096000" cy="1470025"/>
          </a:xfrm>
        </p:spPr>
        <p:txBody>
          <a:bodyPr/>
          <a:lstStyle>
            <a:lvl1pPr algn="ctr">
              <a:defRPr sz="3600">
                <a:solidFill>
                  <a:srgbClr val="660066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2514600"/>
            <a:ext cx="5562600" cy="990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smtClean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Arial" panose="020B0604020202020204" pitchFamily="34" charset="0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584EC02-E368-4B31-8EBC-5DF3AF7C16B3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B56D6AE-8E98-4EAE-A2D8-A6EBDE302EB2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B56D6AE-8E98-4EAE-A2D8-A6EBDE302EB2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0"/>
            <a:ext cx="215265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30555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B56D6AE-8E98-4EAE-A2D8-A6EBDE302EB2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304800"/>
            <a:ext cx="6096000" cy="1470025"/>
          </a:xfrm>
        </p:spPr>
        <p:txBody>
          <a:bodyPr/>
          <a:lstStyle>
            <a:lvl1pPr algn="ctr">
              <a:defRPr sz="3600">
                <a:solidFill>
                  <a:srgbClr val="660066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2514600"/>
            <a:ext cx="5562600" cy="990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smtClean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Arial" panose="020B0604020202020204" pitchFamily="34" charset="0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584EC02-E368-4B31-8EBC-5DF3AF7C16B3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B56D6AE-8E98-4EAE-A2D8-A6EBDE302EB2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B56D6AE-8E98-4EAE-A2D8-A6EBDE302EB2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B56D6AE-8E98-4EAE-A2D8-A6EBDE302EB2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76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4176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B56D6AE-8E98-4EAE-A2D8-A6EBDE302EB2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B56D6AE-8E98-4EAE-A2D8-A6EBDE302EB2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B56D6AE-8E98-4EAE-A2D8-A6EBDE302EB2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B56D6AE-8E98-4EAE-A2D8-A6EBDE302EB2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B56D6AE-8E98-4EAE-A2D8-A6EBDE302EB2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B56D6AE-8E98-4EAE-A2D8-A6EBDE302EB2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en-IN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B56D6AE-8E98-4EAE-A2D8-A6EBDE302EB2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B56D6AE-8E98-4EAE-A2D8-A6EBDE302EB2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0"/>
            <a:ext cx="215265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30555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B56D6AE-8E98-4EAE-A2D8-A6EBDE302EB2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B56D6AE-8E98-4EAE-A2D8-A6EBDE302EB2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76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4176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B56D6AE-8E98-4EAE-A2D8-A6EBDE302EB2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B56D6AE-8E98-4EAE-A2D8-A6EBDE302EB2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B56D6AE-8E98-4EAE-A2D8-A6EBDE302EB2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B56D6AE-8E98-4EAE-A2D8-A6EBDE302EB2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B56D6AE-8E98-4EAE-A2D8-A6EBDE302EB2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en-IN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B56D6AE-8E98-4EAE-A2D8-A6EBDE302EB2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3.png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3.png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8001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en-US" dirty="0"/>
              <a:t>Click to edit Master title style</a:t>
            </a:r>
            <a:endParaRPr lang="en-I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381000" y="1417638"/>
            <a:ext cx="8229600" cy="452596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IN" altLang="en-US" dirty="0"/>
              <a:t>Click to edit Master text styles</a:t>
            </a:r>
            <a:endParaRPr lang="en-IN" alt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  <a:cs typeface="+mn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81750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B56D6AE-8E98-4EAE-A2D8-A6EBDE302EB2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8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800000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800000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800000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800000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800000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800000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800000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800000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Blip>
          <a:blip r:embed="rId13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8001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en-US" dirty="0"/>
              <a:t>Click to edit Master title style</a:t>
            </a:r>
            <a:endParaRPr lang="en-I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381000" y="1417638"/>
            <a:ext cx="8229600" cy="452596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IN" altLang="en-US" dirty="0"/>
              <a:t>Click to edit Master text styles</a:t>
            </a:r>
            <a:endParaRPr lang="en-IN" alt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  <a:cs typeface="+mn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81750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B56D6AE-8E98-4EAE-A2D8-A6EBDE302EB2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8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800000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800000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800000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800000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800000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800000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800000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800000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Blip>
          <a:blip r:embed="rId13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2786063" y="65088"/>
            <a:ext cx="6357937" cy="2357437"/>
          </a:xfrm>
          <a:ln>
            <a:solidFill>
              <a:schemeClr val="bg1">
                <a:alpha val="100000"/>
              </a:schemeClr>
            </a:solidFill>
            <a:miter lim="800000"/>
          </a:ln>
        </p:spPr>
        <p:txBody>
          <a:bodyPr vert="horz" wrap="square" lIns="91440" tIns="45720" rIns="91440" bIns="45720" anchor="ctr" anchorCtr="0"/>
          <a:p>
            <a:pPr>
              <a:buClrTx/>
              <a:buSzTx/>
              <a:buFontTx/>
            </a:pPr>
            <a:r>
              <a:rPr lang="en-I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A NOVEL METHOD FOR HAND WRITTEN DIGIT RECOGNITION</a:t>
            </a:r>
            <a:endParaRPr lang="en-IN" altLang="en-US" sz="24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+mj-cs"/>
            </a:endParaRP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>
          <a:xfrm>
            <a:off x="5562600" y="4267200"/>
            <a:ext cx="6324600" cy="2895600"/>
          </a:xfrm>
          <a:ln>
            <a:solidFill>
              <a:schemeClr val="bg1">
                <a:alpha val="100000"/>
              </a:schemeClr>
            </a:solidFill>
            <a:miter lim="800000"/>
          </a:ln>
        </p:spPr>
        <p:txBody>
          <a:bodyPr vert="horz" wrap="square" lIns="91440" tIns="45720" rIns="91440" bIns="45720" anchor="t" anchorCtr="0"/>
          <a:p>
            <a:pPr algn="l" eaLnBrk="1" hangingPunct="1">
              <a:buClrTx/>
              <a:buSzTx/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PROJECT STUDENTS:</a:t>
            </a:r>
            <a:endParaRPr lang="en-US" altLang="en-US" sz="24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l">
              <a:buClrTx/>
              <a:buSzTx/>
              <a:buFontTx/>
              <a:buNone/>
            </a:pPr>
            <a:r>
              <a:rPr lang="en-IN" alt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Suvetha S</a:t>
            </a:r>
            <a:r>
              <a:rPr lang="en-US" alt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</a:t>
            </a:r>
            <a:r>
              <a:rPr lang="en-IN" alt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1904059</a:t>
            </a:r>
            <a:endParaRPr lang="en-IN" altLang="en-US" sz="20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l">
              <a:buClrTx/>
              <a:buSzTx/>
              <a:buFontTx/>
              <a:buNone/>
            </a:pPr>
            <a:r>
              <a:rPr lang="en-IN" alt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Shunmathi D       1904048</a:t>
            </a:r>
            <a:endParaRPr lang="en-IN" altLang="en-US" sz="20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l">
              <a:buClrTx/>
              <a:buSzTx/>
              <a:buFontTx/>
              <a:buNone/>
            </a:pPr>
            <a:r>
              <a:rPr lang="en-IN" alt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Sujeetha S           1904055</a:t>
            </a:r>
            <a:endParaRPr lang="en-IN" altLang="en-US" sz="20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l">
              <a:buClrTx/>
              <a:buSzTx/>
              <a:buFontTx/>
              <a:buNone/>
            </a:pPr>
            <a:r>
              <a:rPr lang="en-IN" alt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Suharini C           1904054</a:t>
            </a:r>
            <a:r>
              <a:rPr lang="en-US" alt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      </a:t>
            </a:r>
            <a:endParaRPr lang="en-US" alt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REFERENCES</a:t>
            </a:r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381000" y="1417638"/>
            <a:ext cx="8229600" cy="5287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[1] </a:t>
            </a:r>
            <a:r>
              <a:rPr lang="en-IN" sz="1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 panose="020F0502020204030204"/>
              </a:rPr>
              <a:t>Rohan Sethi, Ila Kaushik(2020),”</a:t>
            </a:r>
            <a:r>
              <a:rPr lang="en-IN" sz="18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Hand Written Digit Recognition using Machine Learning</a:t>
            </a:r>
            <a:r>
              <a:rPr lang="en-IN" sz="1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 panose="020F0502020204030204"/>
              </a:rPr>
              <a:t>”,IEEE Xplore ,vol.10,Issue No. 24</a:t>
            </a:r>
            <a:endParaRPr lang="en-IN" sz="1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alibri" panose="020F0502020204030204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1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 panose="020F0502020204030204"/>
              </a:rPr>
              <a:t>[2] Kh Tohidul Islam, Ghulam Mujtaba, Dr. Ram Gopal Raj, Henry Friday Nweke</a:t>
            </a:r>
            <a:r>
              <a:rPr lang="en-US" sz="18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(20</a:t>
            </a:r>
            <a:r>
              <a:rPr lang="en-IN" altLang="en-US" sz="18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17</a:t>
            </a:r>
            <a:r>
              <a:rPr lang="en-US" sz="18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), “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Handwritten digits recognition with artificial neural network</a:t>
            </a:r>
            <a:r>
              <a:rPr lang="en-US" sz="18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”, IEEE Xplore, vol. 7,   Issue No. 12, </a:t>
            </a:r>
            <a:r>
              <a:rPr lang="en-US" sz="1800" noProof="0" dirty="0" err="1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pp.no</a:t>
            </a:r>
            <a:r>
              <a:rPr lang="en-US" sz="18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 1448-1451.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kumimoji="0" lang="en-I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[3] </a:t>
            </a:r>
            <a:r>
              <a:rPr lang="en-IN" sz="1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 panose="020F0502020204030204"/>
              </a:rPr>
              <a:t>Eva Tuba and Nebojsa Bacanin(2016) “</a:t>
            </a:r>
            <a:r>
              <a:rPr lang="en-IN" sz="18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An Algorithm for Handwritten Digit           Recognition.Using Projection Histograms and SVM Classifier”</a:t>
            </a:r>
            <a:r>
              <a:rPr lang="en-IN" sz="1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 panose="020F0502020204030204"/>
              </a:rPr>
              <a:t>IEEE Xplore ,vol.10,Issue No. 24</a:t>
            </a:r>
            <a:endParaRPr lang="en-IN" sz="1800" b="0" i="0" u="none" strike="noStrike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  <a:p>
            <a:pPr marL="0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3316" name="Slide Number Placeholder 3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p>
            <a:pPr marL="0" indent="0" algn="r" eaLnBrk="1" hangingPunct="1">
              <a:lnSpc>
                <a:spcPct val="100000"/>
              </a:lnSpc>
              <a:spcBef>
                <a:spcPct val="0"/>
              </a:spcBef>
              <a:buNone/>
            </a:pPr>
            <a:fld id="{9A0DB2DC-4C9A-4742-B13C-FB6460FD3503}" type="slidenum">
              <a:rPr lang="en-US" altLang="en-US" sz="1400" dirty="0">
                <a:cs typeface="Arial" panose="020B0604020202020204" pitchFamily="34" charset="0"/>
              </a:rPr>
            </a:fld>
            <a:endParaRPr lang="en-US" altLang="en-US" sz="1400" dirty="0"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algn="ctr"/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81000" y="1417638"/>
            <a:ext cx="8229600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148" name="Slide Number Placeholder 3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p>
            <a:pPr marL="0" indent="0" algn="r" eaLnBrk="1" hangingPunct="1">
              <a:lnSpc>
                <a:spcPct val="100000"/>
              </a:lnSpc>
              <a:spcBef>
                <a:spcPct val="0"/>
              </a:spcBef>
              <a:buNone/>
            </a:pPr>
            <a:fld id="{9A0DB2DC-4C9A-4742-B13C-FB6460FD3503}" type="slidenum">
              <a:rPr lang="en-US" altLang="en-US" sz="1400" dirty="0">
                <a:cs typeface="Arial" panose="020B0604020202020204" pitchFamily="34" charset="0"/>
              </a:rPr>
            </a:fld>
            <a:endParaRPr lang="en-US" altLang="en-US" sz="1400" dirty="0"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09600" y="1752600"/>
            <a:ext cx="770445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628650" lvl="0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goal of this project is to create a model that will be able to recognize and determine the handwritten digits from its image by using the concepts of Convolution Neural Network. </a:t>
            </a:r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0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Though the goal is to create a model which can recognize the digits, it can be extended to letters and an individual’s handwriting. </a:t>
            </a:r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0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major goal of the proposed system is understanding Convolutional Neural Network, and applying it to the handwritten recognition system.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algn="ctr"/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81000" y="1417638"/>
            <a:ext cx="8229600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Digit recognition system is the working of a machine to train itself or recognizing the digits from different sources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 is a hard task for the machine because handwritten digits are not perfect and can be made with many different flavors. </a:t>
            </a:r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handwritten digit recognition is the solution to this problem which uses the image of a digit and recognizes the digit present in the image.</a:t>
            </a:r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861695" algn="l"/>
              </a:tabLst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172" name="Slide Number Placeholder 3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p>
            <a:pPr marL="0" indent="0" algn="r" eaLnBrk="1" hangingPunct="1">
              <a:lnSpc>
                <a:spcPct val="100000"/>
              </a:lnSpc>
              <a:spcBef>
                <a:spcPct val="0"/>
              </a:spcBef>
              <a:buNone/>
            </a:pPr>
            <a:fld id="{9A0DB2DC-4C9A-4742-B13C-FB6460FD3503}" type="slidenum">
              <a:rPr lang="en-US" altLang="en-US" sz="1400" dirty="0">
                <a:cs typeface="Arial" panose="020B0604020202020204" pitchFamily="34" charset="0"/>
              </a:rPr>
            </a:fld>
            <a:endParaRPr lang="en-US" altLang="en-US" sz="1400" dirty="0"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6040" y="1235075"/>
          <a:ext cx="9002395" cy="563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6915"/>
                <a:gridCol w="2673350"/>
                <a:gridCol w="1983740"/>
                <a:gridCol w="1722120"/>
                <a:gridCol w="1906270"/>
              </a:tblGrid>
              <a:tr h="106680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/ TECHNIQUES</a:t>
                      </a:r>
                      <a:r>
                        <a:rPr lang="en-US" sz="16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USED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MERITS/ DEMERITS</a:t>
                      </a:r>
                      <a:endParaRPr lang="en-US" sz="16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6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OUTCOMES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07" marB="45707"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rPr lang="en-I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anose="020F0502020204030204"/>
                        </a:rPr>
                        <a:t>Rohan Sethi, Ila Kaushik(2020),”</a:t>
                      </a:r>
                      <a:r>
                        <a:rPr lang="en-IN"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  <a:sym typeface="Calibri" panose="020F0502020204030204"/>
                        </a:rPr>
                        <a:t>Hand Written Digit Recognition using Machine Learning</a:t>
                      </a:r>
                      <a:r>
                        <a:rPr lang="en-IN"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anose="020F0502020204030204"/>
                        </a:rPr>
                        <a:t>”,IEEE Xplore ,vol.10,Issue No. 24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>
                          <a:sym typeface="+mn-ea"/>
                        </a:rPr>
                        <a:t>K Nearest Neighbour</a:t>
                      </a:r>
                      <a:endParaRPr lang="en-IN" sz="1600"/>
                    </a:p>
                    <a:p>
                      <a:pPr algn="just"/>
                      <a:endParaRPr lang="en-US" sz="1600" b="0" dirty="0"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600">
                          <a:sym typeface="+mn-ea"/>
                        </a:rPr>
                        <a:t>With large data, the prediction stage might be slow.</a:t>
                      </a:r>
                      <a:endParaRPr sz="16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600">
                          <a:sym typeface="+mn-ea"/>
                        </a:rPr>
                        <a:t>Require high memory – need to store all of the training data.</a:t>
                      </a:r>
                      <a:endParaRPr sz="1600"/>
                    </a:p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600">
                          <a:sym typeface="+mn-ea"/>
                        </a:rPr>
                        <a:t>X : array-like, last</a:t>
                      </a:r>
                      <a:r>
                        <a:rPr lang="en-IN" sz="1600">
                          <a:sym typeface="+mn-ea"/>
                        </a:rPr>
                        <a:t> </a:t>
                      </a:r>
                      <a:r>
                        <a:rPr sz="1600">
                          <a:sym typeface="+mn-ea"/>
                        </a:rPr>
                        <a:t>dimension same as that of fit dat</a:t>
                      </a:r>
                      <a:r>
                        <a:rPr lang="en-IN" sz="1600">
                          <a:sym typeface="+mn-ea"/>
                        </a:rPr>
                        <a:t>a.</a:t>
                      </a:r>
                      <a:r>
                        <a:rPr sz="1600">
                          <a:sym typeface="+mn-ea"/>
                        </a:rPr>
                        <a:t>The new point.</a:t>
                      </a:r>
                      <a:endParaRPr sz="16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600">
                          <a:sym typeface="+mn-ea"/>
                        </a:rPr>
                        <a:t>n_neighbors : int</a:t>
                      </a:r>
                      <a:endParaRPr sz="16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600">
                          <a:sym typeface="+mn-ea"/>
                        </a:rPr>
                        <a:t>Number of neighbors to get 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/>
                </a:tc>
              </a:tr>
              <a:tr h="2286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07" marB="45707"/>
                </a:tc>
                <a:tc>
                  <a:txBody>
                    <a:bodyPr/>
                    <a:p>
                      <a:pPr algn="just"/>
                      <a:r>
                        <a:rPr lang="en-IN"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anose="020F0502020204030204"/>
                        </a:rPr>
                        <a:t>Kh Tohidul Islam, Ghulam Mujtaba, Dr. Ram Gopal Raj, Henry Friday Nweke</a:t>
                      </a:r>
                      <a:r>
                        <a:rPr lang="en-US" sz="160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, (20</a:t>
                      </a:r>
                      <a:r>
                        <a:rPr lang="en-IN" altLang="en-US" sz="160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17</a:t>
                      </a:r>
                      <a:r>
                        <a:rPr lang="en-US" sz="160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), “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Handwritten digits recognition with artificial neural network</a:t>
                      </a:r>
                      <a:r>
                        <a:rPr lang="en-US" sz="160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”, IEEE Xplore, vol. 7,   Issue No. 12, </a:t>
                      </a:r>
                      <a:r>
                        <a:rPr lang="en-US" sz="160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pp.no</a:t>
                      </a:r>
                      <a:r>
                        <a:rPr lang="en-US" sz="160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. 1448-1451.</a:t>
                      </a:r>
                      <a:endParaRPr kumimoji="0" 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p>
                      <a:r>
                        <a:rPr lang="en-IN" sz="1600">
                          <a:sym typeface="+mn-ea"/>
                        </a:rPr>
                        <a:t>Artificial Neural Network</a:t>
                      </a:r>
                      <a:endParaRPr lang="en-IN" sz="1600"/>
                    </a:p>
                    <a:p>
                      <a:endParaRPr lang="en-US" sz="1600" b="0" dirty="0"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ym typeface="+mn-ea"/>
                        </a:rPr>
                        <a:t>T</a:t>
                      </a:r>
                      <a:r>
                        <a:rPr sz="1600">
                          <a:sym typeface="+mn-ea"/>
                        </a:rPr>
                        <a:t>hey have used digit images pixels as features vector and ANN as classifiers for handwritten digits recognition. </a:t>
                      </a:r>
                      <a:endParaRPr sz="1600"/>
                    </a:p>
                    <a:p>
                      <a:pPr algn="just"/>
                      <a:endParaRPr lang="en-US" sz="1600" b="1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600">
                          <a:sym typeface="+mn-ea"/>
                        </a:rPr>
                        <a:t>Two  </a:t>
                      </a:r>
                      <a:r>
                        <a:rPr lang="en-IN" sz="1600">
                          <a:sym typeface="+mn-ea"/>
                        </a:rPr>
                        <a:t>p</a:t>
                      </a:r>
                      <a:r>
                        <a:rPr sz="1600">
                          <a:sym typeface="+mn-ea"/>
                        </a:rPr>
                        <a:t>arameters were provided to ANN.The first indicates the number of classes in the dataset</a:t>
                      </a:r>
                      <a:r>
                        <a:rPr lang="en-IN" sz="1600">
                          <a:sym typeface="+mn-ea"/>
                        </a:rPr>
                        <a:t>.</a:t>
                      </a:r>
                      <a:r>
                        <a:rPr sz="1600">
                          <a:sym typeface="+mn-ea"/>
                        </a:rPr>
                        <a:t> </a:t>
                      </a:r>
                      <a:endParaRPr sz="1600"/>
                    </a:p>
                    <a:p>
                      <a:pPr algn="just"/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/>
                </a:tc>
              </a:tr>
            </a:tbl>
          </a:graphicData>
        </a:graphic>
      </p:graphicFrame>
      <p:sp>
        <p:nvSpPr>
          <p:cNvPr id="9238" name="Title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algn="ctr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239" name="Slide Number Placeholder 1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p>
            <a:pPr marL="0" indent="0" algn="r" eaLnBrk="1" hangingPunct="1">
              <a:lnSpc>
                <a:spcPct val="100000"/>
              </a:lnSpc>
              <a:spcBef>
                <a:spcPct val="0"/>
              </a:spcBef>
              <a:buNone/>
            </a:pPr>
            <a:fld id="{9A0DB2DC-4C9A-4742-B13C-FB6460FD3503}" type="slidenum">
              <a:rPr lang="en-US" altLang="en-US" sz="1400" dirty="0">
                <a:cs typeface="Arial" panose="020B0604020202020204" pitchFamily="34" charset="0"/>
              </a:rPr>
            </a:fld>
            <a:endParaRPr lang="en-US" altLang="en-US" sz="1400" dirty="0"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0" y="1219200"/>
          <a:ext cx="8686800" cy="54222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869"/>
                <a:gridCol w="2607945"/>
                <a:gridCol w="1548130"/>
                <a:gridCol w="1776095"/>
                <a:gridCol w="2062762"/>
              </a:tblGrid>
              <a:tr h="1066869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/ TECHNIQUES</a:t>
                      </a:r>
                      <a:r>
                        <a:rPr lang="en-US" sz="16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USED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DEMERITS</a:t>
                      </a:r>
                      <a:endParaRPr lang="en-US" sz="16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6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OUTCOMES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/>
                </a:tc>
              </a:tr>
              <a:tr h="2264410">
                <a:tc>
                  <a:txBody>
                    <a:bodyPr/>
                    <a:lstStyle/>
                    <a:p>
                      <a:r>
                        <a:rPr lang="en-IN" alt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anose="020F0502020204030204"/>
                        </a:rPr>
                        <a:t>Eva Tuba and Nebojsa Bacanin(2016) “</a:t>
                      </a:r>
                      <a:r>
                        <a:rPr lang="en-IN"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  <a:sym typeface="Calibri" panose="020F0502020204030204"/>
                        </a:rPr>
                        <a:t>An Algorithm for Handwritten Digit Recognition.Using Projection Histograms and SVM Classifier”</a:t>
                      </a:r>
                      <a:r>
                        <a:rPr lang="en-IN"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anose="020F0502020204030204"/>
                        </a:rPr>
                        <a:t>IEEE Xplore ,vol.10,Issue No. 24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  <a:sym typeface="Calibri" panose="020F0502020204030204"/>
                      </a:endParaRPr>
                    </a:p>
                    <a:p>
                      <a:pPr algn="just"/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Support vector machine and projection histograms</a:t>
                      </a:r>
                      <a:endParaRPr lang="en-I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600" b="0" dirty="0"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6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Long training time for large datasets.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6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Difficult to understand and interpret the final model, variable weights and individual impact.</a:t>
                      </a:r>
                      <a:endParaRPr lang="en-US" sz="1600" b="1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T</a:t>
                      </a:r>
                      <a:r>
                        <a:rPr sz="16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wo parameters must be considered: C and gamma . The parameter C , common to all SVM kernels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/>
                </a:tc>
              </a:tr>
            </a:tbl>
          </a:graphicData>
        </a:graphic>
      </p:graphicFrame>
      <p:sp>
        <p:nvSpPr>
          <p:cNvPr id="8220" name="Title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algn="ctr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221" name="Slide Number Placeholder 1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p>
            <a:pPr marL="0" indent="0" algn="r" eaLnBrk="1" hangingPunct="1">
              <a:lnSpc>
                <a:spcPct val="100000"/>
              </a:lnSpc>
              <a:spcBef>
                <a:spcPct val="0"/>
              </a:spcBef>
              <a:buNone/>
            </a:pPr>
            <a:fld id="{9A0DB2DC-4C9A-4742-B13C-FB6460FD3503}" type="slidenum">
              <a:rPr lang="en-US" altLang="en-US" sz="1400" dirty="0">
                <a:cs typeface="Arial" panose="020B0604020202020204" pitchFamily="34" charset="0"/>
              </a:rPr>
            </a:fld>
            <a:endParaRPr lang="en-US" altLang="en-US" sz="1400" dirty="0"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algn="ctr"/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INFERENCE FROM LITERATURE SURVEY</a:t>
            </a:r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244" name="Slide Number Placeholder 3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p>
            <a:pPr marL="0" indent="0" algn="r" eaLnBrk="1" hangingPunct="1">
              <a:lnSpc>
                <a:spcPct val="100000"/>
              </a:lnSpc>
              <a:spcBef>
                <a:spcPct val="0"/>
              </a:spcBef>
              <a:buNone/>
            </a:pPr>
            <a:fld id="{9A0DB2DC-4C9A-4742-B13C-FB6460FD3503}" type="slidenum">
              <a:rPr lang="en-US" altLang="en-US" sz="1400" dirty="0">
                <a:cs typeface="Arial" panose="020B0604020202020204" pitchFamily="34" charset="0"/>
              </a:rPr>
            </a:fld>
            <a:endParaRPr lang="en-US" altLang="en-US" sz="1400" dirty="0"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71600" y="1440180"/>
            <a:ext cx="5227320" cy="153924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838200" y="3276600"/>
            <a:ext cx="7607300" cy="894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Looking for less error rate algorithm was difficult.</a:t>
            </a:r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endParaRPr lang="en-IN"/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Searching for dataset for our project.</a:t>
            </a:r>
            <a:endParaRPr lang="en-I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990600" y="1440180"/>
            <a:ext cx="4552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algn="ctr"/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</a:t>
            </a:r>
            <a:r>
              <a:rPr lang="en-I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endParaRPr lang="en-I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By comparing above algorithms ,error rate are high.</a:t>
            </a: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So we resolved it by using Convolution neural network with error rate 1.28%.</a:t>
            </a: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Convolutional Neural Network or CNN is a Deep Learning Algorithm which is very effective in handling image classification tasks.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Our model will process the image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</a:t>
            </a:r>
            <a:r>
              <a:rPr lang="en-IN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identify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the digit and return a series of 10 numbers corresponding to the ten digits with an activation on the index of the proposed digit.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convolutional neural network (CNN) is used in image recognition and processing that is specifically designed to process pixel data.</a:t>
            </a:r>
            <a:endParaRPr lang="en-IN" altLang="en-US" sz="20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68" name="Slide Number Placeholder 3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p>
            <a:pPr marL="0" indent="0" algn="r" eaLnBrk="1" hangingPunct="1">
              <a:lnSpc>
                <a:spcPct val="100000"/>
              </a:lnSpc>
              <a:spcBef>
                <a:spcPct val="0"/>
              </a:spcBef>
              <a:buNone/>
            </a:pPr>
            <a:fld id="{9A0DB2DC-4C9A-4742-B13C-FB6460FD3503}" type="slidenum">
              <a:rPr lang="en-US" altLang="en-US" sz="1400" dirty="0">
                <a:cs typeface="Arial" panose="020B0604020202020204" pitchFamily="34" charset="0"/>
              </a:rPr>
            </a:fld>
            <a:endParaRPr lang="en-US" altLang="en-US" sz="1400" dirty="0"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algn="ctr"/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</a:t>
            </a:r>
            <a:r>
              <a:rPr lang="en-I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n-I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68" name="Slide Number Placeholder 3"/>
          <p:cNvSpPr txBox="1">
            <a:spLocks noGrp="1"/>
          </p:cNvSpPr>
          <p:nvPr>
            <p:ph type="sldNum" sz="quarter" idx="11"/>
          </p:nvPr>
        </p:nvSpPr>
        <p:spPr/>
        <p:txBody>
          <a:bodyPr/>
          <a:p>
            <a:pPr marL="0" indent="0" algn="r" eaLnBrk="1" hangingPunct="1">
              <a:lnSpc>
                <a:spcPct val="100000"/>
              </a:lnSpc>
              <a:spcBef>
                <a:spcPct val="0"/>
              </a:spcBef>
              <a:buNone/>
            </a:pPr>
            <a:fld id="{9A0DB2DC-4C9A-4742-B13C-FB6460FD3503}" type="slidenum">
              <a:rPr lang="en-US" altLang="en-US" sz="1400" dirty="0">
                <a:cs typeface="Arial" panose="020B0604020202020204" pitchFamily="34" charset="0"/>
              </a:rPr>
            </a:fld>
            <a:endParaRPr lang="en-US" altLang="en-US" sz="1400" dirty="0"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8160" y="1881505"/>
            <a:ext cx="8142605" cy="38690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algn="ctr"/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HARDWARE/ SOFTWARE TOOL USED</a:t>
            </a:r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en-US" dirty="0"/>
              <a:t> </a:t>
            </a:r>
            <a:endParaRPr lang="en-US" altLang="en-US" dirty="0"/>
          </a:p>
        </p:txBody>
      </p:sp>
      <p:sp>
        <p:nvSpPr>
          <p:cNvPr id="12292" name="Slide Number Placeholder 3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p>
            <a:pPr marL="0" indent="0" algn="r" eaLnBrk="1" hangingPunct="1">
              <a:lnSpc>
                <a:spcPct val="100000"/>
              </a:lnSpc>
              <a:spcBef>
                <a:spcPct val="0"/>
              </a:spcBef>
              <a:buNone/>
            </a:pPr>
            <a:fld id="{9A0DB2DC-4C9A-4742-B13C-FB6460FD3503}" type="slidenum">
              <a:rPr lang="en-US" altLang="en-US" sz="1400" dirty="0">
                <a:cs typeface="Arial" panose="020B0604020202020204" pitchFamily="34" charset="0"/>
              </a:rPr>
            </a:fld>
            <a:endParaRPr lang="en-US" altLang="en-US" sz="1400" dirty="0"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990600" y="1752600"/>
            <a:ext cx="231838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buFont typeface="Arial" panose="020B0604020202020204" pitchFamily="34" charset="0"/>
            </a:pPr>
            <a:r>
              <a:rPr lang="en-IN" altLang="en-US" b="1"/>
              <a:t>SOFTWARE USED</a:t>
            </a: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MNIST Data set</a:t>
            </a: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Python IDLE</a:t>
            </a:r>
            <a:endParaRPr lang="en-US"/>
          </a:p>
          <a:p>
            <a:pPr algn="l">
              <a:buFont typeface="Arial" panose="020B0604020202020204" pitchFamily="34" charset="0"/>
            </a:pP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IT template">
  <a:themeElements>
    <a:clrScheme name="college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lleg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ollege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lege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lege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lege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lege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lege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lege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lege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lege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lege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lege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lege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IT template">
  <a:themeElements>
    <a:clrScheme name="college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lleg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ollege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lege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lege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lege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lege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lege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lege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lege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lege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lege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lege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lege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 template</Template>
  <TotalTime>0</TotalTime>
  <Words>3821</Words>
  <Application>WPS Presentation</Application>
  <PresentationFormat>On-screen Show (4:3)</PresentationFormat>
  <Paragraphs>159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SimSun</vt:lpstr>
      <vt:lpstr>Wingdings</vt:lpstr>
      <vt:lpstr>Times New Roman</vt:lpstr>
      <vt:lpstr>SimHei</vt:lpstr>
      <vt:lpstr>Calibri</vt:lpstr>
      <vt:lpstr>Book Antiqua</vt:lpstr>
      <vt:lpstr>Calibri</vt:lpstr>
      <vt:lpstr>Microsoft YaHei</vt:lpstr>
      <vt:lpstr>Arial Unicode MS</vt:lpstr>
      <vt:lpstr>Gabriola</vt:lpstr>
      <vt:lpstr>CIT template</vt:lpstr>
      <vt:lpstr>1_CIT template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PROPOSED SYSTEM WORK</vt:lpstr>
      <vt:lpstr>PowerPoint 演示文稿</vt:lpstr>
      <vt:lpstr>PowerPoint 演示文稿</vt:lpstr>
    </vt:vector>
  </TitlesOfParts>
  <Company>ARS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Exact 3D profile Mapping using 2D Images</dc:title>
  <dc:creator>ARS</dc:creator>
  <cp:lastModifiedBy>google1595168037</cp:lastModifiedBy>
  <cp:revision>604</cp:revision>
  <dcterms:created xsi:type="dcterms:W3CDTF">2011-07-07T13:10:14Z</dcterms:created>
  <dcterms:modified xsi:type="dcterms:W3CDTF">2022-09-12T16:32:40Z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ICV">
    <vt:lpwstr>76B352E359894D70A79CAB416B755FCA</vt:lpwstr>
  </property>
  <property fmtid="{D5CDD505-2E9C-101B-9397-08002B2CF9AE}" pid="4" name="KSOProductBuildVer">
    <vt:lpwstr>1033-11.2.0.11306</vt:lpwstr>
  </property>
</Properties>
</file>