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80" r:id="rId3"/>
    <p:sldId id="271" r:id="rId4"/>
    <p:sldId id="282" r:id="rId5"/>
    <p:sldId id="258" r:id="rId6"/>
    <p:sldId id="259" r:id="rId7"/>
    <p:sldId id="260" r:id="rId8"/>
    <p:sldId id="257" r:id="rId9"/>
    <p:sldId id="285" r:id="rId10"/>
    <p:sldId id="266" r:id="rId11"/>
    <p:sldId id="268" r:id="rId12"/>
    <p:sldId id="269" r:id="rId13"/>
    <p:sldId id="265" r:id="rId14"/>
    <p:sldId id="270" r:id="rId15"/>
    <p:sldId id="261" r:id="rId16"/>
    <p:sldId id="262" r:id="rId17"/>
    <p:sldId id="263" r:id="rId18"/>
    <p:sldId id="264" r:id="rId19"/>
    <p:sldId id="284" r:id="rId2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3"/>
    <p:restoredTop sz="94622"/>
  </p:normalViewPr>
  <p:slideViewPr>
    <p:cSldViewPr snapToGrid="0" snapToObjects="1">
      <p:cViewPr>
        <p:scale>
          <a:sx n="74" d="100"/>
          <a:sy n="74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7054661645556"/>
          <c:y val="2.132079833835018E-2"/>
          <c:w val="0.85632945338354449"/>
          <c:h val="0.63364211192051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Simple Reaction Time 1</c:v>
                </c:pt>
                <c:pt idx="1">
                  <c:v>Simple Reaction Time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153.6</c:v>
                </c:pt>
                <c:pt idx="1">
                  <c:v>159.4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Simple Reaction Time 1</c:v>
                </c:pt>
                <c:pt idx="1">
                  <c:v>Simple Reaction Time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152.30000000000001</c:v>
                </c:pt>
                <c:pt idx="1">
                  <c:v>160.19999999999999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Military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Simple Reaction Time 1</c:v>
                </c:pt>
                <c:pt idx="1">
                  <c:v>Simple Reaction Time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199.6</c:v>
                </c:pt>
                <c:pt idx="1">
                  <c:v>199.8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in val="1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Cognitive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Code Substitution Learning</c:v>
                </c:pt>
                <c:pt idx="1">
                  <c:v>Visual-Spatial Processing</c:v>
                </c:pt>
                <c:pt idx="2">
                  <c:v>Matching to Sample</c:v>
                </c:pt>
                <c:pt idx="3">
                  <c:v>Memory Search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50.8</c:v>
                </c:pt>
                <c:pt idx="1">
                  <c:v>38.9</c:v>
                </c:pt>
                <c:pt idx="2">
                  <c:v>38.9</c:v>
                </c:pt>
                <c:pt idx="3">
                  <c:v>76.3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Code Substitution Learning</c:v>
                </c:pt>
                <c:pt idx="1">
                  <c:v>Visual-Spatial Processing</c:v>
                </c:pt>
                <c:pt idx="2">
                  <c:v>Matching to Sample</c:v>
                </c:pt>
                <c:pt idx="3">
                  <c:v>Memory Search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4"/>
                <c:pt idx="0">
                  <c:v>50</c:v>
                </c:pt>
                <c:pt idx="1">
                  <c:v>36.4</c:v>
                </c:pt>
                <c:pt idx="2">
                  <c:v>39.799999999999997</c:v>
                </c:pt>
                <c:pt idx="3">
                  <c:v>65.599999999999994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8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Cognitive Efficiency</a:t>
                </a:r>
              </a:p>
            </c:rich>
          </c:tx>
          <c:layout>
            <c:manualLayout>
              <c:xMode val="edge"/>
              <c:yMode val="edge"/>
              <c:x val="2.8985507246376812E-2"/>
              <c:y val="0.320440287562124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Simple Reaction Time 1</c:v>
                </c:pt>
                <c:pt idx="1">
                  <c:v>Procedural Reaction Time</c:v>
                </c:pt>
                <c:pt idx="2">
                  <c:v>Go/No-Go</c:v>
                </c:pt>
                <c:pt idx="3">
                  <c:v>Code Substitution Learning</c:v>
                </c:pt>
                <c:pt idx="4">
                  <c:v>Visual-Spatial Processing</c:v>
                </c:pt>
                <c:pt idx="5">
                  <c:v>Matching to Sample</c:v>
                </c:pt>
                <c:pt idx="6">
                  <c:v>Memory Search</c:v>
                </c:pt>
                <c:pt idx="7">
                  <c:v>Simple Reaction Time 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168.8</c:v>
                </c:pt>
                <c:pt idx="1">
                  <c:v>114.5</c:v>
                </c:pt>
                <c:pt idx="2">
                  <c:v>140.1</c:v>
                </c:pt>
                <c:pt idx="3">
                  <c:v>50.8</c:v>
                </c:pt>
                <c:pt idx="4">
                  <c:v>38.9</c:v>
                </c:pt>
                <c:pt idx="5">
                  <c:v>38.9</c:v>
                </c:pt>
                <c:pt idx="6">
                  <c:v>76.3</c:v>
                </c:pt>
                <c:pt idx="7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Simple Reaction Time 1</c:v>
                </c:pt>
                <c:pt idx="1">
                  <c:v>Procedural Reaction Time</c:v>
                </c:pt>
                <c:pt idx="2">
                  <c:v>Go/No-Go</c:v>
                </c:pt>
                <c:pt idx="3">
                  <c:v>Code Substitution Learning</c:v>
                </c:pt>
                <c:pt idx="4">
                  <c:v>Visual-Spatial Processing</c:v>
                </c:pt>
                <c:pt idx="5">
                  <c:v>Matching to Sample</c:v>
                </c:pt>
                <c:pt idx="6">
                  <c:v>Memory Search</c:v>
                </c:pt>
                <c:pt idx="7">
                  <c:v>Simple Reaction Time 2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160.30000000000001</c:v>
                </c:pt>
                <c:pt idx="1">
                  <c:v>108.5</c:v>
                </c:pt>
                <c:pt idx="2">
                  <c:v>127.3</c:v>
                </c:pt>
                <c:pt idx="3">
                  <c:v>50</c:v>
                </c:pt>
                <c:pt idx="4">
                  <c:v>36.4</c:v>
                </c:pt>
                <c:pt idx="5">
                  <c:v>39.799999999999997</c:v>
                </c:pt>
                <c:pt idx="6">
                  <c:v>65.599999999999994</c:v>
                </c:pt>
                <c:pt idx="7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18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Processing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  <c:majorUnit val="20"/>
        <c:minorUnit val="5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Simple Reaction Time 1</c:v>
                </c:pt>
                <c:pt idx="1">
                  <c:v>Procedural Reaction Time</c:v>
                </c:pt>
                <c:pt idx="2">
                  <c:v>Go/No-Go</c:v>
                </c:pt>
                <c:pt idx="3">
                  <c:v>Code Substitution Learning</c:v>
                </c:pt>
                <c:pt idx="4">
                  <c:v>Visual-Spatial Processing</c:v>
                </c:pt>
                <c:pt idx="5">
                  <c:v>Matching to Sample</c:v>
                </c:pt>
                <c:pt idx="6">
                  <c:v>Memory Search</c:v>
                </c:pt>
                <c:pt idx="7">
                  <c:v>Simple Reaction Time 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15.2</c:v>
                </c:pt>
                <c:pt idx="1">
                  <c:v>12.8</c:v>
                </c:pt>
                <c:pt idx="2">
                  <c:v>12</c:v>
                </c:pt>
                <c:pt idx="3">
                  <c:v>8.4</c:v>
                </c:pt>
                <c:pt idx="4">
                  <c:v>5.9</c:v>
                </c:pt>
                <c:pt idx="5">
                  <c:v>-0.7</c:v>
                </c:pt>
                <c:pt idx="6">
                  <c:v>19.8</c:v>
                </c:pt>
                <c:pt idx="7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Simple Reaction Time 1</c:v>
                </c:pt>
                <c:pt idx="1">
                  <c:v>Procedural Reaction Time</c:v>
                </c:pt>
                <c:pt idx="2">
                  <c:v>Go/No-Go</c:v>
                </c:pt>
                <c:pt idx="3">
                  <c:v>Code Substitution Learning</c:v>
                </c:pt>
                <c:pt idx="4">
                  <c:v>Visual-Spatial Processing</c:v>
                </c:pt>
                <c:pt idx="5">
                  <c:v>Matching to Sample</c:v>
                </c:pt>
                <c:pt idx="6">
                  <c:v>Memory Search</c:v>
                </c:pt>
                <c:pt idx="7">
                  <c:v>Simple Reaction Time 2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8</c:v>
                </c:pt>
                <c:pt idx="1">
                  <c:v>3.9</c:v>
                </c:pt>
                <c:pt idx="2">
                  <c:v>-0.4</c:v>
                </c:pt>
                <c:pt idx="3">
                  <c:v>5.7</c:v>
                </c:pt>
                <c:pt idx="4">
                  <c:v>3.4</c:v>
                </c:pt>
                <c:pt idx="5">
                  <c:v>0.1</c:v>
                </c:pt>
                <c:pt idx="6">
                  <c:v>10.9</c:v>
                </c:pt>
                <c:pt idx="7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20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Processing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  <c:majorUnit val="2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34687511887101"/>
          <c:y val="2.132079833835018E-2"/>
          <c:w val="0.85632945338354449"/>
          <c:h val="0.63364211192051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Procedural Reaction Time</c:v>
                </c:pt>
                <c:pt idx="1">
                  <c:v>Go/No-Go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101.7</c:v>
                </c:pt>
                <c:pt idx="1">
                  <c:v>128.1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Procedural Reaction Time</c:v>
                </c:pt>
                <c:pt idx="1">
                  <c:v>Go/No-Go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104.6</c:v>
                </c:pt>
                <c:pt idx="1">
                  <c:v>127.7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Military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Procedural Reaction Time</c:v>
                </c:pt>
                <c:pt idx="1">
                  <c:v>Go/No-Go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100.1</c:v>
                </c:pt>
                <c:pt idx="1">
                  <c:v>114.2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14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Cognitive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Code Substitution Learning</c:v>
                </c:pt>
                <c:pt idx="1">
                  <c:v>Visual-Spatial Processing</c:v>
                </c:pt>
                <c:pt idx="2">
                  <c:v>Matching to Sample</c:v>
                </c:pt>
                <c:pt idx="3">
                  <c:v>Memory Search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42.4</c:v>
                </c:pt>
                <c:pt idx="1">
                  <c:v>33</c:v>
                </c:pt>
                <c:pt idx="2">
                  <c:v>39.6</c:v>
                </c:pt>
                <c:pt idx="3">
                  <c:v>56.5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Code Substitution Learning</c:v>
                </c:pt>
                <c:pt idx="1">
                  <c:v>Visual-Spatial Processing</c:v>
                </c:pt>
                <c:pt idx="2">
                  <c:v>Matching to Sample</c:v>
                </c:pt>
                <c:pt idx="3">
                  <c:v>Memory Search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44.3</c:v>
                </c:pt>
                <c:pt idx="1">
                  <c:v>33</c:v>
                </c:pt>
                <c:pt idx="2">
                  <c:v>39.799999999999997</c:v>
                </c:pt>
                <c:pt idx="3">
                  <c:v>54.7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Military2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Code Substitution Learning</c:v>
                </c:pt>
                <c:pt idx="1">
                  <c:v>Visual-Spatial Processing</c:v>
                </c:pt>
                <c:pt idx="2">
                  <c:v>Matching to Sample</c:v>
                </c:pt>
                <c:pt idx="3">
                  <c:v>Memory Search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47.5</c:v>
                </c:pt>
                <c:pt idx="1">
                  <c:v>34.4</c:v>
                </c:pt>
                <c:pt idx="2">
                  <c:v>32.4</c:v>
                </c:pt>
                <c:pt idx="3">
                  <c:v>54.7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65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Cognitive Efficiency</a:t>
                </a:r>
              </a:p>
            </c:rich>
          </c:tx>
          <c:layout>
            <c:manualLayout>
              <c:xMode val="edge"/>
              <c:yMode val="edge"/>
              <c:x val="3.0193236714975844E-2"/>
              <c:y val="0.22108969700813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Simple Reaction Time 1</c:v>
                </c:pt>
                <c:pt idx="1">
                  <c:v>Procedural Reaction Time</c:v>
                </c:pt>
                <c:pt idx="2">
                  <c:v>Go/No-Go</c:v>
                </c:pt>
                <c:pt idx="3">
                  <c:v>Code Substitution Learning</c:v>
                </c:pt>
                <c:pt idx="4">
                  <c:v>Visual-Spatial Processing</c:v>
                </c:pt>
                <c:pt idx="5">
                  <c:v>Matching to Sample</c:v>
                </c:pt>
                <c:pt idx="6">
                  <c:v>Memory Search</c:v>
                </c:pt>
                <c:pt idx="7">
                  <c:v>Simple Reaction Time 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153.6</c:v>
                </c:pt>
                <c:pt idx="1">
                  <c:v>101.7</c:v>
                </c:pt>
                <c:pt idx="2">
                  <c:v>128.1</c:v>
                </c:pt>
                <c:pt idx="3">
                  <c:v>42.4</c:v>
                </c:pt>
                <c:pt idx="4">
                  <c:v>33</c:v>
                </c:pt>
                <c:pt idx="5">
                  <c:v>39.6</c:v>
                </c:pt>
                <c:pt idx="6">
                  <c:v>56.5</c:v>
                </c:pt>
                <c:pt idx="7">
                  <c:v>159.4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Simple Reaction Time 1</c:v>
                </c:pt>
                <c:pt idx="1">
                  <c:v>Procedural Reaction Time</c:v>
                </c:pt>
                <c:pt idx="2">
                  <c:v>Go/No-Go</c:v>
                </c:pt>
                <c:pt idx="3">
                  <c:v>Code Substitution Learning</c:v>
                </c:pt>
                <c:pt idx="4">
                  <c:v>Visual-Spatial Processing</c:v>
                </c:pt>
                <c:pt idx="5">
                  <c:v>Matching to Sample</c:v>
                </c:pt>
                <c:pt idx="6">
                  <c:v>Memory Search</c:v>
                </c:pt>
                <c:pt idx="7">
                  <c:v>Simple Reaction Time 2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152.30000000000001</c:v>
                </c:pt>
                <c:pt idx="1">
                  <c:v>104.6</c:v>
                </c:pt>
                <c:pt idx="2">
                  <c:v>127.7</c:v>
                </c:pt>
                <c:pt idx="3">
                  <c:v>44.3</c:v>
                </c:pt>
                <c:pt idx="4">
                  <c:v>33</c:v>
                </c:pt>
                <c:pt idx="5">
                  <c:v>39.799999999999997</c:v>
                </c:pt>
                <c:pt idx="6">
                  <c:v>54.7</c:v>
                </c:pt>
                <c:pt idx="7">
                  <c:v>160.19999999999999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Military2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Simple Reaction Time 1</c:v>
                </c:pt>
                <c:pt idx="1">
                  <c:v>Procedural Reaction Time</c:v>
                </c:pt>
                <c:pt idx="2">
                  <c:v>Go/No-Go</c:v>
                </c:pt>
                <c:pt idx="3">
                  <c:v>Code Substitution Learning</c:v>
                </c:pt>
                <c:pt idx="4">
                  <c:v>Visual-Spatial Processing</c:v>
                </c:pt>
                <c:pt idx="5">
                  <c:v>Matching to Sample</c:v>
                </c:pt>
                <c:pt idx="6">
                  <c:v>Memory Search</c:v>
                </c:pt>
                <c:pt idx="7">
                  <c:v>Simple Reaction Time 2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199.6</c:v>
                </c:pt>
                <c:pt idx="1">
                  <c:v>100.1</c:v>
                </c:pt>
                <c:pt idx="2">
                  <c:v>114.2</c:v>
                </c:pt>
                <c:pt idx="3">
                  <c:v>47.5</c:v>
                </c:pt>
                <c:pt idx="4">
                  <c:v>34.4</c:v>
                </c:pt>
                <c:pt idx="5">
                  <c:v>32.4</c:v>
                </c:pt>
                <c:pt idx="6">
                  <c:v>54.7</c:v>
                </c:pt>
                <c:pt idx="7">
                  <c:v>199.8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20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Cognitive Efficiency</a:t>
                </a:r>
              </a:p>
            </c:rich>
          </c:tx>
          <c:layout>
            <c:manualLayout>
              <c:xMode val="edge"/>
              <c:yMode val="edge"/>
              <c:x val="3.6231884057971016E-2"/>
              <c:y val="0.172895325529756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  <c:majorUnit val="20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Individual Subjects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Sheet1!$A$3:$A$23</c:f>
              <c:numCache>
                <c:formatCode>General</c:formatCode>
                <c:ptCount val="21"/>
              </c:numCache>
            </c:numRef>
          </c:cat>
          <c:val>
            <c:numRef>
              <c:f>Sheet1!$B$3:$B$23</c:f>
              <c:numCache>
                <c:formatCode>General</c:formatCode>
                <c:ptCount val="21"/>
                <c:pt idx="0">
                  <c:v>3</c:v>
                </c:pt>
                <c:pt idx="1">
                  <c:v>9</c:v>
                </c:pt>
                <c:pt idx="2">
                  <c:v>16</c:v>
                </c:pt>
                <c:pt idx="3">
                  <c:v>17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24</c:v>
                </c:pt>
                <c:pt idx="8">
                  <c:v>29</c:v>
                </c:pt>
                <c:pt idx="9">
                  <c:v>31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36</c:v>
                </c:pt>
                <c:pt idx="14">
                  <c:v>38</c:v>
                </c:pt>
                <c:pt idx="15">
                  <c:v>39</c:v>
                </c:pt>
                <c:pt idx="16">
                  <c:v>43</c:v>
                </c:pt>
                <c:pt idx="17">
                  <c:v>44</c:v>
                </c:pt>
                <c:pt idx="18">
                  <c:v>49</c:v>
                </c:pt>
                <c:pt idx="19">
                  <c:v>58</c:v>
                </c:pt>
                <c:pt idx="2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D9-4A01-A250-EB5AB90764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Sheet1!$A$3:$A$23</c:f>
              <c:numCache>
                <c:formatCode>General</c:formatCode>
                <c:ptCount val="21"/>
              </c:numCache>
            </c:numRef>
          </c:cat>
          <c:val>
            <c:numRef>
              <c:f>Sheet1!$C$3:$C$23</c:f>
            </c:numRef>
          </c:val>
          <c:extLst>
            <c:ext xmlns:c16="http://schemas.microsoft.com/office/drawing/2014/chart" uri="{C3380CC4-5D6E-409C-BE32-E72D297353CC}">
              <c16:uniqueId val="{00000001-87D9-4A01-A250-EB5AB90764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Sheet1!$A$3:$A$23</c:f>
              <c:numCache>
                <c:formatCode>General</c:formatCode>
                <c:ptCount val="21"/>
              </c:numCache>
            </c:numRef>
          </c:cat>
          <c:val>
            <c:numRef>
              <c:f>Sheet1!$D$3:$D$23</c:f>
            </c:numRef>
          </c:val>
          <c:extLst>
            <c:ext xmlns:c16="http://schemas.microsoft.com/office/drawing/2014/chart" uri="{C3380CC4-5D6E-409C-BE32-E72D297353CC}">
              <c16:uniqueId val="{00000002-87D9-4A01-A250-EB5AB9076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0595760"/>
        <c:axId val="850596088"/>
      </c:barChart>
      <c:catAx>
        <c:axId val="850595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0596088"/>
        <c:crosses val="autoZero"/>
        <c:auto val="1"/>
        <c:lblAlgn val="ctr"/>
        <c:lblOffset val="100"/>
        <c:noMultiLvlLbl val="0"/>
      </c:catAx>
      <c:valAx>
        <c:axId val="85059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59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42946194225724"/>
          <c:y val="7.3982014292281129E-2"/>
          <c:w val="0.85682327209098863"/>
          <c:h val="0.70701373611746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Attention</c:v>
                </c:pt>
                <c:pt idx="1">
                  <c:v>Brain Speed</c:v>
                </c:pt>
                <c:pt idx="2">
                  <c:v>People Skills</c:v>
                </c:pt>
                <c:pt idx="3">
                  <c:v>Intelligence</c:v>
                </c:pt>
                <c:pt idx="4">
                  <c:v>Performance % - Age Corrected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85</c:v>
                </c:pt>
                <c:pt idx="1">
                  <c:v>79</c:v>
                </c:pt>
                <c:pt idx="2">
                  <c:v>76</c:v>
                </c:pt>
                <c:pt idx="3">
                  <c:v>78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Attention</c:v>
                </c:pt>
                <c:pt idx="1">
                  <c:v>Brain Speed</c:v>
                </c:pt>
                <c:pt idx="2">
                  <c:v>People Skills</c:v>
                </c:pt>
                <c:pt idx="3">
                  <c:v>Intelligence</c:v>
                </c:pt>
                <c:pt idx="4">
                  <c:v>Performance % - Age Corrected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0">
                  <c:v>81</c:v>
                </c:pt>
                <c:pt idx="1">
                  <c:v>73</c:v>
                </c:pt>
                <c:pt idx="2">
                  <c:v>68</c:v>
                </c:pt>
                <c:pt idx="3">
                  <c:v>79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90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Processing Efficiency</a:t>
                </a:r>
              </a:p>
            </c:rich>
          </c:tx>
          <c:layout>
            <c:manualLayout>
              <c:xMode val="edge"/>
              <c:yMode val="edge"/>
              <c:x val="4.884617531700014E-2"/>
              <c:y val="0.25947891802110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7054661645556"/>
          <c:y val="2.7158083329771213E-2"/>
          <c:w val="0.85632945338354449"/>
          <c:h val="0.63364211192051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2"/>
                <c:pt idx="0">
                  <c:v>Pre-Training</c:v>
                </c:pt>
                <c:pt idx="1">
                  <c:v>Post-Training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2"/>
                <c:pt idx="0">
                  <c:v>714.2</c:v>
                </c:pt>
                <c:pt idx="1">
                  <c:v>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2"/>
                <c:pt idx="0">
                  <c:v>Pre-Training</c:v>
                </c:pt>
                <c:pt idx="1">
                  <c:v>Post-Training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2"/>
                <c:pt idx="0">
                  <c:v>716.6</c:v>
                </c:pt>
                <c:pt idx="1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810"/>
          <c:min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Cognitive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7054661645556"/>
          <c:y val="2.132079833835018E-2"/>
          <c:w val="0.85632945338354449"/>
          <c:h val="0.63364211192051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2"/>
                <c:pt idx="0">
                  <c:v>Simple Reaction Time 1</c:v>
                </c:pt>
                <c:pt idx="1">
                  <c:v>Simple Reaction Time 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2"/>
                <c:pt idx="0">
                  <c:v>168.8</c:v>
                </c:pt>
                <c:pt idx="1">
                  <c:v>170.7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2"/>
                <c:pt idx="0">
                  <c:v>Simple Reaction Time 1</c:v>
                </c:pt>
                <c:pt idx="1">
                  <c:v>Simple Reaction Time 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2"/>
                <c:pt idx="0">
                  <c:v>160.30000000000001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175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Cognitive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34687511887101"/>
          <c:y val="2.132079833835018E-2"/>
          <c:w val="0.85632945338354449"/>
          <c:h val="0.63364211192051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FLA-Tier1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Procedural Reaction Time</c:v>
                </c:pt>
                <c:pt idx="1">
                  <c:v>Go/No-Go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114.8</c:v>
                </c:pt>
                <c:pt idx="1">
                  <c:v>140.1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654C-BD84-80CF8EAFB6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FLA-Tier2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Procedural Reaction Time</c:v>
                </c:pt>
                <c:pt idx="1">
                  <c:v>Go/No-Go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108.5</c:v>
                </c:pt>
                <c:pt idx="1">
                  <c:v>127.3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654C-BD84-80CF8EAFB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88880"/>
        <c:axId val="40190144"/>
      </c:barChart>
      <c:catAx>
        <c:axId val="4018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0144"/>
        <c:crosses val="autoZero"/>
        <c:auto val="1"/>
        <c:lblAlgn val="ctr"/>
        <c:lblOffset val="100"/>
        <c:noMultiLvlLbl val="0"/>
      </c:catAx>
      <c:valAx>
        <c:axId val="40190144"/>
        <c:scaling>
          <c:orientation val="minMax"/>
          <c:max val="145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Cognitive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8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0.24948</cdr:x>
      <cdr:y>0.03675</cdr:y>
    </cdr:from>
    <cdr:to>
      <cdr:x>0.37992</cdr:x>
      <cdr:y>0.12882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D84B27A-765E-4937-953B-6A019B6CF4DE}"/>
            </a:ext>
          </a:extLst>
        </cdr:cNvPr>
        <cdr:cNvSpPr txBox="1"/>
      </cdr:nvSpPr>
      <cdr:spPr>
        <a:xfrm xmlns:a="http://schemas.openxmlformats.org/drawingml/2006/main">
          <a:off x="2623457" y="159930"/>
          <a:ext cx="1371600" cy="4005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0.31491</cdr:x>
      <cdr:y>0</cdr:y>
    </cdr:from>
    <cdr:to>
      <cdr:x>0.43043</cdr:x>
      <cdr:y>0.17748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10864C2B-E9A9-44F3-8B23-C90D482BC896}"/>
            </a:ext>
          </a:extLst>
        </cdr:cNvPr>
        <cdr:cNvSpPr txBox="1"/>
      </cdr:nvSpPr>
      <cdr:spPr>
        <a:xfrm xmlns:a="http://schemas.openxmlformats.org/drawingml/2006/main">
          <a:off x="3311433" y="0"/>
          <a:ext cx="1214846" cy="7722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40 days of Training</a:t>
          </a:r>
        </a:p>
      </cdr:txBody>
    </cdr:sp>
  </cdr:relSizeAnchor>
  <cdr:relSizeAnchor xmlns:cdr="http://schemas.openxmlformats.org/drawingml/2006/chartDrawing">
    <cdr:from>
      <cdr:x>0.41056</cdr:x>
      <cdr:y>0.27253</cdr:y>
    </cdr:from>
    <cdr:to>
      <cdr:x>0.52609</cdr:x>
      <cdr:y>0.45002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10864C2B-E9A9-44F3-8B23-C90D482BC896}"/>
            </a:ext>
          </a:extLst>
        </cdr:cNvPr>
        <cdr:cNvSpPr txBox="1"/>
      </cdr:nvSpPr>
      <cdr:spPr>
        <a:xfrm xmlns:a="http://schemas.openxmlformats.org/drawingml/2006/main">
          <a:off x="4317278" y="1185887"/>
          <a:ext cx="1214846" cy="7722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23 days of Training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0AD4181-C098-A349-A58D-FCD82950745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35ED648-C26B-1446-9E01-86CAB3FD2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04DB-9CFB-4AA4-9C5B-B5CAF04D3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6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04DB-9CFB-4AA4-9C5B-B5CAF04D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 T – drop off at time 2 suggests either fatigue, loss of focus or poor task 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ED648-C26B-1446-9E01-86CAB3FD2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 T – no issues in vigilance or procedural RT, higher performance than Military and consistent </a:t>
            </a:r>
            <a:r>
              <a:rPr lang="en-US"/>
              <a:t>with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ED648-C26B-1446-9E01-86CAB3FD2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 T – drop off at time 2 suggests either fatigue, loss of focus or poor task 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ED648-C26B-1446-9E01-86CAB3FD24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8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 T – drop off at time 2 suggests either fatigue, loss of focus or poor task 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ED648-C26B-1446-9E01-86CAB3FD24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 T – no issues in vigilance or procedural RT, higher performance than Military and consistent </a:t>
            </a:r>
            <a:r>
              <a:rPr lang="en-US"/>
              <a:t>with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ED648-C26B-1446-9E01-86CAB3FD2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0064-CAAB-5C40-A673-4B03805E3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4CE84-D761-384B-8BE1-8979B9BDE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6C70-70B5-4A49-9FBC-A1E1D164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649D-D60C-B347-8831-4A66557C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C09-E613-0E42-BC2A-9DF46E7D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0446-3C2C-B648-B9B4-B605E3A5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22A6A-F106-9E47-9A98-FADCC55AD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236D-C323-F740-A623-DFA60C33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616E-C9E2-CB46-BFFF-3C37C43B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F5C5-009A-0E4C-95D7-98671B02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659F3-87D3-384C-BBAE-CE956F98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F4E1-929F-6647-AA8C-61253EF4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2319-D968-F04D-86B1-B16F2C6A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D68B-E5AB-FD46-95EB-28FF0918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8B29-B79D-CC46-AA13-A5A9A299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6996-B92E-2645-8DB6-B7BDF264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7BB9-9415-0544-8E67-43242D97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BBA6-4ED2-E046-B06D-24EF32CD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66E9-08DD-7640-9303-AA2DD69D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2A53-5358-2A4E-A133-24FF6A19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0D2-8EA7-9146-AADE-DDB6986B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084B6-5E8E-AD4C-B06E-6957D801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6C65-FA49-984C-A389-CEA6BC6D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FD80-E538-8842-872D-C327B821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05D4-01B6-E049-B4AE-59EF6123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4A1C-276C-3C41-959C-B2F85416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D259-A503-574C-BC7B-F84DD7FAF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A2988-6C15-BC43-BFAA-9C698F8DD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DEDC6-8932-D242-B035-F5A77022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FFD1-CEE5-7749-9125-A4D61751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4619C-0C91-9C48-868F-6B2CB856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14F3-06E2-2D42-A16A-7A79736E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FEDC2-4D5B-BF4D-8EA4-2EF0FD3B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E213E-8032-E742-AFD5-3AB942421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D6C6-8DF8-2343-BCEE-EA901C880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35A1F-C356-384A-BEF5-C9F5E026F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FE54D-A50D-1648-A433-6386F22B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A86B3-2C97-3045-9400-3249B505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B00EA-856A-FA4C-8496-CBA272DD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37FC-5D48-594E-AD58-B8F55BF0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5AA12-B6C1-9A4A-9BE6-F78FBB0A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5EDAD-C2A4-FD4B-9CFF-C4504637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0D556-37B6-8D47-AD76-A00F2EF3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185DF-11D8-834B-A102-7DB95572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9521-617A-5546-A032-8C866CE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2DE05-2F2C-BD49-9DE5-156FB302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14-03EC-264D-A463-E27D6320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2B83-59EE-1649-82C4-DF6B7D8C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968F4-E322-6848-906A-2C45DE914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19AA6-69E1-5749-B665-E1D7EFF2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8AB0B-E5FC-404A-9885-D80D4B89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EC8C-BD86-114D-8E4F-EFD74AC8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6D82-5886-CF4A-88A4-5CBEF8C5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55BAC-ACDE-2E45-A6CA-2DFE84F97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18C1F-F812-7B40-ACAF-4371ADD1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5A85-3424-EC45-AAF4-76D71B40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E5D6F-EC0D-024C-8854-FC680230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88A9-D547-8848-BFB2-2D50B7EE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4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63FD2-C602-5444-B2B2-07A97D89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836D5-7755-8F4F-8506-05AFB91F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8415-B1D2-CD42-AE09-D8ECD4E8F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1D45-2F79-F444-9255-A35C5C231BF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1062-DB03-0A45-A728-AF4681B0A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DE08-1E1A-8143-9700-7962A28C0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71FD-29B4-7A43-91F3-B57D0AFA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DBA1-3A22-4FA1-AF2A-39855C80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Fujitsu Laboratories of America (FLA) </a:t>
            </a:r>
            <a:br>
              <a:rPr lang="en-US" dirty="0"/>
            </a:br>
            <a:r>
              <a:rPr lang="en-US" dirty="0"/>
              <a:t>&amp; The Platypus Institute (TPI) </a:t>
            </a:r>
            <a:br>
              <a:rPr lang="en-US" dirty="0"/>
            </a:br>
            <a:r>
              <a:rPr lang="en-US" sz="3600" b="1" dirty="0"/>
              <a:t>(Goal: Demonstration of Neurocognitive Capabilities)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911D-0C87-4591-8B83-3568D0E8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7" y="214153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Key points:</a:t>
            </a:r>
          </a:p>
          <a:p>
            <a:r>
              <a:rPr lang="en-US" dirty="0"/>
              <a:t>---Executive functions (information processing, sequencing, decision making, planning) are associated with employee performance and success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---The Principles of Brain Plasticity incorporated by TPI provide a scalable solution to evaluate and develop executive functions, functions that are malleable throughout childhood and adolescence.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---Training and interventions demonstrate some success, but there is limited evidence that gains transfer due to a lack of independent evaluations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2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B4A0-3C59-4095-8E1C-F6D9A80D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Brain Training</a:t>
            </a:r>
            <a:br>
              <a:rPr lang="en-US" dirty="0"/>
            </a:br>
            <a:r>
              <a:rPr lang="en-US" dirty="0"/>
              <a:t>(Groups Identified Based on Training Amount)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6F7591-6C54-42EC-88AF-7EB015F22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441523"/>
              </p:ext>
            </p:extLst>
          </p:nvPr>
        </p:nvGraphicFramePr>
        <p:xfrm>
          <a:off x="516082" y="2023052"/>
          <a:ext cx="10515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700">
                  <a:extLst>
                    <a:ext uri="{9D8B030D-6E8A-4147-A177-3AD203B41FA5}">
                      <a16:colId xmlns:a16="http://schemas.microsoft.com/office/drawing/2014/main" val="1275648851"/>
                    </a:ext>
                  </a:extLst>
                </a:gridCol>
                <a:gridCol w="2732809">
                  <a:extLst>
                    <a:ext uri="{9D8B030D-6E8A-4147-A177-3AD203B41FA5}">
                      <a16:colId xmlns:a16="http://schemas.microsoft.com/office/drawing/2014/main" val="3700145200"/>
                    </a:ext>
                  </a:extLst>
                </a:gridCol>
                <a:gridCol w="2563091">
                  <a:extLst>
                    <a:ext uri="{9D8B030D-6E8A-4147-A177-3AD203B41FA5}">
                      <a16:colId xmlns:a16="http://schemas.microsoft.com/office/drawing/2014/main" val="2918106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FLA-Tier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FLA-Tier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4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# of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Hours Trained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7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Days Trained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86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Hours Trained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2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Training Levels Achieved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Age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0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0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A411-5BC4-4436-975E-9D4C68BB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Brain Training: Training Days by Individual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43D0F4-2D94-475D-A2CC-16BAEDF1F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568787"/>
              </p:ext>
            </p:extLst>
          </p:nvPr>
        </p:nvGraphicFramePr>
        <p:xfrm>
          <a:off x="827809" y="142638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E713F8-24AB-42BD-B9D2-F1FC5AA279A5}"/>
              </a:ext>
            </a:extLst>
          </p:cNvPr>
          <p:cNvSpPr txBox="1"/>
          <p:nvPr/>
        </p:nvSpPr>
        <p:spPr>
          <a:xfrm>
            <a:off x="474518" y="3055837"/>
            <a:ext cx="353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277F1-72E5-4838-80FF-83D1E445765E}"/>
              </a:ext>
            </a:extLst>
          </p:cNvPr>
          <p:cNvSpPr txBox="1"/>
          <p:nvPr/>
        </p:nvSpPr>
        <p:spPr>
          <a:xfrm>
            <a:off x="513806" y="5700957"/>
            <a:ext cx="108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majority (16 of the 21 individuals) trained a minimum of 20 sessions with a group average of 31 sessions. </a:t>
            </a:r>
          </a:p>
        </p:txBody>
      </p:sp>
    </p:spTree>
    <p:extLst>
      <p:ext uri="{BB962C8B-B14F-4D97-AF65-F5344CB8AC3E}">
        <p14:creationId xmlns:p14="http://schemas.microsoft.com/office/powerpoint/2010/main" val="66552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Brain Training Improvements Identified for Both the Higher and Lower Training Group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950167"/>
              </p:ext>
            </p:extLst>
          </p:nvPr>
        </p:nvGraphicFramePr>
        <p:xfrm>
          <a:off x="1160172" y="1532586"/>
          <a:ext cx="9333319" cy="430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FAF02A-8B18-4B7B-A067-439EE8CF377A}"/>
              </a:ext>
            </a:extLst>
          </p:cNvPr>
          <p:cNvSpPr txBox="1"/>
          <p:nvPr/>
        </p:nvSpPr>
        <p:spPr>
          <a:xfrm>
            <a:off x="513806" y="5819954"/>
            <a:ext cx="1083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better, Tier1 individuals who trained more hours showed more growth on the training exercises and performed 7 percentage points higher overall with measured gains in Attention, Brain Speed and People Skills.  Performance on the Intelligence tasks were not statically difference across the two training groups. </a:t>
            </a:r>
          </a:p>
        </p:txBody>
      </p:sp>
    </p:spTree>
    <p:extLst>
      <p:ext uri="{BB962C8B-B14F-4D97-AF65-F5344CB8AC3E}">
        <p14:creationId xmlns:p14="http://schemas.microsoft.com/office/powerpoint/2010/main" val="359829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E64E-D9FE-41EB-AA22-4B3CF4A4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Post-Brain Training Results on Independent Neurocognitive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641C-E7AB-49A3-BBDF-04F4309A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0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Pre- and Post-Brain Training</a:t>
            </a:r>
            <a:br>
              <a:rPr lang="en-US" dirty="0"/>
            </a:br>
            <a:r>
              <a:rPr lang="en-US" dirty="0"/>
              <a:t>Overall Cognitive Efficiency </a:t>
            </a:r>
            <a:br>
              <a:rPr lang="en-US" dirty="0"/>
            </a:br>
            <a:r>
              <a:rPr lang="en-US" sz="2700" dirty="0"/>
              <a:t>(FLA-Tier 1 vs FLA-Tier 2)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201A6AF4-AA6C-4DF7-AE7E-E19FEDE437F5}"/>
              </a:ext>
            </a:extLst>
          </p:cNvPr>
          <p:cNvSpPr/>
          <p:nvPr/>
        </p:nvSpPr>
        <p:spPr>
          <a:xfrm>
            <a:off x="3944982" y="2386150"/>
            <a:ext cx="274320" cy="1741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7F5CFED-0C5B-4638-A0D7-A2D3E594A547}"/>
              </a:ext>
            </a:extLst>
          </p:cNvPr>
          <p:cNvSpPr/>
          <p:nvPr/>
        </p:nvSpPr>
        <p:spPr>
          <a:xfrm rot="16200000">
            <a:off x="6224449" y="912225"/>
            <a:ext cx="274320" cy="2673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153103A-CAA5-4331-9A8C-6F1BBFA1A23A}"/>
              </a:ext>
            </a:extLst>
          </p:cNvPr>
          <p:cNvSpPr/>
          <p:nvPr/>
        </p:nvSpPr>
        <p:spPr>
          <a:xfrm>
            <a:off x="5090159" y="3592286"/>
            <a:ext cx="274320" cy="56165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A016616-33E7-49F5-9B65-312D94D93C0E}"/>
              </a:ext>
            </a:extLst>
          </p:cNvPr>
          <p:cNvSpPr/>
          <p:nvPr/>
        </p:nvSpPr>
        <p:spPr>
          <a:xfrm rot="16200000">
            <a:off x="6807923" y="2571546"/>
            <a:ext cx="274321" cy="150658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7A4B4-891A-4679-A082-0B40E07F1EB3}"/>
              </a:ext>
            </a:extLst>
          </p:cNvPr>
          <p:cNvSpPr txBox="1"/>
          <p:nvPr/>
        </p:nvSpPr>
        <p:spPr>
          <a:xfrm>
            <a:off x="838200" y="5555093"/>
            <a:ext cx="1083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better, cognitive efficiency across all 8 independent neurocognitive measures shows that Tier1 individuals see twice the improvement following training as did the Tier 2 group who trained for fewer hours.  These results interacted with task and will be discussed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276896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Post-Brain Training</a:t>
            </a:r>
            <a:br>
              <a:rPr lang="en-US" dirty="0"/>
            </a:br>
            <a:r>
              <a:rPr lang="en-US" dirty="0"/>
              <a:t>Serial Reaction Time 1 and Time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9233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5864F7-8C7E-4152-B293-36EB94D0BEE0}"/>
              </a:ext>
            </a:extLst>
          </p:cNvPr>
          <p:cNvSpPr txBox="1"/>
          <p:nvPr/>
        </p:nvSpPr>
        <p:spPr>
          <a:xfrm>
            <a:off x="676003" y="5452339"/>
            <a:ext cx="1083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better, Tier1 individuals who trained  for more hours showed higher performance on the independent measures of reaction time as compared to the Tier-2 group.   These differences were present on at the beginning and end of the evaluation as indicate on Simple Reaction Time 1 and Time2, respectively.  Performance fatigue did not appear to play a role during the evaluation. </a:t>
            </a:r>
          </a:p>
        </p:txBody>
      </p:sp>
    </p:spTree>
    <p:extLst>
      <p:ext uri="{BB962C8B-B14F-4D97-AF65-F5344CB8AC3E}">
        <p14:creationId xmlns:p14="http://schemas.microsoft.com/office/powerpoint/2010/main" val="102649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Brain Training</a:t>
            </a:r>
            <a:br>
              <a:rPr lang="en-US" dirty="0"/>
            </a:br>
            <a:r>
              <a:rPr lang="en-US" dirty="0"/>
              <a:t>Procedural Reaction Time and Go/No-Go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440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BB7615-D792-4D11-85C6-FB810B77AA05}"/>
              </a:ext>
            </a:extLst>
          </p:cNvPr>
          <p:cNvSpPr txBox="1"/>
          <p:nvPr/>
        </p:nvSpPr>
        <p:spPr>
          <a:xfrm>
            <a:off x="838200" y="5555093"/>
            <a:ext cx="1083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better, Tier1 individuals who trained more hours showed a higher level of performance on these measures of perceptual discrimination and impulse control. </a:t>
            </a:r>
          </a:p>
        </p:txBody>
      </p:sp>
    </p:spTree>
    <p:extLst>
      <p:ext uri="{BB962C8B-B14F-4D97-AF65-F5344CB8AC3E}">
        <p14:creationId xmlns:p14="http://schemas.microsoft.com/office/powerpoint/2010/main" val="405518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7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Post-Brain Training</a:t>
            </a:r>
            <a:br>
              <a:rPr lang="en-US" dirty="0"/>
            </a:br>
            <a:r>
              <a:rPr lang="en-US" dirty="0"/>
              <a:t>Memory Recognition &amp; Recall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129364"/>
              </p:ext>
            </p:extLst>
          </p:nvPr>
        </p:nvGraphicFramePr>
        <p:xfrm>
          <a:off x="838200" y="144235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C5FC23-0C21-4BA7-8791-6047C9A283C5}"/>
              </a:ext>
            </a:extLst>
          </p:cNvPr>
          <p:cNvSpPr txBox="1"/>
          <p:nvPr/>
        </p:nvSpPr>
        <p:spPr>
          <a:xfrm>
            <a:off x="838200" y="5808967"/>
            <a:ext cx="1083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better, Tier1 individuals who trained more hours showed a higher level of performance on these measures of memory search, additional measures of learning, visual spatial processing and memory matching showed similar growth for both Tier 1 and Tier 2 training groups.</a:t>
            </a:r>
          </a:p>
        </p:txBody>
      </p:sp>
    </p:spTree>
    <p:extLst>
      <p:ext uri="{BB962C8B-B14F-4D97-AF65-F5344CB8AC3E}">
        <p14:creationId xmlns:p14="http://schemas.microsoft.com/office/powerpoint/2010/main" val="13701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Post-Brain Training</a:t>
            </a:r>
            <a:br>
              <a:rPr lang="en-US" dirty="0"/>
            </a:br>
            <a:r>
              <a:rPr lang="en-US" dirty="0"/>
              <a:t>Task by Group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01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139FCA-B3F3-4105-A2A9-332087EBDC37}"/>
              </a:ext>
            </a:extLst>
          </p:cNvPr>
          <p:cNvSpPr txBox="1"/>
          <p:nvPr/>
        </p:nvSpPr>
        <p:spPr>
          <a:xfrm>
            <a:off x="838200" y="6157891"/>
            <a:ext cx="108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better.  The above information was discussed in the preceding 3 slides. </a:t>
            </a:r>
          </a:p>
        </p:txBody>
      </p:sp>
    </p:spTree>
    <p:extLst>
      <p:ext uri="{BB962C8B-B14F-4D97-AF65-F5344CB8AC3E}">
        <p14:creationId xmlns:p14="http://schemas.microsoft.com/office/powerpoint/2010/main" val="81973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(Post-Pre) Brain Training</a:t>
            </a:r>
            <a:br>
              <a:rPr lang="en-US" dirty="0"/>
            </a:br>
            <a:r>
              <a:rPr lang="en-US" dirty="0"/>
              <a:t>Task by Group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29512"/>
              </p:ext>
            </p:extLst>
          </p:nvPr>
        </p:nvGraphicFramePr>
        <p:xfrm>
          <a:off x="838200" y="13619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121CC6-3BA1-4864-A6BE-F1EDC5BD98BB}"/>
              </a:ext>
            </a:extLst>
          </p:cNvPr>
          <p:cNvSpPr txBox="1"/>
          <p:nvPr/>
        </p:nvSpPr>
        <p:spPr>
          <a:xfrm>
            <a:off x="838200" y="5878258"/>
            <a:ext cx="1083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better, the performance differences (Post-Pre) by Training Group (Tier 1 and Tier 2) are shown above.  Results indicate that 7 of the 8 tasks show greater for the group with more brain training.  6 of the 8 tasks show positive, albeit smaller performance changes, for the group with few brain training.</a:t>
            </a:r>
          </a:p>
        </p:txBody>
      </p:sp>
    </p:spTree>
    <p:extLst>
      <p:ext uri="{BB962C8B-B14F-4D97-AF65-F5344CB8AC3E}">
        <p14:creationId xmlns:p14="http://schemas.microsoft.com/office/powerpoint/2010/main" val="132799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70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Calculating Cognitive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9255" y="1469596"/>
            <a:ext cx="97090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following slides compare FLA employees based on their Cognitive Efficiency for various tasks.</a:t>
            </a:r>
            <a:endParaRPr lang="en-US" sz="2800" i="1" dirty="0"/>
          </a:p>
          <a:p>
            <a:pPr algn="ctr"/>
            <a:endParaRPr lang="en-US" sz="2800" i="1" dirty="0"/>
          </a:p>
          <a:p>
            <a:pPr algn="ctr"/>
            <a:r>
              <a:rPr lang="en-US" sz="2800" i="1" dirty="0"/>
              <a:t>Cognitive Efficiency </a:t>
            </a:r>
            <a:r>
              <a:rPr lang="en-US" sz="2800" dirty="0"/>
              <a:t>is a combined measure of both speed and accuracy that essentially quantifies an individual’s capacity to make correct responses per minute on a given task. It is the ideal measure to use when comparing individuals on the same task.</a:t>
            </a:r>
          </a:p>
        </p:txBody>
      </p:sp>
    </p:spTree>
    <p:extLst>
      <p:ext uri="{BB962C8B-B14F-4D97-AF65-F5344CB8AC3E}">
        <p14:creationId xmlns:p14="http://schemas.microsoft.com/office/powerpoint/2010/main" val="81931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7089"/>
            <a:ext cx="10515600" cy="1325563"/>
          </a:xfrm>
        </p:spPr>
        <p:txBody>
          <a:bodyPr/>
          <a:lstStyle/>
          <a:p>
            <a:r>
              <a:rPr lang="en-US" dirty="0"/>
              <a:t>List of Neurocognitive Batteries Administered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068D4-83E6-4585-A5C3-5C3E1F93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05" y="1167803"/>
            <a:ext cx="5114987" cy="52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5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1F3B-C00E-4652-82E5-97758C0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Pre-Brain Training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20DF-2A18-405F-99CD-6B4B6439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1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22 participants, 11 males and 11 females</a:t>
            </a:r>
          </a:p>
          <a:p>
            <a:pPr lvl="1"/>
            <a:r>
              <a:rPr lang="en-US" dirty="0"/>
              <a:t>Attrition – 1 male subject was discontinued from the study since they were unavailable for follow-up testing (offsite employee).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Brain training data (hours of training) were used to split the group into half.</a:t>
            </a:r>
          </a:p>
          <a:p>
            <a:pPr lvl="2"/>
            <a:r>
              <a:rPr lang="en-US" dirty="0"/>
              <a:t>Tier 1 group was comprised of 4 male and 6 female participants.</a:t>
            </a:r>
          </a:p>
          <a:p>
            <a:pPr lvl="2"/>
            <a:r>
              <a:rPr lang="en-US" dirty="0"/>
              <a:t>Tier 2 group was comprised of 6 males and 5 female participants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following 4 slides show that the no statistically significant differences were identified between the two groups on the pre-brain training measures.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The pre-brain training measures show a comparison to a 3</a:t>
            </a:r>
            <a:r>
              <a:rPr lang="en-US" baseline="30000" dirty="0"/>
              <a:t>rd</a:t>
            </a:r>
            <a:r>
              <a:rPr lang="en-US" dirty="0"/>
              <a:t> group (a military cohort) for comparison and indicated by the gray bars.</a:t>
            </a:r>
          </a:p>
        </p:txBody>
      </p:sp>
    </p:spTree>
    <p:extLst>
      <p:ext uri="{BB962C8B-B14F-4D97-AF65-F5344CB8AC3E}">
        <p14:creationId xmlns:p14="http://schemas.microsoft.com/office/powerpoint/2010/main" val="138182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Pre-Training</a:t>
            </a:r>
            <a:br>
              <a:rPr lang="en-US" dirty="0"/>
            </a:br>
            <a:r>
              <a:rPr lang="en-US" dirty="0"/>
              <a:t>Serial Reaction Time 1 and Time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541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7325D9-5E2B-471E-B488-6C6940DFE72F}"/>
              </a:ext>
            </a:extLst>
          </p:cNvPr>
          <p:cNvSpPr txBox="1"/>
          <p:nvPr/>
        </p:nvSpPr>
        <p:spPr>
          <a:xfrm>
            <a:off x="838200" y="5715298"/>
            <a:ext cx="1083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 (faster accurate decision making) and the 2 FLA tiers are not statistically different.</a:t>
            </a:r>
          </a:p>
          <a:p>
            <a:r>
              <a:rPr lang="en-US" dirty="0"/>
              <a:t>Interestingly, the FLA groups perform significantly lower in comparison to military personnel on simple motor task measuring reaction time. </a:t>
            </a:r>
          </a:p>
        </p:txBody>
      </p:sp>
    </p:spTree>
    <p:extLst>
      <p:ext uri="{BB962C8B-B14F-4D97-AF65-F5344CB8AC3E}">
        <p14:creationId xmlns:p14="http://schemas.microsoft.com/office/powerpoint/2010/main" val="238258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Pre-Training</a:t>
            </a:r>
            <a:br>
              <a:rPr lang="en-US" dirty="0"/>
            </a:br>
            <a:r>
              <a:rPr lang="en-US" dirty="0"/>
              <a:t>Procedural Reaction Time and Go/No-Go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264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122426-1AC0-45A7-8217-9B795BFDA5F6}"/>
              </a:ext>
            </a:extLst>
          </p:cNvPr>
          <p:cNvSpPr txBox="1"/>
          <p:nvPr/>
        </p:nvSpPr>
        <p:spPr>
          <a:xfrm>
            <a:off x="838200" y="5943600"/>
            <a:ext cx="1083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 (faster accurate decision making) and the 2 FLA tiers are not statistically different.</a:t>
            </a:r>
          </a:p>
          <a:p>
            <a:r>
              <a:rPr lang="en-US" dirty="0"/>
              <a:t>Interestingly, the FLA groups perform better compared to military personnel on a Go/No-Go decision making task.</a:t>
            </a:r>
          </a:p>
        </p:txBody>
      </p:sp>
    </p:spTree>
    <p:extLst>
      <p:ext uri="{BB962C8B-B14F-4D97-AF65-F5344CB8AC3E}">
        <p14:creationId xmlns:p14="http://schemas.microsoft.com/office/powerpoint/2010/main" val="183300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Pre-Training</a:t>
            </a:r>
            <a:br>
              <a:rPr lang="en-US" dirty="0"/>
            </a:br>
            <a:r>
              <a:rPr lang="en-US" dirty="0"/>
              <a:t>Memory Recognition &amp; Recall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57976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2512BC-6B01-4AC2-A343-DA9E459C6448}"/>
              </a:ext>
            </a:extLst>
          </p:cNvPr>
          <p:cNvSpPr txBox="1"/>
          <p:nvPr/>
        </p:nvSpPr>
        <p:spPr>
          <a:xfrm>
            <a:off x="513806" y="5819954"/>
            <a:ext cx="1083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Higher bars are better (faster accurate decision making) and the 2 FLA tiers are not statistically different.</a:t>
            </a:r>
          </a:p>
          <a:p>
            <a:r>
              <a:rPr lang="en-US" dirty="0"/>
              <a:t>Interestingly, the FLA groups perform better compared to military personnel on a memory matching task but not a memory search task .</a:t>
            </a:r>
          </a:p>
        </p:txBody>
      </p:sp>
    </p:spTree>
    <p:extLst>
      <p:ext uri="{BB962C8B-B14F-4D97-AF65-F5344CB8AC3E}">
        <p14:creationId xmlns:p14="http://schemas.microsoft.com/office/powerpoint/2010/main" val="348926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4E1-EA21-0B46-A824-56429D0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Pre-Training</a:t>
            </a:r>
            <a:br>
              <a:rPr lang="en-US" dirty="0"/>
            </a:br>
            <a:r>
              <a:rPr lang="en-US" dirty="0"/>
              <a:t>Task Performance by Brain Training Tier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8D4B9-DC20-FC4B-B2BE-BAA7170E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376684"/>
              </p:ext>
            </p:extLst>
          </p:nvPr>
        </p:nvGraphicFramePr>
        <p:xfrm>
          <a:off x="838200" y="160668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D9F33E-5171-4693-A87C-B5B61F026E52}"/>
              </a:ext>
            </a:extLst>
          </p:cNvPr>
          <p:cNvSpPr txBox="1"/>
          <p:nvPr/>
        </p:nvSpPr>
        <p:spPr>
          <a:xfrm>
            <a:off x="838200" y="6067201"/>
            <a:ext cx="108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Summary slide showing all three groups compared prior to brain training.</a:t>
            </a:r>
          </a:p>
        </p:txBody>
      </p:sp>
    </p:spTree>
    <p:extLst>
      <p:ext uri="{BB962C8B-B14F-4D97-AF65-F5344CB8AC3E}">
        <p14:creationId xmlns:p14="http://schemas.microsoft.com/office/powerpoint/2010/main" val="16383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5358-AE23-41B6-B871-F8C8DAAD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38"/>
            <a:ext cx="10515600" cy="1325563"/>
          </a:xfrm>
        </p:spPr>
        <p:txBody>
          <a:bodyPr/>
          <a:lstStyle/>
          <a:p>
            <a:r>
              <a:rPr lang="en-US" dirty="0"/>
              <a:t>Brain Training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83C2-E19E-49BB-8B1B-F7C2120D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2" y="14147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Demonstrate the capability for the deployment of on-line brain training for FLA employees to build cognitive capacity.</a:t>
            </a:r>
          </a:p>
          <a:p>
            <a:pPr lvl="1"/>
            <a:r>
              <a:rPr lang="en-US" dirty="0"/>
              <a:t>Targeted Training Areas:  </a:t>
            </a:r>
          </a:p>
          <a:p>
            <a:pPr lvl="2"/>
            <a:r>
              <a:rPr lang="en-US" dirty="0"/>
              <a:t>Brain Speed</a:t>
            </a:r>
          </a:p>
          <a:p>
            <a:pPr lvl="2"/>
            <a:r>
              <a:rPr lang="en-US" dirty="0"/>
              <a:t>Attention</a:t>
            </a:r>
          </a:p>
          <a:p>
            <a:pPr lvl="2"/>
            <a:r>
              <a:rPr lang="en-US" dirty="0"/>
              <a:t>People Skills</a:t>
            </a:r>
          </a:p>
          <a:p>
            <a:pPr lvl="2"/>
            <a:r>
              <a:rPr lang="en-US" dirty="0"/>
              <a:t>Intelligence</a:t>
            </a:r>
          </a:p>
          <a:p>
            <a:pPr lvl="1"/>
            <a:r>
              <a:rPr lang="en-US" dirty="0"/>
              <a:t>Training Goals:</a:t>
            </a:r>
          </a:p>
          <a:p>
            <a:pPr lvl="2"/>
            <a:r>
              <a:rPr lang="en-US" dirty="0"/>
              <a:t>A range of 20 training Sessions, each session for 30 minutes over a 6 week period.</a:t>
            </a:r>
          </a:p>
          <a:p>
            <a:pPr lvl="2"/>
            <a:r>
              <a:rPr lang="en-US" dirty="0"/>
              <a:t>Incentives were created for individuals reaching 30 training hours.</a:t>
            </a:r>
          </a:p>
          <a:p>
            <a:pPr lvl="1"/>
            <a:r>
              <a:rPr lang="en-US" dirty="0"/>
              <a:t> Tier 1 and Tier 2 designation</a:t>
            </a:r>
          </a:p>
          <a:p>
            <a:pPr lvl="2"/>
            <a:r>
              <a:rPr lang="en-US" dirty="0"/>
              <a:t>A median split based on training was performed to compared the impact of brain training on an independent measure of neurocognitive performance, shown in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246950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1055</Words>
  <Application>Microsoft Office PowerPoint</Application>
  <PresentationFormat>Widescreen</PresentationFormat>
  <Paragraphs>108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Fujitsu Laboratories of America (FLA)  &amp; The Platypus Institute (TPI)  (Goal: Demonstration of Neurocognitive Capabilities)</vt:lpstr>
      <vt:lpstr>Calculating Cognitive Efficiency</vt:lpstr>
      <vt:lpstr>List of Neurocognitive Batteries Administered</vt:lpstr>
      <vt:lpstr>Pre-Brain Training Measurement</vt:lpstr>
      <vt:lpstr>Pre-Training Serial Reaction Time 1 and Time 2</vt:lpstr>
      <vt:lpstr>Pre-Training Procedural Reaction Time and Go/No-Go</vt:lpstr>
      <vt:lpstr>Pre-Training Memory Recognition &amp; Recall</vt:lpstr>
      <vt:lpstr>Pre-Training Task Performance by Brain Training Tier</vt:lpstr>
      <vt:lpstr>Brain Training Goals</vt:lpstr>
      <vt:lpstr>Brain Training (Groups Identified Based on Training Amount)</vt:lpstr>
      <vt:lpstr>Brain Training: Training Days by Individual</vt:lpstr>
      <vt:lpstr>Brain Training Improvements Identified for Both the Higher and Lower Training Group</vt:lpstr>
      <vt:lpstr>Post-Brain Training Results on Independent Neurocognitive Measures</vt:lpstr>
      <vt:lpstr>Pre- and Post-Brain Training Overall Cognitive Efficiency  (FLA-Tier 1 vs FLA-Tier 2)</vt:lpstr>
      <vt:lpstr>Post-Brain Training Serial Reaction Time 1 and Time 2</vt:lpstr>
      <vt:lpstr>Post Brain Training Procedural Reaction Time and Go/No-Go</vt:lpstr>
      <vt:lpstr>Post-Brain Training Memory Recognition &amp; Recall</vt:lpstr>
      <vt:lpstr>Post-Brain Training Task by Group Performance</vt:lpstr>
      <vt:lpstr>(Post-Pre) Brain Training Task by Group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Miller</dc:creator>
  <cp:lastModifiedBy>Steve Miller</cp:lastModifiedBy>
  <cp:revision>93</cp:revision>
  <cp:lastPrinted>2018-11-19T05:00:54Z</cp:lastPrinted>
  <dcterms:created xsi:type="dcterms:W3CDTF">2017-12-25T10:58:24Z</dcterms:created>
  <dcterms:modified xsi:type="dcterms:W3CDTF">2018-11-20T20:49:10Z</dcterms:modified>
</cp:coreProperties>
</file>