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EB Garamon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9" roundtripDataSignature="AMtx7mhixaEkmWpl0UK3zcASEOgz5KoQ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B796B5-CA7E-499B-B692-71E998B8F6D5}">
  <a:tblStyle styleId="{0CB796B5-CA7E-499B-B692-71E998B8F6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EBGaramond-bold.fntdata"/><Relationship Id="rId45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EBGaramond-boldItalic.fntdata"/><Relationship Id="rId47" Type="http://schemas.openxmlformats.org/officeDocument/2006/relationships/font" Target="fonts/EBGaramond-italic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aleway-regular.fntdata"/><Relationship Id="rId36" Type="http://schemas.openxmlformats.org/officeDocument/2006/relationships/slide" Target="slides/slide29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3975a7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3975a7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6" name="Google Shape;66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4b5d3muPQmA" TargetMode="External"/><Relationship Id="rId4" Type="http://schemas.openxmlformats.org/officeDocument/2006/relationships/hyperlink" Target="https://www.geeksforgeeks.org/k-means-clustering-introduction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729450" y="1322450"/>
            <a:ext cx="6588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Tutorial 9: Python - Basics</a:t>
            </a:r>
            <a:endParaRPr sz="4000"/>
          </a:p>
        </p:txBody>
      </p:sp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727950" y="2301150"/>
            <a:ext cx="20427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/>
              <a:t>CS 104/108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Spring, 2024-25</a:t>
            </a:r>
            <a:endParaRPr/>
          </a:p>
        </p:txBody>
      </p:sp>
      <p:sp>
        <p:nvSpPr>
          <p:cNvPr id="133" name="Google Shape;133;p1"/>
          <p:cNvSpPr txBox="1"/>
          <p:nvPr/>
        </p:nvSpPr>
        <p:spPr>
          <a:xfrm>
            <a:off x="729450" y="3729300"/>
            <a:ext cx="38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TA: Mohana Evuri</a:t>
            </a:r>
            <a:endParaRPr i="0" sz="1800" u="none" cap="none" strike="noStrike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Credits: </a:t>
            </a:r>
            <a:r>
              <a:rPr i="0" lang="en" sz="1800" u="none" cap="none" strike="noStrike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Sabyasachi S. (20</a:t>
            </a:r>
            <a:r>
              <a:rPr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23 - 24 TA</a:t>
            </a:r>
            <a:r>
              <a:rPr i="0" lang="en" sz="1800" u="none" cap="none" strike="noStrike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i="0" sz="1100" u="none" cap="none" strike="noStrike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0" y="-781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Lists</a:t>
            </a:r>
            <a:endParaRPr sz="2840"/>
          </a:p>
        </p:txBody>
      </p:sp>
      <p:sp>
        <p:nvSpPr>
          <p:cNvPr id="199" name="Google Shape;199;p9"/>
          <p:cNvSpPr txBox="1"/>
          <p:nvPr>
            <p:ph idx="1" type="body"/>
          </p:nvPr>
        </p:nvSpPr>
        <p:spPr>
          <a:xfrm>
            <a:off x="193650" y="1526750"/>
            <a:ext cx="86259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Lists are ordered, mutable collections in Python.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Elements in a list can be of different data types.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Lists can be created using square brackets </a:t>
            </a:r>
            <a:r>
              <a:rPr lang="en" sz="1600">
                <a:solidFill>
                  <a:srgbClr val="188038"/>
                </a:solidFill>
              </a:rPr>
              <a:t>[]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Lists are versatile data structures in Python, allowing storage and manipulation of collections of items.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Lists support various operations such as indexing, slicing, updating, and more.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Negative indices can be used to access elements from the end of the list.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</a:rPr>
              <a:t>len()</a:t>
            </a:r>
            <a:r>
              <a:rPr lang="en" sz="1600">
                <a:solidFill>
                  <a:srgbClr val="000000"/>
                </a:solidFill>
              </a:rPr>
              <a:t> function provides the length of the list.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List methods include </a:t>
            </a:r>
            <a:r>
              <a:rPr lang="en" sz="1600">
                <a:solidFill>
                  <a:srgbClr val="188038"/>
                </a:solidFill>
              </a:rPr>
              <a:t>append()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</a:rPr>
              <a:t>insert()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</a:rPr>
              <a:t>remove()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</a:rPr>
              <a:t>pop()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</a:rPr>
              <a:t>sort()</a:t>
            </a:r>
            <a:r>
              <a:rPr lang="en" sz="1600">
                <a:solidFill>
                  <a:srgbClr val="000000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</a:rPr>
              <a:t>reverse()</a:t>
            </a:r>
            <a:r>
              <a:rPr lang="en" sz="1600">
                <a:solidFill>
                  <a:srgbClr val="000000"/>
                </a:solidFill>
              </a:rPr>
              <a:t>, and </a:t>
            </a:r>
            <a:r>
              <a:rPr lang="en" sz="1600">
                <a:solidFill>
                  <a:srgbClr val="188038"/>
                </a:solidFill>
              </a:rPr>
              <a:t>clear()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List comprehension is a concise way to create lists based on conditions.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Refer the </a:t>
            </a:r>
            <a:r>
              <a:rPr lang="en" sz="1600">
                <a:solidFill>
                  <a:schemeClr val="accent3"/>
                </a:solidFill>
              </a:rPr>
              <a:t>lists.py</a:t>
            </a:r>
            <a:r>
              <a:rPr lang="en" sz="1600">
                <a:solidFill>
                  <a:srgbClr val="000000"/>
                </a:solidFill>
              </a:rPr>
              <a:t> file, in the shared folder.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0" y="-568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Tuples and Sets</a:t>
            </a:r>
            <a:endParaRPr sz="2840"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193650" y="1526750"/>
            <a:ext cx="86259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Tuples are immutable and suitable for fixed collections.</a:t>
            </a:r>
            <a:endParaRPr sz="17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Use tuples when you want to represent data that should not be changed.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Sets are mutable and allow dynamic modification.</a:t>
            </a:r>
            <a:endParaRPr sz="17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Sets are useful for managing unique elements and performing set operations.</a:t>
            </a:r>
            <a:endParaRPr sz="17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</a:rPr>
              <a:t>Tuple Methods: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500">
                <a:solidFill>
                  <a:srgbClr val="008000"/>
                </a:solidFill>
              </a:rPr>
              <a:t>count(x)</a:t>
            </a:r>
            <a:r>
              <a:rPr b="1" lang="en" sz="1500">
                <a:solidFill>
                  <a:srgbClr val="000000"/>
                </a:solidFill>
              </a:rPr>
              <a:t>: </a:t>
            </a:r>
            <a:r>
              <a:rPr lang="en" sz="1700">
                <a:solidFill>
                  <a:srgbClr val="000000"/>
                </a:solidFill>
              </a:rPr>
              <a:t>Returns the number of occurrences of element </a:t>
            </a:r>
            <a:r>
              <a:rPr lang="en" sz="1700">
                <a:solidFill>
                  <a:srgbClr val="188038"/>
                </a:solidFill>
              </a:rPr>
              <a:t>x</a:t>
            </a:r>
            <a:r>
              <a:rPr lang="en" sz="1700">
                <a:solidFill>
                  <a:srgbClr val="000000"/>
                </a:solidFill>
              </a:rPr>
              <a:t> in the tuple.</a:t>
            </a:r>
            <a:endParaRPr sz="17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500">
                <a:solidFill>
                  <a:srgbClr val="008000"/>
                </a:solidFill>
              </a:rPr>
              <a:t>index(x)</a:t>
            </a:r>
            <a:r>
              <a:rPr b="1" lang="en" sz="1500">
                <a:solidFill>
                  <a:srgbClr val="000000"/>
                </a:solidFill>
              </a:rPr>
              <a:t>: </a:t>
            </a:r>
            <a:r>
              <a:rPr lang="en" sz="1700">
                <a:solidFill>
                  <a:srgbClr val="000000"/>
                </a:solidFill>
              </a:rPr>
              <a:t>Returns the index of the first occurrence of element </a:t>
            </a:r>
            <a:r>
              <a:rPr lang="en" sz="1700">
                <a:solidFill>
                  <a:srgbClr val="188038"/>
                </a:solidFill>
              </a:rPr>
              <a:t>x</a:t>
            </a:r>
            <a:r>
              <a:rPr lang="en" sz="1700">
                <a:solidFill>
                  <a:srgbClr val="000000"/>
                </a:solidFill>
              </a:rPr>
              <a:t> in the tuple.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en" sz="1700">
                <a:solidFill>
                  <a:srgbClr val="000000"/>
                </a:solidFill>
              </a:rPr>
              <a:t>Set Methods:</a:t>
            </a:r>
            <a:endParaRPr b="1" sz="17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500">
                <a:solidFill>
                  <a:srgbClr val="008000"/>
                </a:solidFill>
              </a:rPr>
              <a:t>add(x)</a:t>
            </a:r>
            <a:r>
              <a:rPr b="1" lang="en" sz="1500">
                <a:solidFill>
                  <a:srgbClr val="000000"/>
                </a:solidFill>
              </a:rPr>
              <a:t>: </a:t>
            </a:r>
            <a:r>
              <a:rPr lang="en" sz="1700">
                <a:solidFill>
                  <a:srgbClr val="000000"/>
                </a:solidFill>
              </a:rPr>
              <a:t>Adds element </a:t>
            </a:r>
            <a:r>
              <a:rPr lang="en" sz="1700">
                <a:solidFill>
                  <a:srgbClr val="188038"/>
                </a:solidFill>
              </a:rPr>
              <a:t>x</a:t>
            </a:r>
            <a:r>
              <a:rPr lang="en" sz="1700">
                <a:solidFill>
                  <a:srgbClr val="000000"/>
                </a:solidFill>
              </a:rPr>
              <a:t> to the set if it is not already present.</a:t>
            </a:r>
            <a:endParaRPr sz="17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500">
                <a:solidFill>
                  <a:srgbClr val="008000"/>
                </a:solidFill>
              </a:rPr>
              <a:t>remove(x)</a:t>
            </a:r>
            <a:r>
              <a:rPr b="1" lang="en" sz="1500">
                <a:solidFill>
                  <a:srgbClr val="000000"/>
                </a:solidFill>
              </a:rPr>
              <a:t>: </a:t>
            </a:r>
            <a:r>
              <a:rPr lang="en" sz="1700">
                <a:solidFill>
                  <a:srgbClr val="000000"/>
                </a:solidFill>
              </a:rPr>
              <a:t>Removes element </a:t>
            </a:r>
            <a:r>
              <a:rPr lang="en" sz="1700">
                <a:solidFill>
                  <a:srgbClr val="188038"/>
                </a:solidFill>
              </a:rPr>
              <a:t>x</a:t>
            </a:r>
            <a:r>
              <a:rPr lang="en" sz="1700">
                <a:solidFill>
                  <a:srgbClr val="000000"/>
                </a:solidFill>
              </a:rPr>
              <a:t> from the set. Raises an error if </a:t>
            </a:r>
            <a:r>
              <a:rPr lang="en" sz="1700">
                <a:solidFill>
                  <a:srgbClr val="188038"/>
                </a:solidFill>
              </a:rPr>
              <a:t>x</a:t>
            </a:r>
            <a:r>
              <a:rPr lang="en" sz="1700">
                <a:solidFill>
                  <a:srgbClr val="000000"/>
                </a:solidFill>
              </a:rPr>
              <a:t> is not present.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Refer the </a:t>
            </a:r>
            <a:r>
              <a:rPr lang="en" sz="1700">
                <a:solidFill>
                  <a:schemeClr val="accent3"/>
                </a:solidFill>
              </a:rPr>
              <a:t>tuples_sets.py</a:t>
            </a:r>
            <a:r>
              <a:rPr lang="en" sz="1700">
                <a:solidFill>
                  <a:srgbClr val="000000"/>
                </a:solidFill>
              </a:rPr>
              <a:t> file in the shared folder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0" y="-639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Dictionaries</a:t>
            </a:r>
            <a:endParaRPr sz="2840"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193650" y="1526750"/>
            <a:ext cx="86259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Dictionaries are unordered collections of key-value pairs.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Keys are unique and immutable; values can be of any data type.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Created using curly braces </a:t>
            </a:r>
            <a:r>
              <a:rPr lang="en" sz="1400">
                <a:solidFill>
                  <a:srgbClr val="188038"/>
                </a:solidFill>
              </a:rPr>
              <a:t>{}</a:t>
            </a:r>
            <a:r>
              <a:rPr lang="en" sz="1400">
                <a:solidFill>
                  <a:srgbClr val="000000"/>
                </a:solidFill>
              </a:rPr>
              <a:t> or the </a:t>
            </a:r>
            <a:r>
              <a:rPr lang="en" sz="1400">
                <a:solidFill>
                  <a:srgbClr val="188038"/>
                </a:solidFill>
              </a:rPr>
              <a:t>dict()</a:t>
            </a:r>
            <a:r>
              <a:rPr lang="en" sz="1400">
                <a:solidFill>
                  <a:srgbClr val="000000"/>
                </a:solidFill>
              </a:rPr>
              <a:t> constructor.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</a:rPr>
              <a:t>Example: </a:t>
            </a:r>
            <a:r>
              <a:rPr lang="en" sz="1400">
                <a:solidFill>
                  <a:srgbClr val="188038"/>
                </a:solidFill>
              </a:rPr>
              <a:t>grades = {'Ana':'B', 'John':'A+', 'Denise':'A', 'Katy':'C'}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</a:rPr>
              <a:t>dict[key]</a:t>
            </a:r>
            <a:r>
              <a:rPr lang="en" sz="1400">
                <a:solidFill>
                  <a:srgbClr val="000000"/>
                </a:solidFill>
              </a:rPr>
              <a:t> or </a:t>
            </a:r>
            <a:r>
              <a:rPr lang="en" sz="1400">
                <a:solidFill>
                  <a:srgbClr val="188038"/>
                </a:solidFill>
              </a:rPr>
              <a:t>dict.get(key)</a:t>
            </a:r>
            <a:r>
              <a:rPr lang="en" sz="1400">
                <a:solidFill>
                  <a:srgbClr val="000000"/>
                </a:solidFill>
              </a:rPr>
              <a:t>returns the value associated with the key.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Elements are added using the syntax </a:t>
            </a:r>
            <a:r>
              <a:rPr lang="en" sz="1400">
                <a:solidFill>
                  <a:srgbClr val="188038"/>
                </a:solidFill>
              </a:rPr>
              <a:t>dict[key] = value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000000"/>
                </a:solidFill>
              </a:rPr>
              <a:t>Existing elements can be modified by assigning a new value to the key.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Elements are removed using the </a:t>
            </a:r>
            <a:r>
              <a:rPr lang="en" sz="1400">
                <a:solidFill>
                  <a:srgbClr val="188038"/>
                </a:solidFill>
              </a:rPr>
              <a:t>pop(key)</a:t>
            </a:r>
            <a:r>
              <a:rPr lang="en" sz="1400">
                <a:solidFill>
                  <a:srgbClr val="000000"/>
                </a:solidFill>
              </a:rPr>
              <a:t> method.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</a:rPr>
              <a:t>for key in dict</a:t>
            </a:r>
            <a:r>
              <a:rPr lang="en" sz="1400">
                <a:solidFill>
                  <a:srgbClr val="000000"/>
                </a:solidFill>
              </a:rPr>
              <a:t> or </a:t>
            </a:r>
            <a:r>
              <a:rPr lang="en" sz="1400">
                <a:solidFill>
                  <a:srgbClr val="188038"/>
                </a:solidFill>
              </a:rPr>
              <a:t>for key in dict.keys()</a:t>
            </a:r>
            <a:r>
              <a:rPr lang="en" sz="1400">
                <a:solidFill>
                  <a:srgbClr val="000000"/>
                </a:solidFill>
              </a:rPr>
              <a:t> explicitly iterates over keys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</a:rPr>
              <a:t>for value in dict.values()</a:t>
            </a:r>
            <a:r>
              <a:rPr lang="en" sz="1400">
                <a:solidFill>
                  <a:srgbClr val="000000"/>
                </a:solidFill>
              </a:rPr>
              <a:t> iterates over values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188038"/>
                </a:solidFill>
              </a:rPr>
              <a:t>for key, value in dict.items()</a:t>
            </a:r>
            <a:r>
              <a:rPr lang="en" sz="1400">
                <a:solidFill>
                  <a:srgbClr val="000000"/>
                </a:solidFill>
              </a:rPr>
              <a:t> iterates over key-value pairs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len(dict)</a:t>
            </a:r>
            <a:r>
              <a:rPr lang="en" sz="1400">
                <a:solidFill>
                  <a:srgbClr val="000000"/>
                </a:solidFill>
              </a:rPr>
              <a:t> function returns the number of key-value pairs.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Refer the </a:t>
            </a:r>
            <a:r>
              <a:rPr lang="en" sz="1400">
                <a:solidFill>
                  <a:schemeClr val="accent3"/>
                </a:solidFill>
              </a:rPr>
              <a:t>dict.py</a:t>
            </a:r>
            <a:r>
              <a:rPr lang="en" sz="1400">
                <a:solidFill>
                  <a:srgbClr val="000000"/>
                </a:solidFill>
              </a:rPr>
              <a:t> file in the shared folder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0" y="-568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Booleans and Conditional Operators</a:t>
            </a:r>
            <a:endParaRPr sz="2840"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193650" y="1526750"/>
            <a:ext cx="86259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</a:rPr>
              <a:t>Booleans are either True or False. In Python, expressions are evaluated and one of the booleans are returned.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chemeClr val="dk1"/>
                </a:solidFill>
              </a:rPr>
              <a:t>TRY: What does type casting bool on another data type do? For eg: bool(27) or bool(“TUB”)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</a:rPr>
              <a:t>Conditional Operators: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== (Is Equal To?)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!= (Is Not Equal To?)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&gt; (Is Greater Than?)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&lt; (Is Less Than?)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&gt;= (Is Greater Than and Equal To?)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&lt;= (Is Less Than and Equal To?)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 b="13924" l="2082" r="13600" t="2344"/>
          <a:stretch/>
        </p:blipFill>
        <p:spPr>
          <a:xfrm>
            <a:off x="4774075" y="2777775"/>
            <a:ext cx="3054850" cy="20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0" y="-639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Logical and Membership Operators</a:t>
            </a:r>
            <a:endParaRPr sz="2840"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199825" y="1335575"/>
            <a:ext cx="42468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600">
                <a:solidFill>
                  <a:srgbClr val="000000"/>
                </a:solidFill>
              </a:rPr>
              <a:t>Logical Operators are used to combine boolean expressions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and : Returns True iff both expressions are True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or : Returns True if either of the expressions are True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: Returns the negation of the evaluated expression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3753" l="1205" r="0" t="0"/>
          <a:stretch/>
        </p:blipFill>
        <p:spPr>
          <a:xfrm>
            <a:off x="394775" y="3923600"/>
            <a:ext cx="3856900" cy="8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348" y="2770173"/>
            <a:ext cx="1853400" cy="21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 txBox="1"/>
          <p:nvPr/>
        </p:nvSpPr>
        <p:spPr>
          <a:xfrm>
            <a:off x="4656300" y="1335563"/>
            <a:ext cx="43233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Membership operators are used to test if the LHS is present in the RHS.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 in y : Returns true if x is present in y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 not in y: opposite of above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0" y="-49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Conditionals</a:t>
            </a:r>
            <a:endParaRPr sz="2840"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193650" y="1526750"/>
            <a:ext cx="55419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</a:rPr>
              <a:t>if</a:t>
            </a:r>
            <a:r>
              <a:rPr lang="en" sz="1500">
                <a:solidFill>
                  <a:srgbClr val="000000"/>
                </a:solidFill>
              </a:rPr>
              <a:t> statement is used to execute a block of code only if a specified condition is true.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</a:rPr>
              <a:t>else</a:t>
            </a:r>
            <a:r>
              <a:rPr lang="en" sz="1500">
                <a:solidFill>
                  <a:srgbClr val="000000"/>
                </a:solidFill>
              </a:rPr>
              <a:t> statement is used to execute a block of code if the preceding </a:t>
            </a:r>
            <a:r>
              <a:rPr lang="en" sz="1500">
                <a:solidFill>
                  <a:srgbClr val="188038"/>
                </a:solidFill>
              </a:rPr>
              <a:t>if</a:t>
            </a:r>
            <a:r>
              <a:rPr lang="en" sz="1500">
                <a:solidFill>
                  <a:srgbClr val="000000"/>
                </a:solidFill>
              </a:rPr>
              <a:t> condition is false.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</a:rPr>
              <a:t>elif</a:t>
            </a:r>
            <a:r>
              <a:rPr lang="en" sz="1500">
                <a:solidFill>
                  <a:srgbClr val="000000"/>
                </a:solidFill>
              </a:rPr>
              <a:t> (else if) statement is used to check multiple conditions sequentially.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Conditional statements can be nested, allowing for more complex decision-making.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Take care of indentation.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Refer to </a:t>
            </a:r>
            <a:r>
              <a:rPr lang="en" sz="1500">
                <a:solidFill>
                  <a:schemeClr val="accent3"/>
                </a:solidFill>
              </a:rPr>
              <a:t>conditionals.py</a:t>
            </a:r>
            <a:r>
              <a:rPr lang="en" sz="1500">
                <a:solidFill>
                  <a:srgbClr val="000000"/>
                </a:solidFill>
              </a:rPr>
              <a:t>, toggle values of x,y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4475" y="706550"/>
            <a:ext cx="2799000" cy="36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4">
            <a:alphaModFix/>
          </a:blip>
          <a:srcRect b="4207" l="0" r="0" t="6650"/>
          <a:stretch/>
        </p:blipFill>
        <p:spPr>
          <a:xfrm>
            <a:off x="226400" y="4515350"/>
            <a:ext cx="8568101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0" y="-639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Range function</a:t>
            </a:r>
            <a:endParaRPr sz="2840"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193650" y="1344475"/>
            <a:ext cx="44688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The </a:t>
            </a:r>
            <a:r>
              <a:rPr lang="en" sz="1500">
                <a:solidFill>
                  <a:srgbClr val="188038"/>
                </a:solidFill>
              </a:rPr>
              <a:t>range()</a:t>
            </a:r>
            <a:r>
              <a:rPr lang="en" sz="1500">
                <a:solidFill>
                  <a:srgbClr val="000000"/>
                </a:solidFill>
              </a:rPr>
              <a:t> function in Python is used to generate a sequence of numbers. It can be used in a </a:t>
            </a:r>
            <a:r>
              <a:rPr lang="en" sz="1500">
                <a:solidFill>
                  <a:srgbClr val="188038"/>
                </a:solidFill>
              </a:rPr>
              <a:t>for</a:t>
            </a:r>
            <a:r>
              <a:rPr lang="en" sz="1500">
                <a:solidFill>
                  <a:srgbClr val="000000"/>
                </a:solidFill>
              </a:rPr>
              <a:t> loop to iterate over a sequence of numbers. </a:t>
            </a:r>
            <a:endParaRPr b="1" sz="1900">
              <a:solidFill>
                <a:srgbClr val="188038"/>
              </a:solidFill>
            </a:endParaRPr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000" y="758325"/>
            <a:ext cx="1969967" cy="18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9925" y="2671923"/>
            <a:ext cx="2778500" cy="2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8" y="2671923"/>
            <a:ext cx="3227175" cy="20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0500" y="861425"/>
            <a:ext cx="2160325" cy="16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0" y="-568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Special Keywords</a:t>
            </a:r>
            <a:endParaRPr sz="2840"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193650" y="1344475"/>
            <a:ext cx="44688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188038"/>
                </a:solidFill>
              </a:rPr>
              <a:t>continue</a:t>
            </a:r>
            <a:r>
              <a:rPr b="1" lang="en" sz="1500">
                <a:solidFill>
                  <a:srgbClr val="000000"/>
                </a:solidFill>
              </a:rPr>
              <a:t>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Skips the rest of the code inside a loop for the current iteration and move to the next iteration.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It is often used to skip certain conditions and continue with the next iteration.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188038"/>
                </a:solidFill>
              </a:rPr>
              <a:t>break</a:t>
            </a:r>
            <a:r>
              <a:rPr b="1" lang="en" sz="1500">
                <a:solidFill>
                  <a:srgbClr val="000000"/>
                </a:solidFill>
              </a:rPr>
              <a:t>: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Exits the loop prematurely, regardless of the loop condition.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It is commonly used to terminate a loop when a specific condition is met.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450" y="955926"/>
            <a:ext cx="1992850" cy="41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3925" y="850326"/>
            <a:ext cx="2119025" cy="42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0" y="-49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Functions</a:t>
            </a:r>
            <a:endParaRPr sz="2840"/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187475" y="1356800"/>
            <a:ext cx="38460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00000"/>
                </a:solidFill>
              </a:rPr>
              <a:t>A function is a reusable block of code that performs a specific task. They help organize code and promote reusability.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Functions are declared using the </a:t>
            </a:r>
            <a:r>
              <a:rPr lang="en" sz="1200">
                <a:solidFill>
                  <a:srgbClr val="188038"/>
                </a:solidFill>
              </a:rPr>
              <a:t>def</a:t>
            </a:r>
            <a:r>
              <a:rPr lang="en" sz="1200">
                <a:solidFill>
                  <a:srgbClr val="000000"/>
                </a:solidFill>
              </a:rPr>
              <a:t> keyword, followed by the function name and parameters.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00000"/>
                </a:solidFill>
              </a:rPr>
              <a:t>Parameters are variables listed in the function definition.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00000"/>
                </a:solidFill>
              </a:rPr>
              <a:t>Arguments are the actual values passed to the function when it is called.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Functions can return values using the </a:t>
            </a:r>
            <a:r>
              <a:rPr lang="en" sz="1200">
                <a:solidFill>
                  <a:srgbClr val="188038"/>
                </a:solidFill>
              </a:rPr>
              <a:t>return</a:t>
            </a:r>
            <a:r>
              <a:rPr lang="en" sz="1200">
                <a:solidFill>
                  <a:srgbClr val="000000"/>
                </a:solidFill>
              </a:rPr>
              <a:t> statement.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If no return statement is present, the function returns </a:t>
            </a:r>
            <a:r>
              <a:rPr lang="en" sz="1200">
                <a:solidFill>
                  <a:srgbClr val="188038"/>
                </a:solidFill>
              </a:rPr>
              <a:t>None</a:t>
            </a:r>
            <a:r>
              <a:rPr lang="en" sz="1200">
                <a:solidFill>
                  <a:srgbClr val="000000"/>
                </a:solidFill>
              </a:rPr>
              <a:t> by default.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Functions are called by using the function name followed by parentheses </a:t>
            </a:r>
            <a:r>
              <a:rPr lang="en" sz="1200">
                <a:solidFill>
                  <a:srgbClr val="188038"/>
                </a:solidFill>
              </a:rPr>
              <a:t>()</a:t>
            </a:r>
            <a:r>
              <a:rPr lang="en" sz="1200">
                <a:solidFill>
                  <a:srgbClr val="000000"/>
                </a:solidFill>
              </a:rPr>
              <a:t> containing the arguments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125" y="1398050"/>
            <a:ext cx="4439674" cy="16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7"/>
          <p:cNvPicPr preferRelativeResize="0"/>
          <p:nvPr/>
        </p:nvPicPr>
        <p:blipFill rotWithShape="1">
          <a:blip r:embed="rId4">
            <a:alphaModFix/>
          </a:blip>
          <a:srcRect b="4951" l="1584" r="0" t="0"/>
          <a:stretch/>
        </p:blipFill>
        <p:spPr>
          <a:xfrm>
            <a:off x="4256125" y="3205075"/>
            <a:ext cx="4575375" cy="11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0" y="-426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Functions</a:t>
            </a:r>
            <a:endParaRPr sz="2840"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4670213" y="1335550"/>
            <a:ext cx="42861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Scope:</a:t>
            </a:r>
            <a:endParaRPr b="1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000000"/>
                </a:solidFill>
              </a:rPr>
              <a:t>Variables defined inside a function have local scope and are not accessible outside the function.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○"/>
            </a:pPr>
            <a:r>
              <a:rPr lang="en" sz="1300">
                <a:solidFill>
                  <a:srgbClr val="000000"/>
                </a:solidFill>
              </a:rPr>
              <a:t>Variables defined outside a function have global scope and can be accessed throughout the program.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</a:rPr>
              <a:t>Functions can have default parameter values, which are used if no argument is provided for that parameter.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Refer to </a:t>
            </a:r>
            <a:r>
              <a:rPr lang="en">
                <a:solidFill>
                  <a:schemeClr val="accent3"/>
                </a:solidFill>
              </a:rPr>
              <a:t>solver.py</a:t>
            </a:r>
            <a:r>
              <a:rPr lang="en">
                <a:solidFill>
                  <a:srgbClr val="000000"/>
                </a:solidFill>
              </a:rPr>
              <a:t> for some demo functions and </a:t>
            </a:r>
            <a:r>
              <a:rPr lang="en">
                <a:solidFill>
                  <a:schemeClr val="accent3"/>
                </a:solidFill>
              </a:rPr>
              <a:t>scope.py </a:t>
            </a:r>
            <a:r>
              <a:rPr lang="en">
                <a:solidFill>
                  <a:srgbClr val="000000"/>
                </a:solidFill>
              </a:rPr>
              <a:t>to understand local and global scope.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 b="0" l="0" r="0" t="14368"/>
          <a:stretch/>
        </p:blipFill>
        <p:spPr>
          <a:xfrm>
            <a:off x="203475" y="3903650"/>
            <a:ext cx="4412676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63" y="1335538"/>
            <a:ext cx="4086300" cy="2472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975a7377_0_0"/>
          <p:cNvSpPr txBox="1"/>
          <p:nvPr>
            <p:ph type="title"/>
          </p:nvPr>
        </p:nvSpPr>
        <p:spPr>
          <a:xfrm>
            <a:off x="727650" y="56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apart from the Labs</a:t>
            </a:r>
            <a:endParaRPr/>
          </a:p>
        </p:txBody>
      </p:sp>
      <p:sp>
        <p:nvSpPr>
          <p:cNvPr id="139" name="Google Shape;139;g343975a7377_0_0"/>
          <p:cNvSpPr txBox="1"/>
          <p:nvPr>
            <p:ph idx="1" type="body"/>
          </p:nvPr>
        </p:nvSpPr>
        <p:spPr>
          <a:xfrm>
            <a:off x="729450" y="1399550"/>
            <a:ext cx="76887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 practice problems (with no proper solutions/autograders) are put up on BodhiTree.</a:t>
            </a:r>
            <a:endParaRPr/>
          </a:p>
        </p:txBody>
      </p:sp>
      <p:pic>
        <p:nvPicPr>
          <p:cNvPr id="140" name="Google Shape;140;g343975a7377_0_0"/>
          <p:cNvPicPr preferRelativeResize="0"/>
          <p:nvPr/>
        </p:nvPicPr>
        <p:blipFill rotWithShape="1">
          <a:blip r:embed="rId3">
            <a:alphaModFix/>
          </a:blip>
          <a:srcRect b="15626" l="0" r="0" t="0"/>
          <a:stretch/>
        </p:blipFill>
        <p:spPr>
          <a:xfrm>
            <a:off x="2065664" y="1889750"/>
            <a:ext cx="5012672" cy="294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"/>
          <p:cNvSpPr txBox="1"/>
          <p:nvPr>
            <p:ph type="title"/>
          </p:nvPr>
        </p:nvSpPr>
        <p:spPr>
          <a:xfrm>
            <a:off x="0" y="-639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Class</a:t>
            </a:r>
            <a:endParaRPr sz="2840"/>
          </a:p>
        </p:txBody>
      </p:sp>
      <p:sp>
        <p:nvSpPr>
          <p:cNvPr id="275" name="Google Shape;275;p19"/>
          <p:cNvSpPr txBox="1"/>
          <p:nvPr>
            <p:ph idx="1" type="body"/>
          </p:nvPr>
        </p:nvSpPr>
        <p:spPr>
          <a:xfrm>
            <a:off x="193650" y="1350625"/>
            <a:ext cx="36423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Python supports object-oriented programming (OOP) with the ability to define classes.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dk2"/>
                </a:solidFill>
              </a:rPr>
              <a:t>Classes encapsulate data and methods that operate on that data.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Student</a:t>
            </a:r>
            <a:r>
              <a:rPr lang="en" sz="1400">
                <a:solidFill>
                  <a:srgbClr val="000000"/>
                </a:solidFill>
              </a:rPr>
              <a:t> class represents a student with attributes such as name, major, CPI, and credits.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__init__</a:t>
            </a:r>
            <a:r>
              <a:rPr lang="en" sz="1400">
                <a:solidFill>
                  <a:srgbClr val="000000"/>
                </a:solidFill>
              </a:rPr>
              <a:t> method initializes a student object with default values.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__str__</a:t>
            </a:r>
            <a:r>
              <a:rPr lang="en" sz="1400">
                <a:solidFill>
                  <a:srgbClr val="000000"/>
                </a:solidFill>
              </a:rPr>
              <a:t> method provides a string representation of the student.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Class methods include </a:t>
            </a:r>
            <a:r>
              <a:rPr lang="en" sz="1400">
                <a:solidFill>
                  <a:srgbClr val="188038"/>
                </a:solidFill>
              </a:rPr>
              <a:t>get_cpi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</a:rPr>
              <a:t>add_course</a:t>
            </a:r>
            <a:r>
              <a:rPr lang="en" sz="1400">
                <a:solidFill>
                  <a:srgbClr val="000000"/>
                </a:solidFill>
              </a:rPr>
              <a:t>, and </a:t>
            </a:r>
            <a:r>
              <a:rPr lang="en" sz="1400">
                <a:solidFill>
                  <a:srgbClr val="188038"/>
                </a:solidFill>
              </a:rPr>
              <a:t>branch_change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199" y="444000"/>
            <a:ext cx="4953025" cy="46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0" y="-5685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Objects</a:t>
            </a:r>
            <a:endParaRPr sz="2840"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193650" y="1350625"/>
            <a:ext cx="36423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Four student objects (</a:t>
            </a:r>
            <a:r>
              <a:rPr lang="en" sz="1400">
                <a:solidFill>
                  <a:srgbClr val="188038"/>
                </a:solidFill>
              </a:rPr>
              <a:t>student1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</a:rPr>
              <a:t>student2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</a:rPr>
              <a:t>student3</a:t>
            </a:r>
            <a:r>
              <a:rPr lang="en" sz="1400">
                <a:solidFill>
                  <a:srgbClr val="000000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</a:rPr>
              <a:t>student4</a:t>
            </a:r>
            <a:r>
              <a:rPr lang="en" sz="1400">
                <a:solidFill>
                  <a:srgbClr val="000000"/>
                </a:solidFill>
              </a:rPr>
              <a:t>) are created with different majors.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Whenever any student is printed e.g: </a:t>
            </a:r>
            <a:r>
              <a:rPr lang="en" sz="1400">
                <a:solidFill>
                  <a:srgbClr val="188038"/>
                </a:solidFill>
              </a:rPr>
              <a:t>print(student1)</a:t>
            </a:r>
            <a:r>
              <a:rPr lang="en" sz="1400">
                <a:solidFill>
                  <a:srgbClr val="000000"/>
                </a:solidFill>
              </a:rPr>
              <a:t>, showcases the string representation of each student.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object attributes can be accessed in this way: </a:t>
            </a:r>
            <a:r>
              <a:rPr lang="en" sz="1400">
                <a:solidFill>
                  <a:srgbClr val="188038"/>
                </a:solidFill>
              </a:rPr>
              <a:t>student1.name, student2.cpi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class methods can be called using: </a:t>
            </a:r>
            <a:r>
              <a:rPr lang="en" sz="1400">
                <a:solidFill>
                  <a:srgbClr val="188038"/>
                </a:solidFill>
              </a:rPr>
              <a:t>student1.add_course(arg1, arg2)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Refer to </a:t>
            </a:r>
            <a:r>
              <a:rPr lang="en" sz="1400">
                <a:solidFill>
                  <a:schemeClr val="accent3"/>
                </a:solidFill>
              </a:rPr>
              <a:t>student.py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150" y="528438"/>
            <a:ext cx="2891987" cy="9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0150" y="2429650"/>
            <a:ext cx="5003249" cy="213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0149" y="1500951"/>
            <a:ext cx="2891975" cy="73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0"/>
          <p:cNvPicPr preferRelativeResize="0"/>
          <p:nvPr/>
        </p:nvPicPr>
        <p:blipFill rotWithShape="1">
          <a:blip r:embed="rId6">
            <a:alphaModFix/>
          </a:blip>
          <a:srcRect b="0" l="0" r="0" t="20892"/>
          <a:stretch/>
        </p:blipFill>
        <p:spPr>
          <a:xfrm>
            <a:off x="6816725" y="1392450"/>
            <a:ext cx="1533525" cy="8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0" y="-49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Modules</a:t>
            </a:r>
            <a:endParaRPr sz="2840"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193650" y="1350625"/>
            <a:ext cx="86016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 module is a file containing Python definitions and statements.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Modules help organize code, making it more manageable and reusable.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Python provides various built-in modules that offer functionalities for mathematics (</a:t>
            </a:r>
            <a:r>
              <a:rPr lang="en" sz="1500">
                <a:solidFill>
                  <a:srgbClr val="188038"/>
                </a:solidFill>
              </a:rPr>
              <a:t>math</a:t>
            </a:r>
            <a:r>
              <a:rPr lang="en" sz="1500">
                <a:solidFill>
                  <a:srgbClr val="000000"/>
                </a:solidFill>
              </a:rPr>
              <a:t>), random numbers (</a:t>
            </a:r>
            <a:r>
              <a:rPr lang="en" sz="1500">
                <a:solidFill>
                  <a:srgbClr val="188038"/>
                </a:solidFill>
              </a:rPr>
              <a:t>random</a:t>
            </a:r>
            <a:r>
              <a:rPr lang="en" sz="1500">
                <a:solidFill>
                  <a:srgbClr val="000000"/>
                </a:solidFill>
              </a:rPr>
              <a:t>), and timing (</a:t>
            </a:r>
            <a:r>
              <a:rPr lang="en" sz="1500">
                <a:solidFill>
                  <a:srgbClr val="188038"/>
                </a:solidFill>
              </a:rPr>
              <a:t>time</a:t>
            </a:r>
            <a:r>
              <a:rPr lang="en" sz="1500">
                <a:solidFill>
                  <a:srgbClr val="000000"/>
                </a:solidFill>
              </a:rPr>
              <a:t>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Python allows the creation of user-defined modules. Example: </a:t>
            </a:r>
            <a:r>
              <a:rPr lang="en" sz="1500">
                <a:solidFill>
                  <a:srgbClr val="188038"/>
                </a:solidFill>
              </a:rPr>
              <a:t>solver.py, branch_change.py.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Refer to </a:t>
            </a:r>
            <a:r>
              <a:rPr lang="en" sz="1500">
                <a:solidFill>
                  <a:schemeClr val="accent3"/>
                </a:solidFill>
              </a:rPr>
              <a:t>solver.py</a:t>
            </a:r>
            <a:r>
              <a:rPr lang="en" sz="1500">
                <a:solidFill>
                  <a:srgbClr val="000000"/>
                </a:solidFill>
              </a:rPr>
              <a:t>, </a:t>
            </a:r>
            <a:r>
              <a:rPr lang="en" sz="1500">
                <a:solidFill>
                  <a:schemeClr val="accent3"/>
                </a:solidFill>
              </a:rPr>
              <a:t>branch_change.py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lang="en" sz="1500">
                <a:solidFill>
                  <a:schemeClr val="accent3"/>
                </a:solidFill>
              </a:rPr>
              <a:t>modules.py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0" y="-426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Files</a:t>
            </a:r>
            <a:endParaRPr sz="2840"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193650" y="1350625"/>
            <a:ext cx="8372700" cy="3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188038"/>
                </a:solidFill>
              </a:rPr>
              <a:t>open()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Takes two parameters: filename and mode.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Filename is the name of the file to be opened.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Mode specifies the purpose of opening the file (read, append, write, create).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b="1" lang="en" sz="1500">
                <a:solidFill>
                  <a:srgbClr val="000000"/>
                </a:solidFill>
              </a:rPr>
              <a:t>Modes: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"r": Read (default). Opens a file for reading. Raises an error if the file does not exist.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"a": Append. Opens a file for appending. Creates the file if it does not exist.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"w": Write. Opens a file for writing. Creates the file if it does not exist.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"x": Create. Creates the specified file. Returns an error if the file exists.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188038"/>
                </a:solidFill>
              </a:rPr>
              <a:t>read() and readline()</a:t>
            </a:r>
            <a:endParaRPr sz="1500">
              <a:solidFill>
                <a:srgbClr val="188038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lphaLcPeriod"/>
            </a:pPr>
            <a:r>
              <a:rPr lang="en" sz="1500">
                <a:solidFill>
                  <a:srgbClr val="000000"/>
                </a:solidFill>
              </a:rPr>
              <a:t>Methods of the file descriptor to read the entire contents of the file and just one line of the file respectively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Refer to </a:t>
            </a:r>
            <a:r>
              <a:rPr lang="en" sz="1500">
                <a:solidFill>
                  <a:schemeClr val="accent3"/>
                </a:solidFill>
              </a:rPr>
              <a:t>files.py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ctrTitle"/>
          </p:nvPr>
        </p:nvSpPr>
        <p:spPr>
          <a:xfrm>
            <a:off x="727950" y="2370175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 1</a:t>
            </a:r>
            <a:endParaRPr/>
          </a:p>
        </p:txBody>
      </p:sp>
      <p:sp>
        <p:nvSpPr>
          <p:cNvPr id="309" name="Google Shape;309;p24"/>
          <p:cNvSpPr txBox="1"/>
          <p:nvPr>
            <p:ph idx="1" type="body"/>
          </p:nvPr>
        </p:nvSpPr>
        <p:spPr>
          <a:xfrm>
            <a:off x="729450" y="2078875"/>
            <a:ext cx="76887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Write a python script without using any external modules to generate output as shown in Fig.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388" y="2571738"/>
            <a:ext cx="66008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 2</a:t>
            </a:r>
            <a:endParaRPr/>
          </a:p>
        </p:txBody>
      </p:sp>
      <p:sp>
        <p:nvSpPr>
          <p:cNvPr id="316" name="Google Shape;31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Write a function matmul(A,B) which takes two mxn matrices A and B and returns the matrix product AB. Before performing the multiplication, do a quick sanity check to see if the product is feasible, if not return -1. Matrices are written in the list of list format, with inner lists corresponding to the same row.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17" name="Google Shape;3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75" y="2955950"/>
            <a:ext cx="5582749" cy="21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5"/>
          <p:cNvSpPr txBox="1"/>
          <p:nvPr/>
        </p:nvSpPr>
        <p:spPr>
          <a:xfrm>
            <a:off x="6531125" y="3169975"/>
            <a:ext cx="2084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Help: Implement the TODO in the </a:t>
            </a:r>
            <a:r>
              <a:rPr b="0" i="0" lang="en" sz="13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prob2_helper.py</a:t>
            </a:r>
            <a:endParaRPr b="0" i="0" sz="1300" u="none" cap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 3</a:t>
            </a:r>
            <a:endParaRPr/>
          </a:p>
        </p:txBody>
      </p:sp>
      <p:sp>
        <p:nvSpPr>
          <p:cNvPr id="324" name="Google Shape;32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You are given a folder named students, which has information about the courses undertaken and grade scored, for each student in different file. Your task is to create a function, which takes in two arguments, the file path and branch change preferences, and prints the results of branch change on terminal.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Hint: You can import branch_change function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Help: </a:t>
            </a:r>
            <a:r>
              <a:rPr lang="en">
                <a:solidFill>
                  <a:schemeClr val="accent3"/>
                </a:solidFill>
              </a:rPr>
              <a:t>prob3_helper.py</a:t>
            </a:r>
            <a:r>
              <a:rPr lang="en"/>
              <a:t> provided</a:t>
            </a:r>
            <a:endParaRPr/>
          </a:p>
        </p:txBody>
      </p:sp>
      <p:pic>
        <p:nvPicPr>
          <p:cNvPr id="325" name="Google Shape;3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000" y="3354075"/>
            <a:ext cx="6708276" cy="9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Additional Practice</a:t>
            </a:r>
            <a:endParaRPr/>
          </a:p>
        </p:txBody>
      </p:sp>
      <p:sp>
        <p:nvSpPr>
          <p:cNvPr id="331" name="Google Shape;33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Implement the K Means Algorithm.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def kmeans(data, K):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labels = None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centroids = None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### TODO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return labels, centroids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Note</a:t>
            </a:r>
            <a:r>
              <a:rPr lang="en"/>
              <a:t>: The algorithm is not part of the syllabus. This assignment is just to test your ability to convert pseudo-codes into actual running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Algorithm: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https://www.youtube.com/watch?v=4b5d3muPQmA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Solution: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https://www.geeksforgeeks.org/k-means-clustering-introduction/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ctrTitle"/>
          </p:nvPr>
        </p:nvSpPr>
        <p:spPr>
          <a:xfrm>
            <a:off x="727950" y="2370175"/>
            <a:ext cx="76881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Thank You 🧩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4800"/>
              <a:t>Topics </a:t>
            </a:r>
            <a:endParaRPr sz="4800"/>
          </a:p>
        </p:txBody>
      </p:sp>
      <p:sp>
        <p:nvSpPr>
          <p:cNvPr id="146" name="Google Shape;146;p2"/>
          <p:cNvSpPr txBox="1"/>
          <p:nvPr>
            <p:ph idx="2" type="body"/>
          </p:nvPr>
        </p:nvSpPr>
        <p:spPr>
          <a:xfrm>
            <a:off x="5048225" y="586650"/>
            <a:ext cx="39495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Variables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Operations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Strings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Collections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Conditionals and Loops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Modules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 Handling</a:t>
            </a:r>
            <a:endParaRPr sz="17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0" y="-25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Print Function</a:t>
            </a:r>
            <a:endParaRPr/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380100" y="1351150"/>
            <a:ext cx="41919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print()</a:t>
            </a:r>
            <a:r>
              <a:rPr lang="en" sz="1400">
                <a:solidFill>
                  <a:srgbClr val="000000"/>
                </a:solidFill>
              </a:rPr>
              <a:t> function is used to display information on the terminal/console.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Arguments can be strings, numbers, or any objects. They are converted to the "str" </a:t>
            </a:r>
            <a:r>
              <a:rPr lang="en" sz="1400">
                <a:solidFill>
                  <a:srgbClr val="000000"/>
                </a:solidFill>
              </a:rPr>
              <a:t>datatype</a:t>
            </a:r>
            <a:r>
              <a:rPr lang="en" sz="1400">
                <a:solidFill>
                  <a:srgbClr val="000000"/>
                </a:solidFill>
              </a:rPr>
              <a:t> before printing.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By default, multiple arguments are printed space-separated and terminated with a newline ("\n").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sep</a:t>
            </a:r>
            <a:r>
              <a:rPr lang="en" sz="1400">
                <a:solidFill>
                  <a:srgbClr val="000000"/>
                </a:solidFill>
              </a:rPr>
              <a:t> parameter can be used to change the separator between printed objects.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</a:rPr>
              <a:t>end</a:t>
            </a:r>
            <a:r>
              <a:rPr lang="en" sz="1400">
                <a:solidFill>
                  <a:srgbClr val="000000"/>
                </a:solidFill>
              </a:rPr>
              <a:t> parameter can be used to change the line ending.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print.py</a:t>
            </a:r>
            <a:r>
              <a:rPr lang="en" sz="1400">
                <a:solidFill>
                  <a:srgbClr val="000000"/>
                </a:solidFill>
              </a:rPr>
              <a:t> is provided.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875" y="1341738"/>
            <a:ext cx="4021900" cy="1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4">
            <a:alphaModFix/>
          </a:blip>
          <a:srcRect b="8243" l="2194" r="8231" t="37162"/>
          <a:stretch/>
        </p:blipFill>
        <p:spPr>
          <a:xfrm>
            <a:off x="4759875" y="2983800"/>
            <a:ext cx="4021900" cy="533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0" y="-49725"/>
            <a:ext cx="9144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Intro - Variables, Comments</a:t>
            </a:r>
            <a:endParaRPr sz="2840"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193650" y="1526750"/>
            <a:ext cx="39447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Variables are labels assigned to refer to a value or class object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Python being an intelligent language, is dynamically-typed, i.e, variables need not be explicitly declared and can be overridden with other types, unlike C/C++.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Nevertheless, casting can be used to specify the data-type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4419700" y="1578375"/>
            <a:ext cx="46290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Single-line comments start with </a:t>
            </a:r>
            <a:r>
              <a:rPr lang="en" sz="1600">
                <a:solidFill>
                  <a:srgbClr val="188038"/>
                </a:solidFill>
              </a:rPr>
              <a:t>#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Multi-line comments can be enclosed within triple quotes (</a:t>
            </a:r>
            <a:r>
              <a:rPr lang="en" sz="1600">
                <a:solidFill>
                  <a:srgbClr val="188038"/>
                </a:solidFill>
              </a:rPr>
              <a:t>'''</a:t>
            </a:r>
            <a:r>
              <a:rPr lang="en" sz="1600">
                <a:solidFill>
                  <a:srgbClr val="000000"/>
                </a:solidFill>
              </a:rPr>
              <a:t> or </a:t>
            </a:r>
            <a:r>
              <a:rPr lang="en" sz="1600">
                <a:solidFill>
                  <a:srgbClr val="188038"/>
                </a:solidFill>
              </a:rPr>
              <a:t>"""</a:t>
            </a:r>
            <a:r>
              <a:rPr lang="en" sz="1600">
                <a:solidFill>
                  <a:srgbClr val="000000"/>
                </a:solidFill>
              </a:rPr>
              <a:t>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Rule:</a:t>
            </a:r>
            <a:r>
              <a:rPr lang="en" sz="1600">
                <a:solidFill>
                  <a:srgbClr val="000000"/>
                </a:solidFill>
              </a:rPr>
              <a:t> Variable names can only contain letters, numbers and underscore. No spaces!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Advice:</a:t>
            </a:r>
            <a:r>
              <a:rPr lang="en" sz="1600">
                <a:solidFill>
                  <a:srgbClr val="000000"/>
                </a:solidFill>
              </a:rPr>
              <a:t> Avoid using keywords as variable names: Eg: final, int, float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Note:</a:t>
            </a:r>
            <a:r>
              <a:rPr lang="en" sz="1600">
                <a:solidFill>
                  <a:srgbClr val="000000"/>
                </a:solidFill>
              </a:rPr>
              <a:t> There is no concept of const in Python</a:t>
            </a:r>
            <a:endParaRPr sz="16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0" y="-426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Handling Variables</a:t>
            </a:r>
            <a:endParaRPr sz="2840"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187475" y="737350"/>
            <a:ext cx="39447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accent3"/>
                </a:solidFill>
              </a:rPr>
              <a:t>vars.py</a:t>
            </a:r>
            <a:r>
              <a:rPr lang="en" sz="1600">
                <a:solidFill>
                  <a:schemeClr val="dk2"/>
                </a:solidFill>
              </a:rPr>
              <a:t> is provided.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75" y="1426287"/>
            <a:ext cx="4144003" cy="159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0" r="0" t="10136"/>
          <a:stretch/>
        </p:blipFill>
        <p:spPr>
          <a:xfrm>
            <a:off x="242975" y="3075588"/>
            <a:ext cx="4144000" cy="5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6050" y="1426275"/>
            <a:ext cx="2932600" cy="17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6">
            <a:alphaModFix/>
          </a:blip>
          <a:srcRect b="0" l="2372" r="0" t="3975"/>
          <a:stretch/>
        </p:blipFill>
        <p:spPr>
          <a:xfrm>
            <a:off x="4946050" y="3225588"/>
            <a:ext cx="2932600" cy="682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/>
          <p:cNvPicPr preferRelativeResize="0"/>
          <p:nvPr/>
        </p:nvPicPr>
        <p:blipFill rotWithShape="1">
          <a:blip r:embed="rId7">
            <a:alphaModFix/>
          </a:blip>
          <a:srcRect b="0" l="0" r="0" t="19041"/>
          <a:stretch/>
        </p:blipFill>
        <p:spPr>
          <a:xfrm>
            <a:off x="4946050" y="3966850"/>
            <a:ext cx="2932600" cy="1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2975" y="3643200"/>
            <a:ext cx="4144000" cy="99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0" y="-35500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Arithmetic Operators</a:t>
            </a:r>
            <a:endParaRPr sz="2840"/>
          </a:p>
        </p:txBody>
      </p:sp>
      <p:sp>
        <p:nvSpPr>
          <p:cNvPr id="179" name="Google Shape;179;p6"/>
          <p:cNvSpPr txBox="1"/>
          <p:nvPr>
            <p:ph idx="1" type="body"/>
          </p:nvPr>
        </p:nvSpPr>
        <p:spPr>
          <a:xfrm>
            <a:off x="175125" y="1514425"/>
            <a:ext cx="4308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There are several mathematical operations supported by Python.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Compound Operations refer to expressions that involve a combination of arithmetic operations and assignment in a more concise way.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 compound operation a += 2 is the same as a = a + 2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5//2 = 2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Refer to </a:t>
            </a:r>
            <a:r>
              <a:rPr lang="en" sz="1500">
                <a:solidFill>
                  <a:schemeClr val="accent3"/>
                </a:solidFill>
              </a:rPr>
              <a:t>operators.py </a:t>
            </a:r>
            <a:r>
              <a:rPr lang="en" sz="1500">
                <a:solidFill>
                  <a:srgbClr val="000000"/>
                </a:solidFill>
              </a:rPr>
              <a:t>for some simple and compound operations.</a:t>
            </a:r>
            <a:endParaRPr sz="1500">
              <a:solidFill>
                <a:srgbClr val="000000"/>
              </a:solidFill>
            </a:endParaRPr>
          </a:p>
        </p:txBody>
      </p:sp>
      <p:graphicFrame>
        <p:nvGraphicFramePr>
          <p:cNvPr id="180" name="Google Shape;180;p6"/>
          <p:cNvGraphicFramePr/>
          <p:nvPr/>
        </p:nvGraphicFramePr>
        <p:xfrm>
          <a:off x="4572000" y="17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{0CB796B5-CA7E-499B-B692-71E998B8F6D5}</a:tableStyleId>
              </a:tblPr>
              <a:tblGrid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Modulus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^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Bitwise XOR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Exponentiation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~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Bitwise NOT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Integer division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&lt;&lt;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Left Shift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&amp;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Bitwise AND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&gt;&gt;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Right Shift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|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Bitwise 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0" y="-710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Strings</a:t>
            </a:r>
            <a:endParaRPr sz="2840"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193650" y="1526750"/>
            <a:ext cx="86259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Strings in Python can be declared using single (</a:t>
            </a:r>
            <a:r>
              <a:rPr lang="en" sz="1500">
                <a:solidFill>
                  <a:srgbClr val="188038"/>
                </a:solidFill>
              </a:rPr>
              <a:t>'</a:t>
            </a:r>
            <a:r>
              <a:rPr lang="en" sz="1500">
                <a:solidFill>
                  <a:srgbClr val="000000"/>
                </a:solidFill>
              </a:rPr>
              <a:t>) or double (</a:t>
            </a:r>
            <a:r>
              <a:rPr lang="en" sz="1500">
                <a:solidFill>
                  <a:srgbClr val="188038"/>
                </a:solidFill>
              </a:rPr>
              <a:t>"</a:t>
            </a:r>
            <a:r>
              <a:rPr lang="en" sz="1500">
                <a:solidFill>
                  <a:srgbClr val="000000"/>
                </a:solidFill>
              </a:rPr>
              <a:t>) quotes. You can exploit this flexibility.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“I’m Mohana and I am poor”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‘I am the poorest “TA” in CS104 ;(’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Escape Sequences: Escape sequences are special characters preceded by a backslash (</a:t>
            </a:r>
            <a:r>
              <a:rPr lang="en" sz="1500">
                <a:solidFill>
                  <a:srgbClr val="188038"/>
                </a:solidFill>
              </a:rPr>
              <a:t>\</a:t>
            </a:r>
            <a:r>
              <a:rPr lang="en" sz="1500">
                <a:solidFill>
                  <a:srgbClr val="000000"/>
                </a:solidFill>
              </a:rPr>
              <a:t>) in a string.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88038"/>
                </a:solidFill>
              </a:rPr>
              <a:t>\n</a:t>
            </a:r>
            <a:r>
              <a:rPr lang="en" sz="1500">
                <a:solidFill>
                  <a:srgbClr val="000000"/>
                </a:solidFill>
              </a:rPr>
              <a:t>: New Line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88038"/>
                </a:solidFill>
              </a:rPr>
              <a:t>\'</a:t>
            </a:r>
            <a:r>
              <a:rPr lang="en" sz="1500">
                <a:solidFill>
                  <a:srgbClr val="000000"/>
                </a:solidFill>
              </a:rPr>
              <a:t>: Single Quote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88038"/>
                </a:solidFill>
              </a:rPr>
              <a:t>\"</a:t>
            </a:r>
            <a:r>
              <a:rPr lang="en" sz="1500">
                <a:solidFill>
                  <a:srgbClr val="000000"/>
                </a:solidFill>
              </a:rPr>
              <a:t>: Double Quote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88038"/>
                </a:solidFill>
              </a:rPr>
              <a:t>\\</a:t>
            </a:r>
            <a:r>
              <a:rPr lang="en" sz="1500">
                <a:solidFill>
                  <a:srgbClr val="000000"/>
                </a:solidFill>
              </a:rPr>
              <a:t>: Back Slash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188038"/>
                </a:solidFill>
              </a:rPr>
              <a:t>\t</a:t>
            </a:r>
            <a:r>
              <a:rPr lang="en" sz="1500">
                <a:solidFill>
                  <a:srgbClr val="000000"/>
                </a:solidFill>
              </a:rPr>
              <a:t>: Tab Space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999999"/>
                </a:solidFill>
              </a:rPr>
              <a:t>\b: Backspace (Note: Its behavior might differ between Python 2 and Python 3)</a:t>
            </a:r>
            <a:endParaRPr sz="1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0" y="-49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String Methods</a:t>
            </a:r>
            <a:endParaRPr sz="2840"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193650" y="1526750"/>
            <a:ext cx="43785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+</a:t>
            </a:r>
            <a:r>
              <a:rPr lang="en" sz="1500">
                <a:solidFill>
                  <a:srgbClr val="000000"/>
                </a:solidFill>
              </a:rPr>
              <a:t> operator to concatenate strings.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format()</a:t>
            </a:r>
            <a:r>
              <a:rPr lang="en" sz="1500">
                <a:solidFill>
                  <a:srgbClr val="000000"/>
                </a:solidFill>
              </a:rPr>
              <a:t> method for string formatting.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upper()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</a:rPr>
              <a:t>lower()</a:t>
            </a:r>
            <a:r>
              <a:rPr lang="en" sz="1500">
                <a:solidFill>
                  <a:srgbClr val="000000"/>
                </a:solidFill>
              </a:rPr>
              <a:t> to convert into upper and lower case.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strip()</a:t>
            </a:r>
            <a:r>
              <a:rPr lang="en" sz="1500">
                <a:solidFill>
                  <a:srgbClr val="000000"/>
                </a:solidFill>
              </a:rPr>
              <a:t> to remove leading and trailing whitespace.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split()</a:t>
            </a:r>
            <a:r>
              <a:rPr lang="en" sz="1500">
                <a:solidFill>
                  <a:srgbClr val="000000"/>
                </a:solidFill>
              </a:rPr>
              <a:t> to split a string into a list of substrings.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replace()</a:t>
            </a:r>
            <a:r>
              <a:rPr lang="en" sz="1500">
                <a:solidFill>
                  <a:srgbClr val="000000"/>
                </a:solidFill>
              </a:rPr>
              <a:t> to replace a substring with another.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188038"/>
                </a:solidFill>
              </a:rPr>
              <a:t>join()</a:t>
            </a:r>
            <a:r>
              <a:rPr lang="en" sz="1500">
                <a:solidFill>
                  <a:srgbClr val="000000"/>
                </a:solidFill>
              </a:rPr>
              <a:t> to join elements of a list into a single string.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</a:rPr>
              <a:t>Refer to </a:t>
            </a:r>
            <a:r>
              <a:rPr lang="en" sz="1500">
                <a:solidFill>
                  <a:schemeClr val="accent3"/>
                </a:solidFill>
              </a:rPr>
              <a:t>strings.py</a:t>
            </a:r>
            <a:endParaRPr sz="1500">
              <a:solidFill>
                <a:schemeClr val="accent3"/>
              </a:solidFill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616" r="0" t="1127"/>
          <a:stretch/>
        </p:blipFill>
        <p:spPr>
          <a:xfrm>
            <a:off x="4572150" y="1314300"/>
            <a:ext cx="42406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