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57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>
        <p:scale>
          <a:sx n="66" d="100"/>
          <a:sy n="66" d="100"/>
        </p:scale>
        <p:origin x="-6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D711-E747-4B9A-B311-9552AC96F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ED8A5-96C8-496A-93A0-B50D2864B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7BDA-DCE3-4E77-9820-982D3710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9AF-2066-4952-AC74-B9BAE5FF175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55B4-DE08-46B8-9C44-679708C2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F33E-9FB9-469A-B8A9-24A0224A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F12C-7B15-40D4-9C22-D0CDF43C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64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CE3A-E672-4E1D-A71B-D2F4A4AE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44CF8-88EF-42A0-AAA5-A3565FD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F7639-67C3-4AFE-AE5C-B7019A52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9AF-2066-4952-AC74-B9BAE5FF175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61998-34B1-4338-AE39-CC94D960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EF9C1-8D6E-4BEF-BD2D-8207B43F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F12C-7B15-40D4-9C22-D0CDF43C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1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07E83-1437-4DAC-8C29-3A470548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DE504-9001-44DA-B03D-4506A76E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6E529-F776-44C4-B4D8-613DC9EB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9AF-2066-4952-AC74-B9BAE5FF175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279D4-5236-4EFB-99A8-DB10D7D5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8B511-EC52-473C-BF53-B4E8B06B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F12C-7B15-40D4-9C22-D0CDF43C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6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A41F-9E20-4E88-B1CF-EC6DED80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24BF-1D82-4967-B8FF-8AA8D60A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7468-6636-4644-B273-B99D82AB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9AF-2066-4952-AC74-B9BAE5FF175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6BD02-05D6-402A-B0BD-A0E33BFC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20521-45B9-497F-9F2F-1CA019E4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F12C-7B15-40D4-9C22-D0CDF43C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20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9937-AFFE-4339-8208-C775ECAC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22E93-E6ED-4D6E-B2BA-82A9B68E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FDD90-4CC3-4287-9272-300ADAFE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9AF-2066-4952-AC74-B9BAE5FF175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17B4-FB88-4B4A-A221-688A448A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B3A01-8D77-46CC-80DA-F53F82FD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F12C-7B15-40D4-9C22-D0CDF43C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9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5370-FE95-4F3E-96C9-DDC8A616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DCC7-D567-4F08-B493-0E0B1C701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A165D-1BF1-4F7C-9BBF-2284BBD76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50606-F90E-4447-A2DA-D7F0BDE0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9AF-2066-4952-AC74-B9BAE5FF175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C57A7-525C-4388-A39F-E3B54D50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AEEDC-DF95-4112-8D15-EDF8CC41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F12C-7B15-40D4-9C22-D0CDF43C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37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D516-9FBF-4973-A108-5EDD2231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A4084-10C3-4885-9A99-46A467ABA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FC841-93E2-49ED-9CA5-6F72A6D62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07A5A-4452-4DBE-B386-0A61FF135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9EECA-7B10-4737-A002-B6F1C2FC6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D9851-6921-48BA-A296-0E8BAD38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9AF-2066-4952-AC74-B9BAE5FF175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E8680-8D74-469C-AA62-7FA11067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E8C3A-ACF0-4884-9432-BD95043F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F12C-7B15-40D4-9C22-D0CDF43C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53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D0A9-0033-4ADB-B855-BB3A6FB2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9F589-5907-4F54-A7F8-4017D8D1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9AF-2066-4952-AC74-B9BAE5FF175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98D29-A9AF-49A7-9446-5A8AB2D9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D9487-378C-49EA-B702-27D8E86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F12C-7B15-40D4-9C22-D0CDF43C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5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C7F84-5B61-4F97-ABE6-6E02B0C2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9AF-2066-4952-AC74-B9BAE5FF175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82C51-32B9-4942-A80D-14915B86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8539F-03BC-4B62-9B3E-3FC4ABBE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F12C-7B15-40D4-9C22-D0CDF43C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9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6E45-5E32-4D58-BAFE-4B25A54E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3F38-D5CB-4CC5-985B-506491A59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F5FA0-1F80-434A-9E69-9FDE5253F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79945-C86B-49C5-8EDA-AD945573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9AF-2066-4952-AC74-B9BAE5FF175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D3621-E179-4CFA-B720-2CE266C3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2CA6E-6A83-457B-99A9-B3B54E39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F12C-7B15-40D4-9C22-D0CDF43C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4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472A-8B5B-467C-BD6F-3C382D40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3B4B4-505F-4260-812F-C6B5A7279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FD683-9674-4D95-8C31-1D3F94D35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E666E-4C91-4C61-AFD9-221C9936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9AF-2066-4952-AC74-B9BAE5FF175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B7952-C5A1-4A5D-B3D8-10D7EE08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34F2A-34D4-450B-83BE-F06725CE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F12C-7B15-40D4-9C22-D0CDF43C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28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5731B-0992-457B-B78A-10FC906F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8D62D-84AB-43DC-991B-0DFC00DC2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9D0EE-7057-4A66-BB47-41896E407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29AF-2066-4952-AC74-B9BAE5FF175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405A-078E-418A-8EF0-54A265388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4F8AC-F131-40AF-92AC-0BD2455BC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6F12C-7B15-40D4-9C22-D0CDF43C9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3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E660-E2DD-4904-8145-D4620AD9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45" y="2107934"/>
            <a:ext cx="10930289" cy="1835066"/>
          </a:xfrm>
        </p:spPr>
        <p:txBody>
          <a:bodyPr>
            <a:noAutofit/>
          </a:bodyPr>
          <a:lstStyle/>
          <a:p>
            <a:r>
              <a:rPr lang="en-IN" sz="6000" b="1" dirty="0">
                <a:latin typeface="Algerian" panose="04020705040A02060702" pitchFamily="82" charset="0"/>
              </a:rPr>
              <a:t>Architecture Of Web application </a:t>
            </a:r>
          </a:p>
        </p:txBody>
      </p:sp>
    </p:spTree>
    <p:extLst>
      <p:ext uri="{BB962C8B-B14F-4D97-AF65-F5344CB8AC3E}">
        <p14:creationId xmlns:p14="http://schemas.microsoft.com/office/powerpoint/2010/main" val="136723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B5E4-451B-46EB-8F3C-7489899E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Capacity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48EB-1914-4F6D-B979-47C4F563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User Load Analysis</a:t>
            </a:r>
          </a:p>
          <a:p>
            <a:r>
              <a:rPr lang="en-US" dirty="0"/>
              <a:t>Estimate the resources needed to support 1000 daily users.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IN" b="1" dirty="0"/>
              <a:t>Auto Scaling</a:t>
            </a:r>
          </a:p>
          <a:p>
            <a:r>
              <a:rPr lang="en-US" dirty="0"/>
              <a:t>Use of Auto Scaling to dynamically adjust capacity based on user demand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6678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7ED6-1E9E-4AF7-AC15-E38DD0DE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Cost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2892-CBA1-4754-9964-DBA8B282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Right-Sizing</a:t>
            </a:r>
            <a:r>
              <a:rPr lang="en-IN" dirty="0"/>
              <a:t>:</a:t>
            </a:r>
          </a:p>
          <a:p>
            <a:r>
              <a:rPr lang="en-US" dirty="0"/>
              <a:t>Choose appropriate instance types and sizes to balance performance and cost.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13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A7BD-BB4D-4233-9079-56D33DD0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Availability and Disaster Recovery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9CB4-2770-4913-B81F-86909677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Multi-AZ Deployment</a:t>
            </a:r>
            <a:r>
              <a:rPr lang="en-IN" dirty="0"/>
              <a:t>:</a:t>
            </a:r>
          </a:p>
          <a:p>
            <a:r>
              <a:rPr lang="en-US" dirty="0"/>
              <a:t>Deploy databases ,application servers and critical resources across multiple AZs.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Cross-Region Replication:</a:t>
            </a:r>
          </a:p>
        </p:txBody>
      </p:sp>
    </p:spTree>
    <p:extLst>
      <p:ext uri="{BB962C8B-B14F-4D97-AF65-F5344CB8AC3E}">
        <p14:creationId xmlns:p14="http://schemas.microsoft.com/office/powerpoint/2010/main" val="373018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9FCBF-E32A-4195-8631-7239CFE09C27}"/>
              </a:ext>
            </a:extLst>
          </p:cNvPr>
          <p:cNvSpPr/>
          <p:nvPr/>
        </p:nvSpPr>
        <p:spPr>
          <a:xfrm>
            <a:off x="3350260" y="1330960"/>
            <a:ext cx="1452880" cy="4856480"/>
          </a:xfrm>
          <a:prstGeom prst="rect">
            <a:avLst/>
          </a:prstGeom>
          <a:solidFill>
            <a:schemeClr val="bg1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B054A-C348-45DE-BADF-5C4F1D8A7063}"/>
              </a:ext>
            </a:extLst>
          </p:cNvPr>
          <p:cNvSpPr/>
          <p:nvPr/>
        </p:nvSpPr>
        <p:spPr>
          <a:xfrm>
            <a:off x="6593840" y="1330960"/>
            <a:ext cx="1452880" cy="4856480"/>
          </a:xfrm>
          <a:prstGeom prst="rect">
            <a:avLst/>
          </a:prstGeom>
          <a:solidFill>
            <a:schemeClr val="bg1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CD02B-39CE-47C4-9B0E-727F301C39DE}"/>
              </a:ext>
            </a:extLst>
          </p:cNvPr>
          <p:cNvSpPr/>
          <p:nvPr/>
        </p:nvSpPr>
        <p:spPr>
          <a:xfrm>
            <a:off x="3012440" y="1727200"/>
            <a:ext cx="5334000" cy="4856480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architecture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94C9F-572D-4DF6-91D9-F2B41A3423CE}"/>
              </a:ext>
            </a:extLst>
          </p:cNvPr>
          <p:cNvSpPr/>
          <p:nvPr/>
        </p:nvSpPr>
        <p:spPr>
          <a:xfrm>
            <a:off x="3510280" y="1870878"/>
            <a:ext cx="1056640" cy="792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E63B70-EA2A-49B8-9D6F-6BA522334CE2}"/>
              </a:ext>
            </a:extLst>
          </p:cNvPr>
          <p:cNvSpPr/>
          <p:nvPr/>
        </p:nvSpPr>
        <p:spPr>
          <a:xfrm>
            <a:off x="3489960" y="2929356"/>
            <a:ext cx="1056640" cy="792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EECBA-9975-41DE-A99D-9166FBCD7B89}"/>
              </a:ext>
            </a:extLst>
          </p:cNvPr>
          <p:cNvSpPr/>
          <p:nvPr/>
        </p:nvSpPr>
        <p:spPr>
          <a:xfrm>
            <a:off x="3489960" y="4023360"/>
            <a:ext cx="1056640" cy="792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6C8581-637E-415E-86E3-FA602B3AAC33}"/>
              </a:ext>
            </a:extLst>
          </p:cNvPr>
          <p:cNvSpPr/>
          <p:nvPr/>
        </p:nvSpPr>
        <p:spPr>
          <a:xfrm>
            <a:off x="3510280" y="5086283"/>
            <a:ext cx="1056640" cy="792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6BD60F-B24F-4A31-9613-AF7C0AAC6B98}"/>
              </a:ext>
            </a:extLst>
          </p:cNvPr>
          <p:cNvSpPr/>
          <p:nvPr/>
        </p:nvSpPr>
        <p:spPr>
          <a:xfrm>
            <a:off x="6810944" y="5086283"/>
            <a:ext cx="1056640" cy="792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21728A-769D-4B1D-8A72-ACF065486B7C}"/>
              </a:ext>
            </a:extLst>
          </p:cNvPr>
          <p:cNvSpPr/>
          <p:nvPr/>
        </p:nvSpPr>
        <p:spPr>
          <a:xfrm>
            <a:off x="6807200" y="3974231"/>
            <a:ext cx="1056640" cy="792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CBF3F8-57AB-4742-BD5D-9F56573C6D9D}"/>
              </a:ext>
            </a:extLst>
          </p:cNvPr>
          <p:cNvSpPr/>
          <p:nvPr/>
        </p:nvSpPr>
        <p:spPr>
          <a:xfrm>
            <a:off x="6804660" y="2871871"/>
            <a:ext cx="1056640" cy="792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7DB43D-41B4-4FBF-892F-6368C452015A}"/>
              </a:ext>
            </a:extLst>
          </p:cNvPr>
          <p:cNvSpPr/>
          <p:nvPr/>
        </p:nvSpPr>
        <p:spPr>
          <a:xfrm>
            <a:off x="6844231" y="1881271"/>
            <a:ext cx="1056640" cy="792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9E88A8-507E-4456-BA72-1891AC4014DF}"/>
              </a:ext>
            </a:extLst>
          </p:cNvPr>
          <p:cNvSpPr/>
          <p:nvPr/>
        </p:nvSpPr>
        <p:spPr>
          <a:xfrm>
            <a:off x="3686810" y="3003116"/>
            <a:ext cx="4023360" cy="58928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B57861-A266-4437-B374-30555097C666}"/>
              </a:ext>
            </a:extLst>
          </p:cNvPr>
          <p:cNvSpPr/>
          <p:nvPr/>
        </p:nvSpPr>
        <p:spPr>
          <a:xfrm>
            <a:off x="3686810" y="4080911"/>
            <a:ext cx="4023360" cy="58928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B7FAB-8A87-421B-9AB3-7BDF6044368E}"/>
              </a:ext>
            </a:extLst>
          </p:cNvPr>
          <p:cNvSpPr txBox="1"/>
          <p:nvPr/>
        </p:nvSpPr>
        <p:spPr>
          <a:xfrm>
            <a:off x="3594233" y="1394362"/>
            <a:ext cx="84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AZ-1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B3A091-BFE2-4A6A-A53B-A280DF0303EE}"/>
              </a:ext>
            </a:extLst>
          </p:cNvPr>
          <p:cNvSpPr txBox="1"/>
          <p:nvPr/>
        </p:nvSpPr>
        <p:spPr>
          <a:xfrm>
            <a:off x="7015747" y="1371419"/>
            <a:ext cx="84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AZ-2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076504-CCB5-4DA4-8C6C-CBBF088C6893}"/>
              </a:ext>
            </a:extLst>
          </p:cNvPr>
          <p:cNvSpPr txBox="1"/>
          <p:nvPr/>
        </p:nvSpPr>
        <p:spPr>
          <a:xfrm>
            <a:off x="3594233" y="2001439"/>
            <a:ext cx="1649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Public subnet</a:t>
            </a:r>
          </a:p>
          <a:p>
            <a:endParaRPr lang="en-IN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C4EDD5-ACC2-4066-A94A-EEAA0E90B230}"/>
              </a:ext>
            </a:extLst>
          </p:cNvPr>
          <p:cNvSpPr txBox="1"/>
          <p:nvPr/>
        </p:nvSpPr>
        <p:spPr>
          <a:xfrm>
            <a:off x="6814820" y="2028299"/>
            <a:ext cx="1649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Public subnet</a:t>
            </a:r>
          </a:p>
          <a:p>
            <a:endParaRPr lang="en-IN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B44B0F-E7A6-447F-B9F6-396612187E5C}"/>
              </a:ext>
            </a:extLst>
          </p:cNvPr>
          <p:cNvSpPr txBox="1"/>
          <p:nvPr/>
        </p:nvSpPr>
        <p:spPr>
          <a:xfrm>
            <a:off x="3676183" y="3127317"/>
            <a:ext cx="16497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Priv. subnet/</a:t>
            </a:r>
          </a:p>
          <a:p>
            <a:r>
              <a:rPr lang="en-US" sz="1100" dirty="0"/>
              <a:t>Web subnet</a:t>
            </a:r>
          </a:p>
          <a:p>
            <a:endParaRPr lang="en-IN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3FF82B-4AA3-4D2C-8E3F-412A2DC5F784}"/>
              </a:ext>
            </a:extLst>
          </p:cNvPr>
          <p:cNvSpPr txBox="1"/>
          <p:nvPr/>
        </p:nvSpPr>
        <p:spPr>
          <a:xfrm>
            <a:off x="6789922" y="3094940"/>
            <a:ext cx="16497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Priv. subnet/</a:t>
            </a:r>
          </a:p>
          <a:p>
            <a:r>
              <a:rPr lang="en-US" sz="1100" dirty="0"/>
              <a:t>Web subnet</a:t>
            </a:r>
          </a:p>
          <a:p>
            <a:endParaRPr lang="en-IN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C42137-BAAB-4213-9DF1-87EC8A75ACC9}"/>
              </a:ext>
            </a:extLst>
          </p:cNvPr>
          <p:cNvSpPr txBox="1"/>
          <p:nvPr/>
        </p:nvSpPr>
        <p:spPr>
          <a:xfrm>
            <a:off x="6856730" y="5323172"/>
            <a:ext cx="16497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Priv. subnet/</a:t>
            </a:r>
          </a:p>
          <a:p>
            <a:r>
              <a:rPr lang="en-US" sz="1100" dirty="0"/>
              <a:t>DB subnet</a:t>
            </a:r>
          </a:p>
          <a:p>
            <a:endParaRPr lang="en-IN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27C649-E396-4902-8E4B-C784756A1BB1}"/>
              </a:ext>
            </a:extLst>
          </p:cNvPr>
          <p:cNvSpPr txBox="1"/>
          <p:nvPr/>
        </p:nvSpPr>
        <p:spPr>
          <a:xfrm>
            <a:off x="3723256" y="5331090"/>
            <a:ext cx="16497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Priv. subnet/</a:t>
            </a:r>
          </a:p>
          <a:p>
            <a:r>
              <a:rPr lang="en-US" sz="1100" dirty="0"/>
              <a:t>DB subnet</a:t>
            </a:r>
          </a:p>
          <a:p>
            <a:endParaRPr lang="en-IN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EE49A7-47E6-4583-A131-2343005215AB}"/>
              </a:ext>
            </a:extLst>
          </p:cNvPr>
          <p:cNvSpPr txBox="1"/>
          <p:nvPr/>
        </p:nvSpPr>
        <p:spPr>
          <a:xfrm>
            <a:off x="6797977" y="4161824"/>
            <a:ext cx="16497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Priv. subnet/</a:t>
            </a:r>
          </a:p>
          <a:p>
            <a:r>
              <a:rPr lang="en-US" sz="1100" dirty="0"/>
              <a:t>App subnet</a:t>
            </a:r>
          </a:p>
          <a:p>
            <a:endParaRPr lang="en-IN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C3E18E-0E86-459C-8F3B-1B1E55B1ABC2}"/>
              </a:ext>
            </a:extLst>
          </p:cNvPr>
          <p:cNvSpPr txBox="1"/>
          <p:nvPr/>
        </p:nvSpPr>
        <p:spPr>
          <a:xfrm>
            <a:off x="3721735" y="4150324"/>
            <a:ext cx="16497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Priv. subnet/</a:t>
            </a:r>
          </a:p>
          <a:p>
            <a:r>
              <a:rPr lang="en-US" sz="1100" dirty="0"/>
              <a:t>App subnet</a:t>
            </a:r>
          </a:p>
          <a:p>
            <a:endParaRPr lang="en-IN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FBC3EE-789C-44E2-B5BA-CF276BCC6762}"/>
              </a:ext>
            </a:extLst>
          </p:cNvPr>
          <p:cNvSpPr/>
          <p:nvPr/>
        </p:nvSpPr>
        <p:spPr>
          <a:xfrm>
            <a:off x="5342021" y="2464067"/>
            <a:ext cx="810996" cy="30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6B3004-B76E-42E0-9524-C6987B406CD5}"/>
              </a:ext>
            </a:extLst>
          </p:cNvPr>
          <p:cNvSpPr txBox="1"/>
          <p:nvPr/>
        </p:nvSpPr>
        <p:spPr>
          <a:xfrm>
            <a:off x="5514222" y="2431187"/>
            <a:ext cx="5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LB</a:t>
            </a:r>
            <a:endParaRPr lang="en-IN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E2C67FE-CEEA-4B8D-9399-14C114C2FB3C}"/>
              </a:ext>
            </a:extLst>
          </p:cNvPr>
          <p:cNvCxnSpPr/>
          <p:nvPr/>
        </p:nvCxnSpPr>
        <p:spPr>
          <a:xfrm rot="10800000">
            <a:off x="5303521" y="2589196"/>
            <a:ext cx="22393" cy="13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C9C0D7-0057-4F86-A0A2-9AFF235591FD}"/>
              </a:ext>
            </a:extLst>
          </p:cNvPr>
          <p:cNvCxnSpPr/>
          <p:nvPr/>
        </p:nvCxnSpPr>
        <p:spPr>
          <a:xfrm flipH="1">
            <a:off x="5516310" y="2500094"/>
            <a:ext cx="10193" cy="1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3B4A07-06DE-450A-8BB9-F977AC3191A7}"/>
              </a:ext>
            </a:extLst>
          </p:cNvPr>
          <p:cNvCxnSpPr/>
          <p:nvPr/>
        </p:nvCxnSpPr>
        <p:spPr>
          <a:xfrm flipH="1">
            <a:off x="4215865" y="2603107"/>
            <a:ext cx="1155600" cy="32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1759E57-D0FC-4A01-A1FE-2911DD45BEF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153017" y="2639987"/>
            <a:ext cx="1179963" cy="23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EB295DA-3DB8-4D68-84F8-75CE9F8E596B}"/>
              </a:ext>
            </a:extLst>
          </p:cNvPr>
          <p:cNvSpPr txBox="1"/>
          <p:nvPr/>
        </p:nvSpPr>
        <p:spPr>
          <a:xfrm>
            <a:off x="4889634" y="3070459"/>
            <a:ext cx="1631549" cy="44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Auto Scaling Group for web</a:t>
            </a:r>
            <a:endParaRPr lang="en-IN" sz="11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D878B7-B93B-46C6-B0F5-1F5109A3FD54}"/>
              </a:ext>
            </a:extLst>
          </p:cNvPr>
          <p:cNvSpPr txBox="1"/>
          <p:nvPr/>
        </p:nvSpPr>
        <p:spPr>
          <a:xfrm>
            <a:off x="4936565" y="4174776"/>
            <a:ext cx="1631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Auto Scaling Group for APP</a:t>
            </a:r>
            <a:endParaRPr lang="en-IN" sz="1100" dirty="0">
              <a:solidFill>
                <a:srgbClr val="FF0000"/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E59BB93-F7F0-4F9E-B9A7-75303C4D3EDB}"/>
              </a:ext>
            </a:extLst>
          </p:cNvPr>
          <p:cNvCxnSpPr/>
          <p:nvPr/>
        </p:nvCxnSpPr>
        <p:spPr>
          <a:xfrm rot="10800000">
            <a:off x="5455921" y="2741596"/>
            <a:ext cx="22393" cy="13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E218213-F42F-4D53-8699-19A64D600AF1}"/>
              </a:ext>
            </a:extLst>
          </p:cNvPr>
          <p:cNvSpPr txBox="1"/>
          <p:nvPr/>
        </p:nvSpPr>
        <p:spPr>
          <a:xfrm>
            <a:off x="5243963" y="3721836"/>
            <a:ext cx="116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LB </a:t>
            </a:r>
            <a:endParaRPr lang="en-IN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F55262-593E-419B-BB9F-29D83F7520BB}"/>
              </a:ext>
            </a:extLst>
          </p:cNvPr>
          <p:cNvSpPr/>
          <p:nvPr/>
        </p:nvSpPr>
        <p:spPr>
          <a:xfrm>
            <a:off x="5253521" y="3730163"/>
            <a:ext cx="810996" cy="30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18055F6-2DDB-4734-A78E-E9BE1F171C48}"/>
              </a:ext>
            </a:extLst>
          </p:cNvPr>
          <p:cNvCxnSpPr>
            <a:stCxn id="85" idx="1"/>
          </p:cNvCxnSpPr>
          <p:nvPr/>
        </p:nvCxnSpPr>
        <p:spPr>
          <a:xfrm flipH="1" flipV="1">
            <a:off x="4215865" y="3721836"/>
            <a:ext cx="102809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3A70FDE-F627-4930-A199-CD6F2A9909AC}"/>
              </a:ext>
            </a:extLst>
          </p:cNvPr>
          <p:cNvCxnSpPr>
            <a:stCxn id="86" idx="1"/>
          </p:cNvCxnSpPr>
          <p:nvPr/>
        </p:nvCxnSpPr>
        <p:spPr>
          <a:xfrm flipH="1">
            <a:off x="4539282" y="3885073"/>
            <a:ext cx="714239" cy="60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91235D3-306C-4389-9AF4-0959410150AA}"/>
              </a:ext>
            </a:extLst>
          </p:cNvPr>
          <p:cNvCxnSpPr/>
          <p:nvPr/>
        </p:nvCxnSpPr>
        <p:spPr>
          <a:xfrm flipV="1">
            <a:off x="6071067" y="3666156"/>
            <a:ext cx="718855" cy="24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816B9C-8CC6-425D-BF16-A2B94F4B24B1}"/>
              </a:ext>
            </a:extLst>
          </p:cNvPr>
          <p:cNvCxnSpPr/>
          <p:nvPr/>
        </p:nvCxnSpPr>
        <p:spPr>
          <a:xfrm>
            <a:off x="6079255" y="3974231"/>
            <a:ext cx="764976" cy="24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BDA61C1-6597-412F-A940-D668CC7FB1C6}"/>
              </a:ext>
            </a:extLst>
          </p:cNvPr>
          <p:cNvCxnSpPr/>
          <p:nvPr/>
        </p:nvCxnSpPr>
        <p:spPr>
          <a:xfrm>
            <a:off x="4038600" y="4815840"/>
            <a:ext cx="0" cy="27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2763FF1-9638-468C-A66A-C6426E67540E}"/>
              </a:ext>
            </a:extLst>
          </p:cNvPr>
          <p:cNvCxnSpPr>
            <a:endCxn id="16" idx="0"/>
          </p:cNvCxnSpPr>
          <p:nvPr/>
        </p:nvCxnSpPr>
        <p:spPr>
          <a:xfrm>
            <a:off x="7302735" y="4761988"/>
            <a:ext cx="36529" cy="32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4523A1-5FB7-40C6-B109-84B5AC1500FD}"/>
              </a:ext>
            </a:extLst>
          </p:cNvPr>
          <p:cNvCxnSpPr/>
          <p:nvPr/>
        </p:nvCxnSpPr>
        <p:spPr>
          <a:xfrm>
            <a:off x="4546600" y="5623254"/>
            <a:ext cx="2243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05889CD-B6B9-475C-BE65-F5C460C4CBA1}"/>
              </a:ext>
            </a:extLst>
          </p:cNvPr>
          <p:cNvSpPr/>
          <p:nvPr/>
        </p:nvSpPr>
        <p:spPr>
          <a:xfrm>
            <a:off x="914400" y="567891"/>
            <a:ext cx="7829516" cy="6198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0D0A058-D22D-4A76-B5D9-0489C9278501}"/>
              </a:ext>
            </a:extLst>
          </p:cNvPr>
          <p:cNvSpPr/>
          <p:nvPr/>
        </p:nvSpPr>
        <p:spPr>
          <a:xfrm>
            <a:off x="3398486" y="106872"/>
            <a:ext cx="323249" cy="275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D4A059B-796B-4F7E-BA63-E158F1FED2C4}"/>
              </a:ext>
            </a:extLst>
          </p:cNvPr>
          <p:cNvCxnSpPr>
            <a:cxnSpLocks/>
          </p:cNvCxnSpPr>
          <p:nvPr/>
        </p:nvCxnSpPr>
        <p:spPr>
          <a:xfrm>
            <a:off x="3732067" y="190939"/>
            <a:ext cx="1771049" cy="699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50D0FF-427E-475A-83D4-3E5C56610BE8}"/>
              </a:ext>
            </a:extLst>
          </p:cNvPr>
          <p:cNvSpPr/>
          <p:nvPr/>
        </p:nvSpPr>
        <p:spPr>
          <a:xfrm>
            <a:off x="5502832" y="708537"/>
            <a:ext cx="464486" cy="339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E6B77B-2EAD-4295-BF5A-DA82F19B7A27}"/>
              </a:ext>
            </a:extLst>
          </p:cNvPr>
          <p:cNvSpPr/>
          <p:nvPr/>
        </p:nvSpPr>
        <p:spPr>
          <a:xfrm>
            <a:off x="5521406" y="1244957"/>
            <a:ext cx="464486" cy="31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1D61638-8132-45E1-9770-5A13A5C6DF51}"/>
              </a:ext>
            </a:extLst>
          </p:cNvPr>
          <p:cNvCxnSpPr>
            <a:cxnSpLocks/>
            <a:stCxn id="110" idx="2"/>
            <a:endCxn id="114" idx="0"/>
          </p:cNvCxnSpPr>
          <p:nvPr/>
        </p:nvCxnSpPr>
        <p:spPr>
          <a:xfrm>
            <a:off x="5735075" y="1048112"/>
            <a:ext cx="18574" cy="19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6E76578-A2D2-464B-BA1E-DCF721465915}"/>
              </a:ext>
            </a:extLst>
          </p:cNvPr>
          <p:cNvCxnSpPr>
            <a:stCxn id="114" idx="2"/>
            <a:endCxn id="36" idx="0"/>
          </p:cNvCxnSpPr>
          <p:nvPr/>
        </p:nvCxnSpPr>
        <p:spPr>
          <a:xfrm>
            <a:off x="5753649" y="1558302"/>
            <a:ext cx="38996" cy="87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90E7395-5ED5-4860-BE02-3497B5BAD826}"/>
              </a:ext>
            </a:extLst>
          </p:cNvPr>
          <p:cNvSpPr txBox="1"/>
          <p:nvPr/>
        </p:nvSpPr>
        <p:spPr>
          <a:xfrm>
            <a:off x="3732067" y="266367"/>
            <a:ext cx="1282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www.exl.com</a:t>
            </a:r>
            <a:endParaRPr lang="en-IN" sz="9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27DE469-017F-4681-ADCD-0B06B983DDFC}"/>
              </a:ext>
            </a:extLst>
          </p:cNvPr>
          <p:cNvSpPr txBox="1"/>
          <p:nvPr/>
        </p:nvSpPr>
        <p:spPr>
          <a:xfrm>
            <a:off x="5378365" y="1313446"/>
            <a:ext cx="1282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     CDN</a:t>
            </a:r>
            <a:endParaRPr lang="en-IN" sz="9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81B3072-F666-4754-B564-B8CB82F0973D}"/>
              </a:ext>
            </a:extLst>
          </p:cNvPr>
          <p:cNvSpPr txBox="1"/>
          <p:nvPr/>
        </p:nvSpPr>
        <p:spPr>
          <a:xfrm>
            <a:off x="6019713" y="744579"/>
            <a:ext cx="1282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AWS DNS resolver</a:t>
            </a:r>
            <a:endParaRPr lang="en-IN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D76451-9935-4399-9E9B-D03FF356DD62}"/>
              </a:ext>
            </a:extLst>
          </p:cNvPr>
          <p:cNvSpPr txBox="1"/>
          <p:nvPr/>
        </p:nvSpPr>
        <p:spPr>
          <a:xfrm>
            <a:off x="2675823" y="565786"/>
            <a:ext cx="83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</a:t>
            </a:r>
            <a:endParaRPr lang="en-IN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1D616E8-A867-4017-B58F-B7CB09B4A81F}"/>
              </a:ext>
            </a:extLst>
          </p:cNvPr>
          <p:cNvSpPr txBox="1"/>
          <p:nvPr/>
        </p:nvSpPr>
        <p:spPr>
          <a:xfrm>
            <a:off x="2932247" y="1712451"/>
            <a:ext cx="83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VPC</a:t>
            </a:r>
            <a:endParaRPr lang="en-IN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156BAFD-F862-42FA-B4F8-B35340A41926}"/>
              </a:ext>
            </a:extLst>
          </p:cNvPr>
          <p:cNvSpPr txBox="1"/>
          <p:nvPr/>
        </p:nvSpPr>
        <p:spPr>
          <a:xfrm>
            <a:off x="1396186" y="1161014"/>
            <a:ext cx="114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 Bucket</a:t>
            </a:r>
            <a:endParaRPr lang="en-IN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60570E-DA96-42BA-B41F-095D2765ED42}"/>
              </a:ext>
            </a:extLst>
          </p:cNvPr>
          <p:cNvSpPr/>
          <p:nvPr/>
        </p:nvSpPr>
        <p:spPr>
          <a:xfrm>
            <a:off x="1308592" y="1161014"/>
            <a:ext cx="121417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3577ACD-A9FB-430C-85E5-7B4C003A3D79}"/>
              </a:ext>
            </a:extLst>
          </p:cNvPr>
          <p:cNvCxnSpPr>
            <a:stCxn id="134" idx="2"/>
          </p:cNvCxnSpPr>
          <p:nvPr/>
        </p:nvCxnSpPr>
        <p:spPr>
          <a:xfrm flipH="1">
            <a:off x="1915677" y="1530346"/>
            <a:ext cx="1" cy="2957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33DE2FA-7CDB-4F87-AC00-EAA89E6B0DFE}"/>
              </a:ext>
            </a:extLst>
          </p:cNvPr>
          <p:cNvCxnSpPr/>
          <p:nvPr/>
        </p:nvCxnSpPr>
        <p:spPr>
          <a:xfrm>
            <a:off x="1912638" y="3268111"/>
            <a:ext cx="1574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3C1DE0A-54B8-47EE-BAE5-FA2CEA97113E}"/>
              </a:ext>
            </a:extLst>
          </p:cNvPr>
          <p:cNvCxnSpPr/>
          <p:nvPr/>
        </p:nvCxnSpPr>
        <p:spPr>
          <a:xfrm>
            <a:off x="1910231" y="4487408"/>
            <a:ext cx="157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D71BDF7-41D8-40B1-9BE8-2EEDA255E88F}"/>
              </a:ext>
            </a:extLst>
          </p:cNvPr>
          <p:cNvSpPr/>
          <p:nvPr/>
        </p:nvSpPr>
        <p:spPr>
          <a:xfrm>
            <a:off x="1277992" y="4924135"/>
            <a:ext cx="1112115" cy="496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B330D64-8C05-4059-89E5-5E4F41CFDCCB}"/>
              </a:ext>
            </a:extLst>
          </p:cNvPr>
          <p:cNvSpPr txBox="1"/>
          <p:nvPr/>
        </p:nvSpPr>
        <p:spPr>
          <a:xfrm>
            <a:off x="1229163" y="5023313"/>
            <a:ext cx="155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Cache Service </a:t>
            </a:r>
            <a:endParaRPr lang="en-IN" sz="1400" dirty="0"/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1FFF4F7D-90DF-4445-B1E2-10ED32AEC092}"/>
              </a:ext>
            </a:extLst>
          </p:cNvPr>
          <p:cNvCxnSpPr/>
          <p:nvPr/>
        </p:nvCxnSpPr>
        <p:spPr>
          <a:xfrm rot="10800000" flipV="1">
            <a:off x="2390107" y="4605662"/>
            <a:ext cx="1097446" cy="566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4AD96E5E-E207-46A1-88F8-1AD3A79544B4}"/>
              </a:ext>
            </a:extLst>
          </p:cNvPr>
          <p:cNvSpPr/>
          <p:nvPr/>
        </p:nvSpPr>
        <p:spPr>
          <a:xfrm flipH="1">
            <a:off x="3398486" y="381783"/>
            <a:ext cx="89067" cy="6575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9355747A-F15A-4D29-AA89-D78520402A67}"/>
              </a:ext>
            </a:extLst>
          </p:cNvPr>
          <p:cNvSpPr/>
          <p:nvPr/>
        </p:nvSpPr>
        <p:spPr>
          <a:xfrm flipH="1">
            <a:off x="3627053" y="379437"/>
            <a:ext cx="89067" cy="6575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2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7F2C-E96E-4DDA-8769-881B6EC9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240" y="365125"/>
            <a:ext cx="10449560" cy="1325563"/>
          </a:xfrm>
        </p:spPr>
        <p:txBody>
          <a:bodyPr/>
          <a:lstStyle/>
          <a:p>
            <a:r>
              <a:rPr lang="en-IN" b="1" dirty="0">
                <a:latin typeface="+mn-lt"/>
              </a:rPr>
              <a:t>Legacy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A173-C583-48C3-B2CC-A6F777D6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legacy stack we can use servers like ec2 instances and these ec2 instances will  having any OS its depends on our application requirement .</a:t>
            </a:r>
          </a:p>
          <a:p>
            <a:r>
              <a:rPr lang="en-US" dirty="0"/>
              <a:t>For code management we can use git /</a:t>
            </a:r>
            <a:r>
              <a:rPr lang="en-IN" dirty="0"/>
              <a:t>Bitbucket . </a:t>
            </a:r>
          </a:p>
          <a:p>
            <a:r>
              <a:rPr lang="en-IN" dirty="0"/>
              <a:t>Using CICD we can deploy the code on Servers .</a:t>
            </a:r>
            <a:r>
              <a:rPr lang="en-US" dirty="0"/>
              <a:t> </a:t>
            </a:r>
          </a:p>
          <a:p>
            <a:r>
              <a:rPr lang="en-US" dirty="0"/>
              <a:t>We can use </a:t>
            </a:r>
            <a:r>
              <a:rPr lang="en-US" dirty="0" err="1"/>
              <a:t>Mysql</a:t>
            </a:r>
            <a:r>
              <a:rPr lang="en-US" dirty="0"/>
              <a:t> as database for storing the application configuration .</a:t>
            </a:r>
          </a:p>
          <a:p>
            <a:r>
              <a:rPr lang="en-IN" dirty="0"/>
              <a:t>Using CICD we can deploy the application on k8s cluster.</a:t>
            </a:r>
          </a:p>
        </p:txBody>
      </p:sp>
    </p:spTree>
    <p:extLst>
      <p:ext uri="{BB962C8B-B14F-4D97-AF65-F5344CB8AC3E}">
        <p14:creationId xmlns:p14="http://schemas.microsoft.com/office/powerpoint/2010/main" val="13492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E0CB-8D55-4515-9E72-EE66453B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Modern Stack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7241-5D9E-4126-9A4F-D6563C14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IN" dirty="0"/>
              <a:t>Modern Stack</a:t>
            </a:r>
            <a:r>
              <a:rPr lang="en-US" dirty="0"/>
              <a:t> we can use k8s cluster for managing our application</a:t>
            </a:r>
            <a:r>
              <a:rPr lang="en-IN" dirty="0"/>
              <a:t> like ECS/</a:t>
            </a:r>
            <a:r>
              <a:rPr lang="en-IN" dirty="0" err="1"/>
              <a:t>Kubeadm</a:t>
            </a:r>
            <a:r>
              <a:rPr lang="en-IN" dirty="0"/>
              <a:t>.</a:t>
            </a:r>
          </a:p>
          <a:p>
            <a:r>
              <a:rPr lang="en-US" dirty="0"/>
              <a:t>For code management we can use git /</a:t>
            </a:r>
            <a:r>
              <a:rPr lang="en-IN" dirty="0"/>
              <a:t>Bitbucket.</a:t>
            </a:r>
          </a:p>
          <a:p>
            <a:r>
              <a:rPr lang="en-US" dirty="0"/>
              <a:t>C</a:t>
            </a:r>
            <a:r>
              <a:rPr lang="en-IN" dirty="0" err="1"/>
              <a:t>reate</a:t>
            </a:r>
            <a:r>
              <a:rPr lang="en-IN" dirty="0"/>
              <a:t> </a:t>
            </a:r>
            <a:r>
              <a:rPr lang="en-IN" dirty="0" err="1"/>
              <a:t>Dockerfile</a:t>
            </a:r>
            <a:r>
              <a:rPr lang="en-IN" dirty="0"/>
              <a:t> and k8s resources files (Deployment, Services, ingress ,PV/PVC config ) for each microservices 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8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4D07-8CAA-4888-A8CB-55B1F629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Cloud Infrastructure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D75DF-7659-4398-9637-4149D79E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Compute Resources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managing the infrastructure we can you use Terraform .</a:t>
            </a:r>
          </a:p>
          <a:p>
            <a:r>
              <a:rPr lang="en-US" dirty="0"/>
              <a:t>Using Terraform we can manage our infrastructure very smart way.</a:t>
            </a:r>
          </a:p>
          <a:p>
            <a:endParaRPr lang="en-US" dirty="0"/>
          </a:p>
          <a:p>
            <a:r>
              <a:rPr lang="en-IN" b="1" dirty="0"/>
              <a:t>Memory Cache</a:t>
            </a:r>
            <a:r>
              <a:rPr lang="en-IN" dirty="0"/>
              <a:t>:</a:t>
            </a:r>
          </a:p>
          <a:p>
            <a:r>
              <a:rPr lang="en-US" dirty="0"/>
              <a:t>For caching , we can use any cloud service (</a:t>
            </a:r>
            <a:r>
              <a:rPr lang="en-IN" dirty="0"/>
              <a:t>Amazon </a:t>
            </a:r>
            <a:r>
              <a:rPr lang="en-IN" dirty="0" err="1"/>
              <a:t>ElastiCache</a:t>
            </a:r>
            <a:r>
              <a:rPr lang="en-US" dirty="0"/>
              <a:t>)or </a:t>
            </a:r>
            <a:r>
              <a:rPr lang="en-US" dirty="0" err="1"/>
              <a:t>redis</a:t>
            </a:r>
            <a:r>
              <a:rPr lang="en-US" dirty="0"/>
              <a:t>  for storing cache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97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0345-E5CC-489E-819F-E999C272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Database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9259-9679-49DB-A5BB-279FB3F6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Deployment of MySQL/</a:t>
            </a:r>
            <a:r>
              <a:rPr lang="en-IN" dirty="0"/>
              <a:t>PostgreSQL</a:t>
            </a:r>
            <a:r>
              <a:rPr lang="en-US" dirty="0"/>
              <a:t> using Amazon RDS or </a:t>
            </a:r>
          </a:p>
          <a:p>
            <a:r>
              <a:rPr lang="en-US" dirty="0" err="1"/>
              <a:t>Mysql</a:t>
            </a:r>
            <a:r>
              <a:rPr lang="en-US" dirty="0"/>
              <a:t> installation on server </a:t>
            </a:r>
          </a:p>
          <a:p>
            <a:r>
              <a:rPr lang="en-US" dirty="0"/>
              <a:t>For Modern stack we can deploy </a:t>
            </a:r>
            <a:r>
              <a:rPr lang="en-IN" dirty="0"/>
              <a:t>PostgreSQL stateful application.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b="1" dirty="0"/>
              <a:t>Backup Strategy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T</a:t>
            </a:r>
            <a:r>
              <a:rPr lang="en-IN" dirty="0" err="1"/>
              <a:t>ake</a:t>
            </a:r>
            <a:r>
              <a:rPr lang="en-IN" dirty="0"/>
              <a:t> daily snapshots with keeping 10-15 days retention policy</a:t>
            </a:r>
          </a:p>
          <a:p>
            <a:r>
              <a:rPr lang="en-US" dirty="0"/>
              <a:t>12-month file backup using Amazon S3 with lifecycle management.</a:t>
            </a:r>
          </a:p>
          <a:p>
            <a:r>
              <a:rPr lang="en-US" dirty="0"/>
              <a:t>Also write custom script for taking </a:t>
            </a:r>
            <a:r>
              <a:rPr lang="en-US" dirty="0" err="1"/>
              <a:t>mysql</a:t>
            </a:r>
            <a:r>
              <a:rPr lang="en-US" dirty="0"/>
              <a:t> dump and keep dump file in central repository applying </a:t>
            </a:r>
            <a:r>
              <a:rPr lang="en-IN" dirty="0"/>
              <a:t>retention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B912-F586-420D-8B96-47DBAB73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Monitoring and CI/CD Pipeline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353-7710-4326-9386-41FB1F540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CI/CD Tool</a:t>
            </a:r>
          </a:p>
          <a:p>
            <a:r>
              <a:rPr lang="en-US" dirty="0"/>
              <a:t>Jenkins (or any preferred tool) for continuous integration and deployment.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b="1" dirty="0"/>
              <a:t>Automated Deployment</a:t>
            </a:r>
            <a:r>
              <a:rPr lang="en-IN" dirty="0"/>
              <a:t>:</a:t>
            </a:r>
          </a:p>
          <a:p>
            <a:r>
              <a:rPr lang="en-US" dirty="0"/>
              <a:t>Automate build ,test &amp; deployment processes.</a:t>
            </a:r>
          </a:p>
          <a:p>
            <a:r>
              <a:rPr lang="en-US" dirty="0"/>
              <a:t>Integrate with version control systems like Git for seamless updates.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Pipeline Stages</a:t>
            </a:r>
            <a:r>
              <a:rPr lang="en-IN" dirty="0"/>
              <a:t>:</a:t>
            </a:r>
          </a:p>
          <a:p>
            <a:r>
              <a:rPr lang="en-US" dirty="0"/>
              <a:t>Code Commit → Build → Test → Deploy → Monitor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6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EEE8-019C-486C-AFAC-BB3D6E76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Monitoring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AC1B-90C8-485C-AF00-7456F3DA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Performance Monitoring</a:t>
            </a:r>
            <a:r>
              <a:rPr lang="en-IN" dirty="0"/>
              <a:t>:</a:t>
            </a:r>
          </a:p>
          <a:p>
            <a:r>
              <a:rPr lang="en-US" dirty="0"/>
              <a:t>Use Amazon CloudWatch to monitor system performance and resource utilization.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Application Monitoring</a:t>
            </a:r>
            <a:r>
              <a:rPr lang="en-IN" dirty="0"/>
              <a:t>:</a:t>
            </a:r>
          </a:p>
          <a:p>
            <a:r>
              <a:rPr lang="en-US" dirty="0"/>
              <a:t>Deploy Prometheus/Grafana for real-time monitoring and visualization.</a:t>
            </a:r>
          </a:p>
          <a:p>
            <a:r>
              <a:rPr lang="en-US" dirty="0"/>
              <a:t>Use </a:t>
            </a:r>
            <a:r>
              <a:rPr lang="en-US" dirty="0" err="1"/>
              <a:t>Promtail</a:t>
            </a:r>
            <a:r>
              <a:rPr lang="en-US" dirty="0"/>
              <a:t>/Loki for log aggregation and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2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1BDF-DC36-4C47-ABEA-954437AF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Monitoring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E03BA-4588-42E8-B529-58AAAC82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Alerting Setup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Configure alerts based on performance thresholds and error events.</a:t>
            </a:r>
          </a:p>
          <a:p>
            <a:r>
              <a:rPr lang="en-US" dirty="0"/>
              <a:t>Notify teams via email or integrated messaging platforms.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66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503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Architecture Of Web application </vt:lpstr>
      <vt:lpstr>PowerPoint Presentation</vt:lpstr>
      <vt:lpstr>Legacy Stack</vt:lpstr>
      <vt:lpstr>Modern Stack:</vt:lpstr>
      <vt:lpstr>Cloud Infrastructure Design</vt:lpstr>
      <vt:lpstr>Database Configuration</vt:lpstr>
      <vt:lpstr>Monitoring and CI/CD Pipeline</vt:lpstr>
      <vt:lpstr>Monitoring Strategy</vt:lpstr>
      <vt:lpstr>Application Monitoring:</vt:lpstr>
      <vt:lpstr>Capacity Consideration</vt:lpstr>
      <vt:lpstr>Cost Optimization</vt:lpstr>
      <vt:lpstr>High Availability and Disaster Recovery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Suhas1 Patil</dc:creator>
  <cp:lastModifiedBy>Suhas1 Patil</cp:lastModifiedBy>
  <cp:revision>22</cp:revision>
  <dcterms:created xsi:type="dcterms:W3CDTF">2024-08-14T12:18:49Z</dcterms:created>
  <dcterms:modified xsi:type="dcterms:W3CDTF">2024-08-16T04:49:55Z</dcterms:modified>
</cp:coreProperties>
</file>