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8" r:id="rId3"/>
    <p:sldId id="275" r:id="rId4"/>
    <p:sldId id="267" r:id="rId5"/>
    <p:sldId id="281" r:id="rId6"/>
    <p:sldId id="274" r:id="rId7"/>
    <p:sldId id="263" r:id="rId8"/>
    <p:sldId id="280" r:id="rId9"/>
    <p:sldId id="288" r:id="rId10"/>
    <p:sldId id="260" r:id="rId11"/>
    <p:sldId id="261" r:id="rId12"/>
    <p:sldId id="264" r:id="rId13"/>
    <p:sldId id="270" r:id="rId14"/>
    <p:sldId id="282" r:id="rId15"/>
    <p:sldId id="283" r:id="rId16"/>
    <p:sldId id="269" r:id="rId17"/>
    <p:sldId id="284" r:id="rId18"/>
    <p:sldId id="286" r:id="rId19"/>
    <p:sldId id="289" r:id="rId20"/>
    <p:sldId id="285" r:id="rId21"/>
    <p:sldId id="287"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4D385-7C7E-4AED-8652-7F3CC7830475}" type="datetimeFigureOut">
              <a:rPr lang="en-IN" smtClean="0"/>
              <a:t>28-03-2023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204F9-F145-4043-9B91-1DDCFBD90E20}" type="slidenum">
              <a:rPr lang="en-IN" smtClean="0"/>
              <a:t>‹#›</a:t>
            </a:fld>
            <a:endParaRPr lang="en-IN"/>
          </a:p>
        </p:txBody>
      </p:sp>
    </p:spTree>
    <p:extLst>
      <p:ext uri="{BB962C8B-B14F-4D97-AF65-F5344CB8AC3E}">
        <p14:creationId xmlns:p14="http://schemas.microsoft.com/office/powerpoint/2010/main" val="4173080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DF4ED8-8083-4244-BA7F-025120E2F314}" type="datetime1">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8447C3-AF23-40E8-8F6B-C622FFAF869A}" type="datetime1">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6DA58A-CBD7-42EC-A9CD-C1C7415A1F61}" type="datetime1">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21528-0086-4A49-A3D1-4B4D6A45330F}" type="datetime1">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DF00-4F73-4DF0-B612-97FF9200DFAF}" type="datetime1">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0E04F-0F15-4182-AE25-D2C5ECE150E7}" type="datetime1">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09CE78-FD5F-490B-8921-84DB147EF0DC}" type="datetime1">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9C76CF-2EE3-4DFB-811C-46AE74EAEE68}" type="datetime1">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9E449-567C-4AA0-9D86-DC8B79FECBD9}" type="datetime1">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1AFE56-5D2B-489D-A3E6-4464942705E6}" type="datetime1">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73F77-0106-44FD-A8B1-56801E207BDE}" type="datetime1">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76F97-0801-47C1-BD03-344A66E45DFE}" type="datetime1">
              <a:rPr lang="en-US" smtClean="0"/>
              <a:t>3/28/2023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1" y="964169"/>
            <a:ext cx="12320971" cy="3942594"/>
          </a:xfrm>
        </p:spPr>
        <p:txBody>
          <a:bodyPr>
            <a:normAutofit fontScale="90000"/>
          </a:bodyPr>
          <a:lstStyle/>
          <a:p>
            <a:r>
              <a:rPr lang="en-US" dirty="0">
                <a:latin typeface="Times New Roman" panose="02020603050405020304"/>
                <a:cs typeface="Calibri Light" panose="020F0302020204030204"/>
              </a:rPr>
              <a:t>GITAM SCHOOL OF TECHNOLOGY</a:t>
            </a:r>
            <a:br>
              <a:rPr lang="en-US" dirty="0">
                <a:latin typeface="Times New Roman" panose="02020603050405020304"/>
                <a:cs typeface="Calibri Light" panose="020F0302020204030204"/>
              </a:rPr>
            </a:br>
            <a:br>
              <a:rPr lang="en-US" dirty="0">
                <a:latin typeface="Times New Roman" panose="02020603050405020304"/>
                <a:cs typeface="Calibri Light" panose="020F0302020204030204"/>
              </a:rPr>
            </a:br>
            <a:r>
              <a:rPr lang="en-US" sz="2400" b="1" dirty="0">
                <a:latin typeface="Times New Roman" panose="02020603050405020304"/>
                <a:cs typeface="Calibri Light" panose="020F0302020204030204"/>
              </a:rPr>
              <a:t>Department Of CSE</a:t>
            </a:r>
            <a:br>
              <a:rPr lang="en-US" sz="2400" b="1" dirty="0">
                <a:latin typeface="Times New Roman" panose="02020603050405020304"/>
                <a:cs typeface="Calibri Light" panose="020F0302020204030204"/>
              </a:rPr>
            </a:br>
            <a:br>
              <a:rPr lang="en-US" sz="2400" b="1" dirty="0">
                <a:latin typeface="Times New Roman" panose="02020603050405020304"/>
                <a:cs typeface="Calibri Light" panose="020F0302020204030204"/>
              </a:rPr>
            </a:br>
            <a:r>
              <a:rPr lang="en-US" sz="2400" b="1" dirty="0">
                <a:latin typeface="Times New Roman" panose="02020603050405020304"/>
                <a:cs typeface="Calibri Light" panose="020F0302020204030204"/>
              </a:rPr>
              <a:t>Project On</a:t>
            </a:r>
            <a:br>
              <a:rPr lang="en-US" sz="2400" b="1" dirty="0">
                <a:latin typeface="Times New Roman" panose="02020603050405020304"/>
                <a:cs typeface="Calibri Light" panose="020F0302020204030204"/>
              </a:rPr>
            </a:br>
            <a:br>
              <a:rPr lang="en-US" sz="2400" b="1" dirty="0">
                <a:latin typeface="Times New Roman" panose="02020603050405020304"/>
                <a:cs typeface="Calibri Light" panose="020F0302020204030204"/>
              </a:rPr>
            </a:br>
            <a:r>
              <a:rPr lang="en-US" sz="2400" b="1" dirty="0">
                <a:latin typeface="Times New Roman" panose="02020603050405020304"/>
                <a:cs typeface="Calibri Light" panose="020F0302020204030204"/>
              </a:rPr>
              <a:t>"</a:t>
            </a:r>
            <a:r>
              <a:rPr lang="en-US" sz="2400" b="1" dirty="0">
                <a:latin typeface="Times New Roman" panose="02020603050405020304"/>
                <a:ea typeface="+mj-lt"/>
                <a:cs typeface="+mj-lt"/>
              </a:rPr>
              <a:t>Emotion based Music recommendation system</a:t>
            </a:r>
            <a:r>
              <a:rPr lang="en-US" sz="2400" dirty="0">
                <a:latin typeface="Times New Roman" panose="02020603050405020304"/>
                <a:ea typeface="+mj-lt"/>
                <a:cs typeface="+mj-lt"/>
              </a:rPr>
              <a:t>"</a:t>
            </a:r>
            <a:br>
              <a:rPr lang="en-US" sz="2400" dirty="0">
                <a:ea typeface="+mj-lt"/>
                <a:cs typeface="+mj-lt"/>
              </a:rPr>
            </a:br>
            <a:r>
              <a:rPr lang="en-US" sz="2400" dirty="0">
                <a:ea typeface="+mj-lt"/>
                <a:cs typeface="+mj-lt"/>
              </a:rPr>
              <a:t> </a:t>
            </a:r>
            <a:br>
              <a:rPr lang="en-US" sz="2400" dirty="0">
                <a:ea typeface="+mj-lt"/>
                <a:cs typeface="+mj-lt"/>
              </a:rPr>
            </a:br>
            <a:br>
              <a:rPr lang="en-US" sz="2400" dirty="0">
                <a:ea typeface="+mj-lt"/>
                <a:cs typeface="+mj-lt"/>
              </a:rPr>
            </a:br>
            <a:br>
              <a:rPr lang="en-US" sz="2400" dirty="0">
                <a:ea typeface="+mj-lt"/>
                <a:cs typeface="+mj-lt"/>
              </a:rPr>
            </a:br>
            <a:endParaRPr lang="en-US" sz="2400" dirty="0">
              <a:cs typeface="Calibri Light" panose="020F0302020204030204"/>
            </a:endParaRPr>
          </a:p>
        </p:txBody>
      </p:sp>
      <p:pic>
        <p:nvPicPr>
          <p:cNvPr id="4" name="Picture 4" descr="A picture containing text, sign&#10;&#10;Description automatically generated"/>
          <p:cNvPicPr>
            <a:picLocks noChangeAspect="1"/>
          </p:cNvPicPr>
          <p:nvPr/>
        </p:nvPicPr>
        <p:blipFill>
          <a:blip r:embed="rId2"/>
          <a:stretch>
            <a:fillRect/>
          </a:stretch>
        </p:blipFill>
        <p:spPr>
          <a:xfrm>
            <a:off x="11354360" y="-4141"/>
            <a:ext cx="836260" cy="654975"/>
          </a:xfrm>
          <a:prstGeom prst="rect">
            <a:avLst/>
          </a:prstGeom>
        </p:spPr>
      </p:pic>
      <p:sp>
        <p:nvSpPr>
          <p:cNvPr id="5" name="TextBox 4"/>
          <p:cNvSpPr txBox="1"/>
          <p:nvPr/>
        </p:nvSpPr>
        <p:spPr>
          <a:xfrm>
            <a:off x="513855" y="4301094"/>
            <a:ext cx="389003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latin typeface="Times New Roman" panose="02020603050405020304"/>
                <a:cs typeface="Calibri" panose="020F0502020204030204"/>
              </a:rPr>
              <a:t>Project Guide:-     Beena G Pillai</a:t>
            </a:r>
            <a:endParaRPr lang="en-US" dirty="0">
              <a:latin typeface="Times New Roman" panose="02020603050405020304"/>
              <a:cs typeface="Times New Roman" panose="02020603050405020304"/>
            </a:endParaRPr>
          </a:p>
          <a:p>
            <a:r>
              <a:rPr lang="en-US" b="1" dirty="0">
                <a:latin typeface="Times New Roman" panose="02020603050405020304"/>
                <a:cs typeface="Calibri" panose="020F0502020204030204"/>
              </a:rPr>
              <a:t>                            </a:t>
            </a:r>
            <a:r>
              <a:rPr lang="en-US" dirty="0">
                <a:latin typeface="Times New Roman" panose="02020603050405020304"/>
                <a:cs typeface="Calibri" panose="020F0502020204030204"/>
              </a:rPr>
              <a:t>Assistant Professor </a:t>
            </a:r>
          </a:p>
          <a:p>
            <a:r>
              <a:rPr lang="en-US" dirty="0">
                <a:latin typeface="Times New Roman" panose="02020603050405020304"/>
                <a:cs typeface="Calibri" panose="020F0502020204030204"/>
              </a:rPr>
              <a:t>                                     Of CSE</a:t>
            </a:r>
            <a:endParaRPr lang="en-US" dirty="0">
              <a:latin typeface="Times New Roman" panose="02020603050405020304"/>
              <a:cs typeface="Times New Roman" panose="02020603050405020304"/>
            </a:endParaRPr>
          </a:p>
          <a:p>
            <a:endParaRPr lang="en-US" b="1" dirty="0">
              <a:cs typeface="Calibri" panose="020F0502020204030204"/>
            </a:endParaRPr>
          </a:p>
          <a:p>
            <a:r>
              <a:rPr lang="en-US" b="1" dirty="0">
                <a:latin typeface="Times New Roman" panose="02020603050405020304"/>
                <a:cs typeface="Calibri" panose="020F0502020204030204"/>
              </a:rPr>
              <a:t>DATE:- 29-03-2023</a:t>
            </a:r>
          </a:p>
          <a:p>
            <a:r>
              <a:rPr lang="en-US" b="1" dirty="0">
                <a:latin typeface="Times New Roman" panose="02020603050405020304"/>
                <a:cs typeface="Calibri" panose="020F0502020204030204"/>
              </a:rPr>
              <a:t>DAY:- Wednesday</a:t>
            </a:r>
          </a:p>
          <a:p>
            <a:endParaRPr lang="en-US" b="1" dirty="0">
              <a:latin typeface="Times New Roman" panose="02020603050405020304"/>
              <a:cs typeface="Calibri" panose="020F0502020204030204"/>
            </a:endParaRPr>
          </a:p>
        </p:txBody>
      </p:sp>
      <p:sp>
        <p:nvSpPr>
          <p:cNvPr id="6" name="TextBox 5"/>
          <p:cNvSpPr txBox="1"/>
          <p:nvPr/>
        </p:nvSpPr>
        <p:spPr>
          <a:xfrm>
            <a:off x="7011885" y="4305300"/>
            <a:ext cx="46145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latin typeface="Times New Roman" panose="02020603050405020304"/>
                <a:cs typeface="Calibri" panose="020F0502020204030204"/>
              </a:rPr>
              <a:t>Group Members:-     (Batch G3)</a:t>
            </a:r>
          </a:p>
          <a:p>
            <a:r>
              <a:rPr lang="en-US" b="1" dirty="0" err="1">
                <a:latin typeface="Times New Roman" panose="02020603050405020304"/>
                <a:ea typeface="+mn-lt"/>
                <a:cs typeface="+mn-lt"/>
              </a:rPr>
              <a:t>Karivemula</a:t>
            </a:r>
            <a:r>
              <a:rPr lang="en-US" b="1" dirty="0">
                <a:latin typeface="Times New Roman" panose="02020603050405020304"/>
                <a:ea typeface="+mn-lt"/>
                <a:cs typeface="+mn-lt"/>
              </a:rPr>
              <a:t> Sivani    </a:t>
            </a:r>
            <a:r>
              <a:rPr lang="en-US" dirty="0">
                <a:latin typeface="Times New Roman" panose="02020603050405020304"/>
                <a:ea typeface="+mn-lt"/>
                <a:cs typeface="+mn-lt"/>
              </a:rPr>
              <a:t>(321910307002)</a:t>
            </a:r>
            <a:endParaRPr lang="en-US">
              <a:latin typeface="Times New Roman" panose="02020603050405020304"/>
              <a:cs typeface="Calibri" panose="020F0502020204030204"/>
            </a:endParaRPr>
          </a:p>
          <a:p>
            <a:r>
              <a:rPr lang="en-US" b="1" dirty="0">
                <a:latin typeface="Times New Roman" panose="02020603050405020304"/>
                <a:ea typeface="+mn-lt"/>
                <a:cs typeface="+mn-lt"/>
              </a:rPr>
              <a:t>Surya Prakash S        </a:t>
            </a:r>
            <a:r>
              <a:rPr lang="en-US" dirty="0">
                <a:latin typeface="Times New Roman" panose="02020603050405020304"/>
                <a:ea typeface="+mn-lt"/>
                <a:cs typeface="+mn-lt"/>
              </a:rPr>
              <a:t>(321910307017)</a:t>
            </a:r>
            <a:endParaRPr lang="en-US">
              <a:latin typeface="Times New Roman" panose="02020603050405020304"/>
              <a:cs typeface="Calibri" panose="020F0502020204030204"/>
            </a:endParaRPr>
          </a:p>
          <a:p>
            <a:r>
              <a:rPr lang="en-US" b="1" dirty="0" err="1">
                <a:latin typeface="Times New Roman" panose="02020603050405020304"/>
                <a:ea typeface="+mn-lt"/>
                <a:cs typeface="+mn-lt"/>
              </a:rPr>
              <a:t>Ediga</a:t>
            </a:r>
            <a:r>
              <a:rPr lang="en-US" b="1" dirty="0">
                <a:latin typeface="Times New Roman" panose="02020603050405020304"/>
                <a:ea typeface="+mn-lt"/>
                <a:cs typeface="+mn-lt"/>
              </a:rPr>
              <a:t> Renuka            </a:t>
            </a:r>
            <a:r>
              <a:rPr lang="en-US" dirty="0">
                <a:latin typeface="Times New Roman" panose="02020603050405020304"/>
                <a:ea typeface="+mn-lt"/>
                <a:cs typeface="+mn-lt"/>
              </a:rPr>
              <a:t>(321910307018)</a:t>
            </a:r>
            <a:endParaRPr lang="en-US">
              <a:latin typeface="Times New Roman" panose="02020603050405020304"/>
              <a:cs typeface="Calibri" panose="020F0502020204030204"/>
            </a:endParaRPr>
          </a:p>
          <a:p>
            <a:r>
              <a:rPr lang="en-US" b="1" dirty="0">
                <a:latin typeface="Times New Roman" panose="02020603050405020304"/>
                <a:ea typeface="+mn-lt"/>
                <a:cs typeface="+mn-lt"/>
              </a:rPr>
              <a:t>Jayanth Kumar G      </a:t>
            </a:r>
            <a:r>
              <a:rPr lang="en-US" dirty="0">
                <a:latin typeface="Times New Roman" panose="02020603050405020304"/>
                <a:ea typeface="+mn-lt"/>
                <a:cs typeface="+mn-lt"/>
              </a:rPr>
              <a:t>(321910307038)</a:t>
            </a:r>
            <a:endParaRPr lang="en-US" dirty="0">
              <a:latin typeface="Times New Roman" panose="02020603050405020304"/>
              <a:cs typeface="Calibri" panose="020F0502020204030204"/>
            </a:endParaRPr>
          </a:p>
          <a:p>
            <a:r>
              <a:rPr lang="en-US" b="1" dirty="0">
                <a:latin typeface="Times New Roman" panose="02020603050405020304"/>
                <a:ea typeface="+mn-lt"/>
                <a:cs typeface="+mn-lt"/>
              </a:rPr>
              <a:t>Suhas Gowda M         </a:t>
            </a:r>
            <a:r>
              <a:rPr lang="en-US" dirty="0">
                <a:latin typeface="Times New Roman" panose="02020603050405020304"/>
                <a:ea typeface="+mn-lt"/>
                <a:cs typeface="+mn-lt"/>
              </a:rPr>
              <a:t>(321910307057)</a:t>
            </a:r>
          </a:p>
          <a:p>
            <a:endParaRPr lang="en-US" b="1" dirty="0">
              <a:latin typeface="Times New Roman" panose="02020603050405020304"/>
              <a:cs typeface="Calibri" panose="020F0502020204030204"/>
            </a:endParaRPr>
          </a:p>
          <a:p>
            <a:endParaRPr lang="en-US" b="1" dirty="0">
              <a:latin typeface="Times New Roman" panose="02020603050405020304"/>
              <a:cs typeface="Calibri" panose="020F0502020204030204"/>
            </a:endParaRPr>
          </a:p>
        </p:txBody>
      </p:sp>
      <p:sp>
        <p:nvSpPr>
          <p:cNvPr id="7" name="Slide Number Placeholder 6">
            <a:extLst>
              <a:ext uri="{FF2B5EF4-FFF2-40B4-BE49-F238E27FC236}">
                <a16:creationId xmlns:a16="http://schemas.microsoft.com/office/drawing/2014/main" id="{8B8B5795-05C9-AD45-7D77-719BE8C0B435}"/>
              </a:ext>
            </a:extLst>
          </p:cNvPr>
          <p:cNvSpPr>
            <a:spLocks noGrp="1"/>
          </p:cNvSpPr>
          <p:nvPr>
            <p:ph type="sldNum" sz="quarter" idx="12"/>
          </p:nvPr>
        </p:nvSpPr>
        <p:spPr/>
        <p:txBody>
          <a:bodyPr/>
          <a:lstStyle/>
          <a:p>
            <a:fld id="{330EA680-D336-4FF7-8B7A-9848BB0A1C3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4071"/>
            <a:ext cx="3578089" cy="797341"/>
          </a:xfrm>
        </p:spPr>
        <p:txBody>
          <a:bodyPr>
            <a:normAutofit/>
          </a:bodyPr>
          <a:lstStyle/>
          <a:p>
            <a:r>
              <a:rPr lang="en-US" sz="3600" b="1" u="sng">
                <a:ea typeface="+mj-lt"/>
                <a:cs typeface="+mj-lt"/>
              </a:rPr>
              <a:t>Literature survey</a:t>
            </a:r>
            <a:endParaRPr lang="en-US" sz="3600" b="1" u="sng">
              <a:cs typeface="Calibri Light" panose="020F0302020204030204"/>
            </a:endParaRPr>
          </a:p>
        </p:txBody>
      </p:sp>
      <p:pic>
        <p:nvPicPr>
          <p:cNvPr id="4" name="Picture 4" descr="A picture containing text, sign&#10;&#10;Description automatically generated"/>
          <p:cNvPicPr>
            <a:picLocks noChangeAspect="1"/>
          </p:cNvPicPr>
          <p:nvPr/>
        </p:nvPicPr>
        <p:blipFill>
          <a:blip r:embed="rId2"/>
          <a:stretch>
            <a:fillRect/>
          </a:stretch>
        </p:blipFill>
        <p:spPr>
          <a:xfrm>
            <a:off x="11166335" y="-4141"/>
            <a:ext cx="1024285" cy="803416"/>
          </a:xfrm>
          <a:prstGeom prst="rect">
            <a:avLst/>
          </a:prstGeom>
        </p:spPr>
      </p:pic>
      <p:sp>
        <p:nvSpPr>
          <p:cNvPr id="6" name="TextBox 5"/>
          <p:cNvSpPr txBox="1"/>
          <p:nvPr/>
        </p:nvSpPr>
        <p:spPr>
          <a:xfrm>
            <a:off x="828261" y="897282"/>
            <a:ext cx="10670760" cy="565978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graphicFrame>
        <p:nvGraphicFramePr>
          <p:cNvPr id="5" name="Table 4"/>
          <p:cNvGraphicFramePr>
            <a:graphicFrameLocks noGrp="1"/>
          </p:cNvGraphicFramePr>
          <p:nvPr/>
        </p:nvGraphicFramePr>
        <p:xfrm>
          <a:off x="1353901" y="841312"/>
          <a:ext cx="9744215" cy="5925185"/>
        </p:xfrm>
        <a:graphic>
          <a:graphicData uri="http://schemas.openxmlformats.org/drawingml/2006/table">
            <a:tbl>
              <a:tblPr firstRow="1" bandRow="1">
                <a:tableStyleId>{5C22544A-7EE6-4342-B048-85BDC9FD1C3A}</a:tableStyleId>
              </a:tblPr>
              <a:tblGrid>
                <a:gridCol w="3253285">
                  <a:extLst>
                    <a:ext uri="{9D8B030D-6E8A-4147-A177-3AD203B41FA5}">
                      <a16:colId xmlns:a16="http://schemas.microsoft.com/office/drawing/2014/main" val="20000"/>
                    </a:ext>
                  </a:extLst>
                </a:gridCol>
                <a:gridCol w="3222004">
                  <a:extLst>
                    <a:ext uri="{9D8B030D-6E8A-4147-A177-3AD203B41FA5}">
                      <a16:colId xmlns:a16="http://schemas.microsoft.com/office/drawing/2014/main" val="20001"/>
                    </a:ext>
                  </a:extLst>
                </a:gridCol>
                <a:gridCol w="3268926">
                  <a:extLst>
                    <a:ext uri="{9D8B030D-6E8A-4147-A177-3AD203B41FA5}">
                      <a16:colId xmlns:a16="http://schemas.microsoft.com/office/drawing/2014/main" val="20002"/>
                    </a:ext>
                  </a:extLst>
                </a:gridCol>
              </a:tblGrid>
              <a:tr h="914400">
                <a:tc>
                  <a:txBody>
                    <a:bodyPr/>
                    <a:lstStyle/>
                    <a:p>
                      <a:pPr fontAlgn="t"/>
                      <a:endParaRPr lang="en-US">
                        <a:effectLst/>
                      </a:endParaRPr>
                    </a:p>
                    <a:p>
                      <a:pPr algn="l" rtl="0" fontAlgn="base"/>
                      <a:r>
                        <a:rPr lang="en-US" sz="1800" u="none" strike="noStrike" dirty="0">
                          <a:effectLst/>
                        </a:rPr>
                        <a:t>Author, Journal Name, Title, Year</a:t>
                      </a:r>
                      <a:r>
                        <a:rPr lang="en-US" sz="1800" dirty="0">
                          <a:effectLst/>
                        </a:rPr>
                        <a:t> </a:t>
                      </a:r>
                      <a:endParaRPr lang="en-US" b="0" i="0" dirty="0">
                        <a:effectLst/>
                      </a:endParaRPr>
                    </a:p>
                  </a:txBody>
                  <a:tcPr/>
                </a:tc>
                <a:tc>
                  <a:txBody>
                    <a:bodyPr/>
                    <a:lstStyle/>
                    <a:p>
                      <a:pPr algn="ctr" fontAlgn="t"/>
                      <a:endParaRPr lang="en-US">
                        <a:effectLst/>
                      </a:endParaRPr>
                    </a:p>
                    <a:p>
                      <a:pPr algn="l" rtl="0" fontAlgn="base"/>
                      <a:r>
                        <a:rPr lang="en-US" sz="1800" u="none" strike="noStrike" dirty="0">
                          <a:effectLst/>
                        </a:rPr>
                        <a:t>Methodologies</a:t>
                      </a:r>
                      <a:r>
                        <a:rPr lang="en-US" sz="1800" dirty="0">
                          <a:effectLst/>
                        </a:rPr>
                        <a:t> </a:t>
                      </a:r>
                      <a:endParaRPr lang="en-US" b="0" i="0" dirty="0">
                        <a:effectLst/>
                      </a:endParaRPr>
                    </a:p>
                  </a:txBody>
                  <a:tcPr/>
                </a:tc>
                <a:tc>
                  <a:txBody>
                    <a:bodyPr/>
                    <a:lstStyle/>
                    <a:p>
                      <a:pPr algn="ctr" fontAlgn="t"/>
                      <a:endParaRPr lang="en-US">
                        <a:effectLst/>
                      </a:endParaRPr>
                    </a:p>
                    <a:p>
                      <a:pPr algn="l" rtl="0" fontAlgn="base"/>
                      <a:r>
                        <a:rPr lang="en-US" sz="1800" u="none" strike="noStrike" dirty="0">
                          <a:effectLst/>
                        </a:rPr>
                        <a:t>Limitations</a:t>
                      </a:r>
                      <a:r>
                        <a:rPr lang="en-US" sz="1800" dirty="0">
                          <a:effectLst/>
                        </a:rPr>
                        <a:t> </a:t>
                      </a:r>
                      <a:endParaRPr lang="en-US" b="0" i="0" dirty="0">
                        <a:effectLst/>
                      </a:endParaRPr>
                    </a:p>
                  </a:txBody>
                  <a:tcPr/>
                </a:tc>
                <a:extLst>
                  <a:ext uri="{0D108BD9-81ED-4DB2-BD59-A6C34878D82A}">
                    <a16:rowId xmlns:a16="http://schemas.microsoft.com/office/drawing/2014/main" val="10000"/>
                  </a:ext>
                </a:extLst>
              </a:tr>
              <a:tr h="2329041">
                <a:tc>
                  <a:txBody>
                    <a:bodyPr/>
                    <a:lstStyle/>
                    <a:p>
                      <a:pPr fontAlgn="t"/>
                      <a:endParaRPr lang="en-US">
                        <a:effectLst/>
                      </a:endParaRPr>
                    </a:p>
                    <a:p>
                      <a:pPr algn="l" rtl="0" fontAlgn="base"/>
                      <a:r>
                        <a:rPr lang="en-US" sz="1800" dirty="0">
                          <a:effectLst/>
                        </a:rPr>
                        <a:t> </a:t>
                      </a:r>
                      <a:r>
                        <a:rPr lang="en-US" sz="1800" u="none" strike="noStrike" dirty="0">
                          <a:effectLst/>
                        </a:rPr>
                        <a:t>Title: </a:t>
                      </a:r>
                      <a:r>
                        <a:rPr lang="en-US" sz="1800" b="0" i="0" u="none" strike="noStrike" noProof="0" dirty="0">
                          <a:effectLst/>
                          <a:latin typeface="Calibri" panose="020F0502020204030204"/>
                        </a:rPr>
                        <a:t>Emotion-Based Music Player</a:t>
                      </a:r>
                      <a:endParaRPr lang="en-US" sz="1800" dirty="0">
                        <a:effectLst/>
                      </a:endParaRPr>
                    </a:p>
                    <a:p>
                      <a:pPr lvl="0" algn="l">
                        <a:buNone/>
                      </a:pPr>
                      <a:r>
                        <a:rPr lang="en-US" sz="1800" b="0" i="0" u="none" strike="noStrike" noProof="0" dirty="0">
                          <a:effectLst/>
                        </a:rPr>
                        <a:t>Author: </a:t>
                      </a:r>
                      <a:r>
                        <a:rPr lang="en-US" sz="1800" b="0" i="0" u="none" strike="noStrike" noProof="0" dirty="0" err="1">
                          <a:effectLst/>
                          <a:latin typeface="Calibri" panose="020F0502020204030204"/>
                        </a:rPr>
                        <a:t>Krittrin</a:t>
                      </a:r>
                      <a:r>
                        <a:rPr lang="en-US" sz="1800" b="0" i="0" u="none" strike="noStrike" noProof="0" dirty="0">
                          <a:effectLst/>
                          <a:latin typeface="Calibri" panose="020F0502020204030204"/>
                        </a:rPr>
                        <a:t> </a:t>
                      </a:r>
                      <a:r>
                        <a:rPr lang="en-US" sz="1800" b="0" i="0" u="none" strike="noStrike" noProof="0" dirty="0" err="1">
                          <a:effectLst/>
                          <a:latin typeface="Calibri" panose="020F0502020204030204"/>
                        </a:rPr>
                        <a:t>Chankuptarat</a:t>
                      </a:r>
                      <a:r>
                        <a:rPr lang="en-US" sz="1800" b="0" i="0" u="none" strike="noStrike" noProof="0" dirty="0">
                          <a:effectLst/>
                          <a:latin typeface="Calibri" panose="020F0502020204030204"/>
                        </a:rPr>
                        <a:t>, </a:t>
                      </a:r>
                      <a:endParaRPr lang="en-US" dirty="0" err="1"/>
                    </a:p>
                    <a:p>
                      <a:pPr lvl="0" algn="l">
                        <a:buNone/>
                      </a:pPr>
                      <a:r>
                        <a:rPr lang="en-US" sz="1800" b="0" i="0" u="none" strike="noStrike" noProof="0" dirty="0">
                          <a:effectLst/>
                        </a:rPr>
                        <a:t>Raphatsak </a:t>
                      </a:r>
                      <a:r>
                        <a:rPr lang="en-US" sz="1800" b="0" i="0" u="none" strike="noStrike" noProof="0" dirty="0" err="1">
                          <a:effectLst/>
                        </a:rPr>
                        <a:t>Sriwatanaworachai</a:t>
                      </a:r>
                      <a:endParaRPr lang="en-US" dirty="0"/>
                    </a:p>
                    <a:p>
                      <a:pPr algn="l" rtl="0" fontAlgn="base"/>
                      <a:r>
                        <a:rPr lang="en-US" sz="1800" u="none" strike="noStrike" dirty="0">
                          <a:effectLst/>
                        </a:rPr>
                        <a:t> Year:2021</a:t>
                      </a:r>
                      <a:r>
                        <a:rPr lang="en-US" sz="1800" dirty="0">
                          <a:effectLst/>
                        </a:rPr>
                        <a:t> </a:t>
                      </a:r>
                      <a:endParaRPr lang="en-US" b="0" i="0" dirty="0">
                        <a:effectLst/>
                      </a:endParaRPr>
                    </a:p>
                  </a:txBody>
                  <a:tcPr/>
                </a:tc>
                <a:tc>
                  <a:txBody>
                    <a:bodyPr/>
                    <a:lstStyle/>
                    <a:p>
                      <a:pPr fontAlgn="t"/>
                      <a:endParaRPr lang="en-US">
                        <a:effectLst/>
                      </a:endParaRPr>
                    </a:p>
                    <a:p>
                      <a:pPr lvl="0" algn="l">
                        <a:buNone/>
                      </a:pPr>
                      <a:r>
                        <a:rPr lang="en-US" sz="1800" b="0" i="0" u="none" strike="noStrike" noProof="0" dirty="0">
                          <a:effectLst/>
                          <a:latin typeface="Calibri" panose="020F0502020204030204"/>
                        </a:rPr>
                        <a:t>EMO algorithm</a:t>
                      </a:r>
                      <a:endParaRPr lang="en-US" dirty="0"/>
                    </a:p>
                  </a:txBody>
                  <a:tcPr/>
                </a:tc>
                <a:tc>
                  <a:txBody>
                    <a:bodyPr/>
                    <a:lstStyle/>
                    <a:p>
                      <a:pPr fontAlgn="t"/>
                      <a:endParaRPr lang="en-US">
                        <a:effectLst/>
                      </a:endParaRPr>
                    </a:p>
                    <a:p>
                      <a:pPr lvl="0" algn="l">
                        <a:buNone/>
                      </a:pPr>
                      <a:r>
                        <a:rPr lang="en-US" sz="1800" b="0" i="0" u="none" strike="noStrike" noProof="0" dirty="0">
                          <a:effectLst/>
                          <a:latin typeface="Calibri" panose="020F0502020204030204"/>
                        </a:rPr>
                        <a:t>Manual selection of songs. Randomly played/shuffled songs may not match the mood of the user. Emotions based music players now in use are less accurate, time consuming and do not cover all emotions. playlist</a:t>
                      </a:r>
                      <a:endParaRPr lang="en-US" dirty="0"/>
                    </a:p>
                  </a:txBody>
                  <a:tcPr/>
                </a:tc>
                <a:extLst>
                  <a:ext uri="{0D108BD9-81ED-4DB2-BD59-A6C34878D82A}">
                    <a16:rowId xmlns:a16="http://schemas.microsoft.com/office/drawing/2014/main" val="10001"/>
                  </a:ext>
                </a:extLst>
              </a:tr>
              <a:tr h="2450465">
                <a:tc>
                  <a:txBody>
                    <a:bodyPr/>
                    <a:lstStyle/>
                    <a:p>
                      <a:pPr algn="l" rtl="0" fontAlgn="base"/>
                      <a:r>
                        <a:rPr lang="en-US" sz="1800" u="none" strike="noStrike" dirty="0">
                          <a:effectLst/>
                        </a:rPr>
                        <a:t> </a:t>
                      </a:r>
                      <a:r>
                        <a:rPr lang="en-US" sz="1800" u="none" strike="noStrike" dirty="0" err="1">
                          <a:effectLst/>
                        </a:rPr>
                        <a:t>Title:</a:t>
                      </a:r>
                      <a:r>
                        <a:rPr lang="en-US" sz="1800" b="0" i="0" u="none" strike="noStrike" noProof="0" dirty="0" err="1">
                          <a:effectLst/>
                          <a:latin typeface="Calibri" panose="020F0502020204030204"/>
                        </a:rPr>
                        <a:t>Real</a:t>
                      </a:r>
                      <a:r>
                        <a:rPr lang="en-US" sz="1800" b="0" i="0" u="none" strike="noStrike" noProof="0" dirty="0">
                          <a:effectLst/>
                          <a:latin typeface="Calibri" panose="020F0502020204030204"/>
                        </a:rPr>
                        <a:t> Time Emotion Based Music Player Using CNN Architectures</a:t>
                      </a:r>
                      <a:r>
                        <a:rPr lang="en-US" sz="1800" dirty="0">
                          <a:effectLst/>
                        </a:rPr>
                        <a:t> </a:t>
                      </a:r>
                      <a:endParaRPr lang="en-US" dirty="0">
                        <a:effectLst/>
                      </a:endParaRPr>
                    </a:p>
                    <a:p>
                      <a:pPr algn="l" rtl="0" fontAlgn="base"/>
                      <a:r>
                        <a:rPr lang="en-US" sz="1800" u="none" strike="noStrike" dirty="0">
                          <a:effectLst/>
                        </a:rPr>
                        <a:t>Author: </a:t>
                      </a:r>
                      <a:r>
                        <a:rPr lang="en-US" sz="1800" b="0" i="0" u="none" strike="noStrike" noProof="0" dirty="0">
                          <a:effectLst/>
                          <a:latin typeface="Calibri" panose="020F0502020204030204"/>
                        </a:rPr>
                        <a:t>Sulaiman Muhammad, </a:t>
                      </a:r>
                      <a:r>
                        <a:rPr lang="en-US" sz="1800" b="0" i="0" u="none" strike="noStrike" noProof="0" dirty="0">
                          <a:effectLst/>
                        </a:rPr>
                        <a:t>Safeer Ahmed</a:t>
                      </a:r>
                      <a:endParaRPr lang="en-US" sz="1800" dirty="0">
                        <a:effectLst/>
                      </a:endParaRPr>
                    </a:p>
                    <a:p>
                      <a:pPr algn="l" rtl="0" fontAlgn="base"/>
                      <a:r>
                        <a:rPr lang="en-US" sz="1800" u="none" strike="noStrike" dirty="0">
                          <a:effectLst/>
                        </a:rPr>
                        <a:t>Year:2021</a:t>
                      </a:r>
                      <a:r>
                        <a:rPr lang="en-US" sz="1800" dirty="0">
                          <a:effectLst/>
                        </a:rPr>
                        <a:t> </a:t>
                      </a:r>
                      <a:endParaRPr lang="en-US" dirty="0">
                        <a:effectLst/>
                      </a:endParaRPr>
                    </a:p>
                    <a:p>
                      <a:pPr algn="l" rtl="0" fontAlgn="base"/>
                      <a:endParaRPr lang="en-US" b="0" i="0">
                        <a:effectLst/>
                      </a:endParaRPr>
                    </a:p>
                  </a:txBody>
                  <a:tcPr/>
                </a:tc>
                <a:tc>
                  <a:txBody>
                    <a:bodyPr/>
                    <a:lstStyle/>
                    <a:p>
                      <a:pPr fontAlgn="t"/>
                      <a:endParaRPr lang="en-US">
                        <a:effectLst/>
                      </a:endParaRPr>
                    </a:p>
                    <a:p>
                      <a:pPr lvl="0" algn="l">
                        <a:buNone/>
                      </a:pPr>
                      <a:r>
                        <a:rPr lang="en-US" sz="1800" b="0" i="0" u="none" strike="noStrike" noProof="0" dirty="0">
                          <a:effectLst/>
                          <a:latin typeface="Calibri" panose="020F0502020204030204"/>
                        </a:rPr>
                        <a:t>Global average pooling (GAP) model </a:t>
                      </a:r>
                      <a:r>
                        <a:rPr lang="en-US" sz="1800" u="none" strike="noStrike" dirty="0">
                          <a:effectLst/>
                        </a:rPr>
                        <a:t>Conventional Neural network</a:t>
                      </a:r>
                      <a:r>
                        <a:rPr lang="en-US" sz="1800" dirty="0">
                          <a:effectLst/>
                        </a:rPr>
                        <a:t> </a:t>
                      </a:r>
                      <a:endParaRPr lang="en-US" b="0" i="0">
                        <a:effectLst/>
                      </a:endParaRPr>
                    </a:p>
                  </a:txBody>
                  <a:tcPr/>
                </a:tc>
                <a:tc>
                  <a:txBody>
                    <a:bodyPr/>
                    <a:lstStyle/>
                    <a:p>
                      <a:pPr fontAlgn="t"/>
                      <a:endParaRPr lang="en-US">
                        <a:effectLst/>
                      </a:endParaRPr>
                    </a:p>
                    <a:p>
                      <a:pPr lvl="0" algn="l">
                        <a:buNone/>
                      </a:pPr>
                      <a:r>
                        <a:rPr lang="en-US" sz="1800" b="0" i="0" u="none" strike="noStrike" noProof="0" dirty="0">
                          <a:effectLst/>
                          <a:latin typeface="Calibri" panose="020F0502020204030204"/>
                        </a:rPr>
                        <a:t>Accuracy is Low</a:t>
                      </a:r>
                      <a:endParaRPr lang="en-US" dirty="0"/>
                    </a:p>
                  </a:txBody>
                  <a:tcPr/>
                </a:tc>
                <a:extLst>
                  <a:ext uri="{0D108BD9-81ED-4DB2-BD59-A6C34878D82A}">
                    <a16:rowId xmlns:a16="http://schemas.microsoft.com/office/drawing/2014/main" val="10002"/>
                  </a:ext>
                </a:extLst>
              </a:tr>
            </a:tbl>
          </a:graphicData>
        </a:graphic>
      </p:graphicFrame>
      <p:sp>
        <p:nvSpPr>
          <p:cNvPr id="7" name="Slide Number Placeholder 6">
            <a:extLst>
              <a:ext uri="{FF2B5EF4-FFF2-40B4-BE49-F238E27FC236}">
                <a16:creationId xmlns:a16="http://schemas.microsoft.com/office/drawing/2014/main" id="{C8842F89-AB1C-B010-0879-CBC7E9F759A9}"/>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9" name="Subtitle 8">
            <a:extLst>
              <a:ext uri="{FF2B5EF4-FFF2-40B4-BE49-F238E27FC236}">
                <a16:creationId xmlns:a16="http://schemas.microsoft.com/office/drawing/2014/main" id="{7134497E-F597-88D3-6870-B26D8B9FE8C3}"/>
              </a:ext>
            </a:extLst>
          </p:cNvPr>
          <p:cNvSpPr>
            <a:spLocks noGrp="1"/>
          </p:cNvSpPr>
          <p:nvPr>
            <p:ph type="subTitle" idx="1"/>
          </p:nvPr>
        </p:nvSpPr>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sign&#10;&#10;Description automatically generated"/>
          <p:cNvPicPr>
            <a:picLocks noChangeAspect="1"/>
          </p:cNvPicPr>
          <p:nvPr/>
        </p:nvPicPr>
        <p:blipFill>
          <a:blip r:embed="rId2"/>
          <a:stretch>
            <a:fillRect/>
          </a:stretch>
        </p:blipFill>
        <p:spPr>
          <a:xfrm>
            <a:off x="11166335" y="-4141"/>
            <a:ext cx="1024285" cy="803416"/>
          </a:xfrm>
          <a:prstGeom prst="rect">
            <a:avLst/>
          </a:prstGeom>
        </p:spPr>
      </p:pic>
      <p:graphicFrame>
        <p:nvGraphicFramePr>
          <p:cNvPr id="2" name="Table 1"/>
          <p:cNvGraphicFramePr>
            <a:graphicFrameLocks noGrp="1"/>
          </p:cNvGraphicFramePr>
          <p:nvPr/>
        </p:nvGraphicFramePr>
        <p:xfrm>
          <a:off x="1276883" y="158911"/>
          <a:ext cx="9457186" cy="4189379"/>
        </p:xfrm>
        <a:graphic>
          <a:graphicData uri="http://schemas.openxmlformats.org/drawingml/2006/table">
            <a:tbl>
              <a:tblPr firstRow="1" bandRow="1">
                <a:tableStyleId>{5C22544A-7EE6-4342-B048-85BDC9FD1C3A}</a:tableStyleId>
              </a:tblPr>
              <a:tblGrid>
                <a:gridCol w="3157456">
                  <a:extLst>
                    <a:ext uri="{9D8B030D-6E8A-4147-A177-3AD203B41FA5}">
                      <a16:colId xmlns:a16="http://schemas.microsoft.com/office/drawing/2014/main" val="20000"/>
                    </a:ext>
                  </a:extLst>
                </a:gridCol>
                <a:gridCol w="3127095">
                  <a:extLst>
                    <a:ext uri="{9D8B030D-6E8A-4147-A177-3AD203B41FA5}">
                      <a16:colId xmlns:a16="http://schemas.microsoft.com/office/drawing/2014/main" val="20001"/>
                    </a:ext>
                  </a:extLst>
                </a:gridCol>
                <a:gridCol w="3172635">
                  <a:extLst>
                    <a:ext uri="{9D8B030D-6E8A-4147-A177-3AD203B41FA5}">
                      <a16:colId xmlns:a16="http://schemas.microsoft.com/office/drawing/2014/main" val="20002"/>
                    </a:ext>
                  </a:extLst>
                </a:gridCol>
              </a:tblGrid>
              <a:tr h="2011680">
                <a:tc>
                  <a:txBody>
                    <a:bodyPr/>
                    <a:lstStyle/>
                    <a:p>
                      <a:pPr fontAlgn="t"/>
                      <a:endParaRPr lang="en-US">
                        <a:effectLst/>
                      </a:endParaRPr>
                    </a:p>
                    <a:p>
                      <a:pPr algn="l" rtl="0" fontAlgn="base"/>
                      <a:r>
                        <a:rPr lang="en-US" sz="1800" u="none" strike="noStrike" dirty="0">
                          <a:effectLst/>
                        </a:rPr>
                        <a:t>Title: </a:t>
                      </a:r>
                      <a:r>
                        <a:rPr lang="en-US" sz="1800" b="0" i="0" u="none" strike="noStrike" noProof="0" dirty="0">
                          <a:effectLst/>
                          <a:latin typeface="Calibri" panose="020F0502020204030204"/>
                        </a:rPr>
                        <a:t>AFFECTIVE MUSIC PLAYER FOR MULTIPLE EMOTION RECOGNITION USING FACIAL EXPRESSIONS WITH SVM</a:t>
                      </a:r>
                      <a:r>
                        <a:rPr lang="en-US" sz="1800" u="none" strike="noStrike" dirty="0">
                          <a:effectLst/>
                        </a:rPr>
                        <a:t> </a:t>
                      </a:r>
                      <a:endParaRPr lang="en-US" sz="1800">
                        <a:effectLst/>
                      </a:endParaRPr>
                    </a:p>
                    <a:p>
                      <a:pPr lvl="0" algn="l">
                        <a:buNone/>
                      </a:pPr>
                      <a:r>
                        <a:rPr lang="en-US" sz="1800" dirty="0">
                          <a:effectLst/>
                        </a:rPr>
                        <a:t>Year:2021</a:t>
                      </a:r>
                    </a:p>
                  </a:txBody>
                  <a:tcPr/>
                </a:tc>
                <a:tc>
                  <a:txBody>
                    <a:bodyPr/>
                    <a:lstStyle/>
                    <a:p>
                      <a:pPr fontAlgn="t"/>
                      <a:endParaRPr lang="en-US">
                        <a:effectLst/>
                      </a:endParaRPr>
                    </a:p>
                    <a:p>
                      <a:pPr lvl="0" algn="l">
                        <a:buNone/>
                      </a:pPr>
                      <a:r>
                        <a:rPr lang="en-US" sz="1800" b="0" i="0" u="none" strike="noStrike" noProof="0" dirty="0">
                          <a:effectLst/>
                          <a:latin typeface="Calibri" panose="020F0502020204030204"/>
                        </a:rPr>
                        <a:t>SVM classifier based on </a:t>
                      </a:r>
                      <a:r>
                        <a:rPr lang="en-US" sz="1800" b="0" i="0" u="none" strike="noStrike" noProof="0" dirty="0">
                          <a:effectLst/>
                        </a:rPr>
                        <a:t>Kaggle dataset</a:t>
                      </a:r>
                      <a:endParaRPr lang="en-US" dirty="0"/>
                    </a:p>
                  </a:txBody>
                  <a:tcPr/>
                </a:tc>
                <a:tc>
                  <a:txBody>
                    <a:bodyPr/>
                    <a:lstStyle/>
                    <a:p>
                      <a:pPr fontAlgn="t"/>
                      <a:endParaRPr lang="en-US">
                        <a:effectLst/>
                      </a:endParaRPr>
                    </a:p>
                    <a:p>
                      <a:pPr lvl="0" algn="l">
                        <a:buNone/>
                      </a:pPr>
                      <a:r>
                        <a:rPr lang="en-US" sz="1800" b="0" i="0" u="none" strike="noStrike" noProof="0" dirty="0">
                          <a:effectLst/>
                          <a:latin typeface="Calibri" panose="020F0502020204030204"/>
                        </a:rPr>
                        <a:t>securing the control of users' emotions.</a:t>
                      </a:r>
                      <a:endParaRPr lang="en-US" dirty="0"/>
                    </a:p>
                  </a:txBody>
                  <a:tcPr/>
                </a:tc>
                <a:extLst>
                  <a:ext uri="{0D108BD9-81ED-4DB2-BD59-A6C34878D82A}">
                    <a16:rowId xmlns:a16="http://schemas.microsoft.com/office/drawing/2014/main" val="10000"/>
                  </a:ext>
                </a:extLst>
              </a:tr>
              <a:tr h="2177699">
                <a:tc>
                  <a:txBody>
                    <a:bodyPr/>
                    <a:lstStyle/>
                    <a:p>
                      <a:pPr fontAlgn="t"/>
                      <a:endParaRPr lang="en-US">
                        <a:effectLst/>
                      </a:endParaRPr>
                    </a:p>
                    <a:p>
                      <a:pPr algn="l" rtl="0" fontAlgn="base"/>
                      <a:r>
                        <a:rPr lang="en-US" sz="1800" u="none" strike="noStrike" dirty="0">
                          <a:effectLst/>
                        </a:rPr>
                        <a:t>Title: </a:t>
                      </a:r>
                      <a:r>
                        <a:rPr lang="en-US" sz="1800" b="0" i="0" u="none" strike="noStrike" noProof="0" dirty="0">
                          <a:effectLst/>
                          <a:latin typeface="Calibri" panose="020F0502020204030204"/>
                        </a:rPr>
                        <a:t>A Machine Learning Based Music Player by Detecting Emotions</a:t>
                      </a:r>
                    </a:p>
                    <a:p>
                      <a:pPr lvl="0" algn="l">
                        <a:buNone/>
                      </a:pPr>
                      <a:r>
                        <a:rPr lang="en-US" sz="1800" u="none" strike="noStrike" dirty="0">
                          <a:effectLst/>
                        </a:rPr>
                        <a:t>Year:2019</a:t>
                      </a:r>
                    </a:p>
                  </a:txBody>
                  <a:tcPr/>
                </a:tc>
                <a:tc>
                  <a:txBody>
                    <a:bodyPr/>
                    <a:lstStyle/>
                    <a:p>
                      <a:pPr fontAlgn="t"/>
                      <a:endParaRPr lang="en-US">
                        <a:effectLst/>
                      </a:endParaRPr>
                    </a:p>
                    <a:p>
                      <a:pPr algn="l" rtl="0" fontAlgn="base"/>
                      <a:r>
                        <a:rPr lang="en-US" sz="1800" u="none" strike="noStrike" dirty="0">
                          <a:effectLst/>
                        </a:rPr>
                        <a:t>SVM classifier and </a:t>
                      </a:r>
                      <a:r>
                        <a:rPr lang="en-US" sz="1800" b="0" i="0" u="none" strike="noStrike" noProof="0" dirty="0">
                          <a:effectLst/>
                          <a:latin typeface="Calibri" panose="020F0502020204030204"/>
                        </a:rPr>
                        <a:t>PyCharm tool for analysis.</a:t>
                      </a:r>
                      <a:endParaRPr lang="en-US" sz="1800" u="none" strike="noStrike" dirty="0">
                        <a:effectLst/>
                      </a:endParaRPr>
                    </a:p>
                  </a:txBody>
                  <a:tcPr/>
                </a:tc>
                <a:tc>
                  <a:txBody>
                    <a:bodyPr/>
                    <a:lstStyle/>
                    <a:p>
                      <a:pPr fontAlgn="t"/>
                      <a:endParaRPr lang="en-US">
                        <a:effectLst/>
                      </a:endParaRPr>
                    </a:p>
                    <a:p>
                      <a:pPr algn="l" rtl="0" fontAlgn="base"/>
                      <a:r>
                        <a:rPr lang="en-US" sz="1800" u="none" strike="noStrike" dirty="0">
                          <a:effectLst/>
                        </a:rPr>
                        <a:t> less in feature are detected using SVM classifier</a:t>
                      </a:r>
                      <a:r>
                        <a:rPr lang="en-US" sz="1800" dirty="0">
                          <a:effectLst/>
                        </a:rPr>
                        <a:t> </a:t>
                      </a:r>
                      <a:endParaRPr lang="en-US" b="0" i="0" dirty="0">
                        <a:effectLst/>
                      </a:endParaRP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276985" y="4348480"/>
          <a:ext cx="9499600" cy="2017395"/>
        </p:xfrm>
        <a:graphic>
          <a:graphicData uri="http://schemas.openxmlformats.org/drawingml/2006/table">
            <a:tbl>
              <a:tblPr firstRow="1" bandRow="1">
                <a:tableStyleId>{5C22544A-7EE6-4342-B048-85BDC9FD1C3A}</a:tableStyleId>
              </a:tblPr>
              <a:tblGrid>
                <a:gridCol w="3175635">
                  <a:extLst>
                    <a:ext uri="{9D8B030D-6E8A-4147-A177-3AD203B41FA5}">
                      <a16:colId xmlns:a16="http://schemas.microsoft.com/office/drawing/2014/main" val="20000"/>
                    </a:ext>
                  </a:extLst>
                </a:gridCol>
                <a:gridCol w="3148330">
                  <a:extLst>
                    <a:ext uri="{9D8B030D-6E8A-4147-A177-3AD203B41FA5}">
                      <a16:colId xmlns:a16="http://schemas.microsoft.com/office/drawing/2014/main" val="20001"/>
                    </a:ext>
                  </a:extLst>
                </a:gridCol>
                <a:gridCol w="3175635">
                  <a:extLst>
                    <a:ext uri="{9D8B030D-6E8A-4147-A177-3AD203B41FA5}">
                      <a16:colId xmlns:a16="http://schemas.microsoft.com/office/drawing/2014/main" val="20002"/>
                    </a:ext>
                  </a:extLst>
                </a:gridCol>
              </a:tblGrid>
              <a:tr h="2017395">
                <a:tc>
                  <a:txBody>
                    <a:bodyPr/>
                    <a:lstStyle/>
                    <a:p>
                      <a:pPr lvl="0" algn="l">
                        <a:buNone/>
                      </a:pPr>
                      <a:r>
                        <a:rPr lang="en-US" sz="1800" b="1" i="0" u="none" strike="noStrike" noProof="0" dirty="0">
                          <a:latin typeface="Calibri" panose="020F0502020204030204"/>
                        </a:rPr>
                        <a:t>Title :Spotify Genre Recommendation Based on User Emotion Using Deep Learning</a:t>
                      </a:r>
                      <a:endParaRPr lang="en-US" sz="1800" b="0" i="0" u="none" strike="noStrike" noProof="0" dirty="0">
                        <a:latin typeface="Calibri" panose="020F0502020204030204"/>
                      </a:endParaRPr>
                    </a:p>
                    <a:p>
                      <a:pPr lvl="0" algn="l">
                        <a:buNone/>
                      </a:pPr>
                      <a:r>
                        <a:rPr lang="en-US" sz="1800" b="1" i="0" u="none" strike="noStrike" noProof="0" dirty="0">
                          <a:latin typeface="Calibri" panose="020F0502020204030204"/>
                        </a:rPr>
                        <a:t>Year:2022</a:t>
                      </a:r>
                      <a:endParaRPr lang="en-US" sz="1800" b="0" i="0" u="none" strike="noStrike" noProof="0" dirty="0">
                        <a:latin typeface="Calibri" panose="020F0502020204030204"/>
                      </a:endParaRPr>
                    </a:p>
                    <a:p>
                      <a:pPr lvl="0">
                        <a:buNone/>
                      </a:pPr>
                      <a:endParaRPr lang="en-US" dirty="0"/>
                    </a:p>
                  </a:txBody>
                  <a:tcPr/>
                </a:tc>
                <a:tc>
                  <a:txBody>
                    <a:bodyPr/>
                    <a:lstStyle/>
                    <a:p>
                      <a:pPr lvl="0">
                        <a:buNone/>
                      </a:pPr>
                      <a:r>
                        <a:rPr lang="en-US" sz="1800" b="0" i="0" u="none" strike="noStrike" noProof="0" dirty="0">
                          <a:latin typeface="Calibri" panose="020F0502020204030204"/>
                        </a:rPr>
                        <a:t>Haar </a:t>
                      </a:r>
                      <a:r>
                        <a:rPr lang="en-US" sz="1800" b="0" i="0" u="none" strike="noStrike" noProof="0" dirty="0" err="1">
                          <a:latin typeface="Calibri" panose="020F0502020204030204"/>
                        </a:rPr>
                        <a:t>cascade,MTCNN</a:t>
                      </a:r>
                    </a:p>
                  </a:txBody>
                  <a:tcPr/>
                </a:tc>
                <a:tc>
                  <a:txBody>
                    <a:bodyPr/>
                    <a:lstStyle/>
                    <a:p>
                      <a:r>
                        <a:rPr lang="en-US" dirty="0"/>
                        <a:t>Works only on Threshold values</a:t>
                      </a:r>
                    </a:p>
                  </a:txBody>
                  <a:tcPr/>
                </a:tc>
                <a:extLst>
                  <a:ext uri="{0D108BD9-81ED-4DB2-BD59-A6C34878D82A}">
                    <a16:rowId xmlns:a16="http://schemas.microsoft.com/office/drawing/2014/main" val="10000"/>
                  </a:ext>
                </a:extLst>
              </a:tr>
            </a:tbl>
          </a:graphicData>
        </a:graphic>
      </p:graphicFrame>
      <p:sp>
        <p:nvSpPr>
          <p:cNvPr id="6" name="Slide Number Placeholder 5">
            <a:extLst>
              <a:ext uri="{FF2B5EF4-FFF2-40B4-BE49-F238E27FC236}">
                <a16:creationId xmlns:a16="http://schemas.microsoft.com/office/drawing/2014/main" id="{F0AE70B0-5B7D-63CF-5F42-74F424BDBBDF}"/>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8" name="Subtitle 7">
            <a:extLst>
              <a:ext uri="{FF2B5EF4-FFF2-40B4-BE49-F238E27FC236}">
                <a16:creationId xmlns:a16="http://schemas.microsoft.com/office/drawing/2014/main" id="{AF69BA9D-66BD-D2F3-314D-9A7F16D870B8}"/>
              </a:ext>
            </a:extLst>
          </p:cNvPr>
          <p:cNvSpPr>
            <a:spLocks noGrp="1"/>
          </p:cNvSpPr>
          <p:nvPr>
            <p:ph type="subTitle" idx="1"/>
          </p:nvPr>
        </p:nvSpPr>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22" y="108857"/>
            <a:ext cx="5703216" cy="982908"/>
          </a:xfrm>
        </p:spPr>
        <p:txBody>
          <a:bodyPr>
            <a:normAutofit/>
          </a:bodyPr>
          <a:lstStyle/>
          <a:p>
            <a:r>
              <a:rPr lang="en-US" sz="3800" dirty="0">
                <a:latin typeface="Times New Roman" panose="02020603050405020304"/>
                <a:cs typeface="Calibri Light" panose="020F0302020204030204"/>
              </a:rPr>
              <a:t>Hardware Requirements</a:t>
            </a:r>
            <a:endParaRPr lang="en-US" sz="3800" dirty="0">
              <a:latin typeface="Times New Roman" panose="02020603050405020304"/>
              <a:cs typeface="Times New Roman" panose="02020603050405020304"/>
            </a:endParaRPr>
          </a:p>
        </p:txBody>
      </p:sp>
      <p:sp>
        <p:nvSpPr>
          <p:cNvPr id="3" name="Subtitle 2"/>
          <p:cNvSpPr>
            <a:spLocks noGrp="1"/>
          </p:cNvSpPr>
          <p:nvPr>
            <p:ph idx="1"/>
          </p:nvPr>
        </p:nvSpPr>
        <p:spPr>
          <a:xfrm>
            <a:off x="296883" y="799275"/>
            <a:ext cx="5925951" cy="4611487"/>
          </a:xfrm>
        </p:spPr>
        <p:txBody>
          <a:bodyPr vert="horz" lIns="91440" tIns="45720" rIns="91440" bIns="45720" rtlCol="0" anchor="t">
            <a:normAutofit/>
          </a:bodyPr>
          <a:lstStyle/>
          <a:p>
            <a:pPr marL="0" indent="0">
              <a:buNone/>
            </a:pPr>
            <a:endParaRPr lang="en-IN" sz="1800" b="0" i="0" dirty="0">
              <a:solidFill>
                <a:srgbClr val="3B3835"/>
              </a:solidFill>
              <a:effectLst/>
              <a:latin typeface="Times New Roman" panose="02020603050405020304"/>
              <a:cs typeface="Times New Roman" panose="02020603050405020304"/>
            </a:endParaRPr>
          </a:p>
          <a:p>
            <a:r>
              <a:rPr lang="en-IN" sz="1800" dirty="0">
                <a:solidFill>
                  <a:srgbClr val="3B3835"/>
                </a:solidFill>
                <a:latin typeface="Times New Roman" panose="02020603050405020304"/>
                <a:cs typeface="Times New Roman" panose="02020603050405020304"/>
              </a:rPr>
              <a:t>PC with core i3 processor</a:t>
            </a:r>
            <a:endParaRPr lang="en-IN" sz="1800" dirty="0">
              <a:ea typeface="+mn-lt"/>
              <a:cs typeface="+mn-lt"/>
            </a:endParaRPr>
          </a:p>
          <a:p>
            <a:r>
              <a:rPr lang="en-IN" sz="1800" dirty="0">
                <a:solidFill>
                  <a:srgbClr val="3B3835"/>
                </a:solidFill>
                <a:latin typeface="Times New Roman" panose="02020603050405020304"/>
                <a:cs typeface="Times New Roman" panose="02020603050405020304"/>
              </a:rPr>
              <a:t> 4GB</a:t>
            </a:r>
            <a:r>
              <a:rPr lang="en-IN" sz="1800" b="0" i="0" dirty="0">
                <a:solidFill>
                  <a:srgbClr val="3B3835"/>
                </a:solidFill>
                <a:effectLst/>
                <a:latin typeface="Times New Roman" panose="02020603050405020304"/>
                <a:cs typeface="Times New Roman" panose="02020603050405020304"/>
              </a:rPr>
              <a:t> RAM or above</a:t>
            </a:r>
            <a:r>
              <a:rPr lang="en-IN" sz="1800" dirty="0">
                <a:solidFill>
                  <a:srgbClr val="3B3835"/>
                </a:solidFill>
                <a:latin typeface="Times New Roman" panose="02020603050405020304"/>
                <a:cs typeface="Times New Roman" panose="02020603050405020304"/>
              </a:rPr>
              <a:t> </a:t>
            </a:r>
            <a:endParaRPr lang="en-IN" sz="1800" b="0" i="0" dirty="0">
              <a:solidFill>
                <a:srgbClr val="3B3835"/>
              </a:solidFill>
              <a:effectLst/>
              <a:latin typeface="Times New Roman" panose="02020603050405020304"/>
              <a:cs typeface="Times New Roman" panose="02020603050405020304"/>
            </a:endParaRPr>
          </a:p>
          <a:p>
            <a:r>
              <a:rPr lang="en-IN" sz="1800" dirty="0">
                <a:solidFill>
                  <a:srgbClr val="3B3835"/>
                </a:solidFill>
                <a:latin typeface="Times New Roman" panose="02020603050405020304"/>
                <a:cs typeface="Times New Roman" panose="02020603050405020304"/>
              </a:rPr>
              <a:t> 50GB</a:t>
            </a:r>
            <a:r>
              <a:rPr lang="en-IN" sz="1800" b="0" i="0" dirty="0">
                <a:solidFill>
                  <a:srgbClr val="3B3835"/>
                </a:solidFill>
                <a:effectLst/>
                <a:latin typeface="Times New Roman" panose="02020603050405020304"/>
                <a:cs typeface="Times New Roman" panose="02020603050405020304"/>
              </a:rPr>
              <a:t> hard disk or above</a:t>
            </a:r>
          </a:p>
          <a:p>
            <a:r>
              <a:rPr lang="en-IN" sz="1800" dirty="0">
                <a:solidFill>
                  <a:srgbClr val="3B3835"/>
                </a:solidFill>
                <a:latin typeface="Times New Roman" panose="02020603050405020304"/>
                <a:cs typeface="Times New Roman" panose="02020603050405020304"/>
              </a:rPr>
              <a:t> </a:t>
            </a:r>
            <a:r>
              <a:rPr lang="en-IN" sz="1800" b="0" i="0" dirty="0">
                <a:solidFill>
                  <a:srgbClr val="3B3835"/>
                </a:solidFill>
                <a:effectLst/>
                <a:latin typeface="Times New Roman" panose="02020603050405020304"/>
                <a:cs typeface="Times New Roman" panose="02020603050405020304"/>
              </a:rPr>
              <a:t>2GB graphic card or above</a:t>
            </a:r>
            <a:r>
              <a:rPr lang="en-IN" sz="1800" dirty="0">
                <a:solidFill>
                  <a:srgbClr val="3B3835"/>
                </a:solidFill>
                <a:latin typeface="Times New Roman" panose="02020603050405020304"/>
                <a:cs typeface="Times New Roman" panose="02020603050405020304"/>
              </a:rPr>
              <a:t> </a:t>
            </a:r>
            <a:endParaRPr lang="en-IN" sz="1800" b="0" i="0" dirty="0">
              <a:solidFill>
                <a:srgbClr val="3B3835"/>
              </a:solidFill>
              <a:effectLst/>
              <a:latin typeface="Times New Roman" panose="02020603050405020304"/>
              <a:cs typeface="Times New Roman" panose="02020603050405020304"/>
            </a:endParaRPr>
          </a:p>
          <a:p>
            <a:endParaRPr lang="en-IN" sz="3800" dirty="0">
              <a:solidFill>
                <a:srgbClr val="3B3835"/>
              </a:solidFill>
              <a:latin typeface="Times New Roman" panose="02020603050405020304"/>
              <a:cs typeface="Times New Roman" panose="02020603050405020304"/>
            </a:endParaRPr>
          </a:p>
          <a:p>
            <a:pPr marL="0" indent="0">
              <a:buNone/>
            </a:pPr>
            <a:endParaRPr lang="en-IN" sz="1800" dirty="0">
              <a:solidFill>
                <a:srgbClr val="3B3835"/>
              </a:solidFill>
              <a:latin typeface="Times New Roman" panose="02020603050405020304"/>
              <a:cs typeface="Times New Roman" panose="02020603050405020304"/>
            </a:endParaRPr>
          </a:p>
          <a:p>
            <a:pPr marL="0" indent="0">
              <a:buNone/>
            </a:pPr>
            <a:endParaRPr lang="en-IN" sz="1800" dirty="0">
              <a:solidFill>
                <a:srgbClr val="3B3835"/>
              </a:solidFill>
              <a:latin typeface="Times New Roman" panose="02020603050405020304"/>
              <a:cs typeface="Times New Roman" panose="02020603050405020304"/>
            </a:endParaRPr>
          </a:p>
          <a:p>
            <a:pPr marL="0" indent="0">
              <a:buNone/>
            </a:pPr>
            <a:r>
              <a:rPr lang="en-IN" sz="1800" b="0" i="0" dirty="0">
                <a:solidFill>
                  <a:srgbClr val="3B3835"/>
                </a:solidFill>
                <a:effectLst/>
                <a:latin typeface="Times New Roman" panose="02020603050405020304"/>
                <a:cs typeface="Times New Roman" panose="02020603050405020304"/>
              </a:rPr>
              <a:t>• Windows </a:t>
            </a:r>
            <a:r>
              <a:rPr lang="en-IN" sz="1800" dirty="0">
                <a:solidFill>
                  <a:srgbClr val="3B3835"/>
                </a:solidFill>
                <a:latin typeface="Times New Roman" panose="02020603050405020304"/>
                <a:cs typeface="Times New Roman" panose="02020603050405020304"/>
              </a:rPr>
              <a:t>11,10</a:t>
            </a:r>
            <a:r>
              <a:rPr lang="en-IN" sz="1800" b="0" i="0" dirty="0">
                <a:solidFill>
                  <a:srgbClr val="3B3835"/>
                </a:solidFill>
                <a:effectLst/>
                <a:latin typeface="Times New Roman" panose="02020603050405020304"/>
                <a:cs typeface="Times New Roman" panose="02020603050405020304"/>
              </a:rPr>
              <a:t> </a:t>
            </a:r>
            <a:r>
              <a:rPr lang="en-IN" sz="1800" dirty="0">
                <a:solidFill>
                  <a:srgbClr val="3B3835"/>
                </a:solidFill>
                <a:latin typeface="Times New Roman" panose="02020603050405020304"/>
                <a:cs typeface="Times New Roman" panose="02020603050405020304"/>
              </a:rPr>
              <a:t>,7,8/Linux</a:t>
            </a:r>
            <a:endParaRPr lang="en-IN" dirty="0">
              <a:cs typeface="Calibri" panose="020F0502020204030204"/>
            </a:endParaRPr>
          </a:p>
          <a:p>
            <a:pPr marL="0" indent="0">
              <a:buNone/>
            </a:pPr>
            <a:r>
              <a:rPr lang="en-IN" sz="1800" b="0" i="0" dirty="0">
                <a:solidFill>
                  <a:srgbClr val="3B3835"/>
                </a:solidFill>
                <a:effectLst/>
                <a:latin typeface="Times New Roman" panose="02020603050405020304"/>
                <a:ea typeface="Source Sans Pro"/>
                <a:cs typeface="Times New Roman" panose="02020603050405020304"/>
              </a:rPr>
              <a:t>• Python 3.7</a:t>
            </a:r>
            <a:r>
              <a:rPr lang="en-IN" sz="1800" dirty="0">
                <a:solidFill>
                  <a:srgbClr val="3B3835"/>
                </a:solidFill>
                <a:latin typeface="Times New Roman" panose="02020603050405020304"/>
                <a:ea typeface="Source Sans Pro"/>
                <a:cs typeface="Times New Roman" panose="02020603050405020304"/>
              </a:rPr>
              <a:t> </a:t>
            </a:r>
            <a:endParaRPr lang="en-IN" sz="1800" b="0" i="0" dirty="0">
              <a:solidFill>
                <a:srgbClr val="3B3835"/>
              </a:solidFill>
              <a:effectLst/>
              <a:latin typeface="Times New Roman" panose="02020603050405020304"/>
              <a:ea typeface="Source Sans Pro"/>
              <a:cs typeface="Times New Roman" panose="02020603050405020304"/>
            </a:endParaRPr>
          </a:p>
          <a:p>
            <a:pPr marL="0" indent="0">
              <a:buNone/>
            </a:pPr>
            <a:r>
              <a:rPr lang="en-IN" sz="1800" b="0" i="0" dirty="0">
                <a:solidFill>
                  <a:srgbClr val="3B3835"/>
                </a:solidFill>
                <a:effectLst/>
                <a:latin typeface="Times New Roman" panose="02020603050405020304"/>
                <a:cs typeface="Times New Roman" panose="02020603050405020304"/>
              </a:rPr>
              <a:t>• Python Packages </a:t>
            </a:r>
            <a:endParaRPr lang="en-US" sz="1800">
              <a:latin typeface="Times New Roman" panose="02020603050405020304"/>
              <a:cs typeface="Times New Roman" panose="02020603050405020304"/>
            </a:endParaRPr>
          </a:p>
        </p:txBody>
      </p:sp>
      <p:pic>
        <p:nvPicPr>
          <p:cNvPr id="4" name="Picture 4" descr="A picture containing text, sign&#10;&#10;Description automatically generated"/>
          <p:cNvPicPr>
            <a:picLocks noChangeAspect="1"/>
          </p:cNvPicPr>
          <p:nvPr/>
        </p:nvPicPr>
        <p:blipFill>
          <a:blip r:embed="rId2"/>
          <a:stretch>
            <a:fillRect/>
          </a:stretch>
        </p:blipFill>
        <p:spPr>
          <a:xfrm>
            <a:off x="11166335" y="-4141"/>
            <a:ext cx="1024285" cy="803416"/>
          </a:xfrm>
          <a:prstGeom prst="rect">
            <a:avLst/>
          </a:prstGeom>
        </p:spPr>
      </p:pic>
      <p:sp>
        <p:nvSpPr>
          <p:cNvPr id="6" name="TextBox 5"/>
          <p:cNvSpPr txBox="1"/>
          <p:nvPr/>
        </p:nvSpPr>
        <p:spPr>
          <a:xfrm>
            <a:off x="197923" y="3043051"/>
            <a:ext cx="5618512"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800" dirty="0">
                <a:solidFill>
                  <a:srgbClr val="3B3835"/>
                </a:solidFill>
                <a:latin typeface="Times New Roman" panose="02020603050405020304"/>
                <a:cs typeface="Times New Roman" panose="02020603050405020304"/>
              </a:rPr>
              <a:t>Software Requirements</a:t>
            </a:r>
            <a:endParaRPr lang="en-US" sz="3800">
              <a:latin typeface="Times New Roman" panose="02020603050405020304"/>
              <a:ea typeface="+mn-lt"/>
              <a:cs typeface="+mn-lt"/>
            </a:endParaRPr>
          </a:p>
          <a:p>
            <a:pPr algn="l"/>
            <a:endParaRPr lang="en-US" sz="3800" dirty="0">
              <a:latin typeface="Times New Roman" panose="02020603050405020304"/>
              <a:cs typeface="Calibri" panose="020F0502020204030204"/>
            </a:endParaRPr>
          </a:p>
        </p:txBody>
      </p:sp>
      <p:sp>
        <p:nvSpPr>
          <p:cNvPr id="7" name="Slide Number Placeholder 6">
            <a:extLst>
              <a:ext uri="{FF2B5EF4-FFF2-40B4-BE49-F238E27FC236}">
                <a16:creationId xmlns:a16="http://schemas.microsoft.com/office/drawing/2014/main" id="{807184C7-3F87-D074-2E35-1631DA1B0C89}"/>
              </a:ext>
            </a:extLst>
          </p:cNvPr>
          <p:cNvSpPr>
            <a:spLocks noGrp="1"/>
          </p:cNvSpPr>
          <p:nvPr>
            <p:ph type="sldNum" sz="quarter" idx="12"/>
          </p:nvPr>
        </p:nvSpPr>
        <p:spPr/>
        <p:txBody>
          <a:bodyPr/>
          <a:lstStyle/>
          <a:p>
            <a:fld id="{330EA680-D336-4FF7-8B7A-9848BB0A1C32}"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473" y="206411"/>
            <a:ext cx="4731265" cy="1325563"/>
          </a:xfrm>
        </p:spPr>
        <p:txBody>
          <a:bodyPr/>
          <a:lstStyle/>
          <a:p>
            <a:pPr algn="ctr"/>
            <a:r>
              <a:rPr lang="en-US" b="1" dirty="0">
                <a:latin typeface="Times New Roman" panose="02020603050405020304"/>
                <a:cs typeface="Calibri Light" panose="020F0302020204030204"/>
              </a:rPr>
              <a:t>Data Collection</a:t>
            </a:r>
            <a:endParaRPr lang="en-US">
              <a:latin typeface="Times New Roman" panose="02020603050405020304"/>
              <a:cs typeface="Calibri Light" panose="020F0302020204030204"/>
            </a:endParaRPr>
          </a:p>
        </p:txBody>
      </p:sp>
      <p:pic>
        <p:nvPicPr>
          <p:cNvPr id="4" name="Picture 4"/>
          <p:cNvPicPr>
            <a:picLocks noChangeAspect="1"/>
          </p:cNvPicPr>
          <p:nvPr/>
        </p:nvPicPr>
        <p:blipFill>
          <a:blip r:embed="rId2"/>
          <a:stretch>
            <a:fillRect/>
          </a:stretch>
        </p:blipFill>
        <p:spPr>
          <a:xfrm>
            <a:off x="11166435" y="-4522"/>
            <a:ext cx="1028700" cy="809625"/>
          </a:xfrm>
          <a:prstGeom prst="rect">
            <a:avLst/>
          </a:prstGeom>
        </p:spPr>
      </p:pic>
      <p:sp>
        <p:nvSpPr>
          <p:cNvPr id="3" name="TextBox 2"/>
          <p:cNvSpPr txBox="1"/>
          <p:nvPr/>
        </p:nvSpPr>
        <p:spPr>
          <a:xfrm>
            <a:off x="606136" y="1714500"/>
            <a:ext cx="957237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US" dirty="0">
                <a:solidFill>
                  <a:srgbClr val="19224A"/>
                </a:solidFill>
                <a:latin typeface="Times New Roman" panose="02020603050405020304"/>
                <a:ea typeface="Roboto"/>
                <a:cs typeface="Roboto"/>
              </a:rPr>
              <a:t> Data collection is the process of gathering and measuring information from countless  different sources.</a:t>
            </a:r>
            <a:endParaRPr lang="en-US"/>
          </a:p>
          <a:p>
            <a:pPr marL="285750" indent="-285750" algn="just">
              <a:buFont typeface="Arial" panose="020B0604020202020204"/>
              <a:buChar char="•"/>
            </a:pPr>
            <a:endParaRPr lang="en-US" dirty="0">
              <a:solidFill>
                <a:srgbClr val="19224A"/>
              </a:solidFill>
              <a:latin typeface="Times New Roman" panose="02020603050405020304"/>
              <a:ea typeface="Roboto"/>
              <a:cs typeface="Roboto"/>
            </a:endParaRPr>
          </a:p>
          <a:p>
            <a:pPr marL="285750" indent="-285750" algn="just">
              <a:buFont typeface="Arial" panose="020B0604020202020204"/>
              <a:buChar char="•"/>
            </a:pPr>
            <a:r>
              <a:rPr lang="en-US" dirty="0">
                <a:latin typeface="Times New Roman" panose="02020603050405020304"/>
                <a:ea typeface="+mn-lt"/>
                <a:cs typeface="+mn-lt"/>
              </a:rPr>
              <a:t>In order to build intelligent applications capable of understanding, machine learning models need to digest large amounts of structured training data.</a:t>
            </a:r>
          </a:p>
          <a:p>
            <a:pPr marL="285750" indent="-285750" algn="just">
              <a:buFont typeface="Arial" panose="020B0604020202020204"/>
              <a:buChar char="•"/>
            </a:pPr>
            <a:endParaRPr lang="en-US" dirty="0">
              <a:solidFill>
                <a:srgbClr val="000000"/>
              </a:solidFill>
              <a:latin typeface="Times New Roman" panose="02020603050405020304"/>
              <a:ea typeface="Roboto"/>
              <a:cs typeface="Calibri" panose="020F0502020204030204"/>
            </a:endParaRPr>
          </a:p>
          <a:p>
            <a:pPr marL="285750" indent="-285750" algn="just">
              <a:buFont typeface="Arial" panose="020B0604020202020204"/>
              <a:buChar char="•"/>
            </a:pPr>
            <a:r>
              <a:rPr lang="en-US" dirty="0">
                <a:latin typeface="Times New Roman" panose="02020603050405020304"/>
                <a:ea typeface="+mn-lt"/>
                <a:cs typeface="+mn-lt"/>
              </a:rPr>
              <a:t>Data collection allows you to capture a record of past events so that we can use data analysis to find recurring patterns.</a:t>
            </a:r>
          </a:p>
          <a:p>
            <a:pPr marL="285750" indent="-285750" algn="just">
              <a:buFont typeface="Arial" panose="020B0604020202020204"/>
              <a:buChar char="•"/>
            </a:pPr>
            <a:endParaRPr lang="en-US" dirty="0">
              <a:solidFill>
                <a:srgbClr val="000000"/>
              </a:solidFill>
              <a:latin typeface="Times New Roman" panose="02020603050405020304"/>
              <a:ea typeface="Roboto"/>
              <a:cs typeface="Calibri" panose="020F0502020204030204"/>
            </a:endParaRPr>
          </a:p>
          <a:p>
            <a:pPr marL="285750" indent="-285750" algn="just">
              <a:buFont typeface="Arial" panose="020B0604020202020204"/>
              <a:buChar char="•"/>
            </a:pPr>
            <a:r>
              <a:rPr lang="en-US" dirty="0">
                <a:latin typeface="Times New Roman" panose="02020603050405020304"/>
                <a:ea typeface="+mn-lt"/>
                <a:cs typeface="+mn-lt"/>
              </a:rPr>
              <a:t>From those patterns, you build predictive models using machine learning algorithms that look for trends and predict future changes.</a:t>
            </a:r>
          </a:p>
          <a:p>
            <a:pPr marL="285750" indent="-285750" algn="just">
              <a:buFont typeface="Arial" panose="020B0604020202020204"/>
              <a:buChar char="•"/>
            </a:pPr>
            <a:endParaRPr lang="en-US" dirty="0">
              <a:solidFill>
                <a:srgbClr val="000000"/>
              </a:solidFill>
              <a:latin typeface="Times New Roman" panose="02020603050405020304"/>
              <a:ea typeface="Roboto"/>
              <a:cs typeface="Calibri" panose="020F0502020204030204"/>
            </a:endParaRPr>
          </a:p>
          <a:p>
            <a:pPr marL="285750" indent="-285750" algn="just">
              <a:buFont typeface="Arial" panose="020B0604020202020204"/>
              <a:buChar char="•"/>
            </a:pPr>
            <a:r>
              <a:rPr lang="en-US" dirty="0">
                <a:latin typeface="Times New Roman" panose="02020603050405020304"/>
                <a:ea typeface="+mn-lt"/>
                <a:cs typeface="+mn-lt"/>
              </a:rPr>
              <a:t>The data needs to be error-free and contain relevant information for the task at hand.</a:t>
            </a:r>
            <a:endParaRPr lang="en-US" dirty="0">
              <a:solidFill>
                <a:srgbClr val="000000"/>
              </a:solidFill>
              <a:latin typeface="Times New Roman" panose="02020603050405020304"/>
              <a:ea typeface="Roboto"/>
              <a:cs typeface="Calibri" panose="020F0502020204030204"/>
            </a:endParaRPr>
          </a:p>
        </p:txBody>
      </p:sp>
      <p:sp>
        <p:nvSpPr>
          <p:cNvPr id="6" name="Slide Number Placeholder 5">
            <a:extLst>
              <a:ext uri="{FF2B5EF4-FFF2-40B4-BE49-F238E27FC236}">
                <a16:creationId xmlns:a16="http://schemas.microsoft.com/office/drawing/2014/main" id="{506EEBC9-DF7D-D182-AAAD-3B82BC7EAE3A}"/>
              </a:ext>
            </a:extLst>
          </p:cNvPr>
          <p:cNvSpPr>
            <a:spLocks noGrp="1"/>
          </p:cNvSpPr>
          <p:nvPr>
            <p:ph type="sldNum" sz="quarter" idx="12"/>
          </p:nvPr>
        </p:nvSpPr>
        <p:spPr/>
        <p:txBody>
          <a:bodyPr/>
          <a:lstStyle/>
          <a:p>
            <a:fld id="{330EA680-D336-4FF7-8B7A-9848BB0A1C32}"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32BDB3-8F9F-0435-00FE-E37B11FAC769}"/>
              </a:ext>
            </a:extLst>
          </p:cNvPr>
          <p:cNvPicPr>
            <a:picLocks noChangeAspect="1"/>
          </p:cNvPicPr>
          <p:nvPr/>
        </p:nvPicPr>
        <p:blipFill>
          <a:blip r:embed="rId2"/>
          <a:stretch>
            <a:fillRect/>
          </a:stretch>
        </p:blipFill>
        <p:spPr>
          <a:xfrm>
            <a:off x="1016000" y="275802"/>
            <a:ext cx="9677399" cy="3060066"/>
          </a:xfrm>
          <a:prstGeom prst="rect">
            <a:avLst/>
          </a:prstGeom>
          <a:noFill/>
          <a:ln>
            <a:noFill/>
          </a:ln>
        </p:spPr>
      </p:pic>
      <p:pic>
        <p:nvPicPr>
          <p:cNvPr id="3" name="Picture 2">
            <a:extLst>
              <a:ext uri="{FF2B5EF4-FFF2-40B4-BE49-F238E27FC236}">
                <a16:creationId xmlns:a16="http://schemas.microsoft.com/office/drawing/2014/main" id="{7A65D9D1-8FD7-BA9D-0312-A437721F6195}"/>
              </a:ext>
            </a:extLst>
          </p:cNvPr>
          <p:cNvPicPr>
            <a:picLocks noChangeAspect="1"/>
          </p:cNvPicPr>
          <p:nvPr/>
        </p:nvPicPr>
        <p:blipFill>
          <a:blip r:embed="rId3"/>
          <a:stretch>
            <a:fillRect/>
          </a:stretch>
        </p:blipFill>
        <p:spPr>
          <a:xfrm>
            <a:off x="1016000" y="3429000"/>
            <a:ext cx="9677399" cy="3153199"/>
          </a:xfrm>
          <a:prstGeom prst="rect">
            <a:avLst/>
          </a:prstGeom>
          <a:noFill/>
          <a:ln>
            <a:noFill/>
          </a:ln>
        </p:spPr>
      </p:pic>
      <p:pic>
        <p:nvPicPr>
          <p:cNvPr id="4" name="Picture 4" descr="A picture containing text, sign&#10;&#10;Description automatically generated">
            <a:extLst>
              <a:ext uri="{FF2B5EF4-FFF2-40B4-BE49-F238E27FC236}">
                <a16:creationId xmlns:a16="http://schemas.microsoft.com/office/drawing/2014/main" id="{719BE2C6-0B25-E727-2335-162F77C23B11}"/>
              </a:ext>
            </a:extLst>
          </p:cNvPr>
          <p:cNvPicPr>
            <a:picLocks noChangeAspect="1"/>
          </p:cNvPicPr>
          <p:nvPr/>
        </p:nvPicPr>
        <p:blipFill>
          <a:blip r:embed="rId4"/>
          <a:stretch>
            <a:fillRect/>
          </a:stretch>
        </p:blipFill>
        <p:spPr>
          <a:xfrm>
            <a:off x="11166335" y="-4141"/>
            <a:ext cx="1024285" cy="803416"/>
          </a:xfrm>
          <a:prstGeom prst="rect">
            <a:avLst/>
          </a:prstGeom>
        </p:spPr>
      </p:pic>
      <p:sp>
        <p:nvSpPr>
          <p:cNvPr id="5" name="Slide Number Placeholder 4">
            <a:extLst>
              <a:ext uri="{FF2B5EF4-FFF2-40B4-BE49-F238E27FC236}">
                <a16:creationId xmlns:a16="http://schemas.microsoft.com/office/drawing/2014/main" id="{4BD31256-A7A4-93AF-6C1C-2EE3A0F44217}"/>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335816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EBCE87-0A37-5355-EE4F-FB709FA4781F}"/>
              </a:ext>
            </a:extLst>
          </p:cNvPr>
          <p:cNvPicPr>
            <a:picLocks noChangeAspect="1"/>
          </p:cNvPicPr>
          <p:nvPr/>
        </p:nvPicPr>
        <p:blipFill>
          <a:blip r:embed="rId2"/>
          <a:stretch>
            <a:fillRect/>
          </a:stretch>
        </p:blipFill>
        <p:spPr>
          <a:xfrm>
            <a:off x="1549401" y="1236133"/>
            <a:ext cx="9203266" cy="4656667"/>
          </a:xfrm>
          <a:prstGeom prst="rect">
            <a:avLst/>
          </a:prstGeom>
          <a:noFill/>
          <a:ln>
            <a:noFill/>
          </a:ln>
        </p:spPr>
      </p:pic>
      <p:pic>
        <p:nvPicPr>
          <p:cNvPr id="3" name="Picture 4" descr="A picture containing text, sign&#10;&#10;Description automatically generated">
            <a:extLst>
              <a:ext uri="{FF2B5EF4-FFF2-40B4-BE49-F238E27FC236}">
                <a16:creationId xmlns:a16="http://schemas.microsoft.com/office/drawing/2014/main" id="{95407F2C-A5AB-7AFF-110F-0D4AC2325EF3}"/>
              </a:ext>
            </a:extLst>
          </p:cNvPr>
          <p:cNvPicPr>
            <a:picLocks noChangeAspect="1"/>
          </p:cNvPicPr>
          <p:nvPr/>
        </p:nvPicPr>
        <p:blipFill>
          <a:blip r:embed="rId3"/>
          <a:stretch>
            <a:fillRect/>
          </a:stretch>
        </p:blipFill>
        <p:spPr>
          <a:xfrm>
            <a:off x="11166335" y="-4141"/>
            <a:ext cx="1024285" cy="803416"/>
          </a:xfrm>
          <a:prstGeom prst="rect">
            <a:avLst/>
          </a:prstGeom>
        </p:spPr>
      </p:pic>
      <p:sp>
        <p:nvSpPr>
          <p:cNvPr id="4" name="Slide Number Placeholder 3">
            <a:extLst>
              <a:ext uri="{FF2B5EF4-FFF2-40B4-BE49-F238E27FC236}">
                <a16:creationId xmlns:a16="http://schemas.microsoft.com/office/drawing/2014/main" id="{29331B9D-7EE4-0759-EBC6-7C5A7CE8B0B1}"/>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330271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486" y="137138"/>
            <a:ext cx="3860407" cy="1325563"/>
          </a:xfrm>
        </p:spPr>
        <p:txBody>
          <a:bodyPr/>
          <a:lstStyle/>
          <a:p>
            <a:r>
              <a:rPr lang="en-US" b="1" dirty="0">
                <a:latin typeface="Times New Roman" panose="02020603050405020304"/>
                <a:cs typeface="Calibri Light" panose="020F0302020204030204"/>
              </a:rPr>
              <a:t>Data Training</a:t>
            </a:r>
          </a:p>
        </p:txBody>
      </p:sp>
      <p:sp>
        <p:nvSpPr>
          <p:cNvPr id="3" name="Content Placeholder 2"/>
          <p:cNvSpPr>
            <a:spLocks noGrp="1"/>
          </p:cNvSpPr>
          <p:nvPr>
            <p:ph idx="1"/>
          </p:nvPr>
        </p:nvSpPr>
        <p:spPr>
          <a:xfrm>
            <a:off x="741744" y="1179372"/>
            <a:ext cx="10673937" cy="5479493"/>
          </a:xfrm>
        </p:spPr>
        <p:txBody>
          <a:bodyPr vert="horz" lIns="91440" tIns="45720" rIns="91440" bIns="45720" rtlCol="0" anchor="t">
            <a:normAutofit/>
          </a:bodyPr>
          <a:lstStyle/>
          <a:p>
            <a:pPr marL="0" indent="0">
              <a:buNone/>
            </a:pPr>
            <a:endParaRPr lang="en-US" sz="1800" dirty="0">
              <a:latin typeface="Times New Roman" panose="02020603050405020304"/>
              <a:ea typeface="+mn-lt"/>
              <a:cs typeface="+mn-lt"/>
            </a:endParaRPr>
          </a:p>
          <a:p>
            <a:r>
              <a:rPr lang="en-US" sz="1800" dirty="0">
                <a:latin typeface="Times New Roman" panose="02020603050405020304"/>
                <a:ea typeface="+mn-lt"/>
                <a:cs typeface="+mn-lt"/>
              </a:rPr>
              <a:t>The training data</a:t>
            </a:r>
            <a:r>
              <a:rPr lang="en-US" sz="1800" i="1" dirty="0">
                <a:latin typeface="Times New Roman" panose="02020603050405020304"/>
                <a:ea typeface="+mn-lt"/>
                <a:cs typeface="+mn-lt"/>
              </a:rPr>
              <a:t> i</a:t>
            </a:r>
            <a:r>
              <a:rPr lang="en-US" sz="1800" dirty="0">
                <a:latin typeface="Times New Roman" panose="02020603050405020304"/>
                <a:ea typeface="+mn-lt"/>
                <a:cs typeface="+mn-lt"/>
              </a:rPr>
              <a:t>s the biggest subset of the original dataset, which is used to train or fit the machine learning model. Firstly, the training data is fed to the ML algorithms, which lets them learn how to make predictions for the given task.</a:t>
            </a:r>
            <a:endParaRPr lang="en-US" sz="1800">
              <a:latin typeface="Times New Roman" panose="02020603050405020304"/>
              <a:cs typeface="Calibri" panose="020F0502020204030204"/>
            </a:endParaRPr>
          </a:p>
          <a:p>
            <a:pPr marL="0" indent="0">
              <a:buNone/>
            </a:pPr>
            <a:endParaRPr lang="en-US" sz="1800" dirty="0">
              <a:latin typeface="Times New Roman" panose="02020603050405020304"/>
              <a:ea typeface="+mn-lt"/>
              <a:cs typeface="+mn-lt"/>
            </a:endParaRPr>
          </a:p>
          <a:p>
            <a:r>
              <a:rPr lang="en-US" sz="1800" dirty="0">
                <a:latin typeface="Times New Roman" panose="02020603050405020304"/>
                <a:ea typeface="+mn-lt"/>
                <a:cs typeface="+mn-lt"/>
              </a:rPr>
              <a:t>Once the model is trained enough with the relevant training data, it is tested with the test data. We can understand the whole process of training and testing in three steps, which are as follows:-</a:t>
            </a:r>
          </a:p>
          <a:p>
            <a:pPr marL="0" indent="0">
              <a:buNone/>
            </a:pPr>
            <a:r>
              <a:rPr lang="en-US" sz="1800" dirty="0">
                <a:ea typeface="+mn-lt"/>
                <a:cs typeface="+mn-lt"/>
              </a:rPr>
              <a:t>          1.</a:t>
            </a:r>
            <a:r>
              <a:rPr lang="en-US" sz="1800" b="1" dirty="0">
                <a:ea typeface="+mn-lt"/>
                <a:cs typeface="+mn-lt"/>
              </a:rPr>
              <a:t>Feed:</a:t>
            </a:r>
            <a:r>
              <a:rPr lang="en-US" sz="1800" dirty="0">
                <a:ea typeface="+mn-lt"/>
                <a:cs typeface="+mn-lt"/>
              </a:rPr>
              <a:t> </a:t>
            </a:r>
            <a:r>
              <a:rPr lang="en-US" sz="1800" dirty="0">
                <a:latin typeface="Times New Roman" panose="02020603050405020304"/>
                <a:ea typeface="+mn-lt"/>
                <a:cs typeface="+mn-lt"/>
              </a:rPr>
              <a:t>Firstly, we need to train the model by feeding it with training input data.</a:t>
            </a:r>
            <a:endParaRPr lang="en-US">
              <a:latin typeface="Times New Roman" panose="02020603050405020304"/>
              <a:cs typeface="Calibri" panose="020F0502020204030204"/>
            </a:endParaRPr>
          </a:p>
          <a:p>
            <a:pPr marL="0" indent="0">
              <a:buNone/>
            </a:pPr>
            <a:endParaRPr lang="en-US" sz="1800" dirty="0">
              <a:ea typeface="+mn-lt"/>
              <a:cs typeface="+mn-lt"/>
            </a:endParaRPr>
          </a:p>
          <a:p>
            <a:pPr marL="0" indent="0">
              <a:buNone/>
            </a:pPr>
            <a:r>
              <a:rPr lang="en-US" sz="1800" dirty="0">
                <a:ea typeface="+mn-lt"/>
                <a:cs typeface="+mn-lt"/>
              </a:rPr>
              <a:t>          2.</a:t>
            </a:r>
            <a:r>
              <a:rPr lang="en-US" sz="1800" b="1" dirty="0">
                <a:ea typeface="+mn-lt"/>
                <a:cs typeface="+mn-lt"/>
              </a:rPr>
              <a:t>Define:</a:t>
            </a:r>
            <a:r>
              <a:rPr lang="en-US" sz="1800" dirty="0">
                <a:latin typeface="Times New Roman" panose="02020603050405020304"/>
                <a:ea typeface="+mn-lt"/>
                <a:cs typeface="+mn-lt"/>
              </a:rPr>
              <a:t> Now, training data is tagged with the corresponding outputs (in Supervised Learning), and the model transforms the training data into text vectors or a number of data features.</a:t>
            </a:r>
          </a:p>
          <a:p>
            <a:pPr marL="0" indent="0">
              <a:buNone/>
            </a:pPr>
            <a:endParaRPr lang="en-US" sz="1800" dirty="0">
              <a:ea typeface="+mn-lt"/>
              <a:cs typeface="+mn-lt"/>
            </a:endParaRPr>
          </a:p>
          <a:p>
            <a:pPr marL="0" indent="0">
              <a:buNone/>
            </a:pPr>
            <a:r>
              <a:rPr lang="en-US" sz="1800" dirty="0">
                <a:ea typeface="+mn-lt"/>
                <a:cs typeface="+mn-lt"/>
              </a:rPr>
              <a:t>          3.</a:t>
            </a:r>
            <a:r>
              <a:rPr lang="en-US" sz="1800" b="1" dirty="0">
                <a:ea typeface="+mn-lt"/>
                <a:cs typeface="+mn-lt"/>
              </a:rPr>
              <a:t>Test:</a:t>
            </a:r>
            <a:r>
              <a:rPr lang="en-US" sz="1800" dirty="0">
                <a:latin typeface="Times New Roman" panose="02020603050405020304"/>
                <a:ea typeface="+mn-lt"/>
                <a:cs typeface="+mn-lt"/>
              </a:rPr>
              <a:t> In the last step, we test the model by feeding it with the test data/unseen dataset. This step ensures that the model is trained efficiently and can generalize well.</a:t>
            </a:r>
          </a:p>
          <a:p>
            <a:pPr marL="0" indent="0">
              <a:buNone/>
            </a:pPr>
            <a:endParaRPr lang="en-US" sz="1800" dirty="0">
              <a:ea typeface="+mn-lt"/>
              <a:cs typeface="+mn-lt"/>
            </a:endParaRPr>
          </a:p>
          <a:p>
            <a:pPr marL="0" indent="0">
              <a:buNone/>
            </a:pPr>
            <a:endParaRPr lang="en-US" sz="1800" dirty="0">
              <a:ea typeface="+mn-lt"/>
              <a:cs typeface="+mn-lt"/>
            </a:endParaRPr>
          </a:p>
          <a:p>
            <a:pPr marL="0" indent="0">
              <a:buNone/>
            </a:pPr>
            <a:endParaRPr lang="en-US" sz="1800" dirty="0">
              <a:ea typeface="+mn-lt"/>
              <a:cs typeface="+mn-lt"/>
            </a:endParaRPr>
          </a:p>
        </p:txBody>
      </p:sp>
      <p:pic>
        <p:nvPicPr>
          <p:cNvPr id="4" name="Picture 4"/>
          <p:cNvPicPr>
            <a:picLocks noChangeAspect="1"/>
          </p:cNvPicPr>
          <p:nvPr/>
        </p:nvPicPr>
        <p:blipFill>
          <a:blip r:embed="rId2"/>
          <a:stretch>
            <a:fillRect/>
          </a:stretch>
        </p:blipFill>
        <p:spPr>
          <a:xfrm>
            <a:off x="11166435" y="-4522"/>
            <a:ext cx="1028700" cy="809625"/>
          </a:xfrm>
          <a:prstGeom prst="rect">
            <a:avLst/>
          </a:prstGeom>
        </p:spPr>
      </p:pic>
      <p:sp>
        <p:nvSpPr>
          <p:cNvPr id="5" name="Slide Number Placeholder 4">
            <a:extLst>
              <a:ext uri="{FF2B5EF4-FFF2-40B4-BE49-F238E27FC236}">
                <a16:creationId xmlns:a16="http://schemas.microsoft.com/office/drawing/2014/main" id="{889CADCB-55A5-76F2-8D87-C23516FE6D5F}"/>
              </a:ext>
            </a:extLst>
          </p:cNvPr>
          <p:cNvSpPr>
            <a:spLocks noGrp="1"/>
          </p:cNvSpPr>
          <p:nvPr>
            <p:ph type="sldNum" sz="quarter" idx="12"/>
          </p:nvPr>
        </p:nvSpPr>
        <p:spPr/>
        <p:txBody>
          <a:bodyPr/>
          <a:lstStyle/>
          <a:p>
            <a:fld id="{330EA680-D336-4FF7-8B7A-9848BB0A1C32}"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A43D34-92A1-F860-FE51-C168AD17B65A}"/>
              </a:ext>
            </a:extLst>
          </p:cNvPr>
          <p:cNvPicPr>
            <a:picLocks noChangeAspect="1"/>
          </p:cNvPicPr>
          <p:nvPr/>
        </p:nvPicPr>
        <p:blipFill>
          <a:blip r:embed="rId2"/>
          <a:stretch>
            <a:fillRect/>
          </a:stretch>
        </p:blipFill>
        <p:spPr>
          <a:xfrm flipV="1">
            <a:off x="1057298" y="482599"/>
            <a:ext cx="8975702" cy="3074692"/>
          </a:xfrm>
          <a:prstGeom prst="rect">
            <a:avLst/>
          </a:prstGeom>
          <a:noFill/>
          <a:ln>
            <a:noFill/>
          </a:ln>
        </p:spPr>
      </p:pic>
      <p:pic>
        <p:nvPicPr>
          <p:cNvPr id="3" name="Picture 2">
            <a:extLst>
              <a:ext uri="{FF2B5EF4-FFF2-40B4-BE49-F238E27FC236}">
                <a16:creationId xmlns:a16="http://schemas.microsoft.com/office/drawing/2014/main" id="{47BD912E-53CC-EC0E-7D9C-E9654CDFDA43}"/>
              </a:ext>
            </a:extLst>
          </p:cNvPr>
          <p:cNvPicPr>
            <a:picLocks noChangeAspect="1"/>
          </p:cNvPicPr>
          <p:nvPr/>
        </p:nvPicPr>
        <p:blipFill>
          <a:blip r:embed="rId3"/>
          <a:stretch>
            <a:fillRect/>
          </a:stretch>
        </p:blipFill>
        <p:spPr>
          <a:xfrm>
            <a:off x="1159936" y="3615267"/>
            <a:ext cx="8873064" cy="2946400"/>
          </a:xfrm>
          <a:prstGeom prst="rect">
            <a:avLst/>
          </a:prstGeom>
          <a:noFill/>
          <a:ln>
            <a:noFill/>
          </a:ln>
        </p:spPr>
      </p:pic>
      <p:sp>
        <p:nvSpPr>
          <p:cNvPr id="4" name="Slide Number Placeholder 3">
            <a:extLst>
              <a:ext uri="{FF2B5EF4-FFF2-40B4-BE49-F238E27FC236}">
                <a16:creationId xmlns:a16="http://schemas.microsoft.com/office/drawing/2014/main" id="{DD646776-F5B6-3A1D-5D0B-BEF33B47DB57}"/>
              </a:ext>
            </a:extLst>
          </p:cNvPr>
          <p:cNvSpPr>
            <a:spLocks noGrp="1"/>
          </p:cNvSpPr>
          <p:nvPr>
            <p:ph type="sldNum" sz="quarter" idx="12"/>
          </p:nvPr>
        </p:nvSpPr>
        <p:spPr/>
        <p:txBody>
          <a:bodyPr/>
          <a:lstStyle/>
          <a:p>
            <a:fld id="{330EA680-D336-4FF7-8B7A-9848BB0A1C32}" type="slidenum">
              <a:rPr lang="en-US" smtClean="0"/>
              <a:t>17</a:t>
            </a:fld>
            <a:endParaRPr lang="en-US"/>
          </a:p>
        </p:txBody>
      </p:sp>
      <p:pic>
        <p:nvPicPr>
          <p:cNvPr id="5" name="Picture 4">
            <a:extLst>
              <a:ext uri="{FF2B5EF4-FFF2-40B4-BE49-F238E27FC236}">
                <a16:creationId xmlns:a16="http://schemas.microsoft.com/office/drawing/2014/main" id="{AB54A734-30E1-CE7B-04F9-905A512B4713}"/>
              </a:ext>
            </a:extLst>
          </p:cNvPr>
          <p:cNvPicPr>
            <a:picLocks noChangeAspect="1"/>
          </p:cNvPicPr>
          <p:nvPr/>
        </p:nvPicPr>
        <p:blipFill>
          <a:blip r:embed="rId4"/>
          <a:stretch>
            <a:fillRect/>
          </a:stretch>
        </p:blipFill>
        <p:spPr>
          <a:xfrm>
            <a:off x="11161687" y="0"/>
            <a:ext cx="1030313" cy="810838"/>
          </a:xfrm>
          <a:prstGeom prst="rect">
            <a:avLst/>
          </a:prstGeom>
        </p:spPr>
      </p:pic>
    </p:spTree>
    <p:extLst>
      <p:ext uri="{BB962C8B-B14F-4D97-AF65-F5344CB8AC3E}">
        <p14:creationId xmlns:p14="http://schemas.microsoft.com/office/powerpoint/2010/main" val="3272560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D516-6867-9D18-14C8-940D8AA6B498}"/>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Conclusion</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8BEE62-A6D0-8ADA-5EA4-4273BAE229B1}"/>
              </a:ext>
            </a:extLst>
          </p:cNvPr>
          <p:cNvSpPr>
            <a:spLocks noGrp="1"/>
          </p:cNvSpPr>
          <p:nvPr>
            <p:ph idx="1"/>
          </p:nvPr>
        </p:nvSpPr>
        <p:spPr>
          <a:xfrm>
            <a:off x="1409268" y="1369290"/>
            <a:ext cx="9815459" cy="365991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Emotion-based music recommendation is a powerful tool that can help individuals discover new music that resonates with their current emotional state. By analyzing the emotional content of songs and comparing it to the listener's current emotional state, recommendation systems can provide personalized music suggestions that are more likely to resonate with the listener.</a:t>
            </a:r>
          </a:p>
          <a:p>
            <a:pPr marL="0" indent="0" algn="just">
              <a:buNone/>
            </a:pPr>
            <a:r>
              <a:rPr lang="en-US" sz="2000" dirty="0">
                <a:latin typeface="Times New Roman" panose="02020603050405020304" pitchFamily="18" charset="0"/>
                <a:cs typeface="Times New Roman" panose="02020603050405020304" pitchFamily="18" charset="0"/>
              </a:rPr>
              <a:t>However, emotion-based music recommendation systems are not without their limitations. First, accurately measuring the emotional content of music can be challenging, as emotions can be complex and subjective. Additionally, individuals may not always be aware of their own emotional state or may have difficulty expressing it accurately. Finally, while emotion-based music recommendation systems can help individuals discover new music, they may also reinforce existing emotional states and preferences, potentially limiting exposure to new musical genres and styles.</a:t>
            </a:r>
          </a:p>
          <a:p>
            <a:pPr marL="0" indent="0" algn="just">
              <a:buNone/>
            </a:pPr>
            <a:endParaRPr lang="en-IN" sz="2400" dirty="0"/>
          </a:p>
        </p:txBody>
      </p:sp>
      <p:pic>
        <p:nvPicPr>
          <p:cNvPr id="4" name="Picture 4" descr="A picture containing text, sign&#10;&#10;Description automatically generated">
            <a:extLst>
              <a:ext uri="{FF2B5EF4-FFF2-40B4-BE49-F238E27FC236}">
                <a16:creationId xmlns:a16="http://schemas.microsoft.com/office/drawing/2014/main" id="{DC49AD36-EA9F-A2AC-1963-A2EE642C5296}"/>
              </a:ext>
            </a:extLst>
          </p:cNvPr>
          <p:cNvPicPr>
            <a:picLocks noChangeAspect="1"/>
          </p:cNvPicPr>
          <p:nvPr/>
        </p:nvPicPr>
        <p:blipFill>
          <a:blip r:embed="rId2"/>
          <a:stretch>
            <a:fillRect/>
          </a:stretch>
        </p:blipFill>
        <p:spPr>
          <a:xfrm>
            <a:off x="11166335" y="-4141"/>
            <a:ext cx="1024285" cy="803416"/>
          </a:xfrm>
          <a:prstGeom prst="rect">
            <a:avLst/>
          </a:prstGeom>
        </p:spPr>
      </p:pic>
      <p:sp>
        <p:nvSpPr>
          <p:cNvPr id="5" name="Slide Number Placeholder 4">
            <a:extLst>
              <a:ext uri="{FF2B5EF4-FFF2-40B4-BE49-F238E27FC236}">
                <a16:creationId xmlns:a16="http://schemas.microsoft.com/office/drawing/2014/main" id="{3FE671A1-012E-CDAE-10C7-A140AB303641}"/>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385933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3333-88FF-A34A-9D61-D6B129171DE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874C8C2F-E7F2-4092-589E-9C7FB4891E7C}"/>
              </a:ext>
            </a:extLst>
          </p:cNvPr>
          <p:cNvPicPr>
            <a:picLocks noGrp="1" noChangeAspect="1"/>
          </p:cNvPicPr>
          <p:nvPr>
            <p:ph idx="1"/>
          </p:nvPr>
        </p:nvPicPr>
        <p:blipFill>
          <a:blip r:embed="rId2"/>
          <a:stretch>
            <a:fillRect/>
          </a:stretch>
        </p:blipFill>
        <p:spPr>
          <a:xfrm>
            <a:off x="569167" y="1825625"/>
            <a:ext cx="5150498" cy="3334204"/>
          </a:xfrm>
          <a:prstGeom prst="rect">
            <a:avLst/>
          </a:prstGeom>
          <a:noFill/>
          <a:ln>
            <a:noFill/>
          </a:ln>
        </p:spPr>
      </p:pic>
      <p:pic>
        <p:nvPicPr>
          <p:cNvPr id="5" name="Picture 4">
            <a:extLst>
              <a:ext uri="{FF2B5EF4-FFF2-40B4-BE49-F238E27FC236}">
                <a16:creationId xmlns:a16="http://schemas.microsoft.com/office/drawing/2014/main" id="{67EC1EBD-5FC7-187D-10B2-BA475B5862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9623" y="1825625"/>
            <a:ext cx="5763209" cy="3334204"/>
          </a:xfrm>
          <a:prstGeom prst="rect">
            <a:avLst/>
          </a:prstGeom>
          <a:noFill/>
          <a:ln>
            <a:noFill/>
          </a:ln>
        </p:spPr>
      </p:pic>
      <p:pic>
        <p:nvPicPr>
          <p:cNvPr id="6" name="Picture 4" descr="A picture containing text, sign&#10;&#10;Description automatically generated">
            <a:extLst>
              <a:ext uri="{FF2B5EF4-FFF2-40B4-BE49-F238E27FC236}">
                <a16:creationId xmlns:a16="http://schemas.microsoft.com/office/drawing/2014/main" id="{08D91B49-B871-30FA-FE6D-F746ACADFA49}"/>
              </a:ext>
            </a:extLst>
          </p:cNvPr>
          <p:cNvPicPr>
            <a:picLocks noChangeAspect="1"/>
          </p:cNvPicPr>
          <p:nvPr/>
        </p:nvPicPr>
        <p:blipFill>
          <a:blip r:embed="rId4"/>
          <a:stretch>
            <a:fillRect/>
          </a:stretch>
        </p:blipFill>
        <p:spPr>
          <a:xfrm>
            <a:off x="11166335" y="-4141"/>
            <a:ext cx="1024285" cy="803416"/>
          </a:xfrm>
          <a:prstGeom prst="rect">
            <a:avLst/>
          </a:prstGeom>
        </p:spPr>
      </p:pic>
      <p:sp>
        <p:nvSpPr>
          <p:cNvPr id="7" name="Slide Number Placeholder 6">
            <a:extLst>
              <a:ext uri="{FF2B5EF4-FFF2-40B4-BE49-F238E27FC236}">
                <a16:creationId xmlns:a16="http://schemas.microsoft.com/office/drawing/2014/main" id="{C495F254-E1E0-AFDD-3138-3415F7A54ADD}"/>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14830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189" y="-58621"/>
            <a:ext cx="3018312" cy="903186"/>
          </a:xfrm>
        </p:spPr>
        <p:txBody>
          <a:bodyPr>
            <a:normAutofit/>
          </a:bodyPr>
          <a:lstStyle/>
          <a:p>
            <a:r>
              <a:rPr lang="en-US" sz="3600" b="1" u="sng" dirty="0">
                <a:latin typeface="Times New Roman" panose="02020603050405020304"/>
                <a:cs typeface="Calibri Light" panose="020F0302020204030204"/>
              </a:rPr>
              <a:t>Introduction:-</a:t>
            </a:r>
          </a:p>
        </p:txBody>
      </p:sp>
      <p:pic>
        <p:nvPicPr>
          <p:cNvPr id="4" name="Picture 4" descr="A picture containing text, sign&#10;&#10;Description automatically generated"/>
          <p:cNvPicPr>
            <a:picLocks noChangeAspect="1"/>
          </p:cNvPicPr>
          <p:nvPr/>
        </p:nvPicPr>
        <p:blipFill>
          <a:blip r:embed="rId2"/>
          <a:stretch>
            <a:fillRect/>
          </a:stretch>
        </p:blipFill>
        <p:spPr>
          <a:xfrm>
            <a:off x="11166335" y="-4141"/>
            <a:ext cx="1024285" cy="803416"/>
          </a:xfrm>
          <a:prstGeom prst="rect">
            <a:avLst/>
          </a:prstGeom>
        </p:spPr>
      </p:pic>
      <p:sp>
        <p:nvSpPr>
          <p:cNvPr id="5" name="TextBox 4"/>
          <p:cNvSpPr txBox="1"/>
          <p:nvPr/>
        </p:nvSpPr>
        <p:spPr>
          <a:xfrm>
            <a:off x="500189" y="1185868"/>
            <a:ext cx="11051722"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pitchFamily="34" charset="0"/>
              <a:buChar char="•"/>
            </a:pPr>
            <a:r>
              <a:rPr lang="en-US" dirty="0">
                <a:latin typeface="Times New Roman" panose="02020603050405020304"/>
                <a:ea typeface="+mn-lt"/>
                <a:cs typeface="+mn-lt"/>
              </a:rPr>
              <a:t>Emotion based music player is a music player based on machine learning techniques which suggests the songs of the playlist based on a person's emotions and input.</a:t>
            </a:r>
          </a:p>
          <a:p>
            <a:pPr marL="285750" indent="-285750" algn="just">
              <a:buFont typeface="Arial" panose="020B0604020202020204" pitchFamily="34" charset="0"/>
              <a:buChar char="•"/>
            </a:pPr>
            <a:endParaRPr lang="en-US" dirty="0">
              <a:latin typeface="Times New Roman" panose="02020603050405020304"/>
              <a:ea typeface="+mn-lt"/>
              <a:cs typeface="+mn-lt"/>
            </a:endParaRPr>
          </a:p>
          <a:p>
            <a:pPr algn="just">
              <a:buFont typeface="Arial" panose="020B0604020202020204"/>
              <a:buChar char="•"/>
            </a:pPr>
            <a:r>
              <a:rPr lang="en-US" dirty="0">
                <a:latin typeface="Times New Roman" panose="02020603050405020304"/>
                <a:ea typeface="+mn-lt"/>
                <a:cs typeface="+mn-lt"/>
              </a:rPr>
              <a:t>   People in the  current world are suffering from a lot of stress related diseases due to various reasons.</a:t>
            </a:r>
          </a:p>
          <a:p>
            <a:pPr algn="just">
              <a:buFont typeface="Arial" panose="020B0604020202020204"/>
              <a:buChar char="•"/>
            </a:pPr>
            <a:endParaRPr lang="en-US" dirty="0">
              <a:latin typeface="Times New Roman" panose="02020603050405020304"/>
              <a:ea typeface="+mn-lt"/>
              <a:cs typeface="+mn-lt"/>
            </a:endParaRPr>
          </a:p>
          <a:p>
            <a:pPr algn="just">
              <a:buFont typeface="Arial" panose="020B0604020202020204"/>
              <a:buChar char="•"/>
            </a:pPr>
            <a:r>
              <a:rPr lang="en-US" dirty="0">
                <a:latin typeface="Times New Roman" panose="02020603050405020304"/>
                <a:ea typeface="+mn-lt"/>
                <a:cs typeface="+mn-lt"/>
              </a:rPr>
              <a:t>   One of the stress relief activities is listening to music, If the music played does not suit the current emotion of the      listener, it may aggravate stress of the user further.</a:t>
            </a:r>
            <a:endParaRPr lang="en-US" dirty="0">
              <a:latin typeface="Times New Roman" panose="02020603050405020304"/>
              <a:cs typeface="Calibri" panose="020F0502020204030204"/>
            </a:endParaRPr>
          </a:p>
          <a:p>
            <a:pPr algn="just"/>
            <a:endParaRPr lang="en-US" dirty="0">
              <a:latin typeface="Times New Roman" panose="02020603050405020304"/>
              <a:ea typeface="+mn-lt"/>
              <a:cs typeface="Times New Roman" panose="02020603050405020304"/>
            </a:endParaRPr>
          </a:p>
          <a:p>
            <a:pPr algn="just">
              <a:buFont typeface="Arial" panose="020B0604020202020204"/>
              <a:buChar char="•"/>
            </a:pPr>
            <a:r>
              <a:rPr lang="en-US" dirty="0">
                <a:latin typeface="Times New Roman" panose="02020603050405020304"/>
                <a:ea typeface="+mn-lt"/>
                <a:cs typeface="+mn-lt"/>
              </a:rPr>
              <a:t> This project proposes an emotion-based music player, which suggests songs based on user’s various emotions    namely happy, sad, angry and neutral.</a:t>
            </a:r>
          </a:p>
          <a:p>
            <a:pPr algn="just">
              <a:buFont typeface="Arial" panose="020B0604020202020204"/>
              <a:buChar char="•"/>
            </a:pPr>
            <a:endParaRPr lang="en-US" dirty="0">
              <a:latin typeface="Times New Roman" panose="02020603050405020304"/>
              <a:cs typeface="Calibri" panose="020F0502020204030204"/>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Emotion-based music recommendation can be beneficial in many ways. It helps the users to discover new music that they might not have found otherwise, and it can be also provided by a personalized listening experience that matches their current mood.</a:t>
            </a:r>
          </a:p>
          <a:p>
            <a:pPr marL="285750" indent="-285750" algn="just">
              <a:buFont typeface="Arial" panose="020B0604020202020204" pitchFamily="34" charset="0"/>
              <a:buChar char="•"/>
            </a:pPr>
            <a:endParaRPr lang="en-US" dirty="0">
              <a:latin typeface="Times New Roman" panose="02020603050405020304"/>
              <a:cs typeface="Calibri" panose="020F0502020204030204"/>
            </a:endParaRPr>
          </a:p>
          <a:p>
            <a:pPr algn="just">
              <a:buFont typeface="Arial" panose="020B0604020202020204"/>
              <a:buChar char="•"/>
            </a:pPr>
            <a:r>
              <a:rPr lang="en-US" dirty="0">
                <a:latin typeface="Times New Roman" panose="02020603050405020304"/>
                <a:cs typeface="Calibri" panose="020F0502020204030204"/>
              </a:rPr>
              <a:t> Algorithm used in this project is </a:t>
            </a:r>
            <a:r>
              <a:rPr lang="en-IN" altLang="en-US" dirty="0">
                <a:latin typeface="Times New Roman" panose="02020603050405020304"/>
                <a:cs typeface="Calibri" panose="020F0502020204030204"/>
              </a:rPr>
              <a:t>ANN (Artificial Neural Networks),  fisherface and Media Pipe/Package.</a:t>
            </a:r>
            <a:endParaRPr lang="en-US" dirty="0">
              <a:latin typeface="Times New Roman" panose="02020603050405020304"/>
              <a:cs typeface="Calibri" panose="020F0502020204030204"/>
            </a:endParaRPr>
          </a:p>
          <a:p>
            <a:pPr marL="342900" indent="-342900" algn="just">
              <a:buFont typeface="Arial" panose="020B0604020202020204"/>
              <a:buChar char="•"/>
            </a:pPr>
            <a:endParaRPr lang="en-US" dirty="0">
              <a:latin typeface="Times New Roman" panose="02020603050405020304"/>
              <a:cs typeface="Times New Roman" panose="02020603050405020304"/>
            </a:endParaRPr>
          </a:p>
          <a:p>
            <a:pPr algn="just"/>
            <a:endParaRPr lang="en-US" dirty="0">
              <a:latin typeface="Times New Roman" panose="02020603050405020304"/>
              <a:cs typeface="Calibri" panose="020F0502020204030204"/>
            </a:endParaRPr>
          </a:p>
          <a:p>
            <a:pPr algn="just"/>
            <a:endParaRPr lang="en-US" dirty="0">
              <a:latin typeface="Times New Roman" panose="02020603050405020304"/>
              <a:cs typeface="Calibri" panose="020F0502020204030204"/>
            </a:endParaRPr>
          </a:p>
          <a:p>
            <a:pPr marL="342900" indent="-342900" algn="just">
              <a:buFont typeface="Arial" panose="020B0604020202020204"/>
              <a:buChar char="•"/>
            </a:pPr>
            <a:endParaRPr lang="en-US" dirty="0">
              <a:latin typeface="Times New Roman" panose="02020603050405020304"/>
              <a:cs typeface="Calibri" panose="020F0502020204030204"/>
            </a:endParaRPr>
          </a:p>
          <a:p>
            <a:pPr algn="just"/>
            <a:endParaRPr lang="en-US" dirty="0">
              <a:latin typeface="Times New Roman" panose="02020603050405020304"/>
              <a:cs typeface="Calibri" panose="020F0502020204030204"/>
            </a:endParaRPr>
          </a:p>
          <a:p>
            <a:pPr marL="285750" indent="-285750" algn="just">
              <a:buFont typeface="Arial" panose="020B0604020202020204"/>
              <a:buChar char="•"/>
            </a:pPr>
            <a:endParaRPr lang="en-US" dirty="0">
              <a:latin typeface="Times New Roman" panose="02020603050405020304"/>
              <a:cs typeface="Calibri" panose="020F0502020204030204"/>
            </a:endParaRPr>
          </a:p>
          <a:p>
            <a:pPr marL="285750" indent="-285750" algn="just">
              <a:buFont typeface="Arial" panose="020B0604020202020204"/>
              <a:buChar char="•"/>
            </a:pPr>
            <a:endParaRPr lang="en-US" dirty="0">
              <a:latin typeface="Times New Roman" panose="02020603050405020304"/>
              <a:cs typeface="Calibri" panose="020F0502020204030204"/>
            </a:endParaRPr>
          </a:p>
        </p:txBody>
      </p:sp>
      <p:sp>
        <p:nvSpPr>
          <p:cNvPr id="6" name="Slide Number Placeholder 5">
            <a:extLst>
              <a:ext uri="{FF2B5EF4-FFF2-40B4-BE49-F238E27FC236}">
                <a16:creationId xmlns:a16="http://schemas.microsoft.com/office/drawing/2014/main" id="{8C3F8594-19F0-9D8F-EA01-8B991AF1FBDE}"/>
              </a:ext>
            </a:extLst>
          </p:cNvPr>
          <p:cNvSpPr>
            <a:spLocks noGrp="1"/>
          </p:cNvSpPr>
          <p:nvPr>
            <p:ph type="sldNum" sz="quarter" idx="12"/>
          </p:nvPr>
        </p:nvSpPr>
        <p:spPr/>
        <p:txBody>
          <a:bodyPr/>
          <a:lstStyle/>
          <a:p>
            <a:fld id="{330EA680-D336-4FF7-8B7A-9848BB0A1C32}"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857A3-064B-B384-63C7-9A7E74E34F33}"/>
              </a:ext>
            </a:extLst>
          </p:cNvPr>
          <p:cNvSpPr>
            <a:spLocks noGrp="1"/>
          </p:cNvSpPr>
          <p:nvPr>
            <p:ph idx="1"/>
          </p:nvPr>
        </p:nvSpPr>
        <p:spPr>
          <a:xfrm>
            <a:off x="347133" y="270933"/>
            <a:ext cx="11006667" cy="590603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Future Scope:-</a:t>
            </a:r>
          </a:p>
          <a:p>
            <a:pPr algn="just"/>
            <a:r>
              <a:rPr lang="en-US" sz="2000" dirty="0">
                <a:latin typeface="Times New Roman" panose="02020603050405020304" pitchFamily="18" charset="0"/>
                <a:cs typeface="Times New Roman" panose="02020603050405020304" pitchFamily="18" charset="0"/>
              </a:rPr>
              <a:t>Emotion detection: The system needs to be able to  detect the user's emotional state</a:t>
            </a:r>
          </a:p>
          <a:p>
            <a:pPr marL="0" indent="0" algn="just">
              <a:buNone/>
            </a:pPr>
            <a:r>
              <a:rPr lang="en-US" sz="2000" dirty="0">
                <a:latin typeface="Times New Roman" panose="02020603050405020304" pitchFamily="18" charset="0"/>
                <a:cs typeface="Times New Roman" panose="02020603050405020304" pitchFamily="18" charset="0"/>
              </a:rPr>
              <a:t> based on their input, such as their facial expressions,  or even their browsing history.</a:t>
            </a:r>
          </a:p>
          <a:p>
            <a:pPr algn="just"/>
            <a:r>
              <a:rPr lang="en-US" sz="2000" dirty="0">
                <a:latin typeface="Times New Roman" panose="02020603050405020304" pitchFamily="18" charset="0"/>
                <a:cs typeface="Times New Roman" panose="02020603050405020304" pitchFamily="18" charset="0"/>
              </a:rPr>
              <a:t>The system  able to adapt to the user’s  emotional </a:t>
            </a:r>
          </a:p>
          <a:p>
            <a:pPr marL="0" indent="0" algn="just">
              <a:buNone/>
            </a:pPr>
            <a:r>
              <a:rPr lang="en-US" sz="2000" dirty="0">
                <a:latin typeface="Times New Roman" panose="02020603050405020304" pitchFamily="18" charset="0"/>
                <a:cs typeface="Times New Roman" panose="02020603050405020304" pitchFamily="18" charset="0"/>
              </a:rPr>
              <a:t>states over the time and adjust its recommendations </a:t>
            </a:r>
          </a:p>
          <a:p>
            <a:pPr marL="0" indent="0" algn="just">
              <a:buNone/>
            </a:pPr>
            <a:r>
              <a:rPr lang="en-US" sz="2000" dirty="0">
                <a:latin typeface="Times New Roman" panose="02020603050405020304" pitchFamily="18" charset="0"/>
                <a:cs typeface="Times New Roman" panose="02020603050405020304" pitchFamily="18" charset="0"/>
              </a:rPr>
              <a:t>accordingly.</a:t>
            </a:r>
          </a:p>
          <a:p>
            <a:pPr algn="just"/>
            <a:r>
              <a:rPr lang="en-US" sz="2000" dirty="0">
                <a:latin typeface="Times New Roman" panose="02020603050405020304" pitchFamily="18" charset="0"/>
                <a:cs typeface="Times New Roman" panose="02020603050405020304" pitchFamily="18" charset="0"/>
              </a:rPr>
              <a:t>For better productivity the system needs to</a:t>
            </a:r>
          </a:p>
          <a:p>
            <a:pPr marL="0" indent="0" algn="just">
              <a:buNone/>
            </a:pPr>
            <a:r>
              <a:rPr lang="en-US" sz="2000" dirty="0">
                <a:latin typeface="Times New Roman" panose="02020603050405020304" pitchFamily="18" charset="0"/>
                <a:cs typeface="Times New Roman" panose="02020603050405020304" pitchFamily="18" charset="0"/>
              </a:rPr>
              <a:t> be integrated into a music streaming service </a:t>
            </a:r>
          </a:p>
          <a:p>
            <a:pPr marL="0" indent="0" algn="just">
              <a:buNone/>
            </a:pPr>
            <a:r>
              <a:rPr lang="en-US" sz="2000" dirty="0">
                <a:latin typeface="Times New Roman" panose="02020603050405020304" pitchFamily="18" charset="0"/>
                <a:cs typeface="Times New Roman" panose="02020603050405020304" pitchFamily="18" charset="0"/>
              </a:rPr>
              <a:t>or app so that it can access the user’s </a:t>
            </a:r>
          </a:p>
          <a:p>
            <a:pPr marL="0" indent="0" algn="just">
              <a:buNone/>
            </a:pPr>
            <a:r>
              <a:rPr lang="en-US" sz="2000" dirty="0">
                <a:latin typeface="Times New Roman" panose="02020603050405020304" pitchFamily="18" charset="0"/>
                <a:cs typeface="Times New Roman" panose="02020603050405020304" pitchFamily="18" charset="0"/>
              </a:rPr>
              <a:t>listening history and provide real-time recommendations.</a:t>
            </a:r>
          </a:p>
          <a:p>
            <a:pPr algn="just"/>
            <a:r>
              <a:rPr lang="en-US" sz="2000" dirty="0">
                <a:latin typeface="Times New Roman" panose="02020603050405020304" pitchFamily="18" charset="0"/>
                <a:cs typeface="Times New Roman" panose="02020603050405020304" pitchFamily="18" charset="0"/>
              </a:rPr>
              <a:t>Overall, the scope of emotion-based music recommendation systems involves combining advanced technologies such as artificial intelligence, machine learning, and natural language processing to provide a personalized and emotionally resonant music experience for users</a:t>
            </a:r>
            <a:r>
              <a:rPr lang="en-US" sz="2400" dirty="0">
                <a:latin typeface="Times New Roman" panose="02020603050405020304" pitchFamily="18" charset="0"/>
                <a:cs typeface="Times New Roman" panose="02020603050405020304" pitchFamily="18" charset="0"/>
              </a:rPr>
              <a:t>.</a:t>
            </a:r>
          </a:p>
          <a:p>
            <a:pPr marL="0" indent="0">
              <a:buNone/>
            </a:pPr>
            <a:endParaRPr lang="en-IN" dirty="0"/>
          </a:p>
        </p:txBody>
      </p:sp>
      <p:pic>
        <p:nvPicPr>
          <p:cNvPr id="9" name="Picture 8">
            <a:extLst>
              <a:ext uri="{FF2B5EF4-FFF2-40B4-BE49-F238E27FC236}">
                <a16:creationId xmlns:a16="http://schemas.microsoft.com/office/drawing/2014/main" id="{E590917B-1C97-80E6-7676-646564D22FD8}"/>
              </a:ext>
            </a:extLst>
          </p:cNvPr>
          <p:cNvPicPr>
            <a:picLocks noChangeAspect="1"/>
          </p:cNvPicPr>
          <p:nvPr/>
        </p:nvPicPr>
        <p:blipFill>
          <a:blip r:embed="rId2"/>
          <a:stretch>
            <a:fillRect/>
          </a:stretch>
        </p:blipFill>
        <p:spPr>
          <a:xfrm>
            <a:off x="6566790" y="1474582"/>
            <a:ext cx="5083343" cy="26656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Slide Number Placeholder 1">
            <a:extLst>
              <a:ext uri="{FF2B5EF4-FFF2-40B4-BE49-F238E27FC236}">
                <a16:creationId xmlns:a16="http://schemas.microsoft.com/office/drawing/2014/main" id="{1FF48443-0D11-8FAB-B878-B6031F138564}"/>
              </a:ext>
            </a:extLst>
          </p:cNvPr>
          <p:cNvSpPr>
            <a:spLocks noGrp="1"/>
          </p:cNvSpPr>
          <p:nvPr>
            <p:ph type="sldNum" sz="quarter" idx="12"/>
          </p:nvPr>
        </p:nvSpPr>
        <p:spPr/>
        <p:txBody>
          <a:bodyPr/>
          <a:lstStyle/>
          <a:p>
            <a:fld id="{330EA680-D336-4FF7-8B7A-9848BB0A1C32}" type="slidenum">
              <a:rPr lang="en-US" smtClean="0"/>
              <a:t>20</a:t>
            </a:fld>
            <a:endParaRPr lang="en-US"/>
          </a:p>
        </p:txBody>
      </p:sp>
      <p:pic>
        <p:nvPicPr>
          <p:cNvPr id="4" name="Picture 3">
            <a:extLst>
              <a:ext uri="{FF2B5EF4-FFF2-40B4-BE49-F238E27FC236}">
                <a16:creationId xmlns:a16="http://schemas.microsoft.com/office/drawing/2014/main" id="{43EB31B7-6D7C-8EF8-3CC8-9549C0AFAF44}"/>
              </a:ext>
            </a:extLst>
          </p:cNvPr>
          <p:cNvPicPr>
            <a:picLocks noChangeAspect="1"/>
          </p:cNvPicPr>
          <p:nvPr/>
        </p:nvPicPr>
        <p:blipFill>
          <a:blip r:embed="rId3"/>
          <a:stretch>
            <a:fillRect/>
          </a:stretch>
        </p:blipFill>
        <p:spPr>
          <a:xfrm>
            <a:off x="11161687" y="0"/>
            <a:ext cx="1030313" cy="810838"/>
          </a:xfrm>
          <a:prstGeom prst="rect">
            <a:avLst/>
          </a:prstGeom>
        </p:spPr>
      </p:pic>
    </p:spTree>
    <p:extLst>
      <p:ext uri="{BB962C8B-B14F-4D97-AF65-F5344CB8AC3E}">
        <p14:creationId xmlns:p14="http://schemas.microsoft.com/office/powerpoint/2010/main" val="1214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7369-6A9F-E542-965F-459D11D37B72}"/>
              </a:ext>
            </a:extLst>
          </p:cNvPr>
          <p:cNvSpPr>
            <a:spLocks noGrp="1"/>
          </p:cNvSpPr>
          <p:nvPr>
            <p:ph type="title"/>
          </p:nvPr>
        </p:nvSpPr>
        <p:spPr/>
        <p:txBody>
          <a:bodyPr>
            <a:normAutofit/>
          </a:bodyPr>
          <a:lstStyle/>
          <a:p>
            <a:r>
              <a:rPr lang="en-US" sz="3200" b="1" dirty="0"/>
              <a:t>Reference</a:t>
            </a:r>
            <a:br>
              <a:rPr lang="en-US" sz="3200" b="1" dirty="0"/>
            </a:br>
            <a:endParaRPr lang="en-IN" sz="3200" b="1" dirty="0"/>
          </a:p>
        </p:txBody>
      </p:sp>
      <p:sp>
        <p:nvSpPr>
          <p:cNvPr id="3" name="Content Placeholder 2">
            <a:extLst>
              <a:ext uri="{FF2B5EF4-FFF2-40B4-BE49-F238E27FC236}">
                <a16:creationId xmlns:a16="http://schemas.microsoft.com/office/drawing/2014/main" id="{A7EB1B82-F06E-36FA-F3FC-79573EC1D04E}"/>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 Agarwal, G., and Om, H. (2021). An efficient supervised framework for music mood recognition using autoencoder-based optimised support vector regression model. IET Signal Process.</a:t>
            </a:r>
          </a:p>
          <a:p>
            <a:pPr marL="0" indent="0">
              <a:buNone/>
            </a:pPr>
            <a:r>
              <a:rPr lang="en-IN" sz="2000" dirty="0">
                <a:latin typeface="Times New Roman" panose="02020603050405020304" pitchFamily="18" charset="0"/>
                <a:cs typeface="Times New Roman" panose="02020603050405020304" pitchFamily="18" charset="0"/>
              </a:rPr>
              <a:t>[2] A Novel Music Emotion Recognition Model Using Neural Network Technology(2021) Sec. Emotion Science</a:t>
            </a:r>
          </a:p>
          <a:p>
            <a:pPr marL="0" indent="0">
              <a:buNone/>
            </a:pPr>
            <a:r>
              <a:rPr lang="en-IN" sz="2000" dirty="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Aljanaki</a:t>
            </a:r>
            <a:r>
              <a:rPr lang="en-IN" sz="2000" dirty="0">
                <a:latin typeface="Times New Roman" panose="02020603050405020304" pitchFamily="18" charset="0"/>
                <a:cs typeface="Times New Roman" panose="02020603050405020304" pitchFamily="18" charset="0"/>
              </a:rPr>
              <a:t>, A., Yang, Y. H., and </a:t>
            </a:r>
            <a:r>
              <a:rPr lang="en-IN" sz="2000" dirty="0" err="1">
                <a:latin typeface="Times New Roman" panose="02020603050405020304" pitchFamily="18" charset="0"/>
                <a:cs typeface="Times New Roman" panose="02020603050405020304" pitchFamily="18" charset="0"/>
              </a:rPr>
              <a:t>Soleymani</a:t>
            </a:r>
            <a:r>
              <a:rPr lang="en-IN" sz="2000" dirty="0">
                <a:latin typeface="Times New Roman" panose="02020603050405020304" pitchFamily="18" charset="0"/>
                <a:cs typeface="Times New Roman" panose="02020603050405020304" pitchFamily="18" charset="0"/>
              </a:rPr>
              <a:t>, M. (2017). Developing a benchmark for emotional analysis of music.</a:t>
            </a:r>
          </a:p>
          <a:p>
            <a:pPr marL="0" indent="0">
              <a:buNone/>
            </a:pPr>
            <a:r>
              <a:rPr lang="en-IN" sz="2000" dirty="0">
                <a:latin typeface="Times New Roman" panose="02020603050405020304" pitchFamily="18" charset="0"/>
                <a:cs typeface="Times New Roman" panose="02020603050405020304" pitchFamily="18" charset="0"/>
              </a:rPr>
              <a:t>[4] </a:t>
            </a:r>
            <a:r>
              <a:rPr lang="en-IN" sz="2000" dirty="0" err="1">
                <a:latin typeface="Times New Roman" panose="02020603050405020304" pitchFamily="18" charset="0"/>
                <a:cs typeface="Times New Roman" panose="02020603050405020304" pitchFamily="18" charset="0"/>
              </a:rPr>
              <a:t>Bressan</a:t>
            </a:r>
            <a:r>
              <a:rPr lang="en-IN" sz="2000" dirty="0">
                <a:latin typeface="Times New Roman" panose="02020603050405020304" pitchFamily="18" charset="0"/>
                <a:cs typeface="Times New Roman" panose="02020603050405020304" pitchFamily="18" charset="0"/>
              </a:rPr>
              <a:t>, G. M., and Azevedo, B. C. F. (2018). A comparison of classifiers for musical genres classification and music emotion recognition. Adv. Math. Sci. Appl.</a:t>
            </a:r>
          </a:p>
        </p:txBody>
      </p:sp>
      <p:pic>
        <p:nvPicPr>
          <p:cNvPr id="4" name="Picture 4" descr="A picture containing text, sign&#10;&#10;Description automatically generated">
            <a:extLst>
              <a:ext uri="{FF2B5EF4-FFF2-40B4-BE49-F238E27FC236}">
                <a16:creationId xmlns:a16="http://schemas.microsoft.com/office/drawing/2014/main" id="{E93DB0C8-72E9-0880-B6CC-5538FA35A386}"/>
              </a:ext>
            </a:extLst>
          </p:cNvPr>
          <p:cNvPicPr>
            <a:picLocks noChangeAspect="1"/>
          </p:cNvPicPr>
          <p:nvPr/>
        </p:nvPicPr>
        <p:blipFill>
          <a:blip r:embed="rId2"/>
          <a:stretch>
            <a:fillRect/>
          </a:stretch>
        </p:blipFill>
        <p:spPr>
          <a:xfrm>
            <a:off x="11166335" y="-4141"/>
            <a:ext cx="1024285" cy="803416"/>
          </a:xfrm>
          <a:prstGeom prst="rect">
            <a:avLst/>
          </a:prstGeom>
        </p:spPr>
      </p:pic>
      <p:sp>
        <p:nvSpPr>
          <p:cNvPr id="5" name="Slide Number Placeholder 4">
            <a:extLst>
              <a:ext uri="{FF2B5EF4-FFF2-40B4-BE49-F238E27FC236}">
                <a16:creationId xmlns:a16="http://schemas.microsoft.com/office/drawing/2014/main" id="{6E93E702-3261-E58E-46E5-FD7E41B0C928}"/>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564762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Black" panose="020B0A04020102020204" pitchFamily="34" charset="0"/>
              </a:rPr>
              <a:t>THANK YOU</a:t>
            </a:r>
          </a:p>
        </p:txBody>
      </p:sp>
      <p:pic>
        <p:nvPicPr>
          <p:cNvPr id="4" name="Picture 4" descr="A picture containing text, sign&#10;&#10;Description automatically generated"/>
          <p:cNvPicPr>
            <a:picLocks noChangeAspect="1"/>
          </p:cNvPicPr>
          <p:nvPr/>
        </p:nvPicPr>
        <p:blipFill>
          <a:blip r:embed="rId2"/>
          <a:stretch>
            <a:fillRect/>
          </a:stretch>
        </p:blipFill>
        <p:spPr>
          <a:xfrm>
            <a:off x="11166335" y="-4141"/>
            <a:ext cx="1024285" cy="803416"/>
          </a:xfrm>
          <a:prstGeom prst="rect">
            <a:avLst/>
          </a:prstGeom>
        </p:spPr>
      </p:pic>
      <p:sp>
        <p:nvSpPr>
          <p:cNvPr id="5" name="Slide Number Placeholder 4">
            <a:extLst>
              <a:ext uri="{FF2B5EF4-FFF2-40B4-BE49-F238E27FC236}">
                <a16:creationId xmlns:a16="http://schemas.microsoft.com/office/drawing/2014/main" id="{0C566E37-F00C-3CBF-E1B1-7299C6526A5F}"/>
              </a:ext>
            </a:extLst>
          </p:cNvPr>
          <p:cNvSpPr>
            <a:spLocks noGrp="1"/>
          </p:cNvSpPr>
          <p:nvPr>
            <p:ph type="sldNum" sz="quarter" idx="12"/>
          </p:nvPr>
        </p:nvSpPr>
        <p:spPr/>
        <p:txBody>
          <a:bodyPr/>
          <a:lstStyle/>
          <a:p>
            <a:fld id="{330EA680-D336-4FF7-8B7A-9848BB0A1C32}" type="slidenum">
              <a:rPr lang="en-US" smtClean="0"/>
              <a:t>22</a:t>
            </a:fld>
            <a:endParaRPr lang="en-US"/>
          </a:p>
        </p:txBody>
      </p:sp>
      <p:sp>
        <p:nvSpPr>
          <p:cNvPr id="7" name="Subtitle 6">
            <a:extLst>
              <a:ext uri="{FF2B5EF4-FFF2-40B4-BE49-F238E27FC236}">
                <a16:creationId xmlns:a16="http://schemas.microsoft.com/office/drawing/2014/main" id="{F4C1DD33-25C4-069C-E8C6-3C340ED26843}"/>
              </a:ext>
            </a:extLst>
          </p:cNvPr>
          <p:cNvSpPr>
            <a:spLocks noGrp="1"/>
          </p:cNvSpPr>
          <p:nvPr>
            <p:ph type="subTitle" idx="1"/>
          </p:nvPr>
        </p:nvSpPr>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i="1" u="sng">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a:xfrm>
            <a:off x="1000760" y="1581150"/>
            <a:ext cx="10515600" cy="4351338"/>
          </a:xfrm>
        </p:spPr>
        <p:txBody>
          <a:bodyPr/>
          <a:lstStyle/>
          <a:p>
            <a:r>
              <a:rPr lang="en-IN" altLang="en-US" sz="1800" dirty="0">
                <a:latin typeface="Times New Roman" panose="02020603050405020304" charset="0"/>
                <a:cs typeface="Times New Roman" panose="02020603050405020304" charset="0"/>
              </a:rPr>
              <a:t>The Project is to develop an Emotion Based Music Recommendation </a:t>
            </a:r>
            <a:r>
              <a:rPr lang="en-IN" altLang="en-US" sz="1800" dirty="0" err="1">
                <a:latin typeface="Times New Roman" panose="02020603050405020304" charset="0"/>
                <a:cs typeface="Times New Roman" panose="02020603050405020304" charset="0"/>
              </a:rPr>
              <a:t>System,Which</a:t>
            </a:r>
            <a:r>
              <a:rPr lang="en-IN" altLang="en-US" sz="1800" dirty="0">
                <a:latin typeface="Times New Roman" panose="02020603050405020304" charset="0"/>
                <a:cs typeface="Times New Roman" panose="02020603050405020304" charset="0"/>
              </a:rPr>
              <a:t> is an Web Based Application meant for users to Listen songs based on their facial emotion.</a:t>
            </a:r>
          </a:p>
          <a:p>
            <a:r>
              <a:rPr lang="en-IN" altLang="en-US" sz="1800" dirty="0">
                <a:latin typeface="Times New Roman" panose="02020603050405020304" charset="0"/>
                <a:cs typeface="Times New Roman" panose="02020603050405020304" charset="0"/>
              </a:rPr>
              <a:t>The proposed model will extract user’s facial expressions and features to determine the current mood of the user.</a:t>
            </a:r>
          </a:p>
          <a:p>
            <a:r>
              <a:rPr lang="en-US" altLang="en-US" sz="1800" dirty="0">
                <a:latin typeface="Times New Roman" panose="02020603050405020304" charset="0"/>
                <a:cs typeface="Times New Roman" panose="02020603050405020304" charset="0"/>
              </a:rPr>
              <a:t>The aim of emotion-based music recommendation is to enhance the user's listening experience by providing them with music that resonates with their current emotions.</a:t>
            </a:r>
            <a:endParaRPr lang="en-IN" altLang="en-US" sz="1800" dirty="0">
              <a:latin typeface="Times New Roman" panose="02020603050405020304" charset="0"/>
              <a:cs typeface="Times New Roman" panose="02020603050405020304" charset="0"/>
            </a:endParaRPr>
          </a:p>
          <a:p>
            <a:r>
              <a:rPr lang="en-IN" altLang="en-US" sz="1800" dirty="0">
                <a:latin typeface="Times New Roman" panose="02020603050405020304" charset="0"/>
                <a:cs typeface="Times New Roman" panose="02020603050405020304" charset="0"/>
              </a:rPr>
              <a:t>Once the emotion is detected , playlist of songs suitable to the mood of the user will be presented to the user.</a:t>
            </a:r>
          </a:p>
          <a:p>
            <a:endParaRPr lang="en-IN" altLang="en-US" sz="1800"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3163570" y="3874135"/>
            <a:ext cx="5332730" cy="2618740"/>
          </a:xfrm>
          <a:prstGeom prst="rect">
            <a:avLst/>
          </a:prstGeom>
        </p:spPr>
      </p:pic>
      <p:pic>
        <p:nvPicPr>
          <p:cNvPr id="6" name="Picture 4" descr="A picture containing text, sign&#10;&#10;Description automatically generated">
            <a:extLst>
              <a:ext uri="{FF2B5EF4-FFF2-40B4-BE49-F238E27FC236}">
                <a16:creationId xmlns:a16="http://schemas.microsoft.com/office/drawing/2014/main" id="{52A7D5AB-781F-0C70-B8FD-268017782232}"/>
              </a:ext>
            </a:extLst>
          </p:cNvPr>
          <p:cNvPicPr>
            <a:picLocks noChangeAspect="1"/>
          </p:cNvPicPr>
          <p:nvPr/>
        </p:nvPicPr>
        <p:blipFill>
          <a:blip r:embed="rId3"/>
          <a:stretch>
            <a:fillRect/>
          </a:stretch>
        </p:blipFill>
        <p:spPr>
          <a:xfrm>
            <a:off x="11166335" y="-4141"/>
            <a:ext cx="1024285" cy="803416"/>
          </a:xfrm>
          <a:prstGeom prst="rect">
            <a:avLst/>
          </a:prstGeom>
        </p:spPr>
      </p:pic>
      <p:sp>
        <p:nvSpPr>
          <p:cNvPr id="7" name="Slide Number Placeholder 6">
            <a:extLst>
              <a:ext uri="{FF2B5EF4-FFF2-40B4-BE49-F238E27FC236}">
                <a16:creationId xmlns:a16="http://schemas.microsoft.com/office/drawing/2014/main" id="{D4ED4AC3-7BC5-A838-0BD8-12758AEE24F1}"/>
              </a:ext>
            </a:extLst>
          </p:cNvPr>
          <p:cNvSpPr>
            <a:spLocks noGrp="1"/>
          </p:cNvSpPr>
          <p:nvPr>
            <p:ph type="sldNum" sz="quarter" idx="12"/>
          </p:nvPr>
        </p:nvSpPr>
        <p:spPr>
          <a:xfrm>
            <a:off x="8610600" y="6356350"/>
            <a:ext cx="2688771" cy="365125"/>
          </a:xfrm>
        </p:spPr>
        <p:txBody>
          <a:bodyPr/>
          <a:lstStyle/>
          <a:p>
            <a:fld id="{330EA680-D336-4FF7-8B7A-9848BB0A1C32}"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AD66-FE8D-7A7C-A3E5-A010126A781D}"/>
              </a:ext>
            </a:extLst>
          </p:cNvPr>
          <p:cNvSpPr>
            <a:spLocks noGrp="1"/>
          </p:cNvSpPr>
          <p:nvPr>
            <p:ph type="title"/>
          </p:nvPr>
        </p:nvSpPr>
        <p:spPr>
          <a:xfrm>
            <a:off x="344542" y="337157"/>
            <a:ext cx="7776818" cy="1005302"/>
          </a:xfrm>
        </p:spPr>
        <p:txBody>
          <a:bodyPr>
            <a:normAutofit/>
          </a:bodyPr>
          <a:lstStyle/>
          <a:p>
            <a:r>
              <a:rPr lang="en-US" sz="3600" b="1" u="sng" dirty="0">
                <a:latin typeface="Times New Roman"/>
                <a:cs typeface="Calibri Light"/>
              </a:rPr>
              <a:t>Existing System</a:t>
            </a:r>
          </a:p>
        </p:txBody>
      </p:sp>
      <p:sp>
        <p:nvSpPr>
          <p:cNvPr id="3" name="Content Placeholder 2">
            <a:extLst>
              <a:ext uri="{FF2B5EF4-FFF2-40B4-BE49-F238E27FC236}">
                <a16:creationId xmlns:a16="http://schemas.microsoft.com/office/drawing/2014/main" id="{1131D079-83BB-339D-7D7C-62037F5877BF}"/>
              </a:ext>
            </a:extLst>
          </p:cNvPr>
          <p:cNvSpPr>
            <a:spLocks noGrp="1"/>
          </p:cNvSpPr>
          <p:nvPr>
            <p:ph idx="1"/>
          </p:nvPr>
        </p:nvSpPr>
        <p:spPr>
          <a:xfrm>
            <a:off x="296761" y="1489022"/>
            <a:ext cx="11023172" cy="4299689"/>
          </a:xfrm>
        </p:spPr>
        <p:txBody>
          <a:bodyPr vert="horz" lIns="91440" tIns="45720" rIns="91440" bIns="45720" rtlCol="0" anchor="t">
            <a:normAutofit fontScale="92500" lnSpcReduction="20000"/>
          </a:bodyPr>
          <a:lstStyle/>
          <a:p>
            <a:pPr marL="0" indent="0" algn="just">
              <a:buNone/>
            </a:pPr>
            <a:endParaRPr lang="en-US" sz="1800" dirty="0">
              <a:latin typeface="Times New Roman"/>
              <a:cs typeface="Calibri"/>
            </a:endParaRPr>
          </a:p>
          <a:p>
            <a:pPr algn="just"/>
            <a:r>
              <a:rPr lang="en-US" sz="1800" dirty="0">
                <a:latin typeface="Times New Roman"/>
                <a:cs typeface="Calibri"/>
              </a:rPr>
              <a:t>In the present system the music player, plays the music based the user input.</a:t>
            </a:r>
          </a:p>
          <a:p>
            <a:pPr algn="just"/>
            <a:endParaRPr lang="en-US" sz="1800" dirty="0">
              <a:latin typeface="Times New Roman"/>
              <a:cs typeface="Calibri"/>
            </a:endParaRPr>
          </a:p>
          <a:p>
            <a:pPr algn="just"/>
            <a:r>
              <a:rPr lang="en-US" sz="1800" dirty="0">
                <a:latin typeface="Times New Roman"/>
                <a:cs typeface="Calibri"/>
              </a:rPr>
              <a:t>Present system is  not AI integrated  </a:t>
            </a:r>
          </a:p>
          <a:p>
            <a:pPr marL="0" indent="0" algn="just">
              <a:buNone/>
            </a:pPr>
            <a:endParaRPr lang="en-US" sz="1800" dirty="0">
              <a:latin typeface="Times New Roman"/>
              <a:cs typeface="Calibri"/>
            </a:endParaRPr>
          </a:p>
          <a:p>
            <a:pPr algn="just"/>
            <a:r>
              <a:rPr lang="en-US" sz="1800" dirty="0">
                <a:latin typeface="Times New Roman"/>
                <a:cs typeface="Calibri"/>
              </a:rPr>
              <a:t>In the current </a:t>
            </a:r>
            <a:r>
              <a:rPr lang="en-US" sz="1800" dirty="0">
                <a:latin typeface="Times New Roman"/>
                <a:ea typeface="+mn-lt"/>
                <a:cs typeface="+mn-lt"/>
              </a:rPr>
              <a:t>system you have to listen trending or random or you wanted song or you have to follow you music playlist.</a:t>
            </a:r>
          </a:p>
          <a:p>
            <a:pPr marL="0" indent="0" algn="just">
              <a:buNone/>
            </a:pPr>
            <a:endParaRPr lang="en-US" sz="1800" dirty="0">
              <a:latin typeface="Times New Roman"/>
              <a:ea typeface="+mn-lt"/>
              <a:cs typeface="+mn-lt"/>
            </a:endParaRPr>
          </a:p>
          <a:p>
            <a:pPr algn="just"/>
            <a:r>
              <a:rPr lang="en-US" sz="1800" dirty="0">
                <a:latin typeface="Times New Roman"/>
                <a:ea typeface="+mn-lt"/>
                <a:cs typeface="+mn-lt"/>
              </a:rPr>
              <a:t>Current system there are different systems like MoodFuse helps analyze the emotional content of song,</a:t>
            </a:r>
          </a:p>
          <a:p>
            <a:pPr marL="0" indent="0" algn="just">
              <a:buNone/>
            </a:pPr>
            <a:r>
              <a:rPr lang="en-US" sz="1800" dirty="0">
                <a:latin typeface="Times New Roman"/>
                <a:ea typeface="+mn-lt"/>
                <a:cs typeface="+mn-lt"/>
              </a:rPr>
              <a:t>Last.fm Users can search for songs based on their mood and receive recommendations based on their listening history.</a:t>
            </a:r>
          </a:p>
          <a:p>
            <a:pPr marL="0" indent="0" algn="just">
              <a:buNone/>
            </a:pPr>
            <a:endParaRPr lang="en-US" sz="1800" dirty="0">
              <a:latin typeface="Times New Roman"/>
              <a:cs typeface="Calibri"/>
            </a:endParaRPr>
          </a:p>
          <a:p>
            <a:pPr algn="just"/>
            <a:r>
              <a:rPr lang="en-US" sz="1800" dirty="0">
                <a:latin typeface="Times New Roman"/>
                <a:cs typeface="Calibri"/>
              </a:rPr>
              <a:t>It takes more time to classify large number of  songs.</a:t>
            </a:r>
          </a:p>
          <a:p>
            <a:pPr marL="0" indent="0" algn="just">
              <a:buNone/>
            </a:pPr>
            <a:endParaRPr lang="en-US" sz="1800" dirty="0">
              <a:latin typeface="Times New Roman"/>
              <a:cs typeface="Calibri"/>
            </a:endParaRPr>
          </a:p>
          <a:p>
            <a:pPr algn="just"/>
            <a:r>
              <a:rPr lang="en-US" sz="1800" dirty="0">
                <a:latin typeface="Times New Roman"/>
                <a:cs typeface="Calibri"/>
              </a:rPr>
              <a:t>This music streaming service has a "mood" feature that allows users to select a mood (e.g. happy, sad, energetic) and then generates a playlist based on that mood.</a:t>
            </a:r>
          </a:p>
          <a:p>
            <a:pPr marL="0" indent="0" algn="just">
              <a:buNone/>
            </a:pPr>
            <a:endParaRPr lang="en-US" sz="1800" dirty="0">
              <a:latin typeface="Times New Roman"/>
              <a:cs typeface="Calibri"/>
            </a:endParaRPr>
          </a:p>
          <a:p>
            <a:pPr algn="just"/>
            <a:endParaRPr lang="en-US" sz="1800" dirty="0">
              <a:latin typeface="Times New Roman"/>
              <a:cs typeface="Calibri"/>
            </a:endParaRPr>
          </a:p>
          <a:p>
            <a:pPr algn="just"/>
            <a:endParaRPr lang="en-US" sz="1800" dirty="0">
              <a:latin typeface="Times New Roman"/>
              <a:cs typeface="Calibri"/>
            </a:endParaRPr>
          </a:p>
          <a:p>
            <a:pPr algn="just"/>
            <a:endParaRPr lang="en-US" sz="1800" dirty="0">
              <a:latin typeface="Times New Roman"/>
              <a:cs typeface="Calibri"/>
            </a:endParaRPr>
          </a:p>
        </p:txBody>
      </p:sp>
      <p:pic>
        <p:nvPicPr>
          <p:cNvPr id="6" name="Picture 4" descr="A picture containing text, sign&#10;&#10;Description automatically generated">
            <a:extLst>
              <a:ext uri="{FF2B5EF4-FFF2-40B4-BE49-F238E27FC236}">
                <a16:creationId xmlns:a16="http://schemas.microsoft.com/office/drawing/2014/main" id="{1F39B895-5D07-29CD-F23C-7FCC2961CD77}"/>
              </a:ext>
            </a:extLst>
          </p:cNvPr>
          <p:cNvPicPr>
            <a:picLocks noChangeAspect="1"/>
          </p:cNvPicPr>
          <p:nvPr/>
        </p:nvPicPr>
        <p:blipFill>
          <a:blip r:embed="rId2"/>
          <a:stretch>
            <a:fillRect/>
          </a:stretch>
        </p:blipFill>
        <p:spPr>
          <a:xfrm>
            <a:off x="11166335" y="-4141"/>
            <a:ext cx="1024285" cy="803416"/>
          </a:xfrm>
          <a:prstGeom prst="rect">
            <a:avLst/>
          </a:prstGeom>
        </p:spPr>
      </p:pic>
      <p:sp>
        <p:nvSpPr>
          <p:cNvPr id="5" name="Slide Number Placeholder 4">
            <a:extLst>
              <a:ext uri="{FF2B5EF4-FFF2-40B4-BE49-F238E27FC236}">
                <a16:creationId xmlns:a16="http://schemas.microsoft.com/office/drawing/2014/main" id="{7D34545E-5D8A-34AD-376A-90A3B83256A3}"/>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335276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BF78C-A95B-8FAD-44E8-92D50DCD5ABE}"/>
              </a:ext>
            </a:extLst>
          </p:cNvPr>
          <p:cNvSpPr txBox="1"/>
          <p:nvPr/>
        </p:nvSpPr>
        <p:spPr>
          <a:xfrm>
            <a:off x="345406" y="136525"/>
            <a:ext cx="11201400" cy="5447645"/>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Problem Statement</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problem with existing music recommendation systems is their inability to capture the emotional context of Music.</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problem statement for an emotion-based music recommendation system is to design and implement an algorithm that can  detect  the emotional context of a music track and recommend music that is emotionally  with the listener's current mood in efficient manner.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must consider various factors such as musical characteristics, lyrics, and the listener's music preferences and history to generate accurate recommendations.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solution to this problem will require advanced algorithms that can accurately classify Face </a:t>
            </a:r>
            <a:r>
              <a:rPr lang="en-US" dirty="0" err="1">
                <a:latin typeface="Times New Roman" panose="02020603050405020304" pitchFamily="18" charset="0"/>
                <a:cs typeface="Times New Roman" panose="02020603050405020304" pitchFamily="18" charset="0"/>
              </a:rPr>
              <a:t>recongnition</a:t>
            </a:r>
            <a:r>
              <a:rPr lang="en-US" dirty="0">
                <a:latin typeface="Times New Roman" panose="02020603050405020304" pitchFamily="18" charset="0"/>
                <a:cs typeface="Times New Roman" panose="02020603050405020304" pitchFamily="18" charset="0"/>
              </a:rPr>
              <a:t> into different emotional categories and use machine learning to learn from user feedback to improve recommendation accuracy over time.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a result, music lovers often struggle to find music that aligns with their mood or current emotional state.</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EE4F885-5BDD-EF07-7635-304F6970D416}"/>
              </a:ext>
            </a:extLst>
          </p:cNvPr>
          <p:cNvSpPr>
            <a:spLocks noGrp="1"/>
          </p:cNvSpPr>
          <p:nvPr>
            <p:ph type="sldNum" sz="quarter" idx="12"/>
          </p:nvPr>
        </p:nvSpPr>
        <p:spPr/>
        <p:txBody>
          <a:bodyPr/>
          <a:lstStyle/>
          <a:p>
            <a:fld id="{330EA680-D336-4FF7-8B7A-9848BB0A1C32}" type="slidenum">
              <a:rPr lang="en-US" smtClean="0"/>
              <a:t>5</a:t>
            </a:fld>
            <a:endParaRPr lang="en-US"/>
          </a:p>
        </p:txBody>
      </p:sp>
      <p:pic>
        <p:nvPicPr>
          <p:cNvPr id="4" name="Picture 3">
            <a:extLst>
              <a:ext uri="{FF2B5EF4-FFF2-40B4-BE49-F238E27FC236}">
                <a16:creationId xmlns:a16="http://schemas.microsoft.com/office/drawing/2014/main" id="{367AE9A7-7C41-E261-25FF-67A288538035}"/>
              </a:ext>
            </a:extLst>
          </p:cNvPr>
          <p:cNvPicPr>
            <a:picLocks noChangeAspect="1"/>
          </p:cNvPicPr>
          <p:nvPr/>
        </p:nvPicPr>
        <p:blipFill>
          <a:blip r:embed="rId2"/>
          <a:stretch>
            <a:fillRect/>
          </a:stretch>
        </p:blipFill>
        <p:spPr>
          <a:xfrm>
            <a:off x="11161687" y="0"/>
            <a:ext cx="1030313" cy="810838"/>
          </a:xfrm>
          <a:prstGeom prst="rect">
            <a:avLst/>
          </a:prstGeom>
        </p:spPr>
      </p:pic>
    </p:spTree>
    <p:extLst>
      <p:ext uri="{BB962C8B-B14F-4D97-AF65-F5344CB8AC3E}">
        <p14:creationId xmlns:p14="http://schemas.microsoft.com/office/powerpoint/2010/main" val="421749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i="1" u="sng" dirty="0"/>
              <a:t>System Architecture:-</a:t>
            </a:r>
          </a:p>
        </p:txBody>
      </p:sp>
      <p:pic>
        <p:nvPicPr>
          <p:cNvPr id="4" name="Content Placeholder 3"/>
          <p:cNvPicPr>
            <a:picLocks noGrp="1" noChangeAspect="1"/>
          </p:cNvPicPr>
          <p:nvPr>
            <p:ph idx="1"/>
          </p:nvPr>
        </p:nvPicPr>
        <p:blipFill>
          <a:blip r:embed="rId2"/>
          <a:stretch>
            <a:fillRect/>
          </a:stretch>
        </p:blipFill>
        <p:spPr>
          <a:xfrm>
            <a:off x="3910330" y="1536065"/>
            <a:ext cx="4371340" cy="4885055"/>
          </a:xfrm>
          <a:prstGeom prst="rect">
            <a:avLst/>
          </a:prstGeom>
        </p:spPr>
      </p:pic>
      <p:sp>
        <p:nvSpPr>
          <p:cNvPr id="5" name="Slide Number Placeholder 4">
            <a:extLst>
              <a:ext uri="{FF2B5EF4-FFF2-40B4-BE49-F238E27FC236}">
                <a16:creationId xmlns:a16="http://schemas.microsoft.com/office/drawing/2014/main" id="{9A18855D-86BA-36DD-00D2-93690132DC6C}"/>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3" name="Picture 2">
            <a:extLst>
              <a:ext uri="{FF2B5EF4-FFF2-40B4-BE49-F238E27FC236}">
                <a16:creationId xmlns:a16="http://schemas.microsoft.com/office/drawing/2014/main" id="{61026293-6A6E-BCB0-5FD9-D4A20B64F660}"/>
              </a:ext>
            </a:extLst>
          </p:cNvPr>
          <p:cNvPicPr>
            <a:picLocks noChangeAspect="1"/>
          </p:cNvPicPr>
          <p:nvPr/>
        </p:nvPicPr>
        <p:blipFill>
          <a:blip r:embed="rId3"/>
          <a:stretch>
            <a:fillRect/>
          </a:stretch>
        </p:blipFill>
        <p:spPr>
          <a:xfrm>
            <a:off x="11161687" y="0"/>
            <a:ext cx="1030313" cy="8108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5" y="374819"/>
            <a:ext cx="4898266" cy="843279"/>
          </a:xfrm>
        </p:spPr>
        <p:txBody>
          <a:bodyPr>
            <a:normAutofit/>
          </a:bodyPr>
          <a:lstStyle/>
          <a:p>
            <a:r>
              <a:rPr lang="en-US" sz="3800" dirty="0">
                <a:latin typeface="Times New Roman" panose="02020603050405020304"/>
                <a:cs typeface="Calibri Light" panose="020F0302020204030204"/>
              </a:rPr>
              <a:t>Necessary Libraries:</a:t>
            </a:r>
            <a:endParaRPr lang="en-US" sz="3800">
              <a:latin typeface="Times New Roman" panose="02020603050405020304"/>
              <a:cs typeface="Times New Roman" panose="02020603050405020304"/>
            </a:endParaRPr>
          </a:p>
        </p:txBody>
      </p:sp>
      <p:sp>
        <p:nvSpPr>
          <p:cNvPr id="3" name="Subtitle 2"/>
          <p:cNvSpPr>
            <a:spLocks noGrp="1"/>
          </p:cNvSpPr>
          <p:nvPr>
            <p:ph type="subTitle" idx="1"/>
          </p:nvPr>
        </p:nvSpPr>
        <p:spPr>
          <a:xfrm>
            <a:off x="703644" y="1574359"/>
            <a:ext cx="6052007" cy="4553146"/>
          </a:xfrm>
        </p:spPr>
        <p:txBody>
          <a:bodyPr vert="horz" lIns="91440" tIns="45720" rIns="91440" bIns="45720" rtlCol="0" anchor="t">
            <a:normAutofit/>
          </a:bodyPr>
          <a:lstStyle/>
          <a:p>
            <a:endParaRPr lang="en-IN" b="0" i="0" dirty="0">
              <a:solidFill>
                <a:srgbClr val="3B3835"/>
              </a:solidFill>
              <a:effectLst/>
              <a:latin typeface="Source Sans Pro" panose="020B0503030403020204" pitchFamily="34" charset="0"/>
            </a:endParaRPr>
          </a:p>
          <a:p>
            <a:pPr marL="342900" indent="-342900" algn="l">
              <a:buFont typeface="Wingdings" panose="05000000000000000000" pitchFamily="2" charset="2"/>
              <a:buChar char="v"/>
            </a:pPr>
            <a:r>
              <a:rPr lang="en-IN" sz="1800" b="0" i="0" dirty="0">
                <a:solidFill>
                  <a:srgbClr val="3B3835"/>
                </a:solidFill>
                <a:effectLst/>
                <a:latin typeface="Times New Roman" panose="02020603050405020304"/>
                <a:cs typeface="Times New Roman" panose="02020603050405020304"/>
              </a:rPr>
              <a:t>TensorFlow</a:t>
            </a:r>
          </a:p>
          <a:p>
            <a:pPr marL="342900" indent="-342900" algn="l">
              <a:buFont typeface="Wingdings" panose="05000000000000000000" pitchFamily="2" charset="2"/>
              <a:buChar char="v"/>
            </a:pPr>
            <a:r>
              <a:rPr lang="en-IN" sz="1800" dirty="0" err="1">
                <a:solidFill>
                  <a:srgbClr val="3B3835"/>
                </a:solidFill>
                <a:latin typeface="Times New Roman" panose="02020603050405020304"/>
                <a:cs typeface="Calibri" panose="020F0502020204030204"/>
              </a:rPr>
              <a:t>Streamlit</a:t>
            </a:r>
            <a:endParaRPr lang="en-IN" sz="1800" b="0" i="0" dirty="0" err="1">
              <a:solidFill>
                <a:srgbClr val="3B3835"/>
              </a:solidFill>
              <a:effectLst/>
              <a:latin typeface="Times New Roman" panose="02020603050405020304"/>
              <a:cs typeface="Calibri" panose="020F0502020204030204"/>
            </a:endParaRPr>
          </a:p>
          <a:p>
            <a:pPr marL="342900" indent="-342900" algn="l">
              <a:buFont typeface="Wingdings" panose="05000000000000000000" pitchFamily="2" charset="2"/>
              <a:buChar char="v"/>
            </a:pPr>
            <a:r>
              <a:rPr lang="en-IN" sz="1800" dirty="0">
                <a:solidFill>
                  <a:srgbClr val="3B3835"/>
                </a:solidFill>
                <a:latin typeface="Times New Roman" panose="02020603050405020304"/>
                <a:cs typeface="Times New Roman" panose="02020603050405020304"/>
              </a:rPr>
              <a:t> </a:t>
            </a:r>
            <a:r>
              <a:rPr lang="en-IN" sz="1800" b="0" i="0" dirty="0">
                <a:solidFill>
                  <a:srgbClr val="3B3835"/>
                </a:solidFill>
                <a:effectLst/>
                <a:latin typeface="Times New Roman" panose="02020603050405020304"/>
                <a:cs typeface="Times New Roman" panose="02020603050405020304"/>
              </a:rPr>
              <a:t>Keras</a:t>
            </a:r>
          </a:p>
          <a:p>
            <a:pPr marL="342900" indent="-342900" algn="l">
              <a:buFont typeface="Wingdings" panose="05000000000000000000" pitchFamily="2" charset="2"/>
              <a:buChar char="v"/>
            </a:pPr>
            <a:r>
              <a:rPr lang="en-IN" sz="1800" dirty="0">
                <a:solidFill>
                  <a:srgbClr val="3B3835"/>
                </a:solidFill>
                <a:latin typeface="Times New Roman" panose="02020603050405020304"/>
                <a:cs typeface="Times New Roman" panose="02020603050405020304"/>
              </a:rPr>
              <a:t> </a:t>
            </a:r>
            <a:r>
              <a:rPr lang="en-IN" sz="1800" b="0" i="0" dirty="0">
                <a:solidFill>
                  <a:srgbClr val="3B3835"/>
                </a:solidFill>
                <a:effectLst/>
                <a:latin typeface="Times New Roman" panose="02020603050405020304"/>
                <a:cs typeface="Times New Roman" panose="02020603050405020304"/>
              </a:rPr>
              <a:t>Numpy</a:t>
            </a:r>
          </a:p>
          <a:p>
            <a:pPr marL="342900" indent="-342900" algn="l">
              <a:buFont typeface="Wingdings" panose="05000000000000000000" pitchFamily="2" charset="2"/>
              <a:buChar char="v"/>
            </a:pPr>
            <a:r>
              <a:rPr lang="en-US" sz="1800" dirty="0" err="1">
                <a:latin typeface="Times New Roman" panose="02020603050405020304"/>
                <a:cs typeface="Calibri" panose="020F0502020204030204"/>
              </a:rPr>
              <a:t>Streamlit-webrtc</a:t>
            </a:r>
          </a:p>
        </p:txBody>
      </p:sp>
      <p:pic>
        <p:nvPicPr>
          <p:cNvPr id="4" name="Picture 4" descr="A picture containing text, sign&#10;&#10;Description automatically generated"/>
          <p:cNvPicPr>
            <a:picLocks noChangeAspect="1"/>
          </p:cNvPicPr>
          <p:nvPr/>
        </p:nvPicPr>
        <p:blipFill>
          <a:blip r:embed="rId2"/>
          <a:stretch>
            <a:fillRect/>
          </a:stretch>
        </p:blipFill>
        <p:spPr>
          <a:xfrm>
            <a:off x="11166335" y="-4141"/>
            <a:ext cx="1024285" cy="803416"/>
          </a:xfrm>
          <a:prstGeom prst="rect">
            <a:avLst/>
          </a:prstGeom>
        </p:spPr>
      </p:pic>
      <p:pic>
        <p:nvPicPr>
          <p:cNvPr id="7" name="Picture 7" descr="Graphical user interface, application&#10;&#10;Description automatically generated"/>
          <p:cNvPicPr>
            <a:picLocks noChangeAspect="1"/>
          </p:cNvPicPr>
          <p:nvPr/>
        </p:nvPicPr>
        <p:blipFill>
          <a:blip r:embed="rId3"/>
          <a:stretch>
            <a:fillRect/>
          </a:stretch>
        </p:blipFill>
        <p:spPr>
          <a:xfrm>
            <a:off x="5089301" y="1719635"/>
            <a:ext cx="6585397" cy="4180730"/>
          </a:xfrm>
          <a:prstGeom prst="rect">
            <a:avLst/>
          </a:prstGeom>
        </p:spPr>
      </p:pic>
      <p:sp>
        <p:nvSpPr>
          <p:cNvPr id="6" name="Slide Number Placeholder 5">
            <a:extLst>
              <a:ext uri="{FF2B5EF4-FFF2-40B4-BE49-F238E27FC236}">
                <a16:creationId xmlns:a16="http://schemas.microsoft.com/office/drawing/2014/main" id="{2584929B-0F4B-2A48-CDF7-C742B87B497A}"/>
              </a:ext>
            </a:extLst>
          </p:cNvPr>
          <p:cNvSpPr>
            <a:spLocks noGrp="1"/>
          </p:cNvSpPr>
          <p:nvPr>
            <p:ph type="sldNum" sz="quarter" idx="12"/>
          </p:nvPr>
        </p:nvSpPr>
        <p:spPr/>
        <p:txBody>
          <a:bodyPr/>
          <a:lstStyle/>
          <a:p>
            <a:fld id="{330EA680-D336-4FF7-8B7A-9848BB0A1C32}"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1776" y="463012"/>
            <a:ext cx="10274559" cy="5931976"/>
          </a:xfrm>
        </p:spPr>
        <p:txBody>
          <a:bodyPr>
            <a:normAutofit/>
          </a:bodyPr>
          <a:lstStyle/>
          <a:p>
            <a:endParaRPr lang="en-US" sz="1800" b="1" i="1" u="sng" dirty="0">
              <a:latin typeface="Times New Roman" panose="02020603050405020304" charset="0"/>
              <a:cs typeface="Times New Roman" panose="02020603050405020304" charset="0"/>
            </a:endParaRPr>
          </a:p>
          <a:p>
            <a:pPr marL="0" indent="0">
              <a:buNone/>
            </a:pPr>
            <a:r>
              <a:rPr lang="en-US" sz="2000" b="1" i="1" u="sng" dirty="0">
                <a:latin typeface="Times New Roman" panose="02020603050405020304" charset="0"/>
                <a:cs typeface="Times New Roman" panose="02020603050405020304" charset="0"/>
              </a:rPr>
              <a:t>Streamlit</a:t>
            </a:r>
            <a:r>
              <a:rPr lang="en-IN" altLang="en-US" sz="2000" b="1" i="1" u="sng" dirty="0">
                <a:latin typeface="Times New Roman" panose="02020603050405020304" charset="0"/>
                <a:cs typeface="Times New Roman" panose="02020603050405020304" charset="0"/>
              </a:rPr>
              <a:t>:-</a:t>
            </a:r>
            <a:r>
              <a:rPr lang="en-US" sz="2000" dirty="0">
                <a:latin typeface="Times New Roman" panose="02020603050405020304" charset="0"/>
                <a:cs typeface="Times New Roman" panose="02020603050405020304" charset="0"/>
              </a:rPr>
              <a:t> is a free and open-source framework to rapidly build and share beautiful machine learning and data science web apps.</a:t>
            </a:r>
            <a:r>
              <a:rPr lang="en-US" sz="2000" b="0" i="0" dirty="0">
                <a:effectLst/>
                <a:latin typeface="Times New Roman" panose="02020603050405020304" pitchFamily="18" charset="0"/>
                <a:cs typeface="Times New Roman" panose="02020603050405020304" pitchFamily="18" charset="0"/>
              </a:rPr>
              <a:t> Streamlit is </a:t>
            </a:r>
            <a:r>
              <a:rPr lang="en-US" sz="2000" b="1" i="0" dirty="0">
                <a:effectLst/>
                <a:latin typeface="Times New Roman" panose="02020603050405020304" pitchFamily="18" charset="0"/>
                <a:cs typeface="Times New Roman" panose="02020603050405020304" pitchFamily="18" charset="0"/>
              </a:rPr>
              <a:t>a Python-based library that allows data scientists to easily create free machine learning applications</a:t>
            </a:r>
            <a:r>
              <a:rPr lang="en-US" sz="2000" b="0" i="0" dirty="0">
                <a:effectLst/>
                <a:latin typeface="Times New Roman" panose="02020603050405020304" pitchFamily="18" charset="0"/>
                <a:cs typeface="Times New Roman" panose="02020603050405020304" pitchFamily="18" charset="0"/>
              </a:rPr>
              <a:t>. </a:t>
            </a:r>
          </a:p>
          <a:p>
            <a:r>
              <a:rPr lang="en-US" sz="2000" b="0" i="0" dirty="0">
                <a:effectLst/>
                <a:latin typeface="Times New Roman" panose="02020603050405020304" pitchFamily="18" charset="0"/>
                <a:cs typeface="Times New Roman" panose="02020603050405020304" pitchFamily="18" charset="0"/>
              </a:rPr>
              <a:t>Streamlit allows you to display descriptive text and model outputs, visualize data and model performance and modify model inputs through the UI using sidebars</a:t>
            </a:r>
            <a:r>
              <a:rPr lang="en-US" sz="2000" b="0" i="0" dirty="0">
                <a:solidFill>
                  <a:srgbClr val="BDC1C6"/>
                </a:solidFill>
                <a:effectLst/>
                <a:latin typeface="arial" panose="020B0604020202020204" pitchFamily="34" charset="0"/>
              </a:rPr>
              <a:t>.</a:t>
            </a: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rPr>
              <a:t> </a:t>
            </a:r>
            <a:r>
              <a:rPr lang="en-IN" altLang="en-US" sz="2000" b="1" i="1" u="sng" dirty="0">
                <a:latin typeface="Times New Roman" panose="02020603050405020304" charset="0"/>
                <a:cs typeface="Times New Roman" panose="02020603050405020304" charset="0"/>
              </a:rPr>
              <a:t>Keras:-</a:t>
            </a: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is used to make the implementation of neural networks easy. It also supports multiple backend neural network computation.</a:t>
            </a:r>
          </a:p>
          <a:p>
            <a:r>
              <a:rPr lang="en-US" sz="2000" b="1" i="0" dirty="0">
                <a:effectLst/>
                <a:latin typeface="Times New Roman" panose="02020603050405020304" pitchFamily="18" charset="0"/>
                <a:cs typeface="Times New Roman" panose="02020603050405020304" pitchFamily="18" charset="0"/>
              </a:rPr>
              <a:t>Keras is a deep learning API written in Python, running on top of the machine learning platform TensorFlow</a:t>
            </a:r>
            <a:r>
              <a:rPr lang="en-US" sz="2000" b="0" i="0" dirty="0">
                <a:effectLst/>
                <a:latin typeface="Times New Roman" panose="02020603050405020304" pitchFamily="18" charset="0"/>
                <a:cs typeface="Times New Roman" panose="02020603050405020304" pitchFamily="18" charset="0"/>
              </a:rPr>
              <a:t>. It was developed with a focus on enabling fast experimentation</a:t>
            </a:r>
            <a:r>
              <a:rPr lang="en-US" sz="2000" b="0" i="0" dirty="0">
                <a:effectLst/>
                <a:latin typeface="arial" panose="020B0604020202020204" pitchFamily="34" charset="0"/>
              </a:rPr>
              <a:t>.</a:t>
            </a:r>
            <a:endParaRPr lang="en-US" sz="2000" u="sng" dirty="0">
              <a:latin typeface="arial" panose="020B0604020202020204" pitchFamily="34" charset="0"/>
              <a:cs typeface="Times New Roman" panose="02020603050405020304" pitchFamily="18" charset="0"/>
            </a:endParaRPr>
          </a:p>
          <a:p>
            <a:pPr marL="0" indent="0">
              <a:buNone/>
            </a:pPr>
            <a:r>
              <a:rPr lang="en-US" sz="2000" b="1" i="1" u="sng" dirty="0">
                <a:latin typeface="Times New Roman" panose="02020603050405020304" charset="0"/>
                <a:cs typeface="Times New Roman" panose="02020603050405020304" charset="0"/>
              </a:rPr>
              <a:t>TensorFlow</a:t>
            </a:r>
            <a:r>
              <a:rPr lang="en-IN" altLang="en-US" sz="2000" b="1" i="1" u="sng" dirty="0">
                <a:latin typeface="Times New Roman" panose="02020603050405020304" charset="0"/>
                <a:cs typeface="Times New Roman" panose="02020603050405020304" charset="0"/>
              </a:rPr>
              <a:t>:-</a:t>
            </a:r>
            <a:r>
              <a:rPr lang="en-US" sz="2000" dirty="0">
                <a:latin typeface="Times New Roman" panose="02020603050405020304" charset="0"/>
                <a:cs typeface="Times New Roman" panose="02020603050405020304" charset="0"/>
              </a:rPr>
              <a:t> is a free and open-source software library for machine learning and artificial intelligence. It can be used across a range of tasks but has a particular focus on training and inference of deep neural networks.</a:t>
            </a:r>
          </a:p>
          <a:p>
            <a:r>
              <a:rPr lang="en-US" sz="2000" b="0" i="0" dirty="0">
                <a:effectLst/>
                <a:latin typeface="Times New Roman" panose="02020603050405020304" pitchFamily="18" charset="0"/>
                <a:cs typeface="Times New Roman" panose="02020603050405020304" pitchFamily="18" charset="0"/>
              </a:rPr>
              <a:t> It also supports traditional machine learning. TensorFlow was originally developed for large numerical computations without keeping deep learning in mind.</a:t>
            </a:r>
            <a:endParaRPr lang="en-US" sz="20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charset="0"/>
              <a:cs typeface="Times New Roman" panose="02020603050405020304" charset="0"/>
            </a:endParaRPr>
          </a:p>
        </p:txBody>
      </p:sp>
      <p:pic>
        <p:nvPicPr>
          <p:cNvPr id="2" name="Picture 4" descr="A picture containing text, sign&#10;&#10;Description automatically generated">
            <a:extLst>
              <a:ext uri="{FF2B5EF4-FFF2-40B4-BE49-F238E27FC236}">
                <a16:creationId xmlns:a16="http://schemas.microsoft.com/office/drawing/2014/main" id="{D66D29C4-1140-D7FE-9D9C-7F9534CCEAD0}"/>
              </a:ext>
            </a:extLst>
          </p:cNvPr>
          <p:cNvPicPr>
            <a:picLocks noChangeAspect="1"/>
          </p:cNvPicPr>
          <p:nvPr/>
        </p:nvPicPr>
        <p:blipFill>
          <a:blip r:embed="rId2"/>
          <a:stretch>
            <a:fillRect/>
          </a:stretch>
        </p:blipFill>
        <p:spPr>
          <a:xfrm>
            <a:off x="11166335" y="-4141"/>
            <a:ext cx="1024285" cy="803416"/>
          </a:xfrm>
          <a:prstGeom prst="rect">
            <a:avLst/>
          </a:prstGeom>
        </p:spPr>
      </p:pic>
      <p:sp>
        <p:nvSpPr>
          <p:cNvPr id="4" name="Slide Number Placeholder 3">
            <a:extLst>
              <a:ext uri="{FF2B5EF4-FFF2-40B4-BE49-F238E27FC236}">
                <a16:creationId xmlns:a16="http://schemas.microsoft.com/office/drawing/2014/main" id="{3212E428-5D21-7688-D198-B26A2FA862B8}"/>
              </a:ext>
            </a:extLst>
          </p:cNvPr>
          <p:cNvSpPr>
            <a:spLocks noGrp="1"/>
          </p:cNvSpPr>
          <p:nvPr>
            <p:ph type="sldNum" sz="quarter" idx="12"/>
          </p:nvPr>
        </p:nvSpPr>
        <p:spPr/>
        <p:txBody>
          <a:bodyPr/>
          <a:lstStyle/>
          <a:p>
            <a:fld id="{330EA680-D336-4FF7-8B7A-9848BB0A1C32}"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860580-8F6E-6F44-A2C2-0B32785D29C9}"/>
              </a:ext>
            </a:extLst>
          </p:cNvPr>
          <p:cNvSpPr txBox="1"/>
          <p:nvPr/>
        </p:nvSpPr>
        <p:spPr>
          <a:xfrm>
            <a:off x="765110" y="363894"/>
            <a:ext cx="10170368" cy="3785652"/>
          </a:xfrm>
          <a:prstGeom prst="rect">
            <a:avLst/>
          </a:prstGeom>
          <a:noFill/>
        </p:spPr>
        <p:txBody>
          <a:bodyPr wrap="square">
            <a:spAutoFit/>
          </a:bodyPr>
          <a:lstStyle/>
          <a:p>
            <a:pPr marL="0" indent="0">
              <a:buNone/>
            </a:pPr>
            <a:r>
              <a:rPr lang="en-US" sz="2000" b="1" i="1" u="sng" dirty="0">
                <a:latin typeface="Times New Roman" panose="02020603050405020304"/>
                <a:cs typeface="Calibri" panose="020F0502020204030204"/>
              </a:rPr>
              <a:t>Streamlit-webrtc:-</a:t>
            </a:r>
          </a:p>
          <a:p>
            <a:pPr marL="0" indent="0">
              <a:buNone/>
            </a:pPr>
            <a:r>
              <a:rPr lang="en-IN" sz="2000" dirty="0" err="1">
                <a:effectLst/>
                <a:latin typeface="Times New Roman" panose="02020603050405020304" pitchFamily="18" charset="0"/>
                <a:ea typeface="Calibri" panose="020F0502020204030204" pitchFamily="34" charset="0"/>
              </a:rPr>
              <a:t>Streamlit-webrtc</a:t>
            </a:r>
            <a:r>
              <a:rPr lang="en-IN" sz="2000" dirty="0">
                <a:effectLst/>
                <a:latin typeface="Times New Roman" panose="02020603050405020304" pitchFamily="18" charset="0"/>
                <a:ea typeface="Calibri" panose="020F0502020204030204" pitchFamily="34" charset="0"/>
              </a:rPr>
              <a:t> is a Python library that enables real-time video and audio streaming in web applications built with </a:t>
            </a:r>
            <a:r>
              <a:rPr lang="en-IN" sz="2000" dirty="0" err="1">
                <a:effectLst/>
                <a:latin typeface="Times New Roman" panose="02020603050405020304" pitchFamily="18" charset="0"/>
                <a:ea typeface="Calibri" panose="020F0502020204030204" pitchFamily="34" charset="0"/>
              </a:rPr>
              <a:t>Streamlit</a:t>
            </a:r>
            <a:r>
              <a:rPr lang="en-IN" sz="2000" dirty="0">
                <a:effectLst/>
                <a:latin typeface="Times New Roman" panose="02020603050405020304" pitchFamily="18" charset="0"/>
                <a:ea typeface="Calibri" panose="020F0502020204030204" pitchFamily="34" charset="0"/>
              </a:rPr>
              <a:t>.</a:t>
            </a: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It is built on top of WebRTC, a technology for real-time communication between web browsers, and allows for easy integration of video and audio streams in </a:t>
            </a:r>
            <a:r>
              <a:rPr lang="en-IN" sz="2000" dirty="0" err="1">
                <a:effectLst/>
                <a:latin typeface="Times New Roman" panose="02020603050405020304" pitchFamily="18" charset="0"/>
                <a:ea typeface="Calibri" panose="020F0502020204030204" pitchFamily="34" charset="0"/>
              </a:rPr>
              <a:t>Streamlit</a:t>
            </a:r>
            <a:r>
              <a:rPr lang="en-IN" sz="2000" dirty="0">
                <a:effectLst/>
                <a:latin typeface="Times New Roman" panose="02020603050405020304" pitchFamily="18" charset="0"/>
                <a:ea typeface="Calibri" panose="020F0502020204030204" pitchFamily="34" charset="0"/>
              </a:rPr>
              <a:t> applications.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r>
              <a:rPr lang="en-US" sz="2000" b="1" i="1" u="sng" dirty="0">
                <a:latin typeface="Times New Roman" panose="02020603050405020304" charset="0"/>
                <a:cs typeface="Times New Roman" panose="02020603050405020304" charset="0"/>
              </a:rPr>
              <a:t>Num</a:t>
            </a:r>
            <a:r>
              <a:rPr lang="en-IN" altLang="en-US" sz="2000" b="1" i="1" u="sng" dirty="0">
                <a:latin typeface="Times New Roman" panose="02020603050405020304" charset="0"/>
                <a:cs typeface="Times New Roman" panose="02020603050405020304" charset="0"/>
              </a:rPr>
              <a:t>p</a:t>
            </a:r>
            <a:r>
              <a:rPr lang="en-US" sz="2000" b="1" i="1" u="sng" dirty="0">
                <a:latin typeface="Times New Roman" panose="02020603050405020304" charset="0"/>
                <a:cs typeface="Times New Roman" panose="02020603050405020304" charset="0"/>
              </a:rPr>
              <a:t>y</a:t>
            </a:r>
            <a:r>
              <a:rPr lang="en-IN" altLang="en-US" sz="2000" b="1" i="1" u="sng" dirty="0">
                <a:latin typeface="Times New Roman" panose="02020603050405020304" charset="0"/>
                <a:cs typeface="Times New Roman" panose="02020603050405020304" charset="0"/>
              </a:rPr>
              <a:t>:-</a:t>
            </a:r>
            <a:r>
              <a:rPr lang="en-US" sz="2000" dirty="0">
                <a:latin typeface="Times New Roman" panose="02020603050405020304" charset="0"/>
                <a:cs typeface="Times New Roman" panose="02020603050405020304" charset="0"/>
              </a:rPr>
              <a:t> </a:t>
            </a:r>
            <a:r>
              <a:rPr lang="en-US" sz="2000" b="0" i="0" dirty="0">
                <a:effectLst/>
                <a:latin typeface="Times New Roman" panose="02020603050405020304" pitchFamily="18" charset="0"/>
                <a:cs typeface="Times New Roman" panose="02020603050405020304" pitchFamily="18" charset="0"/>
              </a:rPr>
              <a:t>Numpy is a library for the Python programming language, adding support for large, multi-dimensional arrays and matrices, along with a large collection of high-level mathematical functions to operate on these arrays. </a:t>
            </a: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Moreover Numpy forms the foundation of the Machine Learning stack.</a:t>
            </a:r>
          </a:p>
          <a:p>
            <a:pPr marL="0" indent="0">
              <a:buNone/>
            </a:pPr>
            <a:endParaRPr lang="en-IN" sz="2000" dirty="0"/>
          </a:p>
        </p:txBody>
      </p:sp>
      <p:pic>
        <p:nvPicPr>
          <p:cNvPr id="6" name="Picture 4" descr="A picture containing text, sign&#10;&#10;Description automatically generated">
            <a:extLst>
              <a:ext uri="{FF2B5EF4-FFF2-40B4-BE49-F238E27FC236}">
                <a16:creationId xmlns:a16="http://schemas.microsoft.com/office/drawing/2014/main" id="{7A187D7F-A003-6127-0F60-568FEF77F589}"/>
              </a:ext>
            </a:extLst>
          </p:cNvPr>
          <p:cNvPicPr>
            <a:picLocks noChangeAspect="1"/>
          </p:cNvPicPr>
          <p:nvPr/>
        </p:nvPicPr>
        <p:blipFill>
          <a:blip r:embed="rId2"/>
          <a:stretch>
            <a:fillRect/>
          </a:stretch>
        </p:blipFill>
        <p:spPr>
          <a:xfrm>
            <a:off x="11166335" y="-4141"/>
            <a:ext cx="1024285" cy="803416"/>
          </a:xfrm>
          <a:prstGeom prst="rect">
            <a:avLst/>
          </a:prstGeom>
        </p:spPr>
      </p:pic>
      <p:sp>
        <p:nvSpPr>
          <p:cNvPr id="7" name="Slide Number Placeholder 6">
            <a:extLst>
              <a:ext uri="{FF2B5EF4-FFF2-40B4-BE49-F238E27FC236}">
                <a16:creationId xmlns:a16="http://schemas.microsoft.com/office/drawing/2014/main" id="{5591651E-D1F3-2483-273B-C3F21E8CFB59}"/>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3716788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1340</TotalTime>
  <Words>1867</Words>
  <Application>Microsoft Office PowerPoint</Application>
  <PresentationFormat>Widescreen</PresentationFormat>
  <Paragraphs>203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vt:lpstr>
      <vt:lpstr>Arial Black</vt:lpstr>
      <vt:lpstr>Calibri</vt:lpstr>
      <vt:lpstr>Calibri Light</vt:lpstr>
      <vt:lpstr>Source Sans Pro</vt:lpstr>
      <vt:lpstr>Times New Roman</vt:lpstr>
      <vt:lpstr>Wingdings</vt:lpstr>
      <vt:lpstr>office theme</vt:lpstr>
      <vt:lpstr>GITAM SCHOOL OF TECHNOLOGY  Department Of CSE  Project On  "Emotion based Music recommendation system"     </vt:lpstr>
      <vt:lpstr>Introduction:-</vt:lpstr>
      <vt:lpstr>ABSTRACT:-</vt:lpstr>
      <vt:lpstr>Existing System</vt:lpstr>
      <vt:lpstr>PowerPoint Presentation</vt:lpstr>
      <vt:lpstr>System Architecture:-</vt:lpstr>
      <vt:lpstr>Necessary Libraries:</vt:lpstr>
      <vt:lpstr>PowerPoint Presentation</vt:lpstr>
      <vt:lpstr>PowerPoint Presentation</vt:lpstr>
      <vt:lpstr>Literature survey</vt:lpstr>
      <vt:lpstr>PowerPoint Presentation</vt:lpstr>
      <vt:lpstr>Hardware Requirements</vt:lpstr>
      <vt:lpstr>Data Collection</vt:lpstr>
      <vt:lpstr>PowerPoint Presentation</vt:lpstr>
      <vt:lpstr>PowerPoint Presentation</vt:lpstr>
      <vt:lpstr>Data Training</vt:lpstr>
      <vt:lpstr>PowerPoint Presentation</vt:lpstr>
      <vt:lpstr>Conclusion</vt:lpstr>
      <vt:lpstr>Output</vt:lpstr>
      <vt:lpstr>PowerPoint Presentation</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sivani karivemula</cp:lastModifiedBy>
  <cp:revision>556</cp:revision>
  <dcterms:created xsi:type="dcterms:W3CDTF">2022-09-20T08:01:00Z</dcterms:created>
  <dcterms:modified xsi:type="dcterms:W3CDTF">2023-03-28T16:48:07Z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EBB9597E6F374775B56E0B8C41336242</vt:lpwstr>
  </property>
  <property fmtid="{D5CDD505-2E9C-101B-9397-08002B2CF9AE}" pid="3" name="KSOProductBuildVer">
    <vt:lpwstr>1033-11.2.0.11440</vt:lpwstr>
  </property>
</Properties>
</file>