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8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9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4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5" r:id="rId2"/>
    <p:sldMasterId id="2147483875" r:id="rId3"/>
    <p:sldMasterId id="2147483949" r:id="rId4"/>
    <p:sldMasterId id="2147483963" r:id="rId5"/>
    <p:sldMasterId id="2147483975" r:id="rId6"/>
    <p:sldMasterId id="2147483987" r:id="rId7"/>
    <p:sldMasterId id="2147484001" r:id="rId8"/>
    <p:sldMasterId id="2147484022" r:id="rId9"/>
    <p:sldMasterId id="2147484098" r:id="rId10"/>
  </p:sldMasterIdLst>
  <p:notesMasterIdLst>
    <p:notesMasterId r:id="rId68"/>
  </p:notesMasterIdLst>
  <p:handoutMasterIdLst>
    <p:handoutMasterId r:id="rId69"/>
  </p:handoutMasterIdLst>
  <p:sldIdLst>
    <p:sldId id="1744" r:id="rId11"/>
    <p:sldId id="1746" r:id="rId12"/>
    <p:sldId id="1747" r:id="rId13"/>
    <p:sldId id="307" r:id="rId14"/>
    <p:sldId id="308" r:id="rId15"/>
    <p:sldId id="1666" r:id="rId16"/>
    <p:sldId id="309" r:id="rId17"/>
    <p:sldId id="353" r:id="rId18"/>
    <p:sldId id="287" r:id="rId19"/>
    <p:sldId id="1712" r:id="rId20"/>
    <p:sldId id="1685" r:id="rId21"/>
    <p:sldId id="526" r:id="rId22"/>
    <p:sldId id="288" r:id="rId23"/>
    <p:sldId id="289" r:id="rId24"/>
    <p:sldId id="1663" r:id="rId25"/>
    <p:sldId id="290" r:id="rId26"/>
    <p:sldId id="291" r:id="rId27"/>
    <p:sldId id="292" r:id="rId28"/>
    <p:sldId id="1717" r:id="rId29"/>
    <p:sldId id="1749" r:id="rId30"/>
    <p:sldId id="420" r:id="rId31"/>
    <p:sldId id="421" r:id="rId32"/>
    <p:sldId id="1715" r:id="rId33"/>
    <p:sldId id="1702" r:id="rId34"/>
    <p:sldId id="424" r:id="rId35"/>
    <p:sldId id="425" r:id="rId36"/>
    <p:sldId id="427" r:id="rId37"/>
    <p:sldId id="1704" r:id="rId38"/>
    <p:sldId id="1706" r:id="rId39"/>
    <p:sldId id="1707" r:id="rId40"/>
    <p:sldId id="1709" r:id="rId41"/>
    <p:sldId id="1714" r:id="rId42"/>
    <p:sldId id="429" r:id="rId43"/>
    <p:sldId id="430" r:id="rId44"/>
    <p:sldId id="431" r:id="rId45"/>
    <p:sldId id="1700" r:id="rId46"/>
    <p:sldId id="1701" r:id="rId47"/>
    <p:sldId id="434" r:id="rId48"/>
    <p:sldId id="435" r:id="rId49"/>
    <p:sldId id="1703" r:id="rId50"/>
    <p:sldId id="1759" r:id="rId51"/>
    <p:sldId id="437" r:id="rId52"/>
    <p:sldId id="440" r:id="rId53"/>
    <p:sldId id="441" r:id="rId54"/>
    <p:sldId id="1761" r:id="rId55"/>
    <p:sldId id="1762" r:id="rId56"/>
    <p:sldId id="1766" r:id="rId57"/>
    <p:sldId id="443" r:id="rId58"/>
    <p:sldId id="444" r:id="rId59"/>
    <p:sldId id="447" r:id="rId60"/>
    <p:sldId id="448" r:id="rId61"/>
    <p:sldId id="449" r:id="rId62"/>
    <p:sldId id="450" r:id="rId63"/>
    <p:sldId id="451" r:id="rId64"/>
    <p:sldId id="452" r:id="rId65"/>
    <p:sldId id="453" r:id="rId66"/>
    <p:sldId id="1758" r:id="rId6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gab Bhatta" initials="BB" lastIdx="2" clrIdx="0">
    <p:extLst>
      <p:ext uri="{19B8F6BF-5375-455C-9EA6-DF929625EA0E}">
        <p15:presenceInfo xmlns:p15="http://schemas.microsoft.com/office/powerpoint/2012/main" userId="327740b07aed18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FF"/>
    <a:srgbClr val="FF9900"/>
    <a:srgbClr val="E2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6061" autoAdjust="0"/>
    <p:restoredTop sz="95256" autoAdjust="0"/>
  </p:normalViewPr>
  <p:slideViewPr>
    <p:cSldViewPr>
      <p:cViewPr>
        <p:scale>
          <a:sx n="99" d="100"/>
          <a:sy n="99" d="100"/>
        </p:scale>
        <p:origin x="159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openxmlformats.org/officeDocument/2006/relationships/slide" Target="slides/slide56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1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" Type="http://schemas.openxmlformats.org/officeDocument/2006/relationships/slideMaster" Target="slideMasters/slideMaster7.xml"/><Relationship Id="rId7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7.xml"/><Relationship Id="rId3" Type="http://schemas.openxmlformats.org/officeDocument/2006/relationships/slide" Target="slides/slide25.xml"/><Relationship Id="rId7" Type="http://schemas.openxmlformats.org/officeDocument/2006/relationships/slide" Target="slides/slide36.xml"/><Relationship Id="rId2" Type="http://schemas.openxmlformats.org/officeDocument/2006/relationships/slide" Target="slides/slide22.xml"/><Relationship Id="rId1" Type="http://schemas.openxmlformats.org/officeDocument/2006/relationships/slide" Target="slides/slide10.xml"/><Relationship Id="rId6" Type="http://schemas.openxmlformats.org/officeDocument/2006/relationships/slide" Target="slides/slide35.xml"/><Relationship Id="rId5" Type="http://schemas.openxmlformats.org/officeDocument/2006/relationships/slide" Target="slides/slide34.xml"/><Relationship Id="rId10" Type="http://schemas.openxmlformats.org/officeDocument/2006/relationships/slide" Target="slides/slide39.xml"/><Relationship Id="rId4" Type="http://schemas.openxmlformats.org/officeDocument/2006/relationships/slide" Target="slides/slide33.xml"/><Relationship Id="rId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1813"/>
            <a:ext cx="5030787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075" tIns="44450" rIns="92075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77FDEE-1376-41CC-851B-77C887702F9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689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46899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Good Morning! </a:t>
            </a:r>
          </a:p>
          <a:p>
            <a:r>
              <a:rPr lang="en-US"/>
              <a:t>The title of today’s talk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3425497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2DD4867-7C71-4A50-A1F9-CB84A5FC3C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2EB6FB34-2E7E-44A6-B894-6E7A7BEE069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39E130-D6FD-4093-8E6F-A90E48560402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 September, 2021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684" name="Rectangle 6">
            <a:extLst>
              <a:ext uri="{FF2B5EF4-FFF2-40B4-BE49-F238E27FC236}">
                <a16:creationId xmlns:a16="http://schemas.microsoft.com/office/drawing/2014/main" id="{9B8F0103-0C3A-4338-A2CC-6484B2D8417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71685" name="Rectangle 7">
            <a:extLst>
              <a:ext uri="{FF2B5EF4-FFF2-40B4-BE49-F238E27FC236}">
                <a16:creationId xmlns:a16="http://schemas.microsoft.com/office/drawing/2014/main" id="{76FA0EE2-2802-4259-A5CC-68C93BC54F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AF206D-95F1-4357-90EA-88096118F02E}" type="slidenum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686" name="Rectangle 2">
            <a:extLst>
              <a:ext uri="{FF2B5EF4-FFF2-40B4-BE49-F238E27FC236}">
                <a16:creationId xmlns:a16="http://schemas.microsoft.com/office/drawing/2014/main" id="{446C4E2E-B67E-47B0-B2D1-8A1CADFF59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7" name="Rectangle 3">
            <a:extLst>
              <a:ext uri="{FF2B5EF4-FFF2-40B4-BE49-F238E27FC236}">
                <a16:creationId xmlns:a16="http://schemas.microsoft.com/office/drawing/2014/main" id="{13889011-E9AA-47C6-8B94-4FB99AD6FF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312F85F2-EC7E-4B8D-B8B6-2E917D41D4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03186F95-1401-4D6A-AD3F-1835572BBE8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D069E4-D82C-43F3-81C4-B850DCA651EA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 September, 2021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2708" name="Rectangle 6">
            <a:extLst>
              <a:ext uri="{FF2B5EF4-FFF2-40B4-BE49-F238E27FC236}">
                <a16:creationId xmlns:a16="http://schemas.microsoft.com/office/drawing/2014/main" id="{C12BDF36-C80E-440B-922C-33C35BC3324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72709" name="Rectangle 7">
            <a:extLst>
              <a:ext uri="{FF2B5EF4-FFF2-40B4-BE49-F238E27FC236}">
                <a16:creationId xmlns:a16="http://schemas.microsoft.com/office/drawing/2014/main" id="{6E44633B-145C-423B-9D5D-401AC426CF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34447B-A0AF-4559-A6D0-4E17A1C43F42}" type="slidenum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2710" name="Rectangle 2">
            <a:extLst>
              <a:ext uri="{FF2B5EF4-FFF2-40B4-BE49-F238E27FC236}">
                <a16:creationId xmlns:a16="http://schemas.microsoft.com/office/drawing/2014/main" id="{40318A37-A377-407F-A8B8-17DDF70CCB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11" name="Rectangle 3">
            <a:extLst>
              <a:ext uri="{FF2B5EF4-FFF2-40B4-BE49-F238E27FC236}">
                <a16:creationId xmlns:a16="http://schemas.microsoft.com/office/drawing/2014/main" id="{5DEF14B4-EF30-4CFE-BDE0-D0FA7BE55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76DA433C-156F-4C63-9520-1BA8FE7A99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BD3B6522-499C-481D-AD53-4B6E10F227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B442A2-6E8E-40EC-84D7-2C16872233B9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 September, 2021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3732" name="Rectangle 6">
            <a:extLst>
              <a:ext uri="{FF2B5EF4-FFF2-40B4-BE49-F238E27FC236}">
                <a16:creationId xmlns:a16="http://schemas.microsoft.com/office/drawing/2014/main" id="{85A56336-0482-4300-A013-B21EA9AEF7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73733" name="Rectangle 7">
            <a:extLst>
              <a:ext uri="{FF2B5EF4-FFF2-40B4-BE49-F238E27FC236}">
                <a16:creationId xmlns:a16="http://schemas.microsoft.com/office/drawing/2014/main" id="{6025C16C-787F-446F-A54C-01ADF66405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1B289E-46F8-4100-BB18-5451B2DD6F23}" type="slidenum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3734" name="Rectangle 2">
            <a:extLst>
              <a:ext uri="{FF2B5EF4-FFF2-40B4-BE49-F238E27FC236}">
                <a16:creationId xmlns:a16="http://schemas.microsoft.com/office/drawing/2014/main" id="{1E8BBAA9-81BF-4289-9E42-354044A75A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5" name="Rectangle 3">
            <a:extLst>
              <a:ext uri="{FF2B5EF4-FFF2-40B4-BE49-F238E27FC236}">
                <a16:creationId xmlns:a16="http://schemas.microsoft.com/office/drawing/2014/main" id="{E102E0EE-15DC-4617-B795-C8964873C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76DA433C-156F-4C63-9520-1BA8FE7A99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BD3B6522-499C-481D-AD53-4B6E10F227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B442A2-6E8E-40EC-84D7-2C16872233B9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 September, 2021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3732" name="Rectangle 6">
            <a:extLst>
              <a:ext uri="{FF2B5EF4-FFF2-40B4-BE49-F238E27FC236}">
                <a16:creationId xmlns:a16="http://schemas.microsoft.com/office/drawing/2014/main" id="{85A56336-0482-4300-A013-B21EA9AEF7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73733" name="Rectangle 7">
            <a:extLst>
              <a:ext uri="{FF2B5EF4-FFF2-40B4-BE49-F238E27FC236}">
                <a16:creationId xmlns:a16="http://schemas.microsoft.com/office/drawing/2014/main" id="{6025C16C-787F-446F-A54C-01ADF66405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1B289E-46F8-4100-BB18-5451B2DD6F23}" type="slidenum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3734" name="Rectangle 2">
            <a:extLst>
              <a:ext uri="{FF2B5EF4-FFF2-40B4-BE49-F238E27FC236}">
                <a16:creationId xmlns:a16="http://schemas.microsoft.com/office/drawing/2014/main" id="{1E8BBAA9-81BF-4289-9E42-354044A75A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5" name="Rectangle 3">
            <a:extLst>
              <a:ext uri="{FF2B5EF4-FFF2-40B4-BE49-F238E27FC236}">
                <a16:creationId xmlns:a16="http://schemas.microsoft.com/office/drawing/2014/main" id="{E102E0EE-15DC-4617-B795-C8964873C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136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77FDEE-1376-41CC-851B-77C887702F9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689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46899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Good Morning! </a:t>
            </a:r>
          </a:p>
          <a:p>
            <a:r>
              <a:rPr lang="en-US"/>
              <a:t>The title of today’s talk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126328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95325"/>
            <a:ext cx="4545012" cy="3409950"/>
          </a:xfrm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5CF2DA-5A11-4CBE-85BD-D22403457F17}" type="datetime3"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 September, 2021</a:t>
            </a:fld>
            <a:endParaRPr kumimoji="0" lang="en-AU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C7A951-4C8A-4D05-BBD0-C58F8D729501}" type="slidenum"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AU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13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5CF2DA-5A11-4CBE-85BD-D22403457F17}" type="datetime3"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 September, 2021</a:t>
            </a:fld>
            <a:endParaRPr kumimoji="0" lang="en-AU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C7A951-4C8A-4D05-BBD0-C58F8D729501}" type="slidenum"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AU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47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2D80BB7A-C573-47E5-A32A-4015A1BA0980}" type="datetime3">
              <a:rPr lang="en-AU">
                <a:solidFill>
                  <a:srgbClr val="000000"/>
                </a:solidFill>
              </a:rPr>
              <a:pPr/>
              <a:t>23 September, 2021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CCBF8BD9-26BF-4D42-B064-BDA628BB5997}" type="slidenum">
              <a:rPr lang="en-AU">
                <a:solidFill>
                  <a:srgbClr val="000000"/>
                </a:solidFill>
              </a:rPr>
              <a:pPr/>
              <a:t>25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FA63E5D5-D11C-4719-925D-1BE1F65635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169DD172-4FF6-46AF-BF98-42630448860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5D2E5E-7C48-4F8C-8A64-C9225DE20ADC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 September, 2021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DCE3337D-D105-4748-8CAB-477B04E18B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66565" name="Rectangle 7">
            <a:extLst>
              <a:ext uri="{FF2B5EF4-FFF2-40B4-BE49-F238E27FC236}">
                <a16:creationId xmlns:a16="http://schemas.microsoft.com/office/drawing/2014/main" id="{110C95D8-9DC8-4735-BDC3-7126DB78C1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D68E96-117C-4C45-AA8A-F74856F41B9D}" type="slidenum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66" name="Rectangle 2">
            <a:extLst>
              <a:ext uri="{FF2B5EF4-FFF2-40B4-BE49-F238E27FC236}">
                <a16:creationId xmlns:a16="http://schemas.microsoft.com/office/drawing/2014/main" id="{1CC11E03-133C-4C72-9D33-93C071949F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7" name="Rectangle 3">
            <a:extLst>
              <a:ext uri="{FF2B5EF4-FFF2-40B4-BE49-F238E27FC236}">
                <a16:creationId xmlns:a16="http://schemas.microsoft.com/office/drawing/2014/main" id="{49D2BEB3-42B5-48BB-AE63-1296C5ACC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119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465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2C300345-13BD-42BD-9310-3B0B26173938}" type="datetime3">
              <a:rPr lang="en-AU">
                <a:solidFill>
                  <a:srgbClr val="000000"/>
                </a:solidFill>
              </a:rPr>
              <a:pPr/>
              <a:t>23 September, 2021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059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1059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A3EA5D0E-3409-46EE-B1CC-C25168005201}" type="slidenum">
              <a:rPr lang="en-AU">
                <a:solidFill>
                  <a:srgbClr val="000000"/>
                </a:solidFill>
              </a:rPr>
              <a:pPr/>
              <a:t>33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05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05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768DCEE4-F591-4A0C-87AF-F750A30660ED}" type="datetime3">
              <a:rPr lang="en-AU">
                <a:solidFill>
                  <a:srgbClr val="000000"/>
                </a:solidFill>
              </a:rPr>
              <a:pPr/>
              <a:t>23 September, 2021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1620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1162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231F8CED-A095-44CD-8205-E6CFFD139EFD}" type="slidenum">
              <a:rPr lang="en-AU">
                <a:solidFill>
                  <a:srgbClr val="000000"/>
                </a:solidFill>
              </a:rPr>
              <a:pPr/>
              <a:t>34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16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16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66EC9AD2-7A26-442F-A37E-E3891FAD5B79}" type="datetime3">
              <a:rPr lang="en-AU">
                <a:solidFill>
                  <a:srgbClr val="000000"/>
                </a:solidFill>
              </a:rPr>
              <a:pPr/>
              <a:t>23 September, 2021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BEB280DB-4000-4A12-93A1-923D072B6B60}" type="slidenum">
              <a:rPr lang="en-AU">
                <a:solidFill>
                  <a:srgbClr val="000000"/>
                </a:solidFill>
              </a:rPr>
              <a:pPr/>
              <a:t>35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300345-13BD-42BD-9310-3B0B26173938}" type="datetime3"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 September, 2021</a:t>
            </a:fld>
            <a:endParaRPr kumimoji="0" lang="en-AU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059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11059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EA5D0E-3409-46EE-B1CC-C25168005201}" type="slidenum"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AU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05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05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00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300345-13BD-42BD-9310-3B0B26173938}" type="datetime3"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 September, 2021</a:t>
            </a:fld>
            <a:endParaRPr kumimoji="0" lang="en-AU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059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11059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EA5D0E-3409-46EE-B1CC-C25168005201}" type="slidenum"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AU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05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05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43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77280858-1E60-4EAA-9658-0BECBE2FD4A6}" type="datetime3">
              <a:rPr lang="en-AU">
                <a:solidFill>
                  <a:srgbClr val="000000"/>
                </a:solidFill>
              </a:rPr>
              <a:pPr/>
              <a:t>23 September, 2021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571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1571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61BD1E08-4F6C-400F-9535-855BE2BBFCCA}" type="slidenum">
              <a:rPr lang="en-AU">
                <a:solidFill>
                  <a:srgbClr val="000000"/>
                </a:solidFill>
              </a:rPr>
              <a:pPr/>
              <a:t>38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57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5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4C50F6E4-C03A-4498-809C-6C9770B601EC}" type="datetime3">
              <a:rPr lang="en-AU">
                <a:solidFill>
                  <a:srgbClr val="000000"/>
                </a:solidFill>
              </a:rPr>
              <a:pPr/>
              <a:t>23 September, 2021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77B46A93-BCF6-4D34-856D-1DCD5892BBDF}" type="slidenum">
              <a:rPr lang="en-AU">
                <a:solidFill>
                  <a:srgbClr val="000000"/>
                </a:solidFill>
              </a:rPr>
              <a:pPr/>
              <a:t>39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539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77FDEE-1376-41CC-851B-77C887702F9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689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46899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Good Morning! </a:t>
            </a:r>
          </a:p>
          <a:p>
            <a:r>
              <a:rPr lang="en-US"/>
              <a:t>The title of today’s talk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2553715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4574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183A247D-674E-48AF-AABA-AA24E2BDC8DD}" type="datetime3">
              <a:rPr lang="en-AU">
                <a:solidFill>
                  <a:srgbClr val="000000"/>
                </a:solidFill>
              </a:rPr>
              <a:pPr/>
              <a:t>23 September, 2021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8788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1878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23DAF6CE-415D-4683-BA20-16C4CB5EA846}" type="slidenum">
              <a:rPr lang="en-AU">
                <a:solidFill>
                  <a:srgbClr val="000000"/>
                </a:solidFill>
              </a:rPr>
              <a:pPr/>
              <a:t>42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87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87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B30C0714-15F8-4548-8E0B-E4150A0351A9}" type="datetime3">
              <a:rPr lang="en-AU">
                <a:solidFill>
                  <a:srgbClr val="000000"/>
                </a:solidFill>
              </a:rPr>
              <a:pPr/>
              <a:t>23 September, 2021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083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2083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2E613982-993D-4EFD-9EEC-EEB4D40AED94}" type="slidenum">
              <a:rPr lang="en-AU">
                <a:solidFill>
                  <a:srgbClr val="000000"/>
                </a:solidFill>
              </a:rPr>
              <a:pPr/>
              <a:t>44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08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08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4345ADE9-8E54-4396-B1F5-F241A1ED0428}" type="datetime3">
              <a:rPr lang="en-AU">
                <a:solidFill>
                  <a:srgbClr val="000000"/>
                </a:solidFill>
              </a:rPr>
              <a:pPr/>
              <a:t>23 September, 2021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07CB78D7-B8F5-4184-96B0-A23C509AD454}" type="slidenum">
              <a:rPr lang="en-AU">
                <a:solidFill>
                  <a:srgbClr val="000000"/>
                </a:solidFill>
              </a:rPr>
              <a:pPr/>
              <a:t>48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2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6C559ADC-34C4-44D8-A8FA-06443ECF95EC}" type="datetime3">
              <a:rPr lang="en-AU">
                <a:solidFill>
                  <a:srgbClr val="000000"/>
                </a:solidFill>
              </a:rPr>
              <a:pPr/>
              <a:t>23 September, 2021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BDE12C3A-1F5B-40C1-984A-2BF9C08FDCB7}" type="slidenum">
              <a:rPr lang="en-AU">
                <a:solidFill>
                  <a:srgbClr val="000000"/>
                </a:solidFill>
              </a:rPr>
              <a:pPr/>
              <a:t>50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0E5A7AB9-A4D8-4F67-80F3-E94CFB467ECE}" type="datetime3">
              <a:rPr lang="en-AU">
                <a:solidFill>
                  <a:srgbClr val="000000"/>
                </a:solidFill>
              </a:rPr>
              <a:pPr/>
              <a:t>23 September, 2021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2698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9FF2AAFE-5DDA-4F1C-90DF-C8B5C2B83B8E}" type="slidenum">
              <a:rPr lang="en-AU">
                <a:solidFill>
                  <a:srgbClr val="000000"/>
                </a:solidFill>
              </a:rPr>
              <a:pPr/>
              <a:t>52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6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E38044FD-3695-4779-93F1-FCA40D38A94E}" type="datetime3">
              <a:rPr lang="en-AU">
                <a:solidFill>
                  <a:srgbClr val="000000"/>
                </a:solidFill>
              </a:rPr>
              <a:pPr/>
              <a:t>23 September, 2021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8C72BA39-390A-44FC-8DE3-18B943F395BA}" type="slidenum">
              <a:rPr lang="en-AU">
                <a:solidFill>
                  <a:srgbClr val="000000"/>
                </a:solidFill>
              </a:rPr>
              <a:pPr/>
              <a:t>53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323982AC-815E-4B59-9902-A8F21EC4B8C0}" type="datetime3">
              <a:rPr lang="en-AU">
                <a:solidFill>
                  <a:srgbClr val="000000"/>
                </a:solidFill>
              </a:rPr>
              <a:pPr/>
              <a:t>23 September, 2021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9028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2902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BFA03A81-E40D-44DB-B8AF-28C3FAC48181}" type="slidenum">
              <a:rPr lang="en-AU">
                <a:solidFill>
                  <a:srgbClr val="000000"/>
                </a:solidFill>
              </a:rPr>
              <a:pPr/>
              <a:t>54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90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9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C93BD239-0111-4541-B12B-EEBA2DCC4F3A}" type="datetime3">
              <a:rPr lang="en-AU">
                <a:solidFill>
                  <a:srgbClr val="000000"/>
                </a:solidFill>
              </a:rPr>
              <a:pPr/>
              <a:t>23 September, 2021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4D150AF1-F049-4FF9-9BCB-C6BFB3339BB4}" type="slidenum">
              <a:rPr lang="en-AU">
                <a:solidFill>
                  <a:srgbClr val="000000"/>
                </a:solidFill>
              </a:rPr>
              <a:pPr/>
              <a:t>55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723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340973CD-3AE5-44F4-AC29-FBBE580454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3C127CCA-BEDC-4909-BACA-3FA42C60A2D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42B916-F0C4-46CE-AA75-987DDB3BA5A0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 September, 2021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12" name="Rectangle 6">
            <a:extLst>
              <a:ext uri="{FF2B5EF4-FFF2-40B4-BE49-F238E27FC236}">
                <a16:creationId xmlns:a16="http://schemas.microsoft.com/office/drawing/2014/main" id="{D24F8003-9574-4CD1-B51A-AACC0AF7A4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68613" name="Rectangle 7">
            <a:extLst>
              <a:ext uri="{FF2B5EF4-FFF2-40B4-BE49-F238E27FC236}">
                <a16:creationId xmlns:a16="http://schemas.microsoft.com/office/drawing/2014/main" id="{1964C282-D9D7-41B7-B559-10D7CA411D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A21FB7-5F2F-4D23-B2C2-F0A574775550}" type="slidenum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14" name="Rectangle 2">
            <a:extLst>
              <a:ext uri="{FF2B5EF4-FFF2-40B4-BE49-F238E27FC236}">
                <a16:creationId xmlns:a16="http://schemas.microsoft.com/office/drawing/2014/main" id="{A2D7D231-9A89-4279-AFB4-2E07A885CB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5" name="Rectangle 3">
            <a:extLst>
              <a:ext uri="{FF2B5EF4-FFF2-40B4-BE49-F238E27FC236}">
                <a16:creationId xmlns:a16="http://schemas.microsoft.com/office/drawing/2014/main" id="{2376DC9D-DABB-45A9-8B5E-4FCDB695A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5345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>
            <a:extLst>
              <a:ext uri="{FF2B5EF4-FFF2-40B4-BE49-F238E27FC236}">
                <a16:creationId xmlns:a16="http://schemas.microsoft.com/office/drawing/2014/main" id="{ADAB2206-90E2-43BD-B429-04F3D54CF6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D49DE2-8317-4A9A-884F-9FD2CE1D060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8595" name="Rectangle 1026">
            <a:extLst>
              <a:ext uri="{FF2B5EF4-FFF2-40B4-BE49-F238E27FC236}">
                <a16:creationId xmlns:a16="http://schemas.microsoft.com/office/drawing/2014/main" id="{EEF44A57-5EDF-40BD-ACB4-D0C6B9B030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238596" name="Rectangle 1027">
            <a:extLst>
              <a:ext uri="{FF2B5EF4-FFF2-40B4-BE49-F238E27FC236}">
                <a16:creationId xmlns:a16="http://schemas.microsoft.com/office/drawing/2014/main" id="{2264BC9C-C670-4FE0-B202-0BB16017E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/>
              <a:t>Good Morning! </a:t>
            </a:r>
          </a:p>
          <a:p>
            <a:r>
              <a:rPr lang="en-US" altLang="en-US"/>
              <a:t>The title of today’s talk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920898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DE116AD-CC8C-49CF-BF57-6758A25A8E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3E07114-D5EB-4347-97A0-FA1C29042E5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567E36-3315-4709-B2F7-5284D8EC333E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 September, 2021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C3956128-D5C0-4A6D-8BE0-1227D53595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6BBD77AD-4137-4856-B027-2B6B8BBCAE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4A2C47-7333-4585-9EDC-A45F2D2A4ADB}" type="slidenum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4465369B-6EB7-4925-9A89-100C724602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38CB2CBA-162C-4344-A0AD-D69C9F565B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A174B545-A7D5-492F-A31E-29212AAD18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1C09F305-2D1E-414B-9EDF-07506408C1C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2CC819-3842-46CA-ABF6-3C90D6F1A672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 September, 2021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60" name="Rectangle 6">
            <a:extLst>
              <a:ext uri="{FF2B5EF4-FFF2-40B4-BE49-F238E27FC236}">
                <a16:creationId xmlns:a16="http://schemas.microsoft.com/office/drawing/2014/main" id="{DD45CCA0-0179-4AFE-ACF6-E305AD295D3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70661" name="Rectangle 7">
            <a:extLst>
              <a:ext uri="{FF2B5EF4-FFF2-40B4-BE49-F238E27FC236}">
                <a16:creationId xmlns:a16="http://schemas.microsoft.com/office/drawing/2014/main" id="{D9E1A991-5449-49A2-A569-3B2AE931B0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A788F4-8191-4F15-B28E-3179591F8A03}" type="slidenum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62" name="Rectangle 2">
            <a:extLst>
              <a:ext uri="{FF2B5EF4-FFF2-40B4-BE49-F238E27FC236}">
                <a16:creationId xmlns:a16="http://schemas.microsoft.com/office/drawing/2014/main" id="{5A65E4F5-9B53-4ACC-A5F3-E0A9C6A078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>
            <a:extLst>
              <a:ext uri="{FF2B5EF4-FFF2-40B4-BE49-F238E27FC236}">
                <a16:creationId xmlns:a16="http://schemas.microsoft.com/office/drawing/2014/main" id="{DE5E73E3-B589-47FF-AAC5-91E0EFC3A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C7570405-6A91-40FB-BBBA-CECAACEF7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928FCE64-1414-458C-817C-604AB9A938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5633" tIns="46977" rIns="95633" bIns="46977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165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rgbClr val="FFFFFF"/>
                  </a:solidFill>
                  <a:latin typeface="Corbel" pitchFamily="34" charset="0"/>
                  <a:cs typeface="Arial" charset="0"/>
                </a:rPr>
                <a:t>Computer Organization and Design</a:t>
              </a:r>
              <a:endParaRPr lang="en-US" sz="3000" b="1" cap="small" dirty="0">
                <a:solidFill>
                  <a:srgbClr val="FFFFFF"/>
                </a:solidFill>
                <a:latin typeface="Corbel" pitchFamily="34" charset="0"/>
                <a:cs typeface="Arial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GB" sz="2000">
                  <a:solidFill>
                    <a:srgbClr val="FFFFFF"/>
                  </a:solidFill>
                  <a:cs typeface="Arial" charset="0"/>
                </a:rPr>
                <a:t>The Hardware/Software Interface</a:t>
              </a:r>
              <a:endParaRPr lang="en-US" sz="2000">
                <a:solidFill>
                  <a:srgbClr val="FFFFFF"/>
                </a:solidFill>
                <a:cs typeface="Arial" charset="0"/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sz="2000">
                  <a:solidFill>
                    <a:srgbClr val="FFFFFF"/>
                  </a:solidFill>
                  <a:latin typeface="Arial Black" pitchFamily="34" charset="0"/>
                  <a:cs typeface="Arial" charset="0"/>
                </a:rPr>
                <a:t>5</a:t>
              </a:r>
              <a:r>
                <a:rPr lang="en-GB" sz="2000" baseline="30000">
                  <a:solidFill>
                    <a:srgbClr val="FFFFFF"/>
                  </a:solidFill>
                  <a:latin typeface="Arial Black" pitchFamily="34" charset="0"/>
                  <a:cs typeface="Arial" charset="0"/>
                </a:rPr>
                <a:t>th</a:t>
              </a:r>
              <a:endParaRPr lang="en-GB" sz="2000">
                <a:solidFill>
                  <a:srgbClr val="FFFFFF"/>
                </a:solidFill>
                <a:latin typeface="Arial Black" pitchFamily="34" charset="0"/>
                <a:cs typeface="Arial" charset="0"/>
              </a:endParaRPr>
            </a:p>
            <a:p>
              <a:pPr>
                <a:defRPr/>
              </a:pPr>
              <a:endParaRPr lang="en-US" sz="2000">
                <a:solidFill>
                  <a:srgbClr val="FFFFFF"/>
                </a:solidFill>
                <a:latin typeface="Arial Black" pitchFamily="34" charset="0"/>
                <a:cs typeface="Arial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sz="1400">
                  <a:solidFill>
                    <a:srgbClr val="FFFFFF"/>
                  </a:solidFill>
                  <a:cs typeface="Arial" charset="0"/>
                </a:rPr>
                <a:t>Edition</a:t>
              </a:r>
              <a:endParaRPr lang="en-US" sz="1400">
                <a:solidFill>
                  <a:srgbClr val="FFFFFF"/>
                </a:solidFill>
                <a:cs typeface="Arial" charset="0"/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AC001DE1-9C4F-446A-B966-AD1147433DD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17F6-E622-4323-8C7F-A03AC18E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B9DDA-8916-49EB-85D3-791B47691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8606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B651-6D8D-4613-9D7B-496EAAD3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D7665-1D2E-482D-9161-6C383C452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562057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2CBC-92C6-4B72-9726-748F2E76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F404E-95B5-43EE-A42D-B3512CE11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43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D01B0-6DA5-4A58-B3C7-DAAF569F0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43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59634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37F9-59E9-47C8-8B1D-2EF0A9B0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78875-BC0F-4185-A2E0-78966DA4B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1AAB7-A55B-45AD-BD22-FBA500F8F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E99DB-4224-486C-94EC-0D6AF5A06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7D4B3-CFBE-4887-9DD9-F3FBD6D69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10115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5C57-18D9-40F0-8C75-A08DA1586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23928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15522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5CBF-C42C-4597-97F4-C37BF8A1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07F9E-F976-484A-BF05-3A0A5AB3C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0FD8C-7D4D-48F9-839A-619C5B66F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36542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4F3D-0C95-43F6-A5A2-69108FF6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10C51-6348-44E0-8BE6-D7CFD3B68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8C8C1-3D7E-4A31-80D5-7138B46BF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665137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A721-205D-4A1D-AABE-1C82B1C6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AAEC1-0950-4028-A575-55A6A9753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07830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89CA2-18C8-4B5C-BCDD-BED654808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11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8EAFE-A847-45B0-A117-3ED302AC9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11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7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796450CA-FCB2-4D12-89D1-41B51E6739E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5746-8949-4BD3-BBD5-C9A39A6B0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9BF6E4F-497E-4DC4-AFA8-3B3643CF59EC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229600" cy="51435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909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1430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241A9282-207D-49D4-8E0A-D2494D33C8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0955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1341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B318-CCF7-42D4-9986-59563941B5B8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A6B8A-F248-458A-ABC8-56EFE0D061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31490-F446-44F3-B6E8-0B740C42959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DB3604-AF01-4E65-80BB-310F646FEB9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19B7A-0826-4258-B467-E6A0AF389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68E8E-1F4F-41B0-B4B0-A3E0A1B4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JU 2005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BD837-AA48-4966-8DD9-31D7689D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803E5-45FD-46DD-AC5A-88BA9657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152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D485046-CC05-41C3-8EC9-61E5C1628E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8502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4F0F763-3033-43E7-A028-6B9F78BB0842}"/>
              </a:ext>
            </a:extLst>
          </p:cNvPr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6BDC045A-80ED-40BF-884C-FF7F81F4E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6" name="Arc 4">
              <a:extLst>
                <a:ext uri="{FF2B5EF4-FFF2-40B4-BE49-F238E27FC236}">
                  <a16:creationId xmlns:a16="http://schemas.microsoft.com/office/drawing/2014/main" id="{9937FBE9-DBFC-4BB7-8C71-4A0AFD2A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0 w 21600"/>
                <a:gd name="T1" fmla="*/ 0 h 21231"/>
                <a:gd name="T2" fmla="*/ 0 w 21600"/>
                <a:gd name="T3" fmla="*/ 0 h 21231"/>
                <a:gd name="T4" fmla="*/ 0 w 21600"/>
                <a:gd name="T5" fmla="*/ 0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40FC521-55A5-48C1-8334-2F3CF7BBDD3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EA12C3D-7273-46C5-B9DE-A2D4D71C5B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42130B7-670C-4EFA-A49B-F2FFA1D87A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8C64C-0100-46ED-B325-0E6E5497E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44684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68AFE-877C-442B-9F05-4F2DC169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A4B75-C0E8-41B0-A85B-386A7C86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E18E6-4CF6-4B86-B751-EE15ECC0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5D789-22D6-4EA1-A64E-4C7276D3B9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50732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7A26-C25C-4080-9CC0-D9C264F0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1DD60-B3FF-46FB-9A9E-CA874CF1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76D4F-CE17-41CE-9D31-D04706DC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4EE47-C678-4EE0-BCF8-07468D4F7B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158158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BBB49-AA0A-477F-94E5-9CE6DADA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8A58C-8FBF-4164-B704-6530ADDE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75445-C6BB-44B2-B76B-470A9614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CB823-DD37-4E57-8A7C-84DDC24555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25778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74972-1A2F-48DB-99EF-6514EC9D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35373-A676-4151-B98F-7B896B1D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86FBB-1CC4-4F2C-A3D9-6D79A6C4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7FD9C-A7FA-4231-893A-320CAAE1F1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4649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7DC19-A4F7-4340-97F7-7CA49678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2B9A7-A1A9-4D34-85B3-2341D45F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8DEFE-81D4-4100-B0F6-5B2FFA50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FB0E8-E206-4687-8E7F-77586E31ED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22401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2921AE98-E67B-47D2-8A6A-D0041E5CF2C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4721B-A2B1-41DD-B7BC-0C01EAEF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10F67-FFC9-4FE0-B999-12BF9CF3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C92AF-F9FD-41E9-A4D3-7004A7D4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ED0C2-B7C4-44C0-BD5C-703D1766EF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3134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988BA-F914-46C9-852A-A79569B3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CA992-F4CD-47D0-96EB-678A3935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A87D5-CB36-4783-BE95-5DD3A62C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FCBAE-E819-42BB-B88A-9B5670D68E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81779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240DE-008B-4F2E-B08C-1CB16D3D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734B3-E887-407B-B8A2-88044CA9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223DD-1238-4655-8363-A276BE2E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2BAFA-A966-4EAF-9360-594F007FDF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64564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B297F-DAFA-4ECD-87CB-2589E879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48EE9-3F5A-403D-ADA7-B31FFCF5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AF38D-1C9C-4826-9A3A-5F39762F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2BEEC-7AD7-4CA6-BC7B-796CC1DACD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558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02381-0C1A-4868-989D-30342603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8D5B7-5EEF-440E-8ED1-BD3226D0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B0682-F04F-4B43-9609-1273B8C6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753EF-81A1-489F-8491-C9B1017EFF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831330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0051-3ACA-44D2-B069-9FD3A7C90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D7363-5797-4EAE-9DA2-3204904A0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6527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305E-FDFA-4EB4-8558-46E9F7BD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B49C1-ECDF-43F5-8D3C-3784AC580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6656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3CB5-270F-4A80-AD89-76372B8F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9905F-36C2-4B5B-AA65-811AE0BCE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6044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A565-6008-4AD3-8E35-970857FC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3219-6461-48C6-9247-975AF1708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11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18669-F94C-46BE-8994-E37D2E545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5800" y="1143000"/>
            <a:ext cx="411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493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21FA-F418-4D84-8133-8F420E01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A3C9A-AB5F-494E-B636-5F3B0E0A9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42762-71D3-4D85-9F22-3C79474E2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9BB6C-1FAE-41EE-9340-870BAB91F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8E3B1-AE21-4416-84F1-10FEA4376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16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CAAE5BD4-6012-41D6-8A7A-47028025309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68FC-5A79-40D0-BD6A-0A611BF3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773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8800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6626-A0C9-4E87-B987-C0ADC93E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4F5C2-9E9A-4956-B4A3-3D0691945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37A94-E6D0-4BBD-9F78-BE848B1C1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51144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E7DE-2B40-4B98-B391-8B28DC65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C1A81-26F3-4916-803C-0062E36CD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9EB38-33E1-4A83-83EA-A06458470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47835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7516-4BA4-4B27-ADFE-DCEFCF21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F5BA4-CA16-41C9-9587-D01CF185E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2723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817C3-7008-4D07-A298-8A58C8C7F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0955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48C61-AA77-4E30-9FDB-BC98243A7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1341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754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60C5-C526-446D-A436-9D04B69B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F8C65-C45B-4ECA-A4C3-0DDFCD8E814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11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EE5E46BC-0526-451A-9C8D-8FFB83CACDD1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495800" y="1143000"/>
            <a:ext cx="4114800" cy="41148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5090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74CD-1952-4CEE-A70C-26E7A48E7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B52E6DE-99F2-492E-A4D3-399E8FB495BA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228600" y="1143000"/>
            <a:ext cx="8382000" cy="41148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494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>
            <a:extLst>
              <a:ext uri="{FF2B5EF4-FFF2-40B4-BE49-F238E27FC236}">
                <a16:creationId xmlns:a16="http://schemas.microsoft.com/office/drawing/2014/main" id="{EEBBA39D-9A2D-481E-AADA-0C97EDF51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" name="Rectangle 36">
            <a:extLst>
              <a:ext uri="{FF2B5EF4-FFF2-40B4-BE49-F238E27FC236}">
                <a16:creationId xmlns:a16="http://schemas.microsoft.com/office/drawing/2014/main" id="{1D8EB0F0-0BA6-4E17-9311-C7D9A8AB0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DF7613B5-CB89-4FCB-85AC-0A44BA3FD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Rectangle 38">
            <a:extLst>
              <a:ext uri="{FF2B5EF4-FFF2-40B4-BE49-F238E27FC236}">
                <a16:creationId xmlns:a16="http://schemas.microsoft.com/office/drawing/2014/main" id="{254C6B9F-ADA3-4DA9-B432-019174EA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B8B5C43C-FAE2-430F-B7D3-A9AD4E7E1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1A3A2A3F-A784-4DB2-96BF-BC0CD062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10" name="Picture 14" descr="MK Logo (2).png">
            <a:extLst>
              <a:ext uri="{FF2B5EF4-FFF2-40B4-BE49-F238E27FC236}">
                <a16:creationId xmlns:a16="http://schemas.microsoft.com/office/drawing/2014/main" id="{EE9C765A-D486-47A2-99AE-5FEC7E5CA1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4">
            <a:extLst>
              <a:ext uri="{FF2B5EF4-FFF2-40B4-BE49-F238E27FC236}">
                <a16:creationId xmlns:a16="http://schemas.microsoft.com/office/drawing/2014/main" id="{EDDDE8DE-A122-43A6-A437-4FDC21C488A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0E0546-0D89-4303-9F22-57B81BE9A2B1}"/>
                </a:ext>
              </a:extLst>
            </p:cNvPr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7EBD87-934B-4EE9-9761-C5F5E4A88A5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7">
            <a:extLst>
              <a:ext uri="{FF2B5EF4-FFF2-40B4-BE49-F238E27FC236}">
                <a16:creationId xmlns:a16="http://schemas.microsoft.com/office/drawing/2014/main" id="{0BD39414-BD2B-45CF-9892-A34385CD77E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>
              <a:extLst>
                <a:ext uri="{FF2B5EF4-FFF2-40B4-BE49-F238E27FC236}">
                  <a16:creationId xmlns:a16="http://schemas.microsoft.com/office/drawing/2014/main" id="{06042451-0BBF-4EFC-8EE9-0D6E70A57E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C32461-6733-42AB-A8D7-3EC923536AC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0DA8F0-A8A0-48E0-8FE1-2721D2F8E374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</a:rPr>
                <a:t>Edition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311055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D3A33FE-FEB3-428D-8FC1-E68486BBBD9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F4725BC6-B81D-48E4-9DCF-4475A59B476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1715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69C9E28A-0711-4CD4-BE01-239E5564FD3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053BAA2E-424A-45F5-AD0F-7F4D077EA05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AD6586B2-C1CD-49BA-B6C1-CEBCEB1059A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522071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12495A16-25B0-4045-B024-96218821E1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4810F71A-4611-449D-B140-D79C1A571DD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72084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4529BF2A-B5FF-4773-9AEE-8313202920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A617BB99-23FE-4F8A-9A68-A8292525BD3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804658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9C0BC75E-550C-4451-B21F-CFB9F5EB80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4186DCF8-6D91-42A9-84AE-393F5A5F587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507331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DFC5F93E-3709-401E-A533-C975B7E067A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1A1AA08D-12DA-4173-9284-51E83E3DB13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5122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09B05ECC-BCB7-46E4-A0B5-8985FDB58F6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BB01A2DB-445E-41AF-8CC9-A06AD398278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506814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41905941-A113-4C5B-BB23-DCACBF72E7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4E4BBB03-C220-46FA-BE50-47101EF9208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304976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6BEB371-660A-4F60-8974-04AA9D45C9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FC98A112-E230-4D2F-8267-EAF0262A4E6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804503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1F6546D-A715-4D23-8602-20FAF2FB72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09D8325C-B9EF-4B59-A035-3F9AC355B43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911674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0" y="2085975"/>
            <a:ext cx="5638800" cy="1038225"/>
          </a:xfrm>
        </p:spPr>
        <p:txBody>
          <a:bodyPr lIns="92075" rIns="92075"/>
          <a:lstStyle>
            <a:lvl1pPr marL="0" indent="0">
              <a:lnSpc>
                <a:spcPct val="70000"/>
              </a:lnSpc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49E0E66-7487-4FB9-88EE-CBF52A8E97C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CFF66A0-AD23-46E7-BF95-928DAC0C0D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0" y="6365875"/>
            <a:ext cx="426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DF80B8D-535F-4BB6-8647-8DB6CF18A8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>
                <a:latin typeface="Times New Roman" panose="02020603050405020304" pitchFamily="18" charset="0"/>
              </a:defRPr>
            </a:lvl2pPr>
          </a:lstStyle>
          <a:p>
            <a:pPr lvl="1"/>
            <a:fld id="{0DA9B682-EB76-45E5-B9F5-7A6E61FDBFCD}" type="slidenum">
              <a:rPr lang="en-US" altLang="en-US"/>
              <a:pPr lvl="1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43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4B6AA341-BEFE-44B0-9783-DB3296AA569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CA0C0-E253-46DA-89F9-839B08C0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FD65C-8CFA-4647-BCFD-589A65AF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7F3B0-13A4-491E-B360-720A6253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1B75DE48-F98B-495A-B11A-3A9BDE0EA1BC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149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D6375-826B-42B3-9CAD-84593095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93ABB-0935-4F24-92EB-4F5CC7CF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C8B81-09DD-47B2-AC42-1EAF3BCC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2F2F2CB7-465F-4F38-B145-E2C79AA6554F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9302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6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BA9C2-7BA6-420C-86B3-D155ABDE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FFBAE-19F1-4399-800A-70827FC4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22BE2-1F6C-446F-8217-E303CD21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0225041A-640E-49A6-BA12-FB1463F038F4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57985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FA03A-AAEB-479E-8904-54826692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E13E4-3DDC-40DB-8151-F668A7A5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42099E-0017-44A3-852A-F9E934BA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29F3C557-5426-4006-8AEE-4241947BA0D5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2767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AE78E-7B72-42F0-993A-0A716ABB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8C3A2-4F5A-45EA-A6FE-885E1AD6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F1905-3E48-4A62-8309-BD882374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B734A0FF-2169-4829-B906-3581AEA654E3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8571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717B9-A970-4EF8-9228-3DC0024F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5516A-E2E3-4E99-B3CB-C2FBC8F0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A9AC-F32C-47BF-96F2-77705FA8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8E34367D-5DBB-40B7-9ED5-69E9AA5C7951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08799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5386A-202D-4AC6-82FE-4F9A6576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BA370-9B72-4C99-BA2B-29D8E365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A94CF-631A-424D-9C1D-D831FD03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20B6960A-2A11-4E29-B4F4-CC8F12C38BD5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146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0D10E-45B1-4070-A414-02D62B5AB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20164-0F0B-4467-A619-331CC270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A269-EA66-4230-ADE1-336FA59D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0D7E6C9B-6076-449C-8DFF-8BD2EF479B47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580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275BE-64E4-435E-AE54-A0AAD0AC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D0A1D-FC31-42C1-9C99-F865877F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97EE1-A47E-4D61-9D51-F2DB7235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607A812C-C7ED-4340-B51A-250098AEC20B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74188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609600"/>
            <a:ext cx="20193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2625" y="609600"/>
            <a:ext cx="5908675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ADC2A-45F5-4804-9923-2DC9B69F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6F40B-4C34-4CD9-8F81-F9C34BE7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91B01-37B0-4F6E-A998-A368C904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E35AB638-86BF-42C4-A903-54D0850764DC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3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077A7A92-5EE5-41E8-9783-E3AA631C0B9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DEF0-6B49-468B-B8E3-C65CA30C1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EEF2D-6F02-4325-AF89-3453F88EC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7831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4735-B714-4676-B1CD-B80F8F9C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C73CF-0B41-4239-8F02-B1C3470BF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2333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060F-DEE3-45D4-9DF5-6B202811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09FE3-1775-4AFA-90EB-B0CA187AA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44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42AC-2F32-4B64-8FAB-D9548F74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D44F-C47D-46EB-9AAB-7AC0AEC73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11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B27A4-7438-4F23-9736-8F0230F1B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5800" y="1143000"/>
            <a:ext cx="411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16467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331D-4E0E-4348-A1A9-0BAAD87F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0BD1D-D974-4368-9409-2CA1004BC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0EBF9-F63D-4F92-9228-74BBBE287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3D0EC-A5A5-45B1-B50C-A4554D4BC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62018-461B-4EC5-AAA9-047DD9FE5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60270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D63E-D5F5-4ACB-B373-0D28A00E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13473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63325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FF64-9001-4F6F-9D0F-1C1115E8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0B3B7-AEED-47AF-A98B-52D510A17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9EEDF-5EB6-4ED2-ADFF-FD75043E6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95498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8670-3CBF-4CA9-BA6C-8D9FC406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139FD4-7E93-45C6-B896-32977DD74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8A3D1-3F09-4AD0-8794-3566389FE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377396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E5A2-D898-4E05-8E24-DD280D0D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74C72-3551-43CA-B73B-8948E4FD4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29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CA6F3429-57C1-4426-AEA1-47F184D7CF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E532E-2CDD-4BD7-8193-913A7053A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0955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63E81-C826-4AA5-AE82-EC2B228EC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1341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6115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EFCD-22D1-4568-BA3D-F3773382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93328-5FD3-4ED8-9AC6-D623935D07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11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043DB570-9AE5-4421-AB7D-AA097891F408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495800" y="1143000"/>
            <a:ext cx="4114800" cy="41148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46251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4526-BFC3-4CD1-8176-0427174E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1C13385-7629-43FA-B141-5713375938B2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228600" y="1143000"/>
            <a:ext cx="8382000" cy="41148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41489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4A99D9A-3C58-469C-B1A4-F4577DC08495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685800" y="2438400"/>
            <a:ext cx="8456613" cy="762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33987FF6-40E4-48D1-A2A8-B2680AA26023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1063" y="117475"/>
            <a:ext cx="66675" cy="66675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873E3272-1A2A-4AE6-9A34-A8F54CE8C085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1063" y="347663"/>
            <a:ext cx="66675" cy="6508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C030557D-0BAB-492B-B1CA-BDF7360BA4D0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1063" y="574675"/>
            <a:ext cx="66675" cy="65088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9BE12FE3-2FA7-412D-881E-9E737C647C53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1063" y="1033463"/>
            <a:ext cx="66675" cy="6508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09216C6E-1F1A-4E62-8E96-F27AB822278F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1063" y="1260475"/>
            <a:ext cx="66675" cy="66675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C0E958B4-4366-4DBA-BF50-C9240A7BDF0F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1063" y="1490663"/>
            <a:ext cx="66675" cy="6508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813BE399-AA0B-43D0-9F23-C825D619511E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1063" y="1717675"/>
            <a:ext cx="66675" cy="65088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4A840533-1F4B-41AC-85BB-287EACA3477A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1063" y="1947863"/>
            <a:ext cx="66675" cy="63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B308110D-9F98-444D-8729-D8DCC35054F2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1063" y="2176463"/>
            <a:ext cx="66675" cy="6508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4" name="Group 12">
            <a:extLst>
              <a:ext uri="{FF2B5EF4-FFF2-40B4-BE49-F238E27FC236}">
                <a16:creationId xmlns:a16="http://schemas.microsoft.com/office/drawing/2014/main" id="{26ACA99E-8625-445B-A755-14DA04E38C55}"/>
              </a:ext>
            </a:extLst>
          </p:cNvPr>
          <p:cNvGrpSpPr>
            <a:grpSpLocks/>
          </p:cNvGrpSpPr>
          <p:nvPr/>
        </p:nvGrpSpPr>
        <p:grpSpPr bwMode="auto">
          <a:xfrm>
            <a:off x="4538663" y="6670675"/>
            <a:ext cx="4332287" cy="65088"/>
            <a:chOff x="2859" y="4202"/>
            <a:chExt cx="2729" cy="41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62BF38CA-22FC-4542-95AB-DC58788C9E66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859" y="420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C092A58C-3558-4897-AA1D-6C659BF25CF4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3243" y="420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53926990-3CA3-4B5E-9091-5D18F42DBEB4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3627" y="4202"/>
              <a:ext cx="41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9E32E25F-8879-4723-87D6-CE0164061C78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4011" y="4202"/>
              <a:ext cx="41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0E7AA217-2F13-4F13-9E82-43F65C87A6D3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4395" y="420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A6A78FEA-9DD9-4F5B-9D5E-84D8457E1FD1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4779" y="420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2C556D25-74A1-4897-B67A-DB0BD0E20C29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5163" y="420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13CC5FC8-9CA1-4B04-9201-74391CA4D316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5547" y="4202"/>
              <a:ext cx="41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3" name="Oval 21">
            <a:extLst>
              <a:ext uri="{FF2B5EF4-FFF2-40B4-BE49-F238E27FC236}">
                <a16:creationId xmlns:a16="http://schemas.microsoft.com/office/drawing/2014/main" id="{2CC19C36-C915-452C-92E1-AC673B2023F2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1063" y="804863"/>
            <a:ext cx="66675" cy="63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4" name="Picture 22">
            <a:extLst>
              <a:ext uri="{FF2B5EF4-FFF2-40B4-BE49-F238E27FC236}">
                <a16:creationId xmlns:a16="http://schemas.microsoft.com/office/drawing/2014/main" id="{D4E56DCB-95DB-4667-BAFA-9758D3AF7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6008688"/>
            <a:ext cx="2532063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100" name="Title 3099"/>
          <p:cNvSpPr>
            <a:spLocks noGrp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4400" b="1" i="0" u="none" baseline="0">
                <a:solidFill>
                  <a:schemeClr val="tx2"/>
                </a:solidFill>
                <a:effectLst/>
                <a:latin typeface="Arial Narrow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3101" name="Subtitle 3100"/>
          <p:cNvSpPr>
            <a:spLocks noGrp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76055073-A653-4881-BF18-0FDA1D9C749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D1914FC8-1520-4B18-87AF-A5A4C3B6FA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8BB0A75F-4B66-427D-BEDB-1A66533F20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88E0C4-428A-42E3-884B-1AC4A46EDB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040706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lvl="0"/>
            <a:r>
              <a:t>Click to edit Master title style</a:t>
            </a:r>
            <a:endParaRPr lang="en-US" alt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3C46B76-6F80-49D8-BD1F-A04BF9FC2D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E0F51122-4154-48F3-823E-174959AC3D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90E747A1-2028-4E1B-9F41-B0283F9DD8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E190C8-13C4-4E62-BA8F-7FCBC5E3D9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180603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lvl="0"/>
            <a:r>
              <a:t>Click to edit Master title style</a:t>
            </a:r>
            <a:endParaRPr lang="en-US" alt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4BE79122-D600-48F2-8FE2-0D8FC8F3F6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0C33A4CF-679C-4055-A5C9-3B2F4B287C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F0E60355-03A6-41E2-8D68-1B37432232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8F677D-D6A5-4D4E-BFBF-592131ED8F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863916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lvl="0"/>
            <a:r>
              <a:t>Click to edit Master title style</a:t>
            </a:r>
            <a:endParaRPr lang="en-US" altLang="en-US" noProof="0"/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A3A1000A-2AB6-488B-9E78-637C98F3B2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801864BD-B726-4830-A7FE-1C84917905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EC61BA4F-8DC3-4AFE-98C9-109F70C588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1ECFA-5ACD-408A-9102-A5376218D4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889719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1C58F659-1065-4EC3-BA71-A53168404F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666FF125-9EB9-4C7B-BEBC-2A5D4FCE84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8BDC51EC-6257-49F1-8AFB-E47EBA179D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F165E-17FD-4EEF-A621-4DE06F5B0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837263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6E9E6-44F9-4312-9F12-1E4D855B6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72938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1FEE4-F340-41E6-9620-B8D1BE2D8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4818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A555D12E-C501-479E-A599-5F04721124F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28331-02D3-4B70-A6BC-41E7347C4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56062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9B9D7-B67C-428A-8913-732971614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59555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4D06B-03DB-4E3A-957E-61B7181EB4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31548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2E4A8-A57A-48A3-8AEA-E7B90EE0A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5599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2B869-4BC5-4772-803F-33B661901D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65530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7A5D8-DE7D-43D3-AEC5-6E78B7AD8D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54963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A3DF0-93EC-4B85-AFAD-2B5F916B2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96381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74F01-AAC9-41B6-BF05-9BC0A1E62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71230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F86A-75C3-4B5A-ABBE-D0A585CC2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20440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BAFD473-A1DD-4FD7-AA86-D4DB1B8DD9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800100"/>
            <a:ext cx="8229600" cy="26860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372E6C5-B26A-4CC4-9197-C7C0A96BB6D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5"/>
            <a:ext cx="8229600" cy="25527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938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410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EBD59C96-F494-4DAD-8704-B6A408CC64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4103" name="Picture 7" descr="MK Logo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1C84A20-520D-4F45-B6E6-E675E38FF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BCBD9BA-85EF-4654-A071-43BF9C674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3245DAEC-E7C0-47E5-99D2-DA7E70B9AA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6324600"/>
            <a:ext cx="8229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Floating Point	ICS 233 – KFUPM	 </a:t>
            </a:r>
            <a:r>
              <a:rPr lang="en-US" altLang="en-US" sz="1000" i="1"/>
              <a:t>© Muhamed Mudawar</a:t>
            </a:r>
            <a:r>
              <a:rPr lang="en-US" altLang="en-US"/>
              <a:t> </a:t>
            </a:r>
            <a:r>
              <a:rPr lang="en-US" altLang="en-US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slide </a:t>
            </a:r>
            <a:fld id="{3084EE6C-B2E9-45ED-92AC-21EE0375857E}" type="slidenum">
              <a:rPr lang="ar-SA" altLang="en-US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50000"/>
                </a:spcBef>
              </a:pPr>
              <a:t>‹#›</a:t>
            </a:fld>
            <a:endParaRPr lang="en-US" altLang="en-US" sz="1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3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  <p:sldLayoutId id="214748411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rgbClr val="0000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anose="030F0702030302020204" pitchFamily="66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anose="030F0702030302020204" pitchFamily="66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anose="030F0702030302020204" pitchFamily="66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anose="030F0702030302020204" pitchFamily="66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anose="030F0702030302020204" pitchFamily="66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anose="030F0702030302020204" pitchFamily="66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anose="030F0702030302020204" pitchFamily="66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anose="030F0702030302020204" pitchFamily="66" charset="0"/>
          <a:cs typeface="Arial" panose="020B0604020202020204" pitchFamily="34" charset="0"/>
        </a:defRPr>
      </a:lvl9pPr>
    </p:titleStyle>
    <p:bodyStyle>
      <a:lvl1pPr marL="347663" indent="-347663" algn="l" rtl="0" fontAlgn="base">
        <a:spcBef>
          <a:spcPct val="40000"/>
        </a:spcBef>
        <a:spcAft>
          <a:spcPct val="0"/>
        </a:spcAft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36550" algn="l" rtl="0" fontAlgn="base">
        <a:spcBef>
          <a:spcPct val="40000"/>
        </a:spcBef>
        <a:spcAft>
          <a:spcPct val="0"/>
        </a:spcAft>
        <a:buFont typeface="Wingdings" panose="05000000000000000000" pitchFamily="2" charset="2"/>
        <a:buChar char="²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588" indent="-231775" algn="l" rtl="0" fontAlgn="base">
        <a:spcBef>
          <a:spcPct val="400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481138" indent="-222250" algn="l" rtl="0" fontAlgn="base">
        <a:spcBef>
          <a:spcPct val="4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33363" algn="l" rtl="0" fontAlgn="base">
        <a:spcBef>
          <a:spcPct val="4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6200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AutoShap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382000" cy="4114800"/>
          </a:xfrm>
          <a:prstGeom prst="roundRect">
            <a:avLst>
              <a:gd name="adj" fmla="val 12477"/>
            </a:avLst>
          </a:prstGeom>
          <a:noFill/>
          <a:ln w="12700">
            <a:noFill/>
            <a:round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44488" y="838200"/>
            <a:ext cx="84566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6707188" y="6464300"/>
            <a:ext cx="1865312" cy="211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000000"/>
                </a:solidFill>
                <a:latin typeface="Symbol" pitchFamily="18" charset="2"/>
                <a:cs typeface="Arial" charset="0"/>
              </a:rPr>
              <a:t>Ó</a:t>
            </a:r>
            <a:r>
              <a:rPr lang="en-US" sz="800">
                <a:solidFill>
                  <a:srgbClr val="000000"/>
                </a:solidFill>
                <a:latin typeface="Arial" charset="0"/>
                <a:cs typeface="Arial" charset="0"/>
              </a:rPr>
              <a:t>1998 Morgan Kaufmann Publishers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8535988" y="6249988"/>
            <a:ext cx="606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fld id="{8F575DF4-B404-4564-A8ED-84C934FCD223}" type="slidenum">
              <a:rPr lang="en-US">
                <a:solidFill>
                  <a:srgbClr val="000000"/>
                </a:solidFill>
                <a:cs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412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>
            <a:extLst>
              <a:ext uri="{FF2B5EF4-FFF2-40B4-BE49-F238E27FC236}">
                <a16:creationId xmlns:a16="http://schemas.microsoft.com/office/drawing/2014/main" id="{D6324A99-D17D-4521-B771-7A1230CE07D3}"/>
              </a:ext>
            </a:extLst>
          </p:cNvPr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7043" name="Freeform 3">
              <a:extLst>
                <a:ext uri="{FF2B5EF4-FFF2-40B4-BE49-F238E27FC236}">
                  <a16:creationId xmlns:a16="http://schemas.microsoft.com/office/drawing/2014/main" id="{3F85B09E-FB2E-4761-A90C-1FC8107D0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6153" name="Arc 4">
              <a:extLst>
                <a:ext uri="{FF2B5EF4-FFF2-40B4-BE49-F238E27FC236}">
                  <a16:creationId xmlns:a16="http://schemas.microsoft.com/office/drawing/2014/main" id="{0084BC4D-DF47-4CDC-88EC-34E8E1AD2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7045" name="Rectangle 5">
            <a:extLst>
              <a:ext uri="{FF2B5EF4-FFF2-40B4-BE49-F238E27FC236}">
                <a16:creationId xmlns:a16="http://schemas.microsoft.com/office/drawing/2014/main" id="{11E33A45-F19C-419A-B783-4B0581BE08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6" name="Rectangle 6">
            <a:extLst>
              <a:ext uri="{FF2B5EF4-FFF2-40B4-BE49-F238E27FC236}">
                <a16:creationId xmlns:a16="http://schemas.microsoft.com/office/drawing/2014/main" id="{B53C7B9D-6970-42DF-AD15-86A22EF77A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7047" name="Rectangle 7">
            <a:extLst>
              <a:ext uri="{FF2B5EF4-FFF2-40B4-BE49-F238E27FC236}">
                <a16:creationId xmlns:a16="http://schemas.microsoft.com/office/drawing/2014/main" id="{518F2875-583E-47DF-BD84-754996B8DA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8" name="Rectangle 8">
            <a:extLst>
              <a:ext uri="{FF2B5EF4-FFF2-40B4-BE49-F238E27FC236}">
                <a16:creationId xmlns:a16="http://schemas.microsoft.com/office/drawing/2014/main" id="{239D529E-FC6D-4D80-9CB3-04F8EB09A14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-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1E28F0C-42CC-4BC5-9AB9-BBDC83D728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151" name="Rectangle 9">
            <a:extLst>
              <a:ext uri="{FF2B5EF4-FFF2-40B4-BE49-F238E27FC236}">
                <a16:creationId xmlns:a16="http://schemas.microsoft.com/office/drawing/2014/main" id="{A2A49199-093D-4B7F-BD81-1F5FA4971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572673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51DCDF2-F958-4192-8F7F-39FC31A3D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620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AutoShape 3">
            <a:extLst>
              <a:ext uri="{FF2B5EF4-FFF2-40B4-BE49-F238E27FC236}">
                <a16:creationId xmlns:a16="http://schemas.microsoft.com/office/drawing/2014/main" id="{F6E74206-76C4-4DF2-8C23-378CD405E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382000" cy="41148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F07C9DF2-7BF4-4D5C-9524-97369543E5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8" y="838200"/>
            <a:ext cx="84566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8EE8750-600C-4492-B14C-FBD5B4E90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3763" y="6303963"/>
            <a:ext cx="5365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fld id="{EA7313C4-AF70-4ADF-82F7-7D207393E67B}" type="slidenum">
              <a:rPr lang="en-US" altLang="en-US"/>
              <a:pPr eaLnBrk="0" hangingPunct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6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>
            <a:extLst>
              <a:ext uri="{FF2B5EF4-FFF2-40B4-BE49-F238E27FC236}">
                <a16:creationId xmlns:a16="http://schemas.microsoft.com/office/drawing/2014/main" id="{1807DAB9-C572-4B5D-A497-87902CAC9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099" name="Rectangle 9">
            <a:extLst>
              <a:ext uri="{FF2B5EF4-FFF2-40B4-BE49-F238E27FC236}">
                <a16:creationId xmlns:a16="http://schemas.microsoft.com/office/drawing/2014/main" id="{34D08EBB-3545-4A2E-B1BA-2482F74164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4100" name="Rectangle 10">
            <a:extLst>
              <a:ext uri="{FF2B5EF4-FFF2-40B4-BE49-F238E27FC236}">
                <a16:creationId xmlns:a16="http://schemas.microsoft.com/office/drawing/2014/main" id="{A4F68CD5-2225-42D9-A5BE-0A0D173C5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>
            <a:extLst>
              <a:ext uri="{FF2B5EF4-FFF2-40B4-BE49-F238E27FC236}">
                <a16:creationId xmlns:a16="http://schemas.microsoft.com/office/drawing/2014/main" id="{67BF9CBA-D99B-4D6F-9355-BE1B325F487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3 — Arithmetic for Computers — </a:t>
            </a:r>
            <a:fld id="{CBA1F187-A594-4245-BB8A-D7CD8F08941B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25">
            <a:extLst>
              <a:ext uri="{FF2B5EF4-FFF2-40B4-BE49-F238E27FC236}">
                <a16:creationId xmlns:a16="http://schemas.microsoft.com/office/drawing/2014/main" id="{E1CE915B-9559-4F2B-B764-7D09992D0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4103" name="Picture 7" descr="MK Logo.jpg">
            <a:extLst>
              <a:ext uri="{FF2B5EF4-FFF2-40B4-BE49-F238E27FC236}">
                <a16:creationId xmlns:a16="http://schemas.microsoft.com/office/drawing/2014/main" id="{0743183A-39EF-4066-90BF-86238A686DE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01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053">
            <a:extLst>
              <a:ext uri="{FF2B5EF4-FFF2-40B4-BE49-F238E27FC236}">
                <a16:creationId xmlns:a16="http://schemas.microsoft.com/office/drawing/2014/main" id="{4646C31D-01AA-4C27-896D-3E247601F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609600"/>
            <a:ext cx="808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2054">
            <a:extLst>
              <a:ext uri="{FF2B5EF4-FFF2-40B4-BE49-F238E27FC236}">
                <a16:creationId xmlns:a16="http://schemas.microsoft.com/office/drawing/2014/main" id="{24AEA7FD-4335-46AF-AA81-186863024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25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562" tIns="46038" rIns="1825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9463" name="Rectangle 2055">
            <a:extLst>
              <a:ext uri="{FF2B5EF4-FFF2-40B4-BE49-F238E27FC236}">
                <a16:creationId xmlns:a16="http://schemas.microsoft.com/office/drawing/2014/main" id="{FDC94EDE-F9EB-4A54-B424-2FDC05700F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15188" y="6442075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4" name="Rectangle 2056">
            <a:extLst>
              <a:ext uri="{FF2B5EF4-FFF2-40B4-BE49-F238E27FC236}">
                <a16:creationId xmlns:a16="http://schemas.microsoft.com/office/drawing/2014/main" id="{4A776DCA-DDF8-4B97-9035-4E43B7A140E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2625" y="6365875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19465" name="Rectangle 2057">
            <a:extLst>
              <a:ext uri="{FF2B5EF4-FFF2-40B4-BE49-F238E27FC236}">
                <a16:creationId xmlns:a16="http://schemas.microsoft.com/office/drawing/2014/main" id="{43E09F75-850C-46E0-970C-8240AF07A9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9313" y="6148388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0" rIns="92075" bIns="0" numCol="1" anchor="b" anchorCtr="0" compatLnSpc="1">
            <a:prstTxWarp prst="textNoShape">
              <a:avLst/>
            </a:prstTxWarp>
          </a:bodyPr>
          <a:lstStyle>
            <a:lvl2pPr lvl="1" algn="r">
              <a:defRPr sz="1400">
                <a:latin typeface="Arial" panose="020B0604020202020204" pitchFamily="34" charset="0"/>
              </a:defRPr>
            </a:lvl2pPr>
          </a:lstStyle>
          <a:p>
            <a:pPr lvl="1"/>
            <a:fld id="{F96587EB-EAF7-412C-837F-7738EF8B4384}" type="slidenum">
              <a:rPr lang="en-US" altLang="en-US"/>
              <a:pPr lvl="1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33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FF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A09CA59-428C-42BB-A23B-35A719844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620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AutoShape 3">
            <a:extLst>
              <a:ext uri="{FF2B5EF4-FFF2-40B4-BE49-F238E27FC236}">
                <a16:creationId xmlns:a16="http://schemas.microsoft.com/office/drawing/2014/main" id="{9481702F-0D7B-4D79-8774-F04B1B6D3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382000" cy="41148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D85C5274-DE45-4877-A774-85AC62A16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8" y="838200"/>
            <a:ext cx="84566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4FA631E-63BB-43A3-A833-8A666C559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3763" y="6303963"/>
            <a:ext cx="5365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fld id="{2FB69C77-94CF-4344-995F-72EFCE4D3709}" type="slidenum">
              <a:rPr lang="en-US" altLang="en-US"/>
              <a:pPr eaLnBrk="0" hangingPunct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253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5793E8DB-DFA2-45D1-955F-AA7EAF65EAD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7475"/>
            <a:ext cx="8456613" cy="6738938"/>
            <a:chOff x="432" y="74"/>
            <a:chExt cx="5327" cy="4245"/>
          </a:xfrm>
        </p:grpSpPr>
        <p:sp>
          <p:nvSpPr>
            <p:cNvPr id="1027" name="Rectangle 3">
              <a:extLst>
                <a:ext uri="{FF2B5EF4-FFF2-40B4-BE49-F238E27FC236}">
                  <a16:creationId xmlns:a16="http://schemas.microsoft.com/office/drawing/2014/main" id="{0EC93A4C-F870-4AA3-9093-08E5A87DF55A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432" y="4176"/>
              <a:ext cx="2208" cy="14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028" name="Group 4">
              <a:extLst>
                <a:ext uri="{FF2B5EF4-FFF2-40B4-BE49-F238E27FC236}">
                  <a16:creationId xmlns:a16="http://schemas.microsoft.com/office/drawing/2014/main" id="{5C7ED381-89F3-4401-8480-94CDFAFD0E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9" y="4250"/>
              <a:ext cx="2729" cy="41"/>
              <a:chOff x="2859" y="4250"/>
              <a:chExt cx="2729" cy="41"/>
            </a:xfrm>
          </p:grpSpPr>
          <p:sp>
            <p:nvSpPr>
              <p:cNvPr id="1029" name="Oval 5">
                <a:extLst>
                  <a:ext uri="{FF2B5EF4-FFF2-40B4-BE49-F238E27FC236}">
                    <a16:creationId xmlns:a16="http://schemas.microsoft.com/office/drawing/2014/main" id="{C0BBC547-6B7B-4CAF-A9F0-A7A5577844F0}"/>
                  </a:ext>
                </a:extLst>
              </p:cNvPr>
              <p:cNvSpPr>
                <a:spLocks noChangeArrowheads="1"/>
              </p:cNvSpPr>
              <p:nvPr/>
            </p:nvSpPr>
            <p:spPr bwMode="invGray">
              <a:xfrm>
                <a:off x="285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0" name="Oval 6">
                <a:extLst>
                  <a:ext uri="{FF2B5EF4-FFF2-40B4-BE49-F238E27FC236}">
                    <a16:creationId xmlns:a16="http://schemas.microsoft.com/office/drawing/2014/main" id="{AAF52558-A9B1-4FDB-B74B-7CAB99278A1A}"/>
                  </a:ext>
                </a:extLst>
              </p:cNvPr>
              <p:cNvSpPr>
                <a:spLocks noChangeArrowheads="1"/>
              </p:cNvSpPr>
              <p:nvPr/>
            </p:nvSpPr>
            <p:spPr bwMode="invGray">
              <a:xfrm>
                <a:off x="324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1" name="Oval 7">
                <a:extLst>
                  <a:ext uri="{FF2B5EF4-FFF2-40B4-BE49-F238E27FC236}">
                    <a16:creationId xmlns:a16="http://schemas.microsoft.com/office/drawing/2014/main" id="{29DE3026-3606-4033-931B-35514988487B}"/>
                  </a:ext>
                </a:extLst>
              </p:cNvPr>
              <p:cNvSpPr>
                <a:spLocks noChangeArrowheads="1"/>
              </p:cNvSpPr>
              <p:nvPr/>
            </p:nvSpPr>
            <p:spPr bwMode="invGray">
              <a:xfrm>
                <a:off x="362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2" name="Oval 8">
                <a:extLst>
                  <a:ext uri="{FF2B5EF4-FFF2-40B4-BE49-F238E27FC236}">
                    <a16:creationId xmlns:a16="http://schemas.microsoft.com/office/drawing/2014/main" id="{478A9090-7D8B-411B-ABB1-F8535A05F680}"/>
                  </a:ext>
                </a:extLst>
              </p:cNvPr>
              <p:cNvSpPr>
                <a:spLocks noChangeArrowheads="1"/>
              </p:cNvSpPr>
              <p:nvPr/>
            </p:nvSpPr>
            <p:spPr bwMode="invGray">
              <a:xfrm>
                <a:off x="4011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3" name="Oval 9">
                <a:extLst>
                  <a:ext uri="{FF2B5EF4-FFF2-40B4-BE49-F238E27FC236}">
                    <a16:creationId xmlns:a16="http://schemas.microsoft.com/office/drawing/2014/main" id="{845EDF9C-5526-4504-9350-4FB512789C70}"/>
                  </a:ext>
                </a:extLst>
              </p:cNvPr>
              <p:cNvSpPr>
                <a:spLocks noChangeArrowheads="1"/>
              </p:cNvSpPr>
              <p:nvPr/>
            </p:nvSpPr>
            <p:spPr bwMode="invGray">
              <a:xfrm>
                <a:off x="4395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4" name="Oval 10">
                <a:extLst>
                  <a:ext uri="{FF2B5EF4-FFF2-40B4-BE49-F238E27FC236}">
                    <a16:creationId xmlns:a16="http://schemas.microsoft.com/office/drawing/2014/main" id="{EF667976-18B5-4AE6-A656-0F6AD5D5D982}"/>
                  </a:ext>
                </a:extLst>
              </p:cNvPr>
              <p:cNvSpPr>
                <a:spLocks noChangeArrowheads="1"/>
              </p:cNvSpPr>
              <p:nvPr/>
            </p:nvSpPr>
            <p:spPr bwMode="invGray">
              <a:xfrm>
                <a:off x="477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5" name="Oval 11">
                <a:extLst>
                  <a:ext uri="{FF2B5EF4-FFF2-40B4-BE49-F238E27FC236}">
                    <a16:creationId xmlns:a16="http://schemas.microsoft.com/office/drawing/2014/main" id="{F1C73283-276E-4947-9F73-47596B63222D}"/>
                  </a:ext>
                </a:extLst>
              </p:cNvPr>
              <p:cNvSpPr>
                <a:spLocks noChangeArrowheads="1"/>
              </p:cNvSpPr>
              <p:nvPr/>
            </p:nvSpPr>
            <p:spPr bwMode="invGray">
              <a:xfrm>
                <a:off x="516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6" name="Oval 12">
                <a:extLst>
                  <a:ext uri="{FF2B5EF4-FFF2-40B4-BE49-F238E27FC236}">
                    <a16:creationId xmlns:a16="http://schemas.microsoft.com/office/drawing/2014/main" id="{0F8C68BF-FDBA-4C1C-8B3E-EB59732B7BD3}"/>
                  </a:ext>
                </a:extLst>
              </p:cNvPr>
              <p:cNvSpPr>
                <a:spLocks noChangeArrowheads="1"/>
              </p:cNvSpPr>
              <p:nvPr/>
            </p:nvSpPr>
            <p:spPr bwMode="invGray">
              <a:xfrm>
                <a:off x="554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037" name="Rectangle 13">
              <a:extLst>
                <a:ext uri="{FF2B5EF4-FFF2-40B4-BE49-F238E27FC236}">
                  <a16:creationId xmlns:a16="http://schemas.microsoft.com/office/drawing/2014/main" id="{8C57EDA5-202A-404E-86B6-9A0778AA7056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480" y="480"/>
              <a:ext cx="5279" cy="48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D08C5916-087A-4A57-B115-2DFC1A3375D3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507" y="7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ACA5991B-79B5-41F0-B3A7-FB6BF9C29DD8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507" y="21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6F4268EA-C723-4919-85E2-AE82CE7CE91D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507" y="36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41" name="Rectangle 17">
            <a:extLst>
              <a:ext uri="{FF2B5EF4-FFF2-40B4-BE49-F238E27FC236}">
                <a16:creationId xmlns:a16="http://schemas.microsoft.com/office/drawing/2014/main" id="{507BA9F9-C39E-42D2-9ACE-BE93826EF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42" name="Rectangle 18">
            <a:extLst>
              <a:ext uri="{FF2B5EF4-FFF2-40B4-BE49-F238E27FC236}">
                <a16:creationId xmlns:a16="http://schemas.microsoft.com/office/drawing/2014/main" id="{BDDA3A3C-1188-41D2-99B2-F97CC6D70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43" name="Rectangle 19">
            <a:extLst>
              <a:ext uri="{FF2B5EF4-FFF2-40B4-BE49-F238E27FC236}">
                <a16:creationId xmlns:a16="http://schemas.microsoft.com/office/drawing/2014/main" id="{773128D8-17C8-479E-BB52-3189B37450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400"/>
            </a:lvl1pPr>
          </a:lstStyle>
          <a:p>
            <a:endParaRPr lang="en-US" altLang="en-US"/>
          </a:p>
        </p:txBody>
      </p:sp>
      <p:sp>
        <p:nvSpPr>
          <p:cNvPr id="1044" name="Rectangle 20">
            <a:extLst>
              <a:ext uri="{FF2B5EF4-FFF2-40B4-BE49-F238E27FC236}">
                <a16:creationId xmlns:a16="http://schemas.microsoft.com/office/drawing/2014/main" id="{EF6EF82B-1151-472F-BB76-6682F8E6FDB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400"/>
            </a:lvl1pPr>
          </a:lstStyle>
          <a:p>
            <a:endParaRPr lang="en-US" altLang="en-US"/>
          </a:p>
        </p:txBody>
      </p:sp>
      <p:sp>
        <p:nvSpPr>
          <p:cNvPr id="1045" name="Rectangle 21">
            <a:extLst>
              <a:ext uri="{FF2B5EF4-FFF2-40B4-BE49-F238E27FC236}">
                <a16:creationId xmlns:a16="http://schemas.microsoft.com/office/drawing/2014/main" id="{FA258F32-22F6-4FAF-B942-9FE7E5A71D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400"/>
            </a:lvl1pPr>
          </a:lstStyle>
          <a:p>
            <a:fld id="{5AFAE04D-8396-420E-BE4F-8C83D9F1F6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535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buSzPct val="100000"/>
        <a:defRPr kumimoji="1" sz="4400" b="1" kern="1200">
          <a:solidFill>
            <a:schemeClr val="tx2"/>
          </a:solidFill>
          <a:latin typeface="Arial Narrow" panose="020B060602020203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SzPct val="100000"/>
        <a:defRPr kumimoji="1" sz="4400" b="1">
          <a:solidFill>
            <a:schemeClr val="tx2"/>
          </a:solidFill>
          <a:latin typeface="Arial Narrow" panose="020B0606020202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buSzPct val="100000"/>
        <a:defRPr kumimoji="1" sz="4400" b="1">
          <a:solidFill>
            <a:schemeClr val="tx2"/>
          </a:solidFill>
          <a:latin typeface="Arial Narrow" panose="020B0606020202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buSzPct val="100000"/>
        <a:defRPr kumimoji="1" sz="4400" b="1">
          <a:solidFill>
            <a:schemeClr val="tx2"/>
          </a:solidFill>
          <a:latin typeface="Arial Narrow" panose="020B0606020202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buSzPct val="100000"/>
        <a:defRPr kumimoji="1" sz="4400" b="1">
          <a:solidFill>
            <a:schemeClr val="tx2"/>
          </a:solidFill>
          <a:latin typeface="Arial Narrow" panose="020B0606020202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buSzPct val="100000"/>
        <a:defRPr kumimoji="1" sz="4400" b="1">
          <a:solidFill>
            <a:schemeClr val="tx2"/>
          </a:solidFill>
          <a:latin typeface="Arial Narrow" panose="020B0606020202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buSzPct val="100000"/>
        <a:defRPr kumimoji="1" sz="4400" b="1">
          <a:solidFill>
            <a:schemeClr val="tx2"/>
          </a:solidFill>
          <a:latin typeface="Arial Narrow" panose="020B0606020202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buSzPct val="100000"/>
        <a:defRPr kumimoji="1" sz="4400" b="1">
          <a:solidFill>
            <a:schemeClr val="tx2"/>
          </a:solidFill>
          <a:latin typeface="Arial Narrow" panose="020B0606020202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buSzPct val="100000"/>
        <a:defRPr kumimoji="1" sz="4400" b="1">
          <a:solidFill>
            <a:schemeClr val="tx2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kumimoji="1"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kumimoji="1"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7043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  <p:sp>
          <p:nvSpPr>
            <p:cNvPr id="87044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</p:grpSp>
      <p:sp>
        <p:nvSpPr>
          <p:cNvPr id="870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-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6BBB72DF-3F29-496E-9BC0-DB8B1E15B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34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975302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9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9.xml"/><Relationship Id="rId1" Type="http://schemas.openxmlformats.org/officeDocument/2006/relationships/themeOverride" Target="../theme/themeOverrid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84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84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84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84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5.emf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89.xml"/><Relationship Id="rId1" Type="http://schemas.openxmlformats.org/officeDocument/2006/relationships/themeOverride" Target="../theme/themeOverride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4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9" Type="http://schemas.openxmlformats.org/officeDocument/2006/relationships/image" Target="../media/image17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2.x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100000">
              <a:srgbClr val="FFFF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IN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CS 31007                         </a:t>
            </a:r>
            <a:r>
              <a:rPr lang="en-US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Autumn 2021</a:t>
            </a:r>
            <a:r>
              <a:rPr lang="en-IN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 </a:t>
            </a:r>
            <a:r>
              <a:rPr lang="en-IN" sz="32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  <a:t>                </a:t>
            </a:r>
            <a:br>
              <a:rPr lang="en-IN" sz="36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</a:br>
            <a:r>
              <a:rPr lang="en-IN" sz="32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  <a:t>COMPUTER ORGANIZATION AND ARCHITECTURE</a:t>
            </a:r>
            <a:endParaRPr lang="en-IN" sz="3600" b="1" dirty="0">
              <a:solidFill>
                <a:schemeClr val="bg2"/>
              </a:solidFill>
              <a:effectLst/>
              <a:latin typeface="Calibri"/>
              <a:cs typeface="Times New Roman"/>
            </a:endParaRPr>
          </a:p>
        </p:txBody>
      </p:sp>
      <p:sp>
        <p:nvSpPr>
          <p:cNvPr id="299012" name="Text Box 1028"/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3" name="Line 1029"/>
          <p:cNvSpPr>
            <a:spLocks noChangeShapeType="1"/>
          </p:cNvSpPr>
          <p:nvPr/>
        </p:nvSpPr>
        <p:spPr bwMode="auto">
          <a:xfrm>
            <a:off x="0" y="5787508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5" name="Line 1031"/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6" name="Text Box 1032"/>
          <p:cNvSpPr txBox="1">
            <a:spLocks noChangeArrowheads="1"/>
          </p:cNvSpPr>
          <p:nvPr/>
        </p:nvSpPr>
        <p:spPr bwMode="auto">
          <a:xfrm>
            <a:off x="0" y="5808166"/>
            <a:ext cx="9144000" cy="107721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Times New Roman"/>
                <a:cs typeface="Times New Roman"/>
              </a:rPr>
              <a:t>Indian Institute of Technology Kharagpur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Times New Roman"/>
              <a:cs typeface="Times New Roman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+mn-ea"/>
                <a:cs typeface="Times New Roman"/>
              </a:rPr>
              <a:t>Computer Science and Engineering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+mn-ea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477631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Instructors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	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Rajat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Subhra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Chakraborty (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RSC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Bhargab B. Bhattacharya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BBB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Lecture #22: Computer Arithmetic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  <a:cs typeface="Arial" pitchFamily="34" charset="0"/>
              </a:rPr>
              <a:t>20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September 2021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                  	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87583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1026">
            <a:extLst>
              <a:ext uri="{FF2B5EF4-FFF2-40B4-BE49-F238E27FC236}">
                <a16:creationId xmlns:a16="http://schemas.microsoft.com/office/drawing/2014/main" id="{AB6E3444-3B72-4779-8053-855EFF1AD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28795"/>
          </a:xfrm>
          <a:solidFill>
            <a:srgbClr val="FFFFCC"/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altLang="en-US" sz="36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So far covered in computer arithmetic…</a:t>
            </a:r>
            <a:endParaRPr lang="en-IN" altLang="en-US" sz="3600" b="1" dirty="0">
              <a:solidFill>
                <a:schemeClr val="bg2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7571" name="Text Box 1028">
            <a:extLst>
              <a:ext uri="{FF2B5EF4-FFF2-40B4-BE49-F238E27FC236}">
                <a16:creationId xmlns:a16="http://schemas.microsoft.com/office/drawing/2014/main" id="{7A809E91-7857-44E4-BCA3-67B8F20FC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7572" name="Line 1029">
            <a:extLst>
              <a:ext uri="{FF2B5EF4-FFF2-40B4-BE49-F238E27FC236}">
                <a16:creationId xmlns:a16="http://schemas.microsoft.com/office/drawing/2014/main" id="{3ED34A4A-CE22-4A4D-B221-E81EAFCBB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6916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7573" name="Line 1031">
            <a:extLst>
              <a:ext uri="{FF2B5EF4-FFF2-40B4-BE49-F238E27FC236}">
                <a16:creationId xmlns:a16="http://schemas.microsoft.com/office/drawing/2014/main" id="{93FBF2B0-937F-4ED8-A43F-1480ACD26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6288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357BF-7DE4-4CF5-B0D3-CE2D1729F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40" y="1736229"/>
            <a:ext cx="8261920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Integer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Number Systems and Overflow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Ripple-Carry Adder (RCA)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Carry-Lookahead Adder (CLA)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Hybrid Adder, CLT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Carry-Select Adder (CSA)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Brent-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Kung’s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Parallel Prefix Adder (PPA)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Carry-Save Adders (for adding multiple operands)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Integer Multiplication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en-US" sz="2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 Integer Division: Reading</a:t>
            </a:r>
            <a:r>
              <a:rPr kumimoji="0" lang="en-US" alt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Assignment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 Floating-Point Arithmetic and Hardware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I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674803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23CC8787-2CDC-4A05-AB11-A6D6C08E6BE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/>
              <a:t>Division</a:t>
            </a:r>
          </a:p>
        </p:txBody>
      </p:sp>
      <p:sp>
        <p:nvSpPr>
          <p:cNvPr id="691203" name="Rectangle 3">
            <a:extLst>
              <a:ext uri="{FF2B5EF4-FFF2-40B4-BE49-F238E27FC236}">
                <a16:creationId xmlns:a16="http://schemas.microsoft.com/office/drawing/2014/main" id="{6AFA271E-D509-4209-A1D7-D8C5F4B68191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95326" y="2241265"/>
            <a:ext cx="8270875" cy="2375470"/>
          </a:xfrm>
          <a:ln cap="flat" algn="ctr">
            <a:miter lim="800000"/>
            <a:headEnd type="none" w="med" len="med"/>
            <a:tailEnd type="none" w="med" len="med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5pPr>
          </a:lstStyle>
          <a:p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Implemented by successive subtractions</a:t>
            </a:r>
          </a:p>
          <a:p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Result must verify the equality</a:t>
            </a:r>
          </a:p>
          <a:p>
            <a:pPr algn="ctr">
              <a:buFontTx/>
              <a:buNone/>
            </a:pPr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Dividend =  (Multiplier </a:t>
            </a:r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Arial"/>
                <a:sym typeface="Wingdings"/>
              </a:rPr>
              <a:t>× </a:t>
            </a:r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Quotient)</a:t>
            </a:r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Arial"/>
                <a:sym typeface="Wingdings"/>
              </a:rPr>
              <a:t> + </a:t>
            </a:r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Remainder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5DC5-0DD3-480C-AA41-A0D6D835A127}"/>
              </a:ext>
            </a:extLst>
          </p:cNvPr>
          <p:cNvSpPr txBox="1"/>
          <p:nvPr/>
        </p:nvSpPr>
        <p:spPr>
          <a:xfrm>
            <a:off x="1763688" y="6309320"/>
            <a:ext cx="6898226" cy="461665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 biology, multiplication is accomplished by division!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A39D43-E26F-4715-B567-F9338015C4C8}"/>
              </a:ext>
            </a:extLst>
          </p:cNvPr>
          <p:cNvSpPr txBox="1"/>
          <p:nvPr/>
        </p:nvSpPr>
        <p:spPr>
          <a:xfrm>
            <a:off x="879079" y="4149080"/>
            <a:ext cx="8064896" cy="15696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Another powerful division method (Goldschmidt’s algorithm):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In computer science, division can be accomplished by multiplying a number with the reciprocal of the multiplier!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4F95352-7D65-44BB-8719-562FE2D852D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4213" y="261719"/>
            <a:ext cx="8259762" cy="646331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 sz="3600" dirty="0"/>
              <a:t>Decimal division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7BAD9C2-CE9B-477F-99B7-B3E69F1C05AD}"/>
              </a:ext>
            </a:extLst>
          </p:cNvPr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3509963" y="1758950"/>
            <a:ext cx="5526533" cy="41148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 dirty="0"/>
              <a:t>What are the rules?</a:t>
            </a:r>
          </a:p>
          <a:p>
            <a:pPr lvl="1"/>
            <a:r>
              <a:rPr lang="en-US" altLang="en-US" sz="2800" dirty="0"/>
              <a:t>Repeatedly try to subtract a multiple of divisor from dividend</a:t>
            </a:r>
          </a:p>
          <a:p>
            <a:pPr lvl="1"/>
            <a:r>
              <a:rPr lang="en-US" altLang="en-US" sz="2800" dirty="0"/>
              <a:t>Record multiple (or zero)</a:t>
            </a:r>
          </a:p>
          <a:p>
            <a:pPr lvl="1"/>
            <a:r>
              <a:rPr lang="en-US" altLang="en-US" sz="2800" dirty="0"/>
              <a:t>At each step, repeat with a lower power of ten</a:t>
            </a:r>
          </a:p>
          <a:p>
            <a:pPr lvl="1"/>
            <a:r>
              <a:rPr lang="en-US" altLang="en-US" sz="2800" dirty="0"/>
              <a:t>Stop when remainder is  smaller than divisor</a:t>
            </a:r>
          </a:p>
        </p:txBody>
      </p:sp>
      <p:graphicFrame>
        <p:nvGraphicFramePr>
          <p:cNvPr id="53252" name="Group 4">
            <a:extLst>
              <a:ext uri="{FF2B5EF4-FFF2-40B4-BE49-F238E27FC236}">
                <a16:creationId xmlns:a16="http://schemas.microsoft.com/office/drawing/2014/main" id="{1C6FB829-BAC3-414C-8088-B715FC8BCE18}"/>
              </a:ext>
            </a:extLst>
          </p:cNvPr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78412028"/>
              </p:ext>
            </p:extLst>
          </p:nvPr>
        </p:nvGraphicFramePr>
        <p:xfrm>
          <a:off x="852488" y="1835150"/>
          <a:ext cx="2428875" cy="5196906"/>
        </p:xfrm>
        <a:graphic>
          <a:graphicData uri="http://schemas.openxmlformats.org/drawingml/2006/table">
            <a:tbl>
              <a:tblPr/>
              <a:tblGrid>
                <a:gridCol w="909637">
                  <a:extLst>
                    <a:ext uri="{9D8B030D-6E8A-4147-A177-3AD203B41FA5}">
                      <a16:colId xmlns:a16="http://schemas.microsoft.com/office/drawing/2014/main" val="2839483987"/>
                    </a:ext>
                  </a:extLst>
                </a:gridCol>
                <a:gridCol w="1519238">
                  <a:extLst>
                    <a:ext uri="{9D8B030D-6E8A-4147-A177-3AD203B41FA5}">
                      <a16:colId xmlns:a16="http://schemas.microsoft.com/office/drawing/2014/main" val="1875555333"/>
                    </a:ext>
                  </a:extLst>
                </a:gridCol>
              </a:tblGrid>
              <a:tr h="606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303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9479"/>
                  </a:ext>
                </a:extLst>
              </a:tr>
              <a:tr h="585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7 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2126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750100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en-US" sz="32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-210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475246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  26</a:t>
                      </a:r>
                      <a:br>
                        <a:rPr kumimoji="1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</a:br>
                      <a:r>
                        <a:rPr kumimoji="1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en-US" sz="32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-21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   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20279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133577"/>
                  </a:ext>
                </a:extLst>
              </a:tr>
              <a:tr h="585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648626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1137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>
            <a:extLst>
              <a:ext uri="{FF2B5EF4-FFF2-40B4-BE49-F238E27FC236}">
                <a16:creationId xmlns:a16="http://schemas.microsoft.com/office/drawing/2014/main" id="{85425726-525F-49CC-81E7-389ED4508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3 — Arithmetic for Computers — </a:t>
            </a:r>
            <a:fld id="{9FFABAAF-1B05-4D88-AF0C-C49A471AAE71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F781653-D99A-48EE-A646-DA8E9516C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1719"/>
            <a:ext cx="8259762" cy="646331"/>
          </a:xfrm>
        </p:spPr>
        <p:txBody>
          <a:bodyPr/>
          <a:lstStyle/>
          <a:p>
            <a:pPr eaLnBrk="1" hangingPunct="1"/>
            <a:r>
              <a:rPr lang="en-US" altLang="en-US" sz="3600" b="0" dirty="0"/>
              <a:t>Integer Division in Binary</a:t>
            </a:r>
            <a:endParaRPr lang="en-AU" altLang="en-US" sz="3600" b="0" dirty="0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60CBA0C-C936-49F1-BDB8-FD5DC282A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54438" y="1125538"/>
            <a:ext cx="5200650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Check for 0 divisor</a:t>
            </a:r>
            <a:endParaRPr lang="en-AU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Long division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If divisor ≤ dividend bits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1 bit in quotient, subtract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Otherwise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0 bit in quotient, bring down next dividend bit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Restoring division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Do the subtract, and if remainder goes &lt; 0, add divisor back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Signed division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Divide using absolute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Adjust sign of quotient and remainder as required</a:t>
            </a: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E4A369DB-B732-4698-813B-CEA450C56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263" y="2565400"/>
            <a:ext cx="20129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    1001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1000 1001010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-1000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   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    101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    1010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   -1000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      10</a:t>
            </a:r>
            <a:endParaRPr kumimoji="0" lang="en-AU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17414" name="Line 5">
            <a:extLst>
              <a:ext uri="{FF2B5EF4-FFF2-40B4-BE49-F238E27FC236}">
                <a16:creationId xmlns:a16="http://schemas.microsoft.com/office/drawing/2014/main" id="{A558F181-6BF6-4C5A-83DD-E3582C9CC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975" y="29241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5" name="Line 6">
            <a:extLst>
              <a:ext uri="{FF2B5EF4-FFF2-40B4-BE49-F238E27FC236}">
                <a16:creationId xmlns:a16="http://schemas.microsoft.com/office/drawing/2014/main" id="{16666B5A-3779-40A4-BE16-EFDCAAD936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1413" y="35004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6" name="Text Box 7">
            <a:extLst>
              <a:ext uri="{FF2B5EF4-FFF2-40B4-BE49-F238E27FC236}">
                <a16:creationId xmlns:a16="http://schemas.microsoft.com/office/drawing/2014/main" id="{3256F633-654B-4639-B7F1-860DB218D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376863"/>
            <a:ext cx="2686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-bit operands yield 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-bit</a:t>
            </a: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quotient and remainder</a:t>
            </a:r>
            <a:endParaRPr kumimoji="0" lang="en-AU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7" name="AutoShape 8">
            <a:extLst>
              <a:ext uri="{FF2B5EF4-FFF2-40B4-BE49-F238E27FC236}">
                <a16:creationId xmlns:a16="http://schemas.microsoft.com/office/drawing/2014/main" id="{A08AD082-C065-487C-86FC-AA3060452FCF}"/>
              </a:ext>
            </a:extLst>
          </p:cNvPr>
          <p:cNvSpPr>
            <a:spLocks/>
          </p:cNvSpPr>
          <p:nvPr/>
        </p:nvSpPr>
        <p:spPr bwMode="auto">
          <a:xfrm>
            <a:off x="684213" y="18446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237019"/>
              <a:gd name="adj4" fmla="val 154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quotient</a:t>
            </a: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8" name="AutoShape 9">
            <a:extLst>
              <a:ext uri="{FF2B5EF4-FFF2-40B4-BE49-F238E27FC236}">
                <a16:creationId xmlns:a16="http://schemas.microsoft.com/office/drawing/2014/main" id="{EAC5545D-24DD-44F4-A364-177260C07AB7}"/>
              </a:ext>
            </a:extLst>
          </p:cNvPr>
          <p:cNvSpPr>
            <a:spLocks/>
          </p:cNvSpPr>
          <p:nvPr/>
        </p:nvSpPr>
        <p:spPr bwMode="auto">
          <a:xfrm>
            <a:off x="684213" y="22764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78366"/>
              <a:gd name="adj4" fmla="val 1308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dividend</a:t>
            </a: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9" name="AutoShape 10">
            <a:extLst>
              <a:ext uri="{FF2B5EF4-FFF2-40B4-BE49-F238E27FC236}">
                <a16:creationId xmlns:a16="http://schemas.microsoft.com/office/drawing/2014/main" id="{5EF44912-22B5-4DDD-8EE6-FA6207B469E0}"/>
              </a:ext>
            </a:extLst>
          </p:cNvPr>
          <p:cNvSpPr>
            <a:spLocks/>
          </p:cNvSpPr>
          <p:nvPr/>
        </p:nvSpPr>
        <p:spPr bwMode="auto">
          <a:xfrm>
            <a:off x="1042988" y="4797425"/>
            <a:ext cx="1150937" cy="330200"/>
          </a:xfrm>
          <a:prstGeom prst="borderCallout1">
            <a:avLst>
              <a:gd name="adj1" fmla="val 34616"/>
              <a:gd name="adj2" fmla="val 106620"/>
              <a:gd name="adj3" fmla="val 33171"/>
              <a:gd name="adj4" fmla="val 180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remainder</a:t>
            </a: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20" name="Line 11">
            <a:extLst>
              <a:ext uri="{FF2B5EF4-FFF2-40B4-BE49-F238E27FC236}">
                <a16:creationId xmlns:a16="http://schemas.microsoft.com/office/drawing/2014/main" id="{4434095C-52EE-4547-BE12-1329845761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213" y="4724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21" name="Arc 12">
            <a:extLst>
              <a:ext uri="{FF2B5EF4-FFF2-40B4-BE49-F238E27FC236}">
                <a16:creationId xmlns:a16="http://schemas.microsoft.com/office/drawing/2014/main" id="{B55CC303-35B8-49B3-B788-E32D568FEA19}"/>
              </a:ext>
            </a:extLst>
          </p:cNvPr>
          <p:cNvSpPr>
            <a:spLocks/>
          </p:cNvSpPr>
          <p:nvPr/>
        </p:nvSpPr>
        <p:spPr bwMode="auto">
          <a:xfrm>
            <a:off x="2339975" y="2924175"/>
            <a:ext cx="73025" cy="144463"/>
          </a:xfrm>
          <a:custGeom>
            <a:avLst/>
            <a:gdLst>
              <a:gd name="T0" fmla="*/ 0 w 21600"/>
              <a:gd name="T1" fmla="*/ 0 h 21600"/>
              <a:gd name="T2" fmla="*/ 9539871 w 21600"/>
              <a:gd name="T3" fmla="*/ 289046495 h 21600"/>
              <a:gd name="T4" fmla="*/ 0 w 21600"/>
              <a:gd name="T5" fmla="*/ 28904649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22" name="Arc 13">
            <a:extLst>
              <a:ext uri="{FF2B5EF4-FFF2-40B4-BE49-F238E27FC236}">
                <a16:creationId xmlns:a16="http://schemas.microsoft.com/office/drawing/2014/main" id="{2892E88D-8839-4CEF-A2CA-3AAFC758B5BC}"/>
              </a:ext>
            </a:extLst>
          </p:cNvPr>
          <p:cNvSpPr>
            <a:spLocks/>
          </p:cNvSpPr>
          <p:nvPr/>
        </p:nvSpPr>
        <p:spPr bwMode="auto">
          <a:xfrm flipV="1">
            <a:off x="2339975" y="3068638"/>
            <a:ext cx="73025" cy="144462"/>
          </a:xfrm>
          <a:custGeom>
            <a:avLst/>
            <a:gdLst>
              <a:gd name="T0" fmla="*/ 0 w 21600"/>
              <a:gd name="T1" fmla="*/ 0 h 21600"/>
              <a:gd name="T2" fmla="*/ 9539871 w 21600"/>
              <a:gd name="T3" fmla="*/ 289036790 h 21600"/>
              <a:gd name="T4" fmla="*/ 0 w 21600"/>
              <a:gd name="T5" fmla="*/ 28903679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23" name="AutoShape 14">
            <a:extLst>
              <a:ext uri="{FF2B5EF4-FFF2-40B4-BE49-F238E27FC236}">
                <a16:creationId xmlns:a16="http://schemas.microsoft.com/office/drawing/2014/main" id="{E4A40FE8-22F4-4AF3-9B50-30C143AD6511}"/>
              </a:ext>
            </a:extLst>
          </p:cNvPr>
          <p:cNvSpPr>
            <a:spLocks/>
          </p:cNvSpPr>
          <p:nvPr/>
        </p:nvSpPr>
        <p:spPr bwMode="auto">
          <a:xfrm>
            <a:off x="250825" y="3357563"/>
            <a:ext cx="1079500" cy="330200"/>
          </a:xfrm>
          <a:prstGeom prst="borderCallout1">
            <a:avLst>
              <a:gd name="adj1" fmla="val 34616"/>
              <a:gd name="adj2" fmla="val 107060"/>
              <a:gd name="adj3" fmla="val -48556"/>
              <a:gd name="adj4" fmla="val 131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divisor</a:t>
            </a: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24" name="Text Box 16">
            <a:extLst>
              <a:ext uri="{FF2B5EF4-FFF2-40B4-BE49-F238E27FC236}">
                <a16:creationId xmlns:a16="http://schemas.microsoft.com/office/drawing/2014/main" id="{EC4A3B8A-1B20-4A86-A1EB-D45D05983C9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214519" y="562769"/>
            <a:ext cx="1492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CEAA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§3.4 Division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6F358471-C53C-4B88-8DBF-8D8B6FCD6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96215" y="153373"/>
            <a:ext cx="3579887" cy="584775"/>
          </a:xfrm>
        </p:spPr>
        <p:txBody>
          <a:bodyPr/>
          <a:lstStyle/>
          <a:p>
            <a:pPr algn="r" eaLnBrk="1" hangingPunct="1"/>
            <a:r>
              <a:rPr lang="en-US" altLang="en-US" sz="3200" b="0" dirty="0"/>
              <a:t>Division Hardware</a:t>
            </a:r>
            <a:endParaRPr lang="en-AU" altLang="en-US" sz="3200" b="0" dirty="0"/>
          </a:p>
        </p:txBody>
      </p:sp>
      <p:sp>
        <p:nvSpPr>
          <p:cNvPr id="18437" name="AutoShape 5">
            <a:extLst>
              <a:ext uri="{FF2B5EF4-FFF2-40B4-BE49-F238E27FC236}">
                <a16:creationId xmlns:a16="http://schemas.microsoft.com/office/drawing/2014/main" id="{0A1A0003-CB51-4F07-B480-5697762823A7}"/>
              </a:ext>
            </a:extLst>
          </p:cNvPr>
          <p:cNvSpPr>
            <a:spLocks/>
          </p:cNvSpPr>
          <p:nvPr/>
        </p:nvSpPr>
        <p:spPr bwMode="auto">
          <a:xfrm>
            <a:off x="6588125" y="5516563"/>
            <a:ext cx="1728788" cy="330200"/>
          </a:xfrm>
          <a:prstGeom prst="borderCallout1">
            <a:avLst>
              <a:gd name="adj1" fmla="val 34616"/>
              <a:gd name="adj2" fmla="val -4407"/>
              <a:gd name="adj3" fmla="val -157213"/>
              <a:gd name="adj4" fmla="val -32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Initially dividend</a:t>
            </a: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38" name="AutoShape 6">
            <a:extLst>
              <a:ext uri="{FF2B5EF4-FFF2-40B4-BE49-F238E27FC236}">
                <a16:creationId xmlns:a16="http://schemas.microsoft.com/office/drawing/2014/main" id="{71A2CF3E-BF30-4CFA-A05B-434FC8302462}"/>
              </a:ext>
            </a:extLst>
          </p:cNvPr>
          <p:cNvSpPr>
            <a:spLocks/>
          </p:cNvSpPr>
          <p:nvPr/>
        </p:nvSpPr>
        <p:spPr bwMode="auto">
          <a:xfrm>
            <a:off x="7524750" y="1958182"/>
            <a:ext cx="1584325" cy="576262"/>
          </a:xfrm>
          <a:prstGeom prst="borderCallout1">
            <a:avLst>
              <a:gd name="adj1" fmla="val 19833"/>
              <a:gd name="adj2" fmla="val -4810"/>
              <a:gd name="adj3" fmla="val 155648"/>
              <a:gd name="adj4" fmla="val -34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Initially divisor in left half</a:t>
            </a: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8439" name="Picture 7" descr="f03-09-P374493">
            <a:extLst>
              <a:ext uri="{FF2B5EF4-FFF2-40B4-BE49-F238E27FC236}">
                <a16:creationId xmlns:a16="http://schemas.microsoft.com/office/drawing/2014/main" id="{64FE0C7D-94DF-47CF-80FF-66F547113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805" y="2780928"/>
            <a:ext cx="3680708" cy="213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 descr="f0437">
            <a:extLst>
              <a:ext uri="{FF2B5EF4-FFF2-40B4-BE49-F238E27FC236}">
                <a16:creationId xmlns:a16="http://schemas.microsoft.com/office/drawing/2014/main" id="{76E47359-4DD2-4817-8A48-B571227DD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31" y="146050"/>
            <a:ext cx="5129213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977094C3-AFA5-4C88-A695-87D6219F9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eaLnBrk="0" hangingPunct="0"/>
            <a:r>
              <a:rPr lang="en-US" altLang="en-US"/>
              <a:t>Restoring Division</a:t>
            </a:r>
          </a:p>
        </p:txBody>
      </p:sp>
      <p:graphicFrame>
        <p:nvGraphicFramePr>
          <p:cNvPr id="279555" name="Object 3">
            <a:extLst>
              <a:ext uri="{FF2B5EF4-FFF2-40B4-BE49-F238E27FC236}">
                <a16:creationId xmlns:a16="http://schemas.microsoft.com/office/drawing/2014/main" id="{AC693C6C-618A-4F7A-B0D0-8C419E3A41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473200"/>
          <a:ext cx="7767638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778160" imgH="6458040" progId="Word.Document.8">
                  <p:embed/>
                </p:oleObj>
              </mc:Choice>
              <mc:Fallback>
                <p:oleObj name="Document" r:id="rId3" imgW="7778160" imgH="6458040" progId="Word.Document.8">
                  <p:embed/>
                  <p:pic>
                    <p:nvPicPr>
                      <p:cNvPr id="279555" name="Object 3">
                        <a:extLst>
                          <a:ext uri="{FF2B5EF4-FFF2-40B4-BE49-F238E27FC236}">
                            <a16:creationId xmlns:a16="http://schemas.microsoft.com/office/drawing/2014/main" id="{AC693C6C-618A-4F7A-B0D0-8C419E3A41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73200"/>
                        <a:ext cx="7767638" cy="538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60537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>
            <a:extLst>
              <a:ext uri="{FF2B5EF4-FFF2-40B4-BE49-F238E27FC236}">
                <a16:creationId xmlns:a16="http://schemas.microsoft.com/office/drawing/2014/main" id="{6670506F-E594-4584-A5BD-58BFFE407A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3 — Arithmetic for Computers — </a:t>
            </a:r>
            <a:fld id="{F67EDFD1-177A-40BB-8334-BCFE9AE3739D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9459" name="Picture 6" descr="f03-12-P374493">
            <a:extLst>
              <a:ext uri="{FF2B5EF4-FFF2-40B4-BE49-F238E27FC236}">
                <a16:creationId xmlns:a16="http://schemas.microsoft.com/office/drawing/2014/main" id="{9992BC83-8D5B-4E6B-8249-54C0AADFF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484313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2">
            <a:extLst>
              <a:ext uri="{FF2B5EF4-FFF2-40B4-BE49-F238E27FC236}">
                <a16:creationId xmlns:a16="http://schemas.microsoft.com/office/drawing/2014/main" id="{1F2E7242-3BE2-4DAC-9450-E192B6046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Optimized Divider</a:t>
            </a:r>
            <a:endParaRPr lang="en-AU" altLang="en-US"/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C5604CF5-7D5B-4C6D-9243-ECDE87BDD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4583113"/>
            <a:ext cx="8270875" cy="1654175"/>
          </a:xfrm>
        </p:spPr>
        <p:txBody>
          <a:bodyPr/>
          <a:lstStyle/>
          <a:p>
            <a:pPr eaLnBrk="1" hangingPunct="1"/>
            <a:r>
              <a:rPr lang="en-US" altLang="en-US" sz="2800"/>
              <a:t>One cycle per partial-remainder subtraction</a:t>
            </a:r>
          </a:p>
          <a:p>
            <a:pPr eaLnBrk="1" hangingPunct="1"/>
            <a:r>
              <a:rPr lang="en-US" altLang="en-US" sz="2800"/>
              <a:t>Looks a lot like a multiplier!</a:t>
            </a:r>
          </a:p>
          <a:p>
            <a:pPr lvl="1" eaLnBrk="1" hangingPunct="1"/>
            <a:r>
              <a:rPr lang="en-US" altLang="en-US" sz="2400"/>
              <a:t>Same hardware can be used for both</a:t>
            </a:r>
            <a:endParaRPr lang="en-AU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54DEDBF8-A6EB-48CE-A349-2DCF76A7B8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3 — Arithmetic for Computers — </a:t>
            </a:r>
            <a:fld id="{43943C62-D903-4BF2-A4C8-6FA848E2F896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3120C45-FC0E-4A20-9DD1-B23A21C180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Faster Division</a:t>
            </a:r>
            <a:endParaRPr lang="en-AU" altLang="en-US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0C338F4-45FD-42FB-A1D5-1107A4238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Can’t use parallel hardware as in multiplier</a:t>
            </a:r>
          </a:p>
          <a:p>
            <a:pPr lvl="1" eaLnBrk="1" hangingPunct="1"/>
            <a:r>
              <a:rPr lang="en-US" altLang="en-US"/>
              <a:t>Subtraction is conditional on sign of remainder</a:t>
            </a:r>
          </a:p>
          <a:p>
            <a:pPr eaLnBrk="1" hangingPunct="1"/>
            <a:r>
              <a:rPr lang="en-US" altLang="en-US"/>
              <a:t>Faster dividers (e.g. SRT devision) generate multiple quotient bits per step</a:t>
            </a:r>
          </a:p>
          <a:p>
            <a:pPr lvl="1" eaLnBrk="1" hangingPunct="1"/>
            <a:r>
              <a:rPr lang="en-US" altLang="en-US"/>
              <a:t>Still require multiple steps</a:t>
            </a:r>
            <a:endParaRPr lang="en-AU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41655537-26E0-4FBB-9184-4F918158B7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3 — Arithmetic for Computers — </a:t>
            </a:r>
            <a:fld id="{3D8F2146-DDAC-45DE-84FC-EA149AF6B4F1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A3B266E-CB09-4AEC-B6C7-EDBD94DCA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Division</a:t>
            </a:r>
            <a:endParaRPr lang="en-AU" altLang="en-US"/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BFFE764B-3827-4DE8-B572-1B8A7465A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HI/LO registers for result</a:t>
            </a:r>
          </a:p>
          <a:p>
            <a:pPr lvl="1" eaLnBrk="1" hangingPunct="1"/>
            <a:r>
              <a:rPr lang="en-US" altLang="en-US"/>
              <a:t>HI: 32-bit remainder</a:t>
            </a:r>
          </a:p>
          <a:p>
            <a:pPr lvl="1" eaLnBrk="1" hangingPunct="1"/>
            <a:r>
              <a:rPr lang="en-US" altLang="en-US"/>
              <a:t>LO: 32-bit quotient</a:t>
            </a:r>
          </a:p>
          <a:p>
            <a:pPr eaLnBrk="1" hangingPunct="1"/>
            <a:r>
              <a:rPr lang="en-US" altLang="en-US"/>
              <a:t>Instructions</a:t>
            </a:r>
          </a:p>
          <a:p>
            <a:pPr lvl="1" eaLnBrk="1" hangingPunct="1"/>
            <a:r>
              <a:rPr lang="en-US" altLang="en-US">
                <a:latin typeface="Lucida Console" panose="020B0609040504020204" pitchFamily="49" charset="0"/>
              </a:rPr>
              <a:t>div rs, rt  /  divu rs, rt</a:t>
            </a:r>
          </a:p>
          <a:p>
            <a:pPr lvl="1" eaLnBrk="1" hangingPunct="1"/>
            <a:r>
              <a:rPr lang="en-US" altLang="en-US"/>
              <a:t>No overflow or divide-by-0 checking</a:t>
            </a:r>
          </a:p>
          <a:p>
            <a:pPr lvl="2" eaLnBrk="1" hangingPunct="1"/>
            <a:r>
              <a:rPr lang="en-US" altLang="en-US"/>
              <a:t>Software must perform checks if required</a:t>
            </a:r>
          </a:p>
          <a:p>
            <a:pPr lvl="1" eaLnBrk="1" hangingPunct="1"/>
            <a:r>
              <a:rPr lang="en-US" altLang="en-US"/>
              <a:t>Use </a:t>
            </a:r>
            <a:r>
              <a:rPr lang="en-US" altLang="en-US">
                <a:latin typeface="Lucida Console" panose="020B0609040504020204" pitchFamily="49" charset="0"/>
              </a:rPr>
              <a:t>mfhi</a:t>
            </a:r>
            <a:r>
              <a:rPr lang="en-US" altLang="en-US"/>
              <a:t>, </a:t>
            </a:r>
            <a:r>
              <a:rPr lang="en-US" altLang="en-US">
                <a:latin typeface="Lucida Console" panose="020B0609040504020204" pitchFamily="49" charset="0"/>
              </a:rPr>
              <a:t>mflo</a:t>
            </a:r>
            <a:r>
              <a:rPr lang="en-US" altLang="en-US"/>
              <a:t> to access result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41655537-26E0-4FBB-9184-4F918158B7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3 — Arithmetic for Computers — </a:t>
            </a:r>
            <a:fld id="{3D8F2146-DDAC-45DE-84FC-EA149AF6B4F1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A3B266E-CB09-4AEC-B6C7-EDBD94DCA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2119" y="404664"/>
            <a:ext cx="8259762" cy="1077218"/>
          </a:xfrm>
        </p:spPr>
        <p:txBody>
          <a:bodyPr/>
          <a:lstStyle/>
          <a:p>
            <a:pPr eaLnBrk="1" hangingPunct="1"/>
            <a:r>
              <a:rPr lang="en-US" altLang="en-US" sz="3200" b="0" dirty="0"/>
              <a:t>MIPS Architecture for Integer Arithmetic: Multiplication and Division</a:t>
            </a:r>
            <a:endParaRPr lang="en-AU" altLang="en-US" sz="3200" b="0" dirty="0"/>
          </a:p>
        </p:txBody>
      </p:sp>
      <p:pic>
        <p:nvPicPr>
          <p:cNvPr id="441346" name="Picture 2">
            <a:extLst>
              <a:ext uri="{FF2B5EF4-FFF2-40B4-BE49-F238E27FC236}">
                <a16:creationId xmlns:a16="http://schemas.microsoft.com/office/drawing/2014/main" id="{40AB482D-E293-49C7-995C-46924F540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817" y="1606276"/>
            <a:ext cx="5729184" cy="465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43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9" descr="f03-06-P374493">
            <a:extLst>
              <a:ext uri="{FF2B5EF4-FFF2-40B4-BE49-F238E27FC236}">
                <a16:creationId xmlns:a16="http://schemas.microsoft.com/office/drawing/2014/main" id="{8D7E67D1-E23A-4E42-8ACF-5D5544885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24744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5">
            <a:extLst>
              <a:ext uri="{FF2B5EF4-FFF2-40B4-BE49-F238E27FC236}">
                <a16:creationId xmlns:a16="http://schemas.microsoft.com/office/drawing/2014/main" id="{55F55120-62A4-496B-BD96-2738E18FC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9532" y="268477"/>
            <a:ext cx="8424936" cy="523220"/>
          </a:xfrm>
        </p:spPr>
        <p:txBody>
          <a:bodyPr/>
          <a:lstStyle/>
          <a:p>
            <a:pPr eaLnBrk="1" hangingPunct="1"/>
            <a:r>
              <a:rPr lang="en-US" altLang="en-US" sz="2800" b="0" dirty="0"/>
              <a:t>Recap: Integer Multiplier using Repeated Add/Shift</a:t>
            </a:r>
            <a:endParaRPr lang="en-AU" altLang="en-US" sz="28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713E81-D32B-4FAF-82C9-106568B4D8BD}"/>
              </a:ext>
            </a:extLst>
          </p:cNvPr>
          <p:cNvSpPr txBox="1"/>
          <p:nvPr/>
        </p:nvSpPr>
        <p:spPr>
          <a:xfrm>
            <a:off x="5676231" y="1124744"/>
            <a:ext cx="1427807" cy="8309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Multiplier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(32-bits)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695AFE25-9E99-4493-99FC-22BE28C83A39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4255077" y="1781343"/>
            <a:ext cx="1430129" cy="1270993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7">
            <a:extLst>
              <a:ext uri="{FF2B5EF4-FFF2-40B4-BE49-F238E27FC236}">
                <a16:creationId xmlns:a16="http://schemas.microsoft.com/office/drawing/2014/main" id="{574D01CC-DADD-4BEA-A752-34B9463E5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3" y="4492320"/>
            <a:ext cx="6912768" cy="64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Can we expedite multiplication?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lang="en-US" altLang="en-US" sz="3200" dirty="0">
                <a:solidFill>
                  <a:srgbClr val="000000"/>
                </a:solidFill>
              </a:rPr>
              <a:t>Handling negative numbers?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F2660DD-6BEA-40C2-8C3D-69AE61FA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548" y="5731946"/>
            <a:ext cx="6912768" cy="64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Booth’s Algorithm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25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100000">
              <a:srgbClr val="FFFF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IN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CS 31007                         </a:t>
            </a:r>
            <a:r>
              <a:rPr lang="en-US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Autumn 2021</a:t>
            </a:r>
            <a:r>
              <a:rPr lang="en-IN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 </a:t>
            </a:r>
            <a:r>
              <a:rPr lang="en-IN" sz="32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  <a:t>                </a:t>
            </a:r>
            <a:br>
              <a:rPr lang="en-IN" sz="36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</a:br>
            <a:r>
              <a:rPr lang="en-IN" sz="32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  <a:t>COMPUTER ORGANIZATION AND ARCHITECTURE</a:t>
            </a:r>
            <a:endParaRPr lang="en-IN" sz="3600" b="1" dirty="0">
              <a:solidFill>
                <a:schemeClr val="bg2"/>
              </a:solidFill>
              <a:effectLst/>
              <a:latin typeface="Calibri"/>
              <a:cs typeface="Times New Roman"/>
            </a:endParaRPr>
          </a:p>
        </p:txBody>
      </p:sp>
      <p:sp>
        <p:nvSpPr>
          <p:cNvPr id="299012" name="Text Box 1028"/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3" name="Line 1029"/>
          <p:cNvSpPr>
            <a:spLocks noChangeShapeType="1"/>
          </p:cNvSpPr>
          <p:nvPr/>
        </p:nvSpPr>
        <p:spPr bwMode="auto">
          <a:xfrm>
            <a:off x="0" y="5787508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5" name="Line 1031"/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6" name="Text Box 1032"/>
          <p:cNvSpPr txBox="1">
            <a:spLocks noChangeArrowheads="1"/>
          </p:cNvSpPr>
          <p:nvPr/>
        </p:nvSpPr>
        <p:spPr bwMode="auto">
          <a:xfrm>
            <a:off x="0" y="5808166"/>
            <a:ext cx="9144000" cy="107721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Times New Roman"/>
                <a:cs typeface="Times New Roman"/>
              </a:rPr>
              <a:t>Indian Institute of Technology Kharagpur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Times New Roman"/>
              <a:cs typeface="Times New Roman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+mn-ea"/>
                <a:cs typeface="Times New Roman"/>
              </a:rPr>
              <a:t>Computer Science and Engineering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+mn-ea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" y="2492896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Instructors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	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Rajat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Subhra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Chakraborty (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RSC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Bhargab B. Bhattacharya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BBB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Lecture #23, #24: Floating-Point Arithmetic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21 September 2021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                  	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385024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58800" y="501580"/>
            <a:ext cx="8407400" cy="341313"/>
          </a:xfrm>
        </p:spPr>
        <p:txBody>
          <a:bodyPr/>
          <a:lstStyle/>
          <a:p>
            <a:r>
              <a:rPr lang="en-US" b="0" dirty="0"/>
              <a:t>Floating Point: </a:t>
            </a:r>
            <a:br>
              <a:rPr lang="en-US" b="0" dirty="0"/>
            </a:br>
            <a:r>
              <a:rPr lang="en-US" b="0" dirty="0"/>
              <a:t>Format, Arithmetic, and Hardware Implementation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301750" y="2825750"/>
            <a:ext cx="6692900" cy="4445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3740150" y="1454150"/>
            <a:ext cx="36830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H="1">
            <a:off x="3886200" y="1752600"/>
            <a:ext cx="76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3886200" y="23622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4114800" y="2362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4114800" y="26670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H="1">
            <a:off x="3733800" y="2362200"/>
            <a:ext cx="152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H="1">
            <a:off x="3505200" y="274320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3962400" y="198120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 flipV="1">
            <a:off x="4191000" y="19812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3886200" y="1905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 flipV="1">
            <a:off x="4114800" y="17526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35" name="Oval 15"/>
          <p:cNvSpPr>
            <a:spLocks noChangeArrowheads="1"/>
          </p:cNvSpPr>
          <p:nvPr/>
        </p:nvSpPr>
        <p:spPr bwMode="auto">
          <a:xfrm>
            <a:off x="5111750" y="1530350"/>
            <a:ext cx="36830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5334000" y="1828800"/>
            <a:ext cx="76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 flipH="1">
            <a:off x="5105400" y="24384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>
            <a:off x="5105400" y="26670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>
            <a:off x="5410200" y="24384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40" name="Line 20"/>
          <p:cNvSpPr>
            <a:spLocks noChangeShapeType="1"/>
          </p:cNvSpPr>
          <p:nvPr/>
        </p:nvSpPr>
        <p:spPr bwMode="auto">
          <a:xfrm flipV="1">
            <a:off x="5715000" y="251460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>
            <a:off x="5943600" y="25146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42" name="Line 22"/>
          <p:cNvSpPr>
            <a:spLocks noChangeShapeType="1"/>
          </p:cNvSpPr>
          <p:nvPr/>
        </p:nvSpPr>
        <p:spPr bwMode="auto">
          <a:xfrm flipH="1">
            <a:off x="5181600" y="20574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43" name="Line 23"/>
          <p:cNvSpPr>
            <a:spLocks noChangeShapeType="1"/>
          </p:cNvSpPr>
          <p:nvPr/>
        </p:nvSpPr>
        <p:spPr bwMode="auto">
          <a:xfrm flipH="1" flipV="1">
            <a:off x="4953000" y="2209800"/>
            <a:ext cx="228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44" name="Line 24"/>
          <p:cNvSpPr>
            <a:spLocks noChangeShapeType="1"/>
          </p:cNvSpPr>
          <p:nvPr/>
        </p:nvSpPr>
        <p:spPr bwMode="auto">
          <a:xfrm flipH="1">
            <a:off x="5029200" y="1981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45" name="Line 25"/>
          <p:cNvSpPr>
            <a:spLocks noChangeShapeType="1"/>
          </p:cNvSpPr>
          <p:nvPr/>
        </p:nvSpPr>
        <p:spPr bwMode="auto">
          <a:xfrm flipH="1" flipV="1">
            <a:off x="4800600" y="182880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46" name="Line 26"/>
          <p:cNvSpPr>
            <a:spLocks noChangeShapeType="1"/>
          </p:cNvSpPr>
          <p:nvPr/>
        </p:nvSpPr>
        <p:spPr bwMode="auto">
          <a:xfrm flipV="1">
            <a:off x="5181600" y="16764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47" name="Line 27"/>
          <p:cNvSpPr>
            <a:spLocks noChangeShapeType="1"/>
          </p:cNvSpPr>
          <p:nvPr/>
        </p:nvSpPr>
        <p:spPr bwMode="auto">
          <a:xfrm flipH="1" flipV="1">
            <a:off x="3886200" y="16002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48" name="Oval 28"/>
          <p:cNvSpPr>
            <a:spLocks noChangeArrowheads="1"/>
          </p:cNvSpPr>
          <p:nvPr/>
        </p:nvSpPr>
        <p:spPr bwMode="auto">
          <a:xfrm>
            <a:off x="4216400" y="3378200"/>
            <a:ext cx="635000" cy="4826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49" name="Line 29"/>
          <p:cNvSpPr>
            <a:spLocks noChangeShapeType="1"/>
          </p:cNvSpPr>
          <p:nvPr/>
        </p:nvSpPr>
        <p:spPr bwMode="auto">
          <a:xfrm flipV="1">
            <a:off x="4419600" y="3657600"/>
            <a:ext cx="762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50" name="Line 30"/>
          <p:cNvSpPr>
            <a:spLocks noChangeShapeType="1"/>
          </p:cNvSpPr>
          <p:nvPr/>
        </p:nvSpPr>
        <p:spPr bwMode="auto">
          <a:xfrm>
            <a:off x="4495800" y="3657600"/>
            <a:ext cx="76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51" name="Line 31"/>
          <p:cNvSpPr>
            <a:spLocks noChangeShapeType="1"/>
          </p:cNvSpPr>
          <p:nvPr/>
        </p:nvSpPr>
        <p:spPr bwMode="auto">
          <a:xfrm>
            <a:off x="4572000" y="3657600"/>
            <a:ext cx="762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52" name="Line 32"/>
          <p:cNvSpPr>
            <a:spLocks noChangeShapeType="1"/>
          </p:cNvSpPr>
          <p:nvPr/>
        </p:nvSpPr>
        <p:spPr bwMode="auto">
          <a:xfrm>
            <a:off x="4572000" y="3505200"/>
            <a:ext cx="15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53" name="Line 33"/>
          <p:cNvSpPr>
            <a:spLocks noChangeShapeType="1"/>
          </p:cNvSpPr>
          <p:nvPr/>
        </p:nvSpPr>
        <p:spPr bwMode="auto">
          <a:xfrm flipH="1">
            <a:off x="4343400" y="3505200"/>
            <a:ext cx="76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54" name="Line 34"/>
          <p:cNvSpPr>
            <a:spLocks noChangeShapeType="1"/>
          </p:cNvSpPr>
          <p:nvPr/>
        </p:nvSpPr>
        <p:spPr bwMode="auto">
          <a:xfrm flipV="1">
            <a:off x="3886200" y="4953000"/>
            <a:ext cx="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55" name="Line 35"/>
          <p:cNvSpPr>
            <a:spLocks noChangeShapeType="1"/>
          </p:cNvSpPr>
          <p:nvPr/>
        </p:nvSpPr>
        <p:spPr bwMode="auto">
          <a:xfrm>
            <a:off x="4572000" y="38862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56" name="Line 36"/>
          <p:cNvSpPr>
            <a:spLocks noChangeShapeType="1"/>
          </p:cNvSpPr>
          <p:nvPr/>
        </p:nvSpPr>
        <p:spPr bwMode="auto">
          <a:xfrm>
            <a:off x="4572000" y="4495800"/>
            <a:ext cx="381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57" name="Line 37"/>
          <p:cNvSpPr>
            <a:spLocks noChangeShapeType="1"/>
          </p:cNvSpPr>
          <p:nvPr/>
        </p:nvSpPr>
        <p:spPr bwMode="auto">
          <a:xfrm>
            <a:off x="4953000" y="4495800"/>
            <a:ext cx="1524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58" name="Line 38"/>
          <p:cNvSpPr>
            <a:spLocks noChangeShapeType="1"/>
          </p:cNvSpPr>
          <p:nvPr/>
        </p:nvSpPr>
        <p:spPr bwMode="auto">
          <a:xfrm flipV="1">
            <a:off x="5105400" y="4876800"/>
            <a:ext cx="762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59" name="Line 39"/>
          <p:cNvSpPr>
            <a:spLocks noChangeShapeType="1"/>
          </p:cNvSpPr>
          <p:nvPr/>
        </p:nvSpPr>
        <p:spPr bwMode="auto">
          <a:xfrm flipH="1">
            <a:off x="4191000" y="4495800"/>
            <a:ext cx="3810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60" name="Line 40"/>
          <p:cNvSpPr>
            <a:spLocks noChangeShapeType="1"/>
          </p:cNvSpPr>
          <p:nvPr/>
        </p:nvSpPr>
        <p:spPr bwMode="auto">
          <a:xfrm flipH="1">
            <a:off x="4038600" y="4572000"/>
            <a:ext cx="1524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61" name="Line 41"/>
          <p:cNvSpPr>
            <a:spLocks noChangeShapeType="1"/>
          </p:cNvSpPr>
          <p:nvPr/>
        </p:nvSpPr>
        <p:spPr bwMode="auto">
          <a:xfrm flipH="1">
            <a:off x="3886200" y="5029200"/>
            <a:ext cx="15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62" name="Line 42"/>
          <p:cNvSpPr>
            <a:spLocks noChangeShapeType="1"/>
          </p:cNvSpPr>
          <p:nvPr/>
        </p:nvSpPr>
        <p:spPr bwMode="auto">
          <a:xfrm>
            <a:off x="4572000" y="3886200"/>
            <a:ext cx="5334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63" name="Line 43"/>
          <p:cNvSpPr>
            <a:spLocks noChangeShapeType="1"/>
          </p:cNvSpPr>
          <p:nvPr/>
        </p:nvSpPr>
        <p:spPr bwMode="auto">
          <a:xfrm flipV="1">
            <a:off x="5105400" y="3276600"/>
            <a:ext cx="3810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64" name="Line 44"/>
          <p:cNvSpPr>
            <a:spLocks noChangeShapeType="1"/>
          </p:cNvSpPr>
          <p:nvPr/>
        </p:nvSpPr>
        <p:spPr bwMode="auto">
          <a:xfrm>
            <a:off x="5486400" y="3276600"/>
            <a:ext cx="228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65" name="Line 45"/>
          <p:cNvSpPr>
            <a:spLocks noChangeShapeType="1"/>
          </p:cNvSpPr>
          <p:nvPr/>
        </p:nvSpPr>
        <p:spPr bwMode="auto">
          <a:xfrm flipH="1">
            <a:off x="4114800" y="3962400"/>
            <a:ext cx="4572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66" name="Line 46"/>
          <p:cNvSpPr>
            <a:spLocks noChangeShapeType="1"/>
          </p:cNvSpPr>
          <p:nvPr/>
        </p:nvSpPr>
        <p:spPr bwMode="auto">
          <a:xfrm flipH="1" flipV="1">
            <a:off x="3581400" y="3276600"/>
            <a:ext cx="53340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67" name="Line 47"/>
          <p:cNvSpPr>
            <a:spLocks noChangeShapeType="1"/>
          </p:cNvSpPr>
          <p:nvPr/>
        </p:nvSpPr>
        <p:spPr bwMode="auto">
          <a:xfrm flipH="1">
            <a:off x="3352800" y="3276600"/>
            <a:ext cx="228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 useBgFill="1">
        <p:nvSpPr>
          <p:cNvPr id="5168" name="Rectangle 48"/>
          <p:cNvSpPr>
            <a:spLocks noChangeArrowheads="1"/>
          </p:cNvSpPr>
          <p:nvPr/>
        </p:nvSpPr>
        <p:spPr bwMode="auto">
          <a:xfrm>
            <a:off x="3670300" y="2908300"/>
            <a:ext cx="1701800" cy="303213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</a:pPr>
            <a:r>
              <a:rPr lang="en-US" sz="1800" b="1">
                <a:solidFill>
                  <a:srgbClr val="000000"/>
                </a:solidFill>
                <a:latin typeface="Arial" charset="0"/>
                <a:cs typeface="Arial" charset="0"/>
              </a:rPr>
              <a:t>instruction set</a:t>
            </a:r>
          </a:p>
        </p:txBody>
      </p:sp>
      <p:sp>
        <p:nvSpPr>
          <p:cNvPr id="5169" name="Rectangle 49"/>
          <p:cNvSpPr>
            <a:spLocks noChangeArrowheads="1"/>
          </p:cNvSpPr>
          <p:nvPr/>
        </p:nvSpPr>
        <p:spPr bwMode="auto">
          <a:xfrm>
            <a:off x="850900" y="2006600"/>
            <a:ext cx="10668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" charset="0"/>
                <a:cs typeface="Arial" charset="0"/>
              </a:rPr>
              <a:t>software</a:t>
            </a:r>
          </a:p>
        </p:txBody>
      </p:sp>
      <p:sp>
        <p:nvSpPr>
          <p:cNvPr id="5170" name="Rectangle 50"/>
          <p:cNvSpPr>
            <a:spLocks noChangeArrowheads="1"/>
          </p:cNvSpPr>
          <p:nvPr/>
        </p:nvSpPr>
        <p:spPr bwMode="auto">
          <a:xfrm>
            <a:off x="850900" y="3911600"/>
            <a:ext cx="11430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" charset="0"/>
                <a:cs typeface="Arial" charset="0"/>
              </a:rPr>
              <a:t>hardware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05" y="3711897"/>
            <a:ext cx="8001000" cy="3714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/>
              <a:t> </a:t>
            </a:r>
            <a:r>
              <a:rPr lang="en-US" sz="2800" b="0" dirty="0"/>
              <a:t>The IEEE Floating-Point Standard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BC8D0-0D3A-4370-ABA2-7060A813602B}"/>
              </a:ext>
            </a:extLst>
          </p:cNvPr>
          <p:cNvSpPr txBox="1"/>
          <p:nvPr/>
        </p:nvSpPr>
        <p:spPr>
          <a:xfrm>
            <a:off x="531812" y="6108526"/>
            <a:ext cx="8309386" cy="70788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So far as the theories of mathematics are about reality, they are not certain; so far as they are certain, they are not about reality.  - 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Albert Einstein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32820-9E67-489C-9185-90FDAB5009CA}"/>
              </a:ext>
            </a:extLst>
          </p:cNvPr>
          <p:cNvSpPr txBox="1"/>
          <p:nvPr/>
        </p:nvSpPr>
        <p:spPr>
          <a:xfrm>
            <a:off x="439078" y="702993"/>
            <a:ext cx="8309386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 fundamental theoretical question: Can we prove Kepler’s Law of planetary motion by virtue of experiments?</a:t>
            </a:r>
          </a:p>
        </p:txBody>
      </p:sp>
      <p:pic>
        <p:nvPicPr>
          <p:cNvPr id="2050" name="Picture 2" descr="Kepler's Laws of Planetary Motion ( Read ) | Physics | CK-12 Foundation">
            <a:extLst>
              <a:ext uri="{FF2B5EF4-FFF2-40B4-BE49-F238E27FC236}">
                <a16:creationId xmlns:a16="http://schemas.microsoft.com/office/drawing/2014/main" id="{DF58953F-A38B-47D4-94B9-DD0FEC008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60228"/>
            <a:ext cx="35433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ate and explain Kepler's laws of planetary motion. Draw diagrams to  illustrate these laws. - Sarthaks eConnect | Largest Online Education  Community">
            <a:extLst>
              <a:ext uri="{FF2B5EF4-FFF2-40B4-BE49-F238E27FC236}">
                <a16:creationId xmlns:a16="http://schemas.microsoft.com/office/drawing/2014/main" id="{48F00A6A-782D-420F-AC23-05A653428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650677"/>
            <a:ext cx="267652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788196" cy="1026115"/>
          </a:xfrm>
        </p:spPr>
        <p:txBody>
          <a:bodyPr/>
          <a:lstStyle/>
          <a:p>
            <a:pPr eaLnBrk="1" hangingPunct="1"/>
            <a:r>
              <a:rPr lang="en-AU" sz="2800" b="0" dirty="0"/>
              <a:t>A computation error observed by a UG student led to the ACM Turing Award later …. 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787" y="1268760"/>
            <a:ext cx="6264696" cy="3825478"/>
          </a:xfrm>
        </p:spPr>
        <p:txBody>
          <a:bodyPr/>
          <a:lstStyle/>
          <a:p>
            <a:pPr eaLnBrk="1" hangingPunct="1"/>
            <a:r>
              <a:rPr lang="en-US" sz="2400" dirty="0"/>
              <a:t>1953: Willian Kahan, a UG student of Math at the </a:t>
            </a:r>
            <a:r>
              <a:rPr lang="en-US" sz="2400" i="1" dirty="0"/>
              <a:t>University of Toronto </a:t>
            </a:r>
            <a:r>
              <a:rPr lang="en-US" sz="2400" dirty="0"/>
              <a:t>was simulating numerically the dynamics of the wing controller of an aircraft during take-off and landing</a:t>
            </a:r>
          </a:p>
          <a:p>
            <a:pPr eaLnBrk="1" hangingPunct="1"/>
            <a:r>
              <a:rPr lang="en-US" sz="2400" dirty="0"/>
              <a:t>Observed certain unexpected results due to errors in computation</a:t>
            </a:r>
          </a:p>
          <a:p>
            <a:pPr eaLnBrk="1" hangingPunct="1"/>
            <a:r>
              <a:rPr lang="en-US" sz="2400" dirty="0"/>
              <a:t>=&gt; concept of floating-point (FP) arithmetic</a:t>
            </a:r>
          </a:p>
          <a:p>
            <a:pPr eaLnBrk="1" hangingPunct="1"/>
            <a:r>
              <a:rPr lang="en-US" sz="2400" dirty="0">
                <a:sym typeface="Wingdings" panose="05000000000000000000" pitchFamily="2" charset="2"/>
              </a:rPr>
              <a:t>=&gt; principal architect behind </a:t>
            </a:r>
            <a:r>
              <a:rPr lang="en-US" sz="2400" b="1" dirty="0">
                <a:sym typeface="Wingdings" panose="05000000000000000000" pitchFamily="2" charset="2"/>
              </a:rPr>
              <a:t>IEEE 754 FP standard (1985)</a:t>
            </a:r>
          </a:p>
          <a:p>
            <a:pPr eaLnBrk="1" hangingPunct="1"/>
            <a:r>
              <a:rPr lang="en-US" sz="2400" dirty="0">
                <a:sym typeface="Wingdings" panose="05000000000000000000" pitchFamily="2" charset="2"/>
              </a:rPr>
              <a:t>=&gt; Kahan honored with ACM Turing Award (1989)</a:t>
            </a:r>
            <a:endParaRPr lang="en-US" sz="2400" dirty="0"/>
          </a:p>
        </p:txBody>
      </p:sp>
      <p:pic>
        <p:nvPicPr>
          <p:cNvPr id="423942" name="Picture 6" descr="Details: William M. Kahan">
            <a:extLst>
              <a:ext uri="{FF2B5EF4-FFF2-40B4-BE49-F238E27FC236}">
                <a16:creationId xmlns:a16="http://schemas.microsoft.com/office/drawing/2014/main" id="{4B63EA7B-623C-4248-8292-515A189C1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541" y="2699180"/>
            <a:ext cx="254317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3F75AC-3DEF-48F7-BBC9-FFE8D6C99069}"/>
              </a:ext>
            </a:extLst>
          </p:cNvPr>
          <p:cNvSpPr txBox="1"/>
          <p:nvPr/>
        </p:nvSpPr>
        <p:spPr>
          <a:xfrm>
            <a:off x="6588224" y="4489880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William Kahan (1933 - )</a:t>
            </a:r>
          </a:p>
        </p:txBody>
      </p:sp>
    </p:spTree>
    <p:extLst>
      <p:ext uri="{BB962C8B-B14F-4D97-AF65-F5344CB8AC3E}">
        <p14:creationId xmlns:p14="http://schemas.microsoft.com/office/powerpoint/2010/main" val="6554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/>
              <a:t>Floating-Point Representation</a:t>
            </a:r>
            <a:endParaRPr lang="en-AU" b="0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4464050"/>
          </a:xfrm>
        </p:spPr>
        <p:txBody>
          <a:bodyPr/>
          <a:lstStyle/>
          <a:p>
            <a:pPr eaLnBrk="1" hangingPunct="1"/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Used to represent </a:t>
            </a:r>
            <a:r>
              <a:rPr lang="en-US" sz="2400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real numbers: </a:t>
            </a:r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-34.986</a:t>
            </a:r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Symbol" panose="05050102010706020507" pitchFamily="18" charset="2"/>
              </a:rPr>
              <a:t>10</a:t>
            </a:r>
            <a:r>
              <a:rPr lang="en-US" sz="2400" baseline="30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Symbol" panose="05050102010706020507" pitchFamily="18" charset="2"/>
              </a:rPr>
              <a:t>-22</a:t>
            </a:r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, </a:t>
            </a:r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Symbol" panose="05050102010706020507" pitchFamily="18" charset="2"/>
              </a:rPr>
              <a:t>, </a:t>
            </a:r>
            <a:r>
              <a:rPr lang="en-US" sz="2400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Symbol" panose="05050102010706020507" pitchFamily="18" charset="2"/>
              </a:rPr>
              <a:t>e</a:t>
            </a:r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Symbol" panose="05050102010706020507" pitchFamily="18" charset="2"/>
              </a:rPr>
              <a:t>, 2</a:t>
            </a:r>
            <a:endParaRPr lang="en-US" sz="2400" dirty="0"/>
          </a:p>
          <a:p>
            <a:pPr eaLnBrk="1" hangingPunct="1"/>
            <a:r>
              <a:rPr lang="en-US" sz="2400" dirty="0"/>
              <a:t>Defined by IEEE 754 Standard</a:t>
            </a:r>
          </a:p>
          <a:p>
            <a:pPr marL="0" indent="0" eaLnBrk="1" hangingPunct="1">
              <a:buNone/>
            </a:pPr>
            <a:r>
              <a:rPr lang="en-US" sz="2400" dirty="0"/>
              <a:t>    ---  Kahan (1985)</a:t>
            </a:r>
          </a:p>
          <a:p>
            <a:pPr eaLnBrk="1" hangingPunct="1"/>
            <a:r>
              <a:rPr lang="en-US" sz="2400" dirty="0"/>
              <a:t>Developed in response to divergence of representations</a:t>
            </a:r>
          </a:p>
          <a:p>
            <a:pPr lvl="1" eaLnBrk="1" hangingPunct="1"/>
            <a:r>
              <a:rPr lang="en-US" sz="2400" dirty="0"/>
              <a:t>Portability issues for scientific code</a:t>
            </a:r>
          </a:p>
          <a:p>
            <a:pPr eaLnBrk="1" hangingPunct="1"/>
            <a:r>
              <a:rPr lang="en-US" sz="2400" dirty="0"/>
              <a:t>Now almost universally adopted</a:t>
            </a:r>
          </a:p>
          <a:p>
            <a:pPr eaLnBrk="1" hangingPunct="1"/>
            <a:r>
              <a:rPr lang="en-US" sz="2400" dirty="0"/>
              <a:t>Two representations</a:t>
            </a:r>
          </a:p>
          <a:p>
            <a:pPr lvl="1" eaLnBrk="1" hangingPunct="1"/>
            <a:r>
              <a:rPr lang="en-US" sz="2400" dirty="0"/>
              <a:t>Single precision (32-bit)</a:t>
            </a:r>
          </a:p>
          <a:p>
            <a:pPr lvl="1" eaLnBrk="1" hangingPunct="1"/>
            <a:r>
              <a:rPr lang="en-US" sz="2400" dirty="0"/>
              <a:t>Double precision (64-bit) </a:t>
            </a:r>
            <a:endParaRPr lang="en-AU" sz="2400" dirty="0"/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Infamous Intel Pentium Bug (1994) =&gt;FDIV =&gt; loss of $300 Million  </a:t>
            </a:r>
          </a:p>
        </p:txBody>
      </p:sp>
    </p:spTree>
    <p:extLst>
      <p:ext uri="{BB962C8B-B14F-4D97-AF65-F5344CB8AC3E}">
        <p14:creationId xmlns:p14="http://schemas.microsoft.com/office/powerpoint/2010/main" val="192527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IEEE Floating-Point Format</a:t>
            </a: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4213" y="3573463"/>
            <a:ext cx="8270875" cy="2663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S: sign bit (0 </a:t>
            </a:r>
            <a:r>
              <a:rPr lang="en-US" sz="2400" dirty="0">
                <a:sym typeface="Symbol" pitchFamily="18" charset="2"/>
              </a:rPr>
              <a:t> non-negative, 1  negative)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Normalize significand: 1.0 ≤ |significand| &lt; 2.0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Always has a leading pre-binary-point 1 bit, 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so no need to represent it explicitly (hidden bit)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Normalized Significand is Mantissa with the 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“1.” restored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Exponent: excess representation: actual exponent + Bias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Ensures exponent is unsigned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Single: Bias = 127; Double: Bias = 1023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Trade-off between range (E) and precision (M)</a:t>
            </a: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1549400" y="1916832"/>
            <a:ext cx="3587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1031" name="Text Box 5"/>
          <p:cNvSpPr txBox="1">
            <a:spLocks noChangeArrowheads="1"/>
          </p:cNvSpPr>
          <p:nvPr/>
        </p:nvSpPr>
        <p:spPr bwMode="auto">
          <a:xfrm>
            <a:off x="1908174" y="1916832"/>
            <a:ext cx="2015754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Exponent (</a:t>
            </a:r>
            <a:r>
              <a:rPr 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1032" name="Text Box 6"/>
          <p:cNvSpPr txBox="1">
            <a:spLocks noChangeArrowheads="1"/>
          </p:cNvSpPr>
          <p:nvPr/>
        </p:nvSpPr>
        <p:spPr bwMode="auto">
          <a:xfrm>
            <a:off x="3923928" y="1916832"/>
            <a:ext cx="324036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Mantissa (</a:t>
            </a:r>
            <a:r>
              <a:rPr 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1033" name="Text Box 7"/>
          <p:cNvSpPr txBox="1">
            <a:spLocks noChangeArrowheads="1"/>
          </p:cNvSpPr>
          <p:nvPr/>
        </p:nvSpPr>
        <p:spPr bwMode="auto">
          <a:xfrm>
            <a:off x="1836738" y="1196975"/>
            <a:ext cx="1857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single: 8 bits</a:t>
            </a:r>
            <a:br>
              <a:rPr lang="en-US" sz="2000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</a:b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double: 11 bits</a:t>
            </a:r>
          </a:p>
        </p:txBody>
      </p:sp>
      <p:sp>
        <p:nvSpPr>
          <p:cNvPr id="1034" name="Text Box 8"/>
          <p:cNvSpPr txBox="1">
            <a:spLocks noChangeArrowheads="1"/>
          </p:cNvSpPr>
          <p:nvPr/>
        </p:nvSpPr>
        <p:spPr bwMode="auto">
          <a:xfrm>
            <a:off x="4427538" y="1196975"/>
            <a:ext cx="1857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000000"/>
                </a:solidFill>
                <a:latin typeface="Tahoma" pitchFamily="34" charset="0"/>
                <a:cs typeface="Arial" charset="0"/>
              </a:rPr>
              <a:t>single: 23 bits</a:t>
            </a:r>
            <a:br>
              <a:rPr lang="en-US" sz="2000">
                <a:solidFill>
                  <a:srgbClr val="000000"/>
                </a:solidFill>
                <a:latin typeface="Tahoma" pitchFamily="34" charset="0"/>
                <a:cs typeface="Arial" charset="0"/>
              </a:rPr>
            </a:br>
            <a:r>
              <a:rPr lang="en-US" sz="2000">
                <a:solidFill>
                  <a:srgbClr val="000000"/>
                </a:solidFill>
                <a:latin typeface="Tahoma" pitchFamily="34" charset="0"/>
                <a:cs typeface="Arial" charset="0"/>
              </a:rPr>
              <a:t>double: 52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9"/>
              <p:cNvSpPr txBox="1"/>
              <p:nvPr/>
            </p:nvSpPr>
            <p:spPr bwMode="auto">
              <a:xfrm>
                <a:off x="1476375" y="2667000"/>
                <a:ext cx="5867400" cy="546100"/>
              </a:xfrm>
              <a:prstGeom prst="rect">
                <a:avLst/>
              </a:prstGeom>
              <a:solidFill>
                <a:schemeClr val="folHlink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=(−</m:t>
                      </m:r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)×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Exponent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Bias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26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6375" y="2667000"/>
                <a:ext cx="5867400" cy="546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F41EC0A-DFB5-4B6F-A462-16123106136E}"/>
              </a:ext>
            </a:extLst>
          </p:cNvPr>
          <p:cNvSpPr txBox="1"/>
          <p:nvPr/>
        </p:nvSpPr>
        <p:spPr>
          <a:xfrm>
            <a:off x="7235825" y="1040427"/>
            <a:ext cx="1925637" cy="12003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Fraction</a:t>
            </a:r>
          </a:p>
          <a:p>
            <a:r>
              <a:rPr lang="en-IN" dirty="0">
                <a:solidFill>
                  <a:schemeClr val="bg1"/>
                </a:solidFill>
                <a:sym typeface="Symbol" panose="05050102010706020507" pitchFamily="18" charset="2"/>
              </a:rPr>
              <a:t></a:t>
            </a:r>
            <a:r>
              <a:rPr lang="en-IN" dirty="0">
                <a:solidFill>
                  <a:schemeClr val="bg1"/>
                </a:solidFill>
              </a:rPr>
              <a:t>Mantissa</a:t>
            </a:r>
          </a:p>
          <a:p>
            <a:r>
              <a:rPr lang="en-IN" dirty="0">
                <a:solidFill>
                  <a:schemeClr val="bg1"/>
                </a:solidFill>
                <a:sym typeface="Symbol" panose="05050102010706020507" pitchFamily="18" charset="2"/>
              </a:rPr>
              <a:t> </a:t>
            </a:r>
            <a:r>
              <a:rPr lang="en-IN" dirty="0">
                <a:solidFill>
                  <a:schemeClr val="bg1"/>
                </a:solidFill>
              </a:rPr>
              <a:t>Significand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animBg="1"/>
      <p:bldP spid="1031" grpId="0" animBg="1"/>
      <p:bldP spid="1032" grpId="0" animBg="1"/>
      <p:bldP spid="1033" grpId="0"/>
      <p:bldP spid="1034" grpId="0"/>
      <p:bldP spid="1026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468313" y="404813"/>
            <a:ext cx="6054543" cy="3726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7000"/>
              </a:lnSpc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IEEE 754 Single-Precision Floating-Point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009650" y="1066800"/>
            <a:ext cx="7839075" cy="784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cs typeface="Arial" charset="0"/>
              </a:rPr>
              <a:t>Representation of floating point numbers in IEEE 754 standard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</a:p>
          <a:p>
            <a:pPr>
              <a:lnSpc>
                <a:spcPct val="85000"/>
              </a:lnSpc>
            </a:pPr>
            <a:endParaRPr lang="en-US" sz="18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lnSpc>
                <a:spcPct val="85000"/>
              </a:lnSpc>
            </a:pPr>
            <a:r>
              <a:rPr lang="en-US" sz="1800" b="1" dirty="0">
                <a:solidFill>
                  <a:srgbClr val="000000"/>
                </a:solidFill>
                <a:latin typeface="Arial" charset="0"/>
                <a:cs typeface="Arial" charset="0"/>
              </a:rPr>
              <a:t>      single precision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3962400" y="1752600"/>
            <a:ext cx="3289300" cy="40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4184650" y="174625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5200650" y="174625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3968750" y="1504950"/>
            <a:ext cx="2540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4489450" y="1504950"/>
            <a:ext cx="2540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5861050" y="1504950"/>
            <a:ext cx="3810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" charset="0"/>
                <a:cs typeface="Arial" charset="0"/>
              </a:rPr>
              <a:t>23</a:t>
            </a:r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3333750" y="1835150"/>
            <a:ext cx="5969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 i="1">
                <a:solidFill>
                  <a:srgbClr val="000000"/>
                </a:solidFill>
                <a:latin typeface="Arial" charset="0"/>
                <a:cs typeface="Arial" charset="0"/>
              </a:rPr>
              <a:t>sign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468313" y="2017374"/>
            <a:ext cx="3200400" cy="5745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 i="1" dirty="0">
                <a:solidFill>
                  <a:srgbClr val="000000"/>
                </a:solidFill>
                <a:latin typeface="Arial" charset="0"/>
                <a:cs typeface="Arial" charset="0"/>
              </a:rPr>
              <a:t>FP-exponent E: 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excess 127 binary coding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4953000" y="2286000"/>
            <a:ext cx="3483326" cy="1097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 i="1" dirty="0">
                <a:solidFill>
                  <a:srgbClr val="000000"/>
                </a:solidFill>
                <a:latin typeface="Arial" charset="0"/>
                <a:cs typeface="Arial" charset="0"/>
              </a:rPr>
              <a:t>mantissa: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sign + magnitude, normalized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binary significand w/ hidden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integer bit:  1.M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474957" y="2631577"/>
            <a:ext cx="4201471" cy="744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75000"/>
              </a:lnSpc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Actual exponent is </a:t>
            </a:r>
            <a:r>
              <a:rPr lang="en-US" sz="2000" i="1" dirty="0">
                <a:solidFill>
                  <a:srgbClr val="000000"/>
                </a:solidFill>
                <a:latin typeface="Arial" charset="0"/>
                <a:cs typeface="Arial" charset="0"/>
              </a:rPr>
              <a:t>e = E 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– 127</a:t>
            </a:r>
          </a:p>
          <a:p>
            <a:pPr>
              <a:lnSpc>
                <a:spcPct val="75000"/>
              </a:lnSpc>
            </a:pPr>
            <a:endParaRPr lang="en-US" sz="20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lnSpc>
                <a:spcPct val="75000"/>
              </a:lnSpc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exponent </a:t>
            </a:r>
            <a:r>
              <a:rPr lang="en-US" sz="2000" i="1" dirty="0">
                <a:solidFill>
                  <a:srgbClr val="000000"/>
                </a:solidFill>
                <a:latin typeface="Arial" charset="0"/>
                <a:cs typeface="Arial" charset="0"/>
              </a:rPr>
              <a:t>E = e + 127</a:t>
            </a: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3917950" y="182245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4502150" y="182245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</a:p>
        </p:txBody>
      </p:sp>
      <p:sp>
        <p:nvSpPr>
          <p:cNvPr id="70672" name="Rectangle 16"/>
          <p:cNvSpPr>
            <a:spLocks noChangeArrowheads="1"/>
          </p:cNvSpPr>
          <p:nvPr/>
        </p:nvSpPr>
        <p:spPr bwMode="auto">
          <a:xfrm>
            <a:off x="5911850" y="1835150"/>
            <a:ext cx="3175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42001" name="Text Box 41"/>
          <p:cNvSpPr txBox="1">
            <a:spLocks noChangeArrowheads="1"/>
          </p:cNvSpPr>
          <p:nvPr/>
        </p:nvSpPr>
        <p:spPr bwMode="auto">
          <a:xfrm>
            <a:off x="2209800" y="3581400"/>
            <a:ext cx="5943600" cy="283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FP-exponent (</a:t>
            </a:r>
            <a:r>
              <a:rPr lang="en-US" sz="2000" b="1" i="1" dirty="0">
                <a:solidFill>
                  <a:srgbClr val="000000"/>
                </a:solidFill>
                <a:cs typeface="Arial" charset="0"/>
              </a:rPr>
              <a:t>E</a:t>
            </a: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)		Actual exponent </a:t>
            </a:r>
            <a:r>
              <a:rPr lang="en-US" sz="2000" b="1" i="1" dirty="0">
                <a:solidFill>
                  <a:srgbClr val="000000"/>
                </a:solidFill>
                <a:cs typeface="Arial" charset="0"/>
              </a:rPr>
              <a:t>e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FF0000"/>
                </a:solidFill>
                <a:cs typeface="Arial" charset="0"/>
              </a:rPr>
              <a:t>00000000 (0)		Special use</a:t>
            </a:r>
          </a:p>
          <a:p>
            <a:pPr>
              <a:spcBef>
                <a:spcPct val="5000"/>
              </a:spcBef>
            </a:pPr>
            <a:r>
              <a:rPr lang="en-US" sz="1800" b="1" dirty="0">
                <a:solidFill>
                  <a:srgbClr val="000000"/>
                </a:solidFill>
                <a:cs typeface="Arial" charset="0"/>
              </a:rPr>
              <a:t>00000001 (1)		- 126</a:t>
            </a:r>
          </a:p>
          <a:p>
            <a:pPr>
              <a:spcBef>
                <a:spcPct val="5000"/>
              </a:spcBef>
            </a:pPr>
            <a:r>
              <a:rPr lang="en-US" sz="1800" b="1" dirty="0">
                <a:solidFill>
                  <a:srgbClr val="000000"/>
                </a:solidFill>
                <a:cs typeface="Arial" charset="0"/>
              </a:rPr>
              <a:t>00000010 (2)		- 125</a:t>
            </a:r>
          </a:p>
          <a:p>
            <a:pPr>
              <a:spcBef>
                <a:spcPct val="5000"/>
              </a:spcBef>
            </a:pPr>
            <a:r>
              <a:rPr lang="en-US" sz="1800" b="1" dirty="0">
                <a:solidFill>
                  <a:srgbClr val="000000"/>
                </a:solidFill>
                <a:cs typeface="Arial" charset="0"/>
              </a:rPr>
              <a:t>………….		…….</a:t>
            </a:r>
          </a:p>
          <a:p>
            <a:pPr>
              <a:spcBef>
                <a:spcPct val="5000"/>
              </a:spcBef>
            </a:pPr>
            <a:r>
              <a:rPr lang="en-US" sz="1800" b="1" dirty="0">
                <a:solidFill>
                  <a:srgbClr val="FF0000"/>
                </a:solidFill>
                <a:cs typeface="Arial" charset="0"/>
              </a:rPr>
              <a:t>01111111 (127)		0</a:t>
            </a:r>
          </a:p>
          <a:p>
            <a:pPr>
              <a:spcBef>
                <a:spcPct val="5000"/>
              </a:spcBef>
            </a:pPr>
            <a:r>
              <a:rPr lang="en-US" sz="1800" b="1" dirty="0">
                <a:solidFill>
                  <a:srgbClr val="000000"/>
                </a:solidFill>
                <a:cs typeface="Arial" charset="0"/>
              </a:rPr>
              <a:t>………….		…….</a:t>
            </a:r>
          </a:p>
          <a:p>
            <a:pPr>
              <a:spcBef>
                <a:spcPct val="5000"/>
              </a:spcBef>
            </a:pPr>
            <a:r>
              <a:rPr lang="en-US" sz="1800" b="1" dirty="0">
                <a:solidFill>
                  <a:srgbClr val="000000"/>
                </a:solidFill>
                <a:cs typeface="Arial" charset="0"/>
              </a:rPr>
              <a:t>11111110 (254)		+ 127</a:t>
            </a:r>
          </a:p>
          <a:p>
            <a:pPr>
              <a:spcBef>
                <a:spcPct val="5000"/>
              </a:spcBef>
            </a:pPr>
            <a:r>
              <a:rPr lang="en-US" sz="1800" b="1" dirty="0">
                <a:solidFill>
                  <a:srgbClr val="FF0000"/>
                </a:solidFill>
                <a:cs typeface="Arial" charset="0"/>
              </a:rPr>
              <a:t>11111111 (255)		Special use</a:t>
            </a:r>
          </a:p>
        </p:txBody>
      </p:sp>
      <p:sp>
        <p:nvSpPr>
          <p:cNvPr id="42002" name="Rectangle 42"/>
          <p:cNvSpPr>
            <a:spLocks noChangeArrowheads="1"/>
          </p:cNvSpPr>
          <p:nvPr/>
        </p:nvSpPr>
        <p:spPr bwMode="auto">
          <a:xfrm>
            <a:off x="1981200" y="3581400"/>
            <a:ext cx="5257800" cy="2895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2003" name="Line 43"/>
          <p:cNvSpPr>
            <a:spLocks noChangeShapeType="1"/>
          </p:cNvSpPr>
          <p:nvPr/>
        </p:nvSpPr>
        <p:spPr bwMode="auto">
          <a:xfrm>
            <a:off x="1981200" y="4038600"/>
            <a:ext cx="525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2004" name="Line 44"/>
          <p:cNvSpPr>
            <a:spLocks noChangeShapeType="1"/>
          </p:cNvSpPr>
          <p:nvPr/>
        </p:nvSpPr>
        <p:spPr bwMode="auto">
          <a:xfrm>
            <a:off x="4495800" y="3581400"/>
            <a:ext cx="0" cy="289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5" grpId="0"/>
      <p:bldP spid="41996" grpId="0"/>
      <p:bldP spid="41997" grpId="0"/>
      <p:bldP spid="42001" grpId="0"/>
      <p:bldP spid="42002" grpId="0" animBg="1"/>
      <p:bldP spid="42003" grpId="0" animBg="1"/>
      <p:bldP spid="4200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IEEE 754 floating-point standard</a:t>
            </a:r>
          </a:p>
        </p:txBody>
      </p:sp>
      <p:sp>
        <p:nvSpPr>
          <p:cNvPr id="44035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323527" y="762000"/>
            <a:ext cx="8280921" cy="5562600"/>
          </a:xfrm>
        </p:spPr>
        <p:txBody>
          <a:bodyPr/>
          <a:lstStyle/>
          <a:p>
            <a:r>
              <a:rPr lang="en-US" sz="2000" b="0" dirty="0">
                <a:solidFill>
                  <a:srgbClr val="FF0000"/>
                </a:solidFill>
              </a:rPr>
              <a:t>Leading “1” bit of significand is implicit</a:t>
            </a:r>
            <a:br>
              <a:rPr lang="en-US" sz="2000" b="0" dirty="0"/>
            </a:br>
            <a:endParaRPr lang="en-US" sz="2000" b="0" dirty="0"/>
          </a:p>
          <a:p>
            <a:r>
              <a:rPr lang="en-US" sz="2000" b="0" dirty="0"/>
              <a:t>Exponent is “biased” to make comparison easier</a:t>
            </a:r>
          </a:p>
          <a:p>
            <a:pPr lvl="1"/>
            <a:r>
              <a:rPr lang="en-US" sz="2000" b="0" dirty="0"/>
              <a:t>all 0s is smallest exponent; all 1s is largest</a:t>
            </a:r>
          </a:p>
          <a:p>
            <a:pPr lvl="1"/>
            <a:r>
              <a:rPr lang="en-US" sz="2000" b="0" dirty="0"/>
              <a:t>bias of 127 for single precision and 1023 for double precision</a:t>
            </a:r>
          </a:p>
          <a:p>
            <a:pPr lvl="1"/>
            <a:r>
              <a:rPr lang="en-US" sz="2000" b="0" dirty="0"/>
              <a:t>summary:   (–1)</a:t>
            </a:r>
            <a:r>
              <a:rPr lang="en-US" sz="2000" b="0" baseline="30000" dirty="0"/>
              <a:t>sign</a:t>
            </a:r>
            <a:r>
              <a:rPr lang="en-US" sz="2000" b="0" dirty="0"/>
              <a:t> </a:t>
            </a:r>
            <a:r>
              <a:rPr lang="en-US" sz="2000" b="0" dirty="0">
                <a:latin typeface="Symbol" pitchFamily="18" charset="2"/>
              </a:rPr>
              <a:t>´ (1+</a:t>
            </a:r>
            <a:r>
              <a:rPr lang="en-US" sz="2000" b="0" dirty="0"/>
              <a:t>significand) </a:t>
            </a:r>
            <a:r>
              <a:rPr lang="en-US" sz="2000" b="0" dirty="0">
                <a:latin typeface="Symbol" pitchFamily="18" charset="2"/>
              </a:rPr>
              <a:t>´  </a:t>
            </a:r>
            <a:r>
              <a:rPr lang="en-US" sz="2000" b="0" dirty="0"/>
              <a:t>2</a:t>
            </a:r>
            <a:r>
              <a:rPr lang="en-US" sz="2000" b="0" baseline="30000" dirty="0"/>
              <a:t>exponent – bias</a:t>
            </a:r>
            <a:r>
              <a:rPr lang="en-US" sz="2000" b="0" dirty="0"/>
              <a:t> </a:t>
            </a:r>
            <a:br>
              <a:rPr lang="en-US" sz="2000" b="0" dirty="0"/>
            </a:br>
            <a:endParaRPr lang="en-US" sz="2000" b="0" dirty="0"/>
          </a:p>
          <a:p>
            <a:r>
              <a:rPr lang="en-US" sz="2000" b="0" dirty="0"/>
              <a:t>Example 1 (Encoding): </a:t>
            </a:r>
          </a:p>
          <a:p>
            <a:pPr marL="0" indent="0">
              <a:buNone/>
            </a:pPr>
            <a:r>
              <a:rPr lang="en-US" sz="2000" b="0" dirty="0"/>
              <a:t>     For a given decimal number, construct its  FP-representation</a:t>
            </a:r>
            <a:br>
              <a:rPr lang="en-US" sz="2000" b="0" baseline="30000" dirty="0"/>
            </a:br>
            <a:endParaRPr lang="en-US" sz="2000" b="0" baseline="30000" dirty="0"/>
          </a:p>
          <a:p>
            <a:pPr lvl="1"/>
            <a:r>
              <a:rPr lang="en-US" sz="2000" b="0" dirty="0"/>
              <a:t>decimal:  - 0.75</a:t>
            </a:r>
          </a:p>
          <a:p>
            <a:pPr marL="457200" lvl="1" indent="0">
              <a:buNone/>
            </a:pPr>
            <a:r>
              <a:rPr lang="en-US" sz="2000" b="0" dirty="0">
                <a:sym typeface="Wingdings" panose="05000000000000000000" pitchFamily="2" charset="2"/>
              </a:rPr>
              <a:t> </a:t>
            </a:r>
            <a:r>
              <a:rPr lang="en-US" sz="2000" b="0" dirty="0"/>
              <a:t>binary:  - 0.11 =   -   1.1 x 2</a:t>
            </a:r>
            <a:r>
              <a:rPr lang="en-US" sz="2000" b="0" baseline="30000" dirty="0"/>
              <a:t>-1 </a:t>
            </a:r>
            <a:r>
              <a:rPr lang="en-US" sz="2000" b="0" dirty="0"/>
              <a:t>(normalized)</a:t>
            </a:r>
          </a:p>
          <a:p>
            <a:pPr marL="457200" lvl="1" indent="0">
              <a:buNone/>
            </a:pPr>
            <a:r>
              <a:rPr lang="en-US" sz="2000" b="0" dirty="0">
                <a:sym typeface="Wingdings" panose="05000000000000000000" pitchFamily="2" charset="2"/>
              </a:rPr>
              <a:t> </a:t>
            </a:r>
            <a:r>
              <a:rPr lang="en-US" sz="2000" b="0" dirty="0"/>
              <a:t>Floating-point exponent = - 1 +127 = 126 = 01111110</a:t>
            </a:r>
            <a:br>
              <a:rPr lang="en-US" sz="2000" b="0" dirty="0"/>
            </a:br>
            <a:endParaRPr lang="en-US" sz="800" b="0" dirty="0"/>
          </a:p>
          <a:p>
            <a:pPr marL="457200" lvl="1" indent="0">
              <a:buNone/>
            </a:pPr>
            <a:r>
              <a:rPr lang="en-US" sz="2000" dirty="0"/>
              <a:t> IEEE single precision:  </a:t>
            </a:r>
          </a:p>
          <a:p>
            <a:pPr lvl="1">
              <a:buFontTx/>
              <a:buNone/>
            </a:pPr>
            <a:r>
              <a:rPr lang="en-US" sz="2000" b="0" dirty="0"/>
              <a:t>- 0.75 =    </a:t>
            </a:r>
            <a:r>
              <a:rPr lang="en-US" sz="2000" dirty="0">
                <a:latin typeface="Courier New" pitchFamily="49" charset="0"/>
              </a:rPr>
              <a:t>1 01111110 10000000000000000000000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A8BA825-5835-41C9-BF22-D7A9F5D410DA}"/>
              </a:ext>
            </a:extLst>
          </p:cNvPr>
          <p:cNvSpPr/>
          <p:nvPr/>
        </p:nvSpPr>
        <p:spPr bwMode="auto">
          <a:xfrm>
            <a:off x="3544010" y="4745022"/>
            <a:ext cx="360040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B45BBDA2-7949-4B7A-AB91-FBFA1D2015E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7544" y="348253"/>
            <a:ext cx="7772400" cy="11430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 b="0" dirty="0"/>
              <a:t>Decoding a floating-point number</a:t>
            </a:r>
          </a:p>
        </p:txBody>
      </p:sp>
      <p:sp>
        <p:nvSpPr>
          <p:cNvPr id="711683" name="Rectangle 3">
            <a:extLst>
              <a:ext uri="{FF2B5EF4-FFF2-40B4-BE49-F238E27FC236}">
                <a16:creationId xmlns:a16="http://schemas.microsoft.com/office/drawing/2014/main" id="{67E1C05C-92C1-4CC4-95D9-01E5DBF50A03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71723" y="3068960"/>
            <a:ext cx="7832725" cy="2952328"/>
          </a:xfrm>
          <a:ln cap="flat" algn="ctr"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dirty="0"/>
              <a:t>Sign indicated by first bit </a:t>
            </a:r>
            <a:r>
              <a:rPr lang="en-US" altLang="en-US" i="1" dirty="0"/>
              <a:t>S</a:t>
            </a: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 (-1)</a:t>
            </a:r>
            <a:r>
              <a:rPr lang="en-US" altLang="en-US" i="1" baseline="30000" dirty="0">
                <a:sym typeface="Wingdings" panose="05000000000000000000" pitchFamily="2" charset="2"/>
              </a:rPr>
              <a:t>S</a:t>
            </a:r>
            <a:endParaRPr lang="en-US" altLang="en-US" i="1" baseline="30000" dirty="0"/>
          </a:p>
          <a:p>
            <a:pPr>
              <a:spcBef>
                <a:spcPct val="10000"/>
              </a:spcBef>
            </a:pPr>
            <a:r>
              <a:rPr lang="en-US" altLang="en-US" dirty="0"/>
              <a:t>Subtract 127 from biased exponent </a:t>
            </a:r>
            <a:r>
              <a:rPr lang="en-US" altLang="en-US" i="1" dirty="0"/>
              <a:t>E</a:t>
            </a:r>
            <a:r>
              <a:rPr lang="en-US" altLang="en-US" dirty="0"/>
              <a:t> to obtain the actual exponent </a:t>
            </a:r>
            <a:r>
              <a:rPr lang="en-US" altLang="en-US" i="1" dirty="0"/>
              <a:t>e = E - </a:t>
            </a:r>
            <a:r>
              <a:rPr lang="en-US" altLang="en-US" dirty="0"/>
              <a:t>127</a:t>
            </a:r>
          </a:p>
          <a:p>
            <a:pPr>
              <a:spcBef>
                <a:spcPct val="10000"/>
              </a:spcBef>
            </a:pPr>
            <a:r>
              <a:rPr lang="en-US" altLang="en-US" dirty="0"/>
              <a:t>Number in binary = </a:t>
            </a:r>
            <a:r>
              <a:rPr lang="en-US" altLang="en-US" dirty="0">
                <a:sym typeface="Wingdings" panose="05000000000000000000" pitchFamily="2" charset="2"/>
              </a:rPr>
              <a:t>(-1)</a:t>
            </a:r>
            <a:r>
              <a:rPr lang="en-US" altLang="en-US" i="1" baseline="30000" dirty="0">
                <a:sym typeface="Wingdings" panose="05000000000000000000" pitchFamily="2" charset="2"/>
              </a:rPr>
              <a:t>S  </a:t>
            </a:r>
            <a:r>
              <a:rPr lang="en-US" altLang="en-US" dirty="0"/>
              <a:t>1.M × 2</a:t>
            </a:r>
            <a:r>
              <a:rPr lang="en-US" altLang="en-US" i="1" baseline="30000" dirty="0"/>
              <a:t>e</a:t>
            </a:r>
            <a:endParaRPr lang="en-US" alt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F6B96C7-0B55-437E-B196-82EFDFD7815A}"/>
              </a:ext>
            </a:extLst>
          </p:cNvPr>
          <p:cNvGrpSpPr>
            <a:grpSpLocks/>
          </p:cNvGrpSpPr>
          <p:nvPr/>
        </p:nvGrpSpPr>
        <p:grpSpPr bwMode="auto">
          <a:xfrm>
            <a:off x="625448" y="1556792"/>
            <a:ext cx="7848627" cy="455613"/>
            <a:chOff x="729" y="2112"/>
            <a:chExt cx="3625" cy="287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AD7B65E3-57E4-434D-9B22-B7E1AAFBFB5B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29" y="2112"/>
              <a:ext cx="143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0BDE31B5-A143-49D6-BD0D-5669EFC0F7C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907" y="2112"/>
              <a:ext cx="855" cy="2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CCF467F1-00A8-46BC-B47C-442C6CFEC941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803" y="2112"/>
              <a:ext cx="2551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981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1" name="Rectangle 3">
            <a:extLst>
              <a:ext uri="{FF2B5EF4-FFF2-40B4-BE49-F238E27FC236}">
                <a16:creationId xmlns:a16="http://schemas.microsoft.com/office/drawing/2014/main" id="{7FD4D05D-542F-4E28-95A9-FC7B83DA6BF4}"/>
              </a:ext>
            </a:extLst>
          </p:cNvPr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01675" y="2593975"/>
            <a:ext cx="7772400" cy="3946525"/>
          </a:xfrm>
          <a:ln cap="flat" algn="ctr">
            <a:miter lim="800000"/>
            <a:headEnd type="none" w="med" len="med"/>
            <a:tailEnd type="none" w="med" len="med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5pPr>
          </a:lstStyle>
          <a:p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Sign bit is zero:</a:t>
            </a:r>
            <a:b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</a:b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		Number is positive</a:t>
            </a:r>
          </a:p>
          <a:p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Biased exponent </a:t>
            </a:r>
            <a:r>
              <a:rPr lang="en-US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E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=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cs typeface="Arial"/>
                <a:sym typeface="Wingdings"/>
              </a:rPr>
              <a:t>1000 0000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|</a:t>
            </a:r>
            <a:r>
              <a:rPr lang="en-US" baseline="-25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2</a:t>
            </a:r>
            <a:r>
              <a:rPr kumimoji="0" lang="en-US" altLang="en-US" dirty="0">
                <a:solidFill>
                  <a:srgbClr val="FFFFFF"/>
                </a:solidFill>
                <a:cs typeface="Times New Roman" panose="02020603050405020304" pitchFamily="18" charset="0"/>
                <a:sym typeface="Wingdings"/>
              </a:rPr>
              <a:t> =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128; </a:t>
            </a:r>
          </a:p>
          <a:p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Actual exponent </a:t>
            </a:r>
            <a:r>
              <a:rPr lang="en-US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e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= </a:t>
            </a:r>
            <a:r>
              <a:rPr lang="en-US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E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– 127 = 1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panose="05000000000000000000" pitchFamily="2" charset="2"/>
              </a:rPr>
              <a:t> 2</a:t>
            </a:r>
            <a:r>
              <a:rPr lang="en-US" baseline="30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	</a:t>
            </a:r>
          </a:p>
          <a:p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Significand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1.1	(restored the hidden bit)</a:t>
            </a:r>
            <a:endParaRPr lang="en-US" b="1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FFFFFF"/>
              </a:solidFill>
              <a:sym typeface="Wingdings"/>
            </a:endParaRPr>
          </a:p>
          <a:p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The number = + 1.1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Symbol" panose="05050102010706020507" pitchFamily="18" charset="2"/>
              </a:rPr>
              <a:t>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panose="05000000000000000000" pitchFamily="2" charset="2"/>
              </a:rPr>
              <a:t>2</a:t>
            </a:r>
            <a:r>
              <a:rPr lang="en-US" baseline="30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panose="05000000000000000000" pitchFamily="2" charset="2"/>
              </a:rPr>
              <a:t>1</a:t>
            </a:r>
            <a:r>
              <a:rPr lang="en-US" baseline="30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|</a:t>
            </a:r>
            <a:r>
              <a:rPr lang="en-US" baseline="-25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2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= + 11</a:t>
            </a:r>
            <a:r>
              <a:rPr lang="en-US" baseline="30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|</a:t>
            </a:r>
            <a:r>
              <a:rPr lang="en-US" baseline="-25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2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 = + 3.0|</a:t>
            </a:r>
            <a:r>
              <a:rPr lang="en-US" baseline="-25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10</a:t>
            </a:r>
          </a:p>
          <a:p>
            <a:endParaRPr b="1" dirty="0"/>
          </a:p>
        </p:txBody>
      </p:sp>
      <p:grpSp>
        <p:nvGrpSpPr>
          <p:cNvPr id="81924" name="Group 4">
            <a:extLst>
              <a:ext uri="{FF2B5EF4-FFF2-40B4-BE49-F238E27FC236}">
                <a16:creationId xmlns:a16="http://schemas.microsoft.com/office/drawing/2014/main" id="{A616DFC7-8A58-4573-AB44-FE0CB3057359}"/>
              </a:ext>
            </a:extLst>
          </p:cNvPr>
          <p:cNvGrpSpPr>
            <a:grpSpLocks/>
          </p:cNvGrpSpPr>
          <p:nvPr/>
        </p:nvGrpSpPr>
        <p:grpSpPr bwMode="auto">
          <a:xfrm>
            <a:off x="844248" y="1824040"/>
            <a:ext cx="7183929" cy="479426"/>
            <a:chOff x="690" y="2105"/>
            <a:chExt cx="3318" cy="302"/>
          </a:xfrm>
        </p:grpSpPr>
        <p:sp>
          <p:nvSpPr>
            <p:cNvPr id="81925" name="Rectangle 5">
              <a:extLst>
                <a:ext uri="{FF2B5EF4-FFF2-40B4-BE49-F238E27FC236}">
                  <a16:creationId xmlns:a16="http://schemas.microsoft.com/office/drawing/2014/main" id="{1879DB78-3941-407F-9A78-EFCA539311A8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90" y="2105"/>
              <a:ext cx="143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13734" name="Rectangle 6">
              <a:extLst>
                <a:ext uri="{FF2B5EF4-FFF2-40B4-BE49-F238E27FC236}">
                  <a16:creationId xmlns:a16="http://schemas.microsoft.com/office/drawing/2014/main" id="{436E1CD4-7FD3-40FB-A127-7D099F07DE0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72" y="2112"/>
              <a:ext cx="769" cy="2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cs typeface="Arial"/>
                  <a:sym typeface="Wingdings"/>
                </a:rPr>
                <a:t>1000 0000</a:t>
              </a: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27" name="Rectangle 7">
              <a:extLst>
                <a:ext uri="{FF2B5EF4-FFF2-40B4-BE49-F238E27FC236}">
                  <a16:creationId xmlns:a16="http://schemas.microsoft.com/office/drawing/2014/main" id="{BFE45439-F043-4C3C-8BD3-AA0D440714A4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680" y="2120"/>
              <a:ext cx="2328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1000 0000 0000 0000 0000 000</a:t>
              </a:r>
            </a:p>
          </p:txBody>
        </p:sp>
      </p:grpSp>
      <p:sp>
        <p:nvSpPr>
          <p:cNvPr id="9" name="Rectangle 2">
            <a:extLst>
              <a:ext uri="{FF2B5EF4-FFF2-40B4-BE49-F238E27FC236}">
                <a16:creationId xmlns:a16="http://schemas.microsoft.com/office/drawing/2014/main" id="{641D23FB-6130-44EE-8DF2-5509B0E287D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609600"/>
            <a:ext cx="7772400" cy="803176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 b="0" dirty="0"/>
              <a:t> Example (Decoding) </a:t>
            </a:r>
          </a:p>
        </p:txBody>
      </p:sp>
    </p:spTree>
    <p:extLst>
      <p:ext uri="{BB962C8B-B14F-4D97-AF65-F5344CB8AC3E}">
        <p14:creationId xmlns:p14="http://schemas.microsoft.com/office/powerpoint/2010/main" val="1002215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66996DD7-15C9-4BA1-ADAF-61559DA02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84751"/>
            <a:ext cx="7620000" cy="609600"/>
          </a:xfrm>
        </p:spPr>
        <p:txBody>
          <a:bodyPr/>
          <a:lstStyle/>
          <a:p>
            <a:r>
              <a:rPr lang="en-US" altLang="en-US" b="0" dirty="0"/>
              <a:t>Recall: Multiplication Example</a:t>
            </a:r>
          </a:p>
        </p:txBody>
      </p:sp>
      <p:graphicFrame>
        <p:nvGraphicFramePr>
          <p:cNvPr id="219139" name="Object 3">
            <a:extLst>
              <a:ext uri="{FF2B5EF4-FFF2-40B4-BE49-F238E27FC236}">
                <a16:creationId xmlns:a16="http://schemas.microsoft.com/office/drawing/2014/main" id="{50360B6B-BCD6-4CFB-A344-962DE014AFDB}"/>
              </a:ext>
            </a:extLst>
          </p:cNvPr>
          <p:cNvGraphicFramePr>
            <a:graphicFrameLocks noGrp="1" noChangeAspect="1"/>
          </p:cNvGraphicFramePr>
          <p:nvPr>
            <p:ph type="tbl" idx="1"/>
          </p:nvPr>
        </p:nvGraphicFramePr>
        <p:xfrm>
          <a:off x="469882" y="1099878"/>
          <a:ext cx="8435975" cy="618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778160" imgH="5702400" progId="Word.Document.8">
                  <p:embed/>
                </p:oleObj>
              </mc:Choice>
              <mc:Fallback>
                <p:oleObj name="Document" r:id="rId2" imgW="7778160" imgH="5702400" progId="Word.Document.8">
                  <p:embed/>
                  <p:pic>
                    <p:nvPicPr>
                      <p:cNvPr id="219139" name="Object 3">
                        <a:extLst>
                          <a:ext uri="{FF2B5EF4-FFF2-40B4-BE49-F238E27FC236}">
                            <a16:creationId xmlns:a16="http://schemas.microsoft.com/office/drawing/2014/main" id="{50360B6B-BCD6-4CFB-A344-962DE014AF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882" y="1099878"/>
                        <a:ext cx="8435975" cy="618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83DF2E-BA5E-48D6-8782-A128995ED147}"/>
              </a:ext>
            </a:extLst>
          </p:cNvPr>
          <p:cNvSpPr txBox="1"/>
          <p:nvPr/>
        </p:nvSpPr>
        <p:spPr>
          <a:xfrm>
            <a:off x="384456" y="712429"/>
            <a:ext cx="8521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0010 ×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0110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?  0010 (+ 2, multiplicand);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0110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(+ 6, multiplier)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131F1833-F107-4887-B2F4-86C0D5F2364A}"/>
              </a:ext>
            </a:extLst>
          </p:cNvPr>
          <p:cNvCxnSpPr/>
          <p:nvPr/>
        </p:nvCxnSpPr>
        <p:spPr bwMode="auto">
          <a:xfrm>
            <a:off x="6228184" y="1066800"/>
            <a:ext cx="1643336" cy="878614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4030757-A412-41E6-9EEF-A36E9985415B}"/>
              </a:ext>
            </a:extLst>
          </p:cNvPr>
          <p:cNvSpPr/>
          <p:nvPr/>
        </p:nvSpPr>
        <p:spPr bwMode="auto">
          <a:xfrm>
            <a:off x="7871520" y="1856198"/>
            <a:ext cx="588912" cy="36169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AC2501-694D-4D2E-B50E-B2FDA66E2F23}"/>
              </a:ext>
            </a:extLst>
          </p:cNvPr>
          <p:cNvSpPr/>
          <p:nvPr/>
        </p:nvSpPr>
        <p:spPr bwMode="auto">
          <a:xfrm>
            <a:off x="7236296" y="6141291"/>
            <a:ext cx="1296144" cy="38744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5988D-68C9-4163-9D94-86EA29507F14}"/>
              </a:ext>
            </a:extLst>
          </p:cNvPr>
          <p:cNvSpPr txBox="1"/>
          <p:nvPr/>
        </p:nvSpPr>
        <p:spPr>
          <a:xfrm>
            <a:off x="6473503" y="6141291"/>
            <a:ext cx="720080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069570-DD09-4661-BA41-FAC4385AB722}"/>
              </a:ext>
            </a:extLst>
          </p:cNvPr>
          <p:cNvSpPr txBox="1"/>
          <p:nvPr/>
        </p:nvSpPr>
        <p:spPr>
          <a:xfrm>
            <a:off x="5508104" y="2984265"/>
            <a:ext cx="1685479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logical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shift</a:t>
            </a:r>
          </a:p>
        </p:txBody>
      </p:sp>
    </p:spTree>
    <p:extLst>
      <p:ext uri="{BB962C8B-B14F-4D97-AF65-F5344CB8AC3E}">
        <p14:creationId xmlns:p14="http://schemas.microsoft.com/office/powerpoint/2010/main" val="170440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 animBg="1"/>
      <p:bldP spid="9" grpId="0" animBg="1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07858BCD-20D4-48AF-B72F-5E3BFD637D4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11560" y="609600"/>
            <a:ext cx="7772400" cy="803176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 b="0" dirty="0"/>
              <a:t> Example (Decoding) </a:t>
            </a:r>
          </a:p>
        </p:txBody>
      </p:sp>
      <p:sp useBgFill="1">
        <p:nvSpPr>
          <p:cNvPr id="714755" name="Rectangle 3">
            <a:extLst>
              <a:ext uri="{FF2B5EF4-FFF2-40B4-BE49-F238E27FC236}">
                <a16:creationId xmlns:a16="http://schemas.microsoft.com/office/drawing/2014/main" id="{ECFBD051-B8DB-4033-8D91-E1FBCAD22B2C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01675" y="2593975"/>
            <a:ext cx="8196263" cy="3946525"/>
          </a:xfrm>
          <a:ln cap="flat" algn="ctr"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Sign bit is one:</a:t>
            </a:r>
            <a:b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</a:b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		Number is negative</a:t>
            </a:r>
          </a:p>
          <a:p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Biased exponent </a:t>
            </a:r>
            <a:r>
              <a:rPr lang="en-US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E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=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cs typeface="Arial"/>
                <a:sym typeface="Wingdings"/>
              </a:rPr>
              <a:t>0111 1110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|</a:t>
            </a:r>
            <a:r>
              <a:rPr lang="en-US" baseline="-25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2</a:t>
            </a:r>
            <a:r>
              <a:rPr kumimoji="0" lang="en-US" altLang="en-US" dirty="0">
                <a:solidFill>
                  <a:srgbClr val="FFFFFF"/>
                </a:solidFill>
                <a:cs typeface="Times New Roman" panose="02020603050405020304" pitchFamily="18" charset="0"/>
                <a:sym typeface="Wingdings"/>
              </a:rPr>
              <a:t> =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126; </a:t>
            </a:r>
          </a:p>
          <a:p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Actual exponent </a:t>
            </a:r>
            <a:r>
              <a:rPr lang="en-US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e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= </a:t>
            </a:r>
            <a:r>
              <a:rPr lang="en-US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E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– 127 = - 1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panose="05000000000000000000" pitchFamily="2" charset="2"/>
              </a:rPr>
              <a:t> 2</a:t>
            </a:r>
            <a:r>
              <a:rPr lang="en-US" baseline="30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panose="05000000000000000000" pitchFamily="2" charset="2"/>
              </a:rPr>
              <a:t>-1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	</a:t>
            </a:r>
          </a:p>
          <a:p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Significand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1.11	(restored the hidden bit)</a:t>
            </a:r>
            <a:endParaRPr lang="en-US" b="1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FFFFFF"/>
              </a:solidFill>
              <a:sym typeface="Wingdings"/>
            </a:endParaRPr>
          </a:p>
          <a:p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The number = - 1.11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Symbol" panose="05050102010706020507" pitchFamily="18" charset="2"/>
              </a:rPr>
              <a:t>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panose="05000000000000000000" pitchFamily="2" charset="2"/>
              </a:rPr>
              <a:t>2</a:t>
            </a:r>
            <a:r>
              <a:rPr lang="en-US" baseline="30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panose="05000000000000000000" pitchFamily="2" charset="2"/>
              </a:rPr>
              <a:t>-1</a:t>
            </a:r>
            <a:r>
              <a:rPr lang="en-US" baseline="30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|</a:t>
            </a:r>
            <a:r>
              <a:rPr lang="en-US" baseline="-25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2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= - 0.111</a:t>
            </a:r>
            <a:r>
              <a:rPr lang="en-US" baseline="30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|</a:t>
            </a:r>
            <a:r>
              <a:rPr lang="en-US" baseline="-25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2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 = -0.875|</a:t>
            </a:r>
            <a:r>
              <a:rPr lang="en-US" baseline="-25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10</a:t>
            </a:r>
          </a:p>
        </p:txBody>
      </p:sp>
      <p:grpSp>
        <p:nvGrpSpPr>
          <p:cNvPr id="82948" name="Group 4">
            <a:extLst>
              <a:ext uri="{FF2B5EF4-FFF2-40B4-BE49-F238E27FC236}">
                <a16:creationId xmlns:a16="http://schemas.microsoft.com/office/drawing/2014/main" id="{EBFE97BB-9DEB-4F2D-8DBD-F1BDDFB3B2B5}"/>
              </a:ext>
            </a:extLst>
          </p:cNvPr>
          <p:cNvGrpSpPr>
            <a:grpSpLocks/>
          </p:cNvGrpSpPr>
          <p:nvPr/>
        </p:nvGrpSpPr>
        <p:grpSpPr bwMode="auto">
          <a:xfrm>
            <a:off x="826927" y="1835150"/>
            <a:ext cx="7489215" cy="455613"/>
            <a:chOff x="682" y="2112"/>
            <a:chExt cx="3459" cy="287"/>
          </a:xfrm>
        </p:grpSpPr>
        <p:sp>
          <p:nvSpPr>
            <p:cNvPr id="82949" name="Rectangle 5">
              <a:extLst>
                <a:ext uri="{FF2B5EF4-FFF2-40B4-BE49-F238E27FC236}">
                  <a16:creationId xmlns:a16="http://schemas.microsoft.com/office/drawing/2014/main" id="{74D9022E-BA1A-4869-8427-05A8D36260CF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82" y="2112"/>
              <a:ext cx="143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14758" name="Rectangle 6">
              <a:extLst>
                <a:ext uri="{FF2B5EF4-FFF2-40B4-BE49-F238E27FC236}">
                  <a16:creationId xmlns:a16="http://schemas.microsoft.com/office/drawing/2014/main" id="{891611EC-A1C4-4115-B33D-055F95E6D97B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72" y="2112"/>
              <a:ext cx="708" cy="2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cs typeface="Arial"/>
                  <a:sym typeface="Wingdings"/>
                </a:rPr>
                <a:t>0111 1110</a:t>
              </a: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951" name="Rectangle 7">
              <a:extLst>
                <a:ext uri="{FF2B5EF4-FFF2-40B4-BE49-F238E27FC236}">
                  <a16:creationId xmlns:a16="http://schemas.microsoft.com/office/drawing/2014/main" id="{C809882D-50FF-4B5E-982E-51AF3D95726D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607" y="2112"/>
              <a:ext cx="2534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11000000000000000000000000000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3988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9E0DF404-F4F8-405E-9D85-93552F27D18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95536" y="361147"/>
            <a:ext cx="7772400" cy="11430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 b="0" dirty="0">
                <a:solidFill>
                  <a:schemeClr val="tx1"/>
                </a:solidFill>
              </a:rPr>
              <a:t> Example  (Encoding)</a:t>
            </a:r>
          </a:p>
        </p:txBody>
      </p:sp>
      <p:sp>
        <p:nvSpPr>
          <p:cNvPr id="719875" name="Rectangle 3">
            <a:extLst>
              <a:ext uri="{FF2B5EF4-FFF2-40B4-BE49-F238E27FC236}">
                <a16:creationId xmlns:a16="http://schemas.microsoft.com/office/drawing/2014/main" id="{EBF82C29-7648-492C-A732-B4545934DCD2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52488" y="1758950"/>
            <a:ext cx="7969250" cy="3567113"/>
          </a:xfrm>
          <a:ln cap="flat" algn="ctr"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altLang="en-US" dirty="0"/>
              <a:t>Represent  –2 in FP-format</a:t>
            </a:r>
          </a:p>
          <a:p>
            <a:pPr lvl="1"/>
            <a:r>
              <a:rPr lang="en-US" altLang="en-US" dirty="0"/>
              <a:t>Convert to binary:		 10</a:t>
            </a:r>
          </a:p>
          <a:p>
            <a:pPr lvl="1"/>
            <a:r>
              <a:rPr lang="en-US" altLang="en-US" dirty="0"/>
              <a:t>Normalize:			1.0×2</a:t>
            </a:r>
            <a:r>
              <a:rPr lang="en-US" altLang="en-US" baseline="30000" dirty="0"/>
              <a:t>1</a:t>
            </a:r>
          </a:p>
          <a:p>
            <a:pPr lvl="1"/>
            <a:r>
              <a:rPr lang="en-US" altLang="en-US" dirty="0"/>
              <a:t>Sign bit is 1</a:t>
            </a:r>
          </a:p>
          <a:p>
            <a:pPr lvl="1"/>
            <a:r>
              <a:rPr lang="en-US" altLang="en-US" dirty="0"/>
              <a:t>FP-exponent is 127 + 1 =  128 = 10000000</a:t>
            </a:r>
            <a:r>
              <a:rPr lang="en-US" altLang="en-US" baseline="-25000" dirty="0"/>
              <a:t>two</a:t>
            </a:r>
          </a:p>
          <a:p>
            <a:pPr lvl="1"/>
            <a:r>
              <a:rPr lang="en-US" altLang="en-US" dirty="0"/>
              <a:t>Mantissa is 00…0</a:t>
            </a:r>
            <a:br>
              <a:rPr lang="en-US" altLang="en-US" dirty="0"/>
            </a:br>
            <a:r>
              <a:rPr lang="en-US" altLang="en-US" dirty="0"/>
              <a:t>		</a:t>
            </a:r>
          </a:p>
        </p:txBody>
      </p:sp>
      <p:grpSp>
        <p:nvGrpSpPr>
          <p:cNvPr id="88068" name="Group 4">
            <a:extLst>
              <a:ext uri="{FF2B5EF4-FFF2-40B4-BE49-F238E27FC236}">
                <a16:creationId xmlns:a16="http://schemas.microsoft.com/office/drawing/2014/main" id="{4439B1D4-8C6A-47AF-A16A-9A8AC2121604}"/>
              </a:ext>
            </a:extLst>
          </p:cNvPr>
          <p:cNvGrpSpPr>
            <a:grpSpLocks/>
          </p:cNvGrpSpPr>
          <p:nvPr/>
        </p:nvGrpSpPr>
        <p:grpSpPr bwMode="auto">
          <a:xfrm>
            <a:off x="1402135" y="5705475"/>
            <a:ext cx="7419930" cy="455613"/>
            <a:chOff x="562" y="2112"/>
            <a:chExt cx="3427" cy="287"/>
          </a:xfrm>
        </p:grpSpPr>
        <p:sp>
          <p:nvSpPr>
            <p:cNvPr id="88069" name="Rectangle 5">
              <a:extLst>
                <a:ext uri="{FF2B5EF4-FFF2-40B4-BE49-F238E27FC236}">
                  <a16:creationId xmlns:a16="http://schemas.microsoft.com/office/drawing/2014/main" id="{8914714F-C94A-4F10-BAB9-437886CA73E2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62" y="2112"/>
              <a:ext cx="143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19878" name="Rectangle 6">
              <a:extLst>
                <a:ext uri="{FF2B5EF4-FFF2-40B4-BE49-F238E27FC236}">
                  <a16:creationId xmlns:a16="http://schemas.microsoft.com/office/drawing/2014/main" id="{DDB0F121-9A3C-4201-9185-BCD16DEE32D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789" y="2112"/>
              <a:ext cx="815" cy="2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cs typeface="Arial"/>
                  <a:sym typeface="Wingdings"/>
                </a:rPr>
                <a:t>1000 0000</a:t>
              </a: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71" name="Rectangle 7">
              <a:extLst>
                <a:ext uri="{FF2B5EF4-FFF2-40B4-BE49-F238E27FC236}">
                  <a16:creationId xmlns:a16="http://schemas.microsoft.com/office/drawing/2014/main" id="{72E2763C-D587-405C-8EC7-B4731BE1C5E4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660" y="2112"/>
              <a:ext cx="2329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0000 0000 0000 0000 0000 000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6877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23528" y="47512"/>
            <a:ext cx="7979749" cy="533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How do I represent zero then ? 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 1. M </a:t>
            </a:r>
            <a:r>
              <a:rPr lang="en-US" altLang="en-US" sz="3600" dirty="0"/>
              <a:t>× </a:t>
            </a:r>
            <a:r>
              <a:rPr lang="en-US" altLang="en-US" sz="2800" dirty="0">
                <a:latin typeface="+mn-lt"/>
              </a:rPr>
              <a:t>2</a:t>
            </a:r>
            <a:r>
              <a:rPr lang="en-US" altLang="en-US" sz="2800" i="1" baseline="30000" dirty="0">
                <a:latin typeface="+mn-lt"/>
              </a:rPr>
              <a:t>E -127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BF7ED5-2A9C-4271-A332-3342B8EE9533}"/>
              </a:ext>
            </a:extLst>
          </p:cNvPr>
          <p:cNvGrpSpPr/>
          <p:nvPr/>
        </p:nvGrpSpPr>
        <p:grpSpPr>
          <a:xfrm>
            <a:off x="468313" y="970854"/>
            <a:ext cx="6459870" cy="2981270"/>
            <a:chOff x="1981200" y="3581400"/>
            <a:chExt cx="6158136" cy="2959660"/>
          </a:xfrm>
        </p:grpSpPr>
        <p:sp>
          <p:nvSpPr>
            <p:cNvPr id="42001" name="Text Box 41"/>
            <p:cNvSpPr txBox="1">
              <a:spLocks noChangeArrowheads="1"/>
            </p:cNvSpPr>
            <p:nvPr/>
          </p:nvSpPr>
          <p:spPr bwMode="auto">
            <a:xfrm>
              <a:off x="2195736" y="3621087"/>
              <a:ext cx="5943600" cy="2832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FP-exponent (</a:t>
              </a: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E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)		Actual exponent </a:t>
              </a: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00000000 (0)		Special use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00000001 (1)		- 126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00000010 (2)		- 125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………….		…….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01111111 (127)		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………….		…….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11111110 (254)		+ 127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11111111 (255)		Special use</a:t>
              </a:r>
            </a:p>
          </p:txBody>
        </p:sp>
        <p:sp>
          <p:nvSpPr>
            <p:cNvPr id="42002" name="Rectangle 42"/>
            <p:cNvSpPr>
              <a:spLocks noChangeArrowheads="1"/>
            </p:cNvSpPr>
            <p:nvPr/>
          </p:nvSpPr>
          <p:spPr bwMode="auto">
            <a:xfrm>
              <a:off x="1981200" y="3650106"/>
              <a:ext cx="5257800" cy="28909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endParaRPr>
            </a:p>
          </p:txBody>
        </p:sp>
        <p:sp>
          <p:nvSpPr>
            <p:cNvPr id="42003" name="Line 43"/>
            <p:cNvSpPr>
              <a:spLocks noChangeShapeType="1"/>
            </p:cNvSpPr>
            <p:nvPr/>
          </p:nvSpPr>
          <p:spPr bwMode="auto">
            <a:xfrm>
              <a:off x="1981200" y="4038600"/>
              <a:ext cx="525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endParaRPr>
            </a:p>
          </p:txBody>
        </p:sp>
        <p:sp>
          <p:nvSpPr>
            <p:cNvPr id="42004" name="Line 44"/>
            <p:cNvSpPr>
              <a:spLocks noChangeShapeType="1"/>
            </p:cNvSpPr>
            <p:nvPr/>
          </p:nvSpPr>
          <p:spPr bwMode="auto">
            <a:xfrm>
              <a:off x="4495800" y="3581400"/>
              <a:ext cx="0" cy="2895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8D487C2-8EB3-451F-AEF6-26C51A9F3C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0" y="3969477"/>
            <a:ext cx="5904655" cy="2841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3F1F05-18B2-4434-9969-0EC68836F043}"/>
              </a:ext>
            </a:extLst>
          </p:cNvPr>
          <p:cNvSpPr txBox="1"/>
          <p:nvPr/>
        </p:nvSpPr>
        <p:spPr>
          <a:xfrm>
            <a:off x="6208344" y="1435653"/>
            <a:ext cx="2992507" cy="2123658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1"/>
                </a:solidFill>
              </a:rPr>
              <a:t>* Any non-zero number that is smaller than the smallest normalized FP-number is a denormal number (consider magnitude only)</a:t>
            </a:r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A855FCFC-19E8-47E9-A701-76A821727D92}"/>
              </a:ext>
            </a:extLst>
          </p:cNvPr>
          <p:cNvGrpSpPr>
            <a:grpSpLocks/>
          </p:cNvGrpSpPr>
          <p:nvPr/>
        </p:nvGrpSpPr>
        <p:grpSpPr bwMode="auto">
          <a:xfrm>
            <a:off x="323528" y="478579"/>
            <a:ext cx="7057812" cy="455613"/>
            <a:chOff x="568" y="2097"/>
            <a:chExt cx="3087" cy="287"/>
          </a:xfrm>
          <a:solidFill>
            <a:srgbClr val="0070C0"/>
          </a:soli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B22EBE1C-F1CB-4221-A7C9-AAE4F7C38C7C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68" y="2097"/>
              <a:ext cx="198" cy="287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0/1</a:t>
              </a: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CA0F719D-944A-4E95-AAD6-C47902711E89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96" y="2097"/>
              <a:ext cx="646" cy="287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lang="en-US" altLang="en-US" sz="2800" dirty="0">
                  <a:solidFill>
                    <a:srgbClr val="FFFFFF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0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000 000</a:t>
              </a:r>
              <a:r>
                <a:rPr lang="en-US" altLang="en-US" sz="2800" dirty="0">
                  <a:solidFill>
                    <a:srgbClr val="FFFFFF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0</a:t>
              </a: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5771EB1-792B-415A-839A-B408A4FD641A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467" y="2097"/>
              <a:ext cx="2188" cy="287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0000 0000 0000 0000 0000 000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1BEAFFD6-EF44-4664-A934-52E2CAD548EE}"/>
              </a:ext>
            </a:extLst>
          </p:cNvPr>
          <p:cNvSpPr/>
          <p:nvPr/>
        </p:nvSpPr>
        <p:spPr bwMode="auto">
          <a:xfrm>
            <a:off x="693360" y="1328768"/>
            <a:ext cx="4094663" cy="58806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43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 dirty="0"/>
              <a:t>Chapter 3 — Arithmetic for Computers — </a:t>
            </a:r>
            <a:fld id="{360E8473-961C-4FF8-AF06-C9EE0118658D}" type="slidenum">
              <a:rPr lang="en-AU" smtClean="0"/>
              <a:pPr/>
              <a:t>33</a:t>
            </a:fld>
            <a:endParaRPr lang="en-AU" dirty="0"/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Single-Precision Range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Exponents 00000000 and 11111111 reserved</a:t>
            </a:r>
          </a:p>
          <a:p>
            <a:pPr eaLnBrk="1" hangingPunct="1"/>
            <a:r>
              <a:rPr lang="en-US" sz="2800" dirty="0"/>
              <a:t>Smallest value</a:t>
            </a:r>
          </a:p>
          <a:p>
            <a:pPr lvl="1" eaLnBrk="1" hangingPunct="1"/>
            <a:r>
              <a:rPr lang="en-US" sz="2400" dirty="0"/>
              <a:t>Exponent: 00000001</a:t>
            </a:r>
            <a:br>
              <a:rPr lang="en-US" sz="2400" dirty="0"/>
            </a:br>
            <a:r>
              <a:rPr lang="en-US" sz="2400" dirty="0">
                <a:sym typeface="Symbol" pitchFamily="18" charset="2"/>
              </a:rPr>
              <a:t> actual exponent = 1 – 127 = –126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Mantissa: 000…00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 normalized significand = 1.0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±1.0 × 2</a:t>
            </a:r>
            <a:r>
              <a:rPr lang="en-US" sz="2400" baseline="30000" dirty="0">
                <a:sym typeface="Symbol" pitchFamily="18" charset="2"/>
              </a:rPr>
              <a:t>–126</a:t>
            </a:r>
            <a:r>
              <a:rPr lang="en-US" sz="2400" dirty="0">
                <a:sym typeface="Symbol" pitchFamily="18" charset="2"/>
              </a:rPr>
              <a:t> ≈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±1.2 × 10</a:t>
            </a:r>
            <a:r>
              <a:rPr lang="en-US" sz="2400" baseline="30000" dirty="0">
                <a:solidFill>
                  <a:srgbClr val="FF0000"/>
                </a:solidFill>
                <a:sym typeface="Symbol" pitchFamily="18" charset="2"/>
              </a:rPr>
              <a:t>–38</a:t>
            </a:r>
          </a:p>
          <a:p>
            <a:pPr eaLnBrk="1" hangingPunct="1"/>
            <a:r>
              <a:rPr lang="en-US" sz="2800" dirty="0">
                <a:sym typeface="Symbol" pitchFamily="18" charset="2"/>
              </a:rPr>
              <a:t>Largest value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exponent: 11111110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 actual exponent = 254 – 127 = +127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Mantissa: 111…11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 normalized significand ≈ 2.0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±2.0 × 2</a:t>
            </a:r>
            <a:r>
              <a:rPr lang="en-US" sz="2400" baseline="30000" dirty="0">
                <a:sym typeface="Symbol" pitchFamily="18" charset="2"/>
              </a:rPr>
              <a:t>+127</a:t>
            </a:r>
            <a:r>
              <a:rPr lang="en-US" sz="2400" dirty="0">
                <a:sym typeface="Symbol" pitchFamily="18" charset="2"/>
              </a:rPr>
              <a:t> ≈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±3.4 × 10</a:t>
            </a:r>
            <a:r>
              <a:rPr lang="en-US" sz="2400" baseline="30000" dirty="0">
                <a:solidFill>
                  <a:srgbClr val="FF0000"/>
                </a:solidFill>
                <a:sym typeface="Symbol" pitchFamily="18" charset="2"/>
              </a:rPr>
              <a:t>+38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865309A0-E6B8-471F-AE7A-63AA0B235448}" type="slidenum">
              <a:rPr lang="en-AU" smtClean="0"/>
              <a:pPr/>
              <a:t>34</a:t>
            </a:fld>
            <a:endParaRPr lang="en-AU"/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Double-Precision Range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Exponents 0000…00 and 1111…11 reserved</a:t>
            </a:r>
          </a:p>
          <a:p>
            <a:pPr eaLnBrk="1" hangingPunct="1"/>
            <a:r>
              <a:rPr lang="en-US" sz="2800" dirty="0"/>
              <a:t>Smallest value</a:t>
            </a:r>
          </a:p>
          <a:p>
            <a:pPr lvl="1" eaLnBrk="1" hangingPunct="1"/>
            <a:r>
              <a:rPr lang="en-US" sz="2400" dirty="0"/>
              <a:t>Exponent: 00000000001</a:t>
            </a:r>
            <a:br>
              <a:rPr lang="en-US" sz="2400" dirty="0"/>
            </a:br>
            <a:r>
              <a:rPr lang="en-US" sz="2400" dirty="0">
                <a:sym typeface="Symbol" pitchFamily="18" charset="2"/>
              </a:rPr>
              <a:t> actual exponent = 1 – 1023 = –1022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Mantissa : 000…00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 norm. significand = 1.0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±1.0 × 2</a:t>
            </a:r>
            <a:r>
              <a:rPr lang="en-US" sz="2400" baseline="30000" dirty="0">
                <a:sym typeface="Symbol" pitchFamily="18" charset="2"/>
              </a:rPr>
              <a:t>–1022</a:t>
            </a:r>
            <a:r>
              <a:rPr lang="en-US" sz="2400" dirty="0">
                <a:sym typeface="Symbol" pitchFamily="18" charset="2"/>
              </a:rPr>
              <a:t> ≈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±2.2 × 10</a:t>
            </a:r>
            <a:r>
              <a:rPr lang="en-US" sz="2400" baseline="30000" dirty="0">
                <a:solidFill>
                  <a:srgbClr val="FF0000"/>
                </a:solidFill>
                <a:sym typeface="Symbol" pitchFamily="18" charset="2"/>
              </a:rPr>
              <a:t>–308</a:t>
            </a:r>
          </a:p>
          <a:p>
            <a:pPr eaLnBrk="1" hangingPunct="1"/>
            <a:r>
              <a:rPr lang="en-US" sz="2800" dirty="0">
                <a:sym typeface="Symbol" pitchFamily="18" charset="2"/>
              </a:rPr>
              <a:t>Largest value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Exponent: 11111111110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 actual exponent = 2046 – 1023 = +1023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Mantissa: 111…11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 norm significand ≈ 2.0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±2.0 × 2</a:t>
            </a:r>
            <a:r>
              <a:rPr lang="en-US" sz="2400" baseline="30000" dirty="0">
                <a:sym typeface="Symbol" pitchFamily="18" charset="2"/>
              </a:rPr>
              <a:t>+1023</a:t>
            </a:r>
            <a:r>
              <a:rPr lang="en-US" sz="2400" dirty="0">
                <a:sym typeface="Symbol" pitchFamily="18" charset="2"/>
              </a:rPr>
              <a:t> ≈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±1.8 × 10</a:t>
            </a:r>
            <a:r>
              <a:rPr lang="en-US" sz="2400" baseline="30000" dirty="0">
                <a:solidFill>
                  <a:srgbClr val="FF0000"/>
                </a:solidFill>
                <a:sym typeface="Symbol" pitchFamily="18" charset="2"/>
              </a:rPr>
              <a:t>+308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685A6B1A-E5C7-4AF3-BDD0-47756C9D0E53}" type="slidenum">
              <a:rPr lang="en-AU" smtClean="0"/>
              <a:pPr/>
              <a:t>35</a:t>
            </a:fld>
            <a:endParaRPr lang="en-AU"/>
          </a:p>
        </p:txBody>
      </p:sp>
      <p:sp>
        <p:nvSpPr>
          <p:cNvPr id="768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Floating-Point Precision</a:t>
            </a:r>
          </a:p>
        </p:txBody>
      </p:sp>
      <p:sp>
        <p:nvSpPr>
          <p:cNvPr id="768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Relative precision</a:t>
            </a:r>
          </a:p>
          <a:p>
            <a:pPr lvl="1" eaLnBrk="1" hangingPunct="1"/>
            <a:r>
              <a:rPr lang="en-US" dirty="0"/>
              <a:t>all mantissa-bits are significant</a:t>
            </a:r>
          </a:p>
          <a:p>
            <a:pPr lvl="1" eaLnBrk="1" hangingPunct="1"/>
            <a:r>
              <a:rPr lang="en-US" dirty="0"/>
              <a:t>Single: </a:t>
            </a:r>
            <a:r>
              <a:rPr lang="en-US" dirty="0" err="1"/>
              <a:t>approx</a:t>
            </a:r>
            <a:r>
              <a:rPr lang="en-US" dirty="0"/>
              <a:t> 2</a:t>
            </a:r>
            <a:r>
              <a:rPr lang="en-US" baseline="30000" dirty="0"/>
              <a:t>–23</a:t>
            </a:r>
          </a:p>
          <a:p>
            <a:pPr lvl="2" eaLnBrk="1" hangingPunct="1"/>
            <a:r>
              <a:rPr lang="en-US" dirty="0"/>
              <a:t>Equivalent to 23 × log</a:t>
            </a:r>
            <a:r>
              <a:rPr lang="en-US" baseline="-25000" dirty="0"/>
              <a:t>10</a:t>
            </a:r>
            <a:r>
              <a:rPr lang="en-US" dirty="0"/>
              <a:t>2 ≈ 23 × 0.3 ≈ 6 decimal digits of precision</a:t>
            </a:r>
          </a:p>
          <a:p>
            <a:pPr lvl="1" eaLnBrk="1" hangingPunct="1"/>
            <a:r>
              <a:rPr lang="en-US" dirty="0"/>
              <a:t>Double: </a:t>
            </a:r>
            <a:r>
              <a:rPr lang="en-US" dirty="0" err="1"/>
              <a:t>approx</a:t>
            </a:r>
            <a:r>
              <a:rPr lang="en-US" dirty="0"/>
              <a:t> 2</a:t>
            </a:r>
            <a:r>
              <a:rPr lang="en-US" baseline="30000" dirty="0"/>
              <a:t>–52</a:t>
            </a:r>
          </a:p>
          <a:p>
            <a:pPr lvl="2" eaLnBrk="1" hangingPunct="1"/>
            <a:r>
              <a:rPr lang="en-US" dirty="0"/>
              <a:t>Equivalent to 52 × log</a:t>
            </a:r>
            <a:r>
              <a:rPr lang="en-US" baseline="-25000" dirty="0"/>
              <a:t>10</a:t>
            </a:r>
            <a:r>
              <a:rPr lang="en-US" dirty="0"/>
              <a:t>2 ≈ 52 × 0.3 ≈ 16 decimal digits of precision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6"/>
          <p:cNvSpPr>
            <a:spLocks noGrp="1" noChangeArrowheads="1"/>
          </p:cNvSpPr>
          <p:nvPr>
            <p:ph type="title"/>
          </p:nvPr>
        </p:nvSpPr>
        <p:spPr>
          <a:xfrm>
            <a:off x="611629" y="101803"/>
            <a:ext cx="8208267" cy="803112"/>
          </a:xfrm>
        </p:spPr>
        <p:txBody>
          <a:bodyPr/>
          <a:lstStyle/>
          <a:p>
            <a:pPr eaLnBrk="1" hangingPunct="1"/>
            <a:r>
              <a:rPr lang="en-US" sz="3600" b="0" dirty="0"/>
              <a:t>Single-Precision Normalized Range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36562" y="1144305"/>
            <a:ext cx="8270875" cy="3283889"/>
          </a:xfrm>
          <a:ln w="38100">
            <a:noFill/>
          </a:ln>
        </p:spPr>
        <p:txBody>
          <a:bodyPr/>
          <a:lstStyle/>
          <a:p>
            <a:pPr eaLnBrk="1" hangingPunct="1"/>
            <a:r>
              <a:rPr lang="en-US" sz="2800" dirty="0"/>
              <a:t>Exponents 00000000 and 11111111 reserved</a:t>
            </a:r>
          </a:p>
          <a:p>
            <a:pPr eaLnBrk="1" hangingPunct="1"/>
            <a:r>
              <a:rPr lang="en-US" sz="2800" dirty="0"/>
              <a:t>Smallest value</a:t>
            </a:r>
          </a:p>
          <a:p>
            <a:pPr eaLnBrk="1" hangingPunct="1"/>
            <a:endParaRPr lang="en-US" sz="2400" dirty="0">
              <a:sym typeface="Symbol" pitchFamily="18" charset="2"/>
            </a:endParaRP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±1.0 × 2</a:t>
            </a:r>
            <a:r>
              <a:rPr lang="en-US" sz="2400" baseline="30000" dirty="0">
                <a:sym typeface="Symbol" pitchFamily="18" charset="2"/>
              </a:rPr>
              <a:t>–126</a:t>
            </a:r>
            <a:r>
              <a:rPr lang="en-US" sz="2400" dirty="0">
                <a:sym typeface="Symbol" pitchFamily="18" charset="2"/>
              </a:rPr>
              <a:t> ≈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±1.2 × 10</a:t>
            </a:r>
            <a:r>
              <a:rPr lang="en-US" sz="2400" baseline="30000" dirty="0">
                <a:solidFill>
                  <a:srgbClr val="FF0000"/>
                </a:solidFill>
                <a:sym typeface="Symbol" pitchFamily="18" charset="2"/>
              </a:rPr>
              <a:t>–38</a:t>
            </a:r>
          </a:p>
          <a:p>
            <a:pPr lvl="1" eaLnBrk="1" hangingPunct="1"/>
            <a:r>
              <a:rPr lang="en-US" sz="2400" dirty="0"/>
              <a:t>Largest value</a:t>
            </a:r>
          </a:p>
          <a:p>
            <a:pPr lvl="1" eaLnBrk="1" hangingPunct="1"/>
            <a:endParaRPr lang="en-US" sz="2400" dirty="0">
              <a:sym typeface="Symbol" pitchFamily="18" charset="2"/>
            </a:endParaRP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= ±(2.0 – 2</a:t>
            </a:r>
            <a:r>
              <a:rPr lang="en-US" sz="2400" baseline="30000" dirty="0">
                <a:sym typeface="Symbol" pitchFamily="18" charset="2"/>
              </a:rPr>
              <a:t>-23</a:t>
            </a:r>
            <a:r>
              <a:rPr lang="en-US" sz="2400" dirty="0">
                <a:sym typeface="Symbol" pitchFamily="18" charset="2"/>
              </a:rPr>
              <a:t>) × 2</a:t>
            </a:r>
            <a:r>
              <a:rPr lang="en-US" sz="2400" baseline="30000" dirty="0">
                <a:sym typeface="Symbol" pitchFamily="18" charset="2"/>
              </a:rPr>
              <a:t>+127</a:t>
            </a:r>
            <a:r>
              <a:rPr lang="en-US" sz="2400" dirty="0">
                <a:sym typeface="Symbol" pitchFamily="18" charset="2"/>
              </a:rPr>
              <a:t> ≈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±3.4 × 10</a:t>
            </a:r>
            <a:r>
              <a:rPr lang="en-US" sz="2400" baseline="30000" dirty="0">
                <a:solidFill>
                  <a:srgbClr val="FF0000"/>
                </a:solidFill>
                <a:sym typeface="Symbol" pitchFamily="18" charset="2"/>
              </a:rPr>
              <a:t>+38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DC8648-C179-4A53-9576-C2B47CF2DD2A}"/>
              </a:ext>
            </a:extLst>
          </p:cNvPr>
          <p:cNvGrpSpPr>
            <a:grpSpLocks/>
          </p:cNvGrpSpPr>
          <p:nvPr/>
        </p:nvGrpSpPr>
        <p:grpSpPr bwMode="auto">
          <a:xfrm>
            <a:off x="539620" y="2132856"/>
            <a:ext cx="7632113" cy="455613"/>
            <a:chOff x="596" y="2112"/>
            <a:chExt cx="3525" cy="28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AED11E-AE34-4329-B193-54AD84B695EE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96" y="2112"/>
              <a:ext cx="276" cy="287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0/1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4CAFB5-46E4-4CB0-B9FC-DCA4AD93504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907" y="2112"/>
              <a:ext cx="855" cy="2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3200" dirty="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FFFFFF"/>
                  </a:solidFill>
                  <a:latin typeface="Arial Narrow" pitchFamily="34" charset="0"/>
                  <a:cs typeface="Arial"/>
                  <a:sym typeface="Wingdings"/>
                </a:rPr>
                <a:t>0000 000</a:t>
              </a:r>
              <a:r>
                <a:rPr kumimoji="0" lang="en-US" altLang="en-US" sz="3200" b="0" i="0" u="none" strike="noStrike" kern="1200" cap="none" spc="0" normalizeH="0" baseline="0" noProof="0" dirty="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cs typeface="Arial"/>
                  <a:sym typeface="Wingdings"/>
                </a:rPr>
                <a:t>1</a:t>
              </a: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66429F-53E8-497E-B9CE-A2D92209FE13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803" y="2112"/>
              <a:ext cx="2318" cy="287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0000 0000 0000 0000 0000 000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413109B-D9FD-46D9-9950-9F71C826679E}"/>
              </a:ext>
            </a:extLst>
          </p:cNvPr>
          <p:cNvGrpSpPr>
            <a:grpSpLocks/>
          </p:cNvGrpSpPr>
          <p:nvPr/>
        </p:nvGrpSpPr>
        <p:grpSpPr bwMode="auto">
          <a:xfrm>
            <a:off x="673859" y="3501008"/>
            <a:ext cx="6921948" cy="455613"/>
            <a:chOff x="658" y="2112"/>
            <a:chExt cx="3197" cy="28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721894-3BE3-4714-856A-5711569763E7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" y="2112"/>
              <a:ext cx="214" cy="28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0/1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BF19E0-42EF-4DA2-845F-6CAAB6BAA5D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907" y="2112"/>
              <a:ext cx="855" cy="28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cs typeface="Times New Roman" panose="02020603050405020304" pitchFamily="18" charset="0"/>
                </a:rPr>
                <a:t>1111 1110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2CED88-5CB4-46C4-AC2F-0B0713971D57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03" y="2112"/>
              <a:ext cx="2052" cy="28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1111 1111 1111 1111 1111 111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F1C3D2-CCB7-47A9-A6AA-7B70FD3400CA}"/>
              </a:ext>
            </a:extLst>
          </p:cNvPr>
          <p:cNvCxnSpPr>
            <a:cxnSpLocks/>
          </p:cNvCxnSpPr>
          <p:nvPr/>
        </p:nvCxnSpPr>
        <p:spPr bwMode="auto">
          <a:xfrm>
            <a:off x="611629" y="5811651"/>
            <a:ext cx="770478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3E7234-8056-4C0A-ADCF-6AA937C43AF3}"/>
              </a:ext>
            </a:extLst>
          </p:cNvPr>
          <p:cNvCxnSpPr>
            <a:cxnSpLocks/>
          </p:cNvCxnSpPr>
          <p:nvPr/>
        </p:nvCxnSpPr>
        <p:spPr bwMode="auto">
          <a:xfrm>
            <a:off x="4375641" y="4832161"/>
            <a:ext cx="0" cy="9794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ADD295-1029-4C1E-9035-63038E1930FD}"/>
              </a:ext>
            </a:extLst>
          </p:cNvPr>
          <p:cNvCxnSpPr>
            <a:cxnSpLocks/>
          </p:cNvCxnSpPr>
          <p:nvPr/>
        </p:nvCxnSpPr>
        <p:spPr bwMode="auto">
          <a:xfrm>
            <a:off x="3347864" y="4832161"/>
            <a:ext cx="0" cy="9527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DE0102-9324-43BC-A5B7-FD2019C363DA}"/>
              </a:ext>
            </a:extLst>
          </p:cNvPr>
          <p:cNvCxnSpPr/>
          <p:nvPr/>
        </p:nvCxnSpPr>
        <p:spPr bwMode="auto">
          <a:xfrm>
            <a:off x="1331640" y="4983559"/>
            <a:ext cx="0" cy="7920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F32E53-B53A-4D6A-BC9F-5C1ED1BE86BB}"/>
              </a:ext>
            </a:extLst>
          </p:cNvPr>
          <p:cNvCxnSpPr>
            <a:cxnSpLocks/>
          </p:cNvCxnSpPr>
          <p:nvPr/>
        </p:nvCxnSpPr>
        <p:spPr bwMode="auto">
          <a:xfrm>
            <a:off x="5364088" y="4917939"/>
            <a:ext cx="0" cy="8937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FA7DDB-C352-43FF-81F7-EDEB6EC154AA}"/>
              </a:ext>
            </a:extLst>
          </p:cNvPr>
          <p:cNvCxnSpPr/>
          <p:nvPr/>
        </p:nvCxnSpPr>
        <p:spPr bwMode="auto">
          <a:xfrm>
            <a:off x="7452320" y="5019563"/>
            <a:ext cx="0" cy="7920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6386E1A-CC80-441F-B3F3-2E2C946F8E39}"/>
              </a:ext>
            </a:extLst>
          </p:cNvPr>
          <p:cNvSpPr txBox="1"/>
          <p:nvPr/>
        </p:nvSpPr>
        <p:spPr>
          <a:xfrm>
            <a:off x="4483959" y="4392346"/>
            <a:ext cx="1584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itchFamily="18" charset="2"/>
              </a:rPr>
              <a:t>+1.0 × 2</a:t>
            </a:r>
            <a:r>
              <a:rPr lang="en-US" sz="2000" baseline="30000" dirty="0">
                <a:sym typeface="Symbol" pitchFamily="18" charset="2"/>
              </a:rPr>
              <a:t>–126</a:t>
            </a: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C77A44-1FD7-4F58-BC3B-8775E2605687}"/>
              </a:ext>
            </a:extLst>
          </p:cNvPr>
          <p:cNvSpPr txBox="1"/>
          <p:nvPr/>
        </p:nvSpPr>
        <p:spPr>
          <a:xfrm>
            <a:off x="2865681" y="4408771"/>
            <a:ext cx="1584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itchFamily="18" charset="2"/>
              </a:rPr>
              <a:t>-1.0 × 2</a:t>
            </a:r>
            <a:r>
              <a:rPr lang="en-US" sz="2000" baseline="30000" dirty="0">
                <a:sym typeface="Symbol" pitchFamily="18" charset="2"/>
              </a:rPr>
              <a:t>–126</a:t>
            </a:r>
            <a:endParaRPr lang="en-IN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BC825E-CF54-41C5-B4FA-3D5C8D049B5E}"/>
              </a:ext>
            </a:extLst>
          </p:cNvPr>
          <p:cNvSpPr txBox="1"/>
          <p:nvPr/>
        </p:nvSpPr>
        <p:spPr>
          <a:xfrm>
            <a:off x="7271236" y="4653136"/>
            <a:ext cx="1800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itchFamily="18" charset="2"/>
              </a:rPr>
              <a:t>≈ +2.0 × 2</a:t>
            </a:r>
            <a:r>
              <a:rPr lang="en-US" sz="2000" baseline="30000" dirty="0">
                <a:sym typeface="Symbol" pitchFamily="18" charset="2"/>
              </a:rPr>
              <a:t>+127</a:t>
            </a:r>
            <a:endParaRPr lang="en-IN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A2671C-C252-4E44-8249-CCB91C51A987}"/>
              </a:ext>
            </a:extLst>
          </p:cNvPr>
          <p:cNvSpPr txBox="1"/>
          <p:nvPr/>
        </p:nvSpPr>
        <p:spPr>
          <a:xfrm>
            <a:off x="530475" y="4581128"/>
            <a:ext cx="1584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itchFamily="18" charset="2"/>
              </a:rPr>
              <a:t>≈ -2.0 × 2</a:t>
            </a:r>
            <a:r>
              <a:rPr lang="en-US" sz="2000" baseline="30000" dirty="0">
                <a:sym typeface="Symbol" pitchFamily="18" charset="2"/>
              </a:rPr>
              <a:t>+127</a:t>
            </a:r>
            <a:endParaRPr lang="en-IN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3676E6-CDEB-40C9-AD2A-F5176FF155E7}"/>
              </a:ext>
            </a:extLst>
          </p:cNvPr>
          <p:cNvSpPr txBox="1"/>
          <p:nvPr/>
        </p:nvSpPr>
        <p:spPr>
          <a:xfrm>
            <a:off x="4202038" y="5775647"/>
            <a:ext cx="43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33D9EB-4FE6-41BA-B774-237B4D40AC2D}"/>
              </a:ext>
            </a:extLst>
          </p:cNvPr>
          <p:cNvSpPr txBox="1"/>
          <p:nvPr/>
        </p:nvSpPr>
        <p:spPr>
          <a:xfrm>
            <a:off x="7485422" y="4996366"/>
            <a:ext cx="140705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  <a:r>
              <a:rPr lang="en-IN" dirty="0" err="1"/>
              <a:t>ve</a:t>
            </a:r>
            <a:r>
              <a:rPr lang="en-IN" dirty="0"/>
              <a:t>-overflow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080075-6758-4B1F-9853-6E674870F762}"/>
              </a:ext>
            </a:extLst>
          </p:cNvPr>
          <p:cNvSpPr txBox="1"/>
          <p:nvPr/>
        </p:nvSpPr>
        <p:spPr>
          <a:xfrm>
            <a:off x="5497471" y="4832161"/>
            <a:ext cx="1935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representable normalized +</a:t>
            </a:r>
            <a:r>
              <a:rPr lang="en-IN" sz="2000" dirty="0" err="1"/>
              <a:t>ve</a:t>
            </a:r>
            <a:r>
              <a:rPr lang="en-IN" sz="2000" dirty="0"/>
              <a:t> FP-numbers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6760FA-F741-420C-9678-D8C7A108BD0B}"/>
              </a:ext>
            </a:extLst>
          </p:cNvPr>
          <p:cNvSpPr txBox="1"/>
          <p:nvPr/>
        </p:nvSpPr>
        <p:spPr>
          <a:xfrm>
            <a:off x="43163" y="5024034"/>
            <a:ext cx="1311631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-</a:t>
            </a:r>
            <a:r>
              <a:rPr lang="en-IN" dirty="0" err="1"/>
              <a:t>ve</a:t>
            </a:r>
            <a:r>
              <a:rPr lang="en-IN" dirty="0"/>
              <a:t> overflow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9D1A4A-74C3-4474-9423-1E9A5E2A489E}"/>
              </a:ext>
            </a:extLst>
          </p:cNvPr>
          <p:cNvSpPr txBox="1"/>
          <p:nvPr/>
        </p:nvSpPr>
        <p:spPr>
          <a:xfrm>
            <a:off x="4403857" y="4775299"/>
            <a:ext cx="958343" cy="110799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1"/>
                </a:solidFill>
              </a:rPr>
              <a:t>+</a:t>
            </a:r>
            <a:r>
              <a:rPr lang="en-IN" sz="2200" dirty="0" err="1">
                <a:solidFill>
                  <a:schemeClr val="bg1"/>
                </a:solidFill>
              </a:rPr>
              <a:t>ve</a:t>
            </a:r>
            <a:endParaRPr lang="en-IN" sz="2200" dirty="0">
              <a:solidFill>
                <a:schemeClr val="bg1"/>
              </a:solidFill>
            </a:endParaRPr>
          </a:p>
          <a:p>
            <a:r>
              <a:rPr lang="en-IN" sz="2200" dirty="0">
                <a:solidFill>
                  <a:schemeClr val="bg1"/>
                </a:solidFill>
              </a:rPr>
              <a:t>under-flow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AD5472-50C1-4517-AAD0-F20E175513D6}"/>
              </a:ext>
            </a:extLst>
          </p:cNvPr>
          <p:cNvSpPr txBox="1"/>
          <p:nvPr/>
        </p:nvSpPr>
        <p:spPr>
          <a:xfrm>
            <a:off x="3390793" y="4747035"/>
            <a:ext cx="982961" cy="110799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1"/>
                </a:solidFill>
              </a:rPr>
              <a:t>-</a:t>
            </a:r>
            <a:r>
              <a:rPr lang="en-IN" sz="2200" dirty="0" err="1">
                <a:solidFill>
                  <a:schemeClr val="bg1"/>
                </a:solidFill>
              </a:rPr>
              <a:t>ve</a:t>
            </a:r>
            <a:endParaRPr lang="en-IN" sz="2200" dirty="0">
              <a:solidFill>
                <a:schemeClr val="bg1"/>
              </a:solidFill>
            </a:endParaRPr>
          </a:p>
          <a:p>
            <a:r>
              <a:rPr lang="en-IN" sz="2200" dirty="0">
                <a:solidFill>
                  <a:schemeClr val="bg1"/>
                </a:solidFill>
              </a:rPr>
              <a:t>under-flow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944754-E4EE-4EE0-B5C0-B1CE7A874CC7}"/>
              </a:ext>
            </a:extLst>
          </p:cNvPr>
          <p:cNvCxnSpPr/>
          <p:nvPr/>
        </p:nvCxnSpPr>
        <p:spPr bwMode="auto">
          <a:xfrm>
            <a:off x="3842436" y="6347166"/>
            <a:ext cx="174394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97E0F55-64F9-422F-891C-748907857C7A}"/>
              </a:ext>
            </a:extLst>
          </p:cNvPr>
          <p:cNvSpPr txBox="1"/>
          <p:nvPr/>
        </p:nvSpPr>
        <p:spPr>
          <a:xfrm>
            <a:off x="5662337" y="6108561"/>
            <a:ext cx="2039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real line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5374D2-8A33-44B9-A211-8BA8017DD5BA}"/>
              </a:ext>
            </a:extLst>
          </p:cNvPr>
          <p:cNvCxnSpPr>
            <a:cxnSpLocks/>
          </p:cNvCxnSpPr>
          <p:nvPr/>
        </p:nvCxnSpPr>
        <p:spPr bwMode="auto">
          <a:xfrm flipV="1">
            <a:off x="5374375" y="5986236"/>
            <a:ext cx="2111047" cy="202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BCB7FC-6855-4283-B95B-3166AC6A9B60}"/>
              </a:ext>
            </a:extLst>
          </p:cNvPr>
          <p:cNvCxnSpPr>
            <a:cxnSpLocks/>
          </p:cNvCxnSpPr>
          <p:nvPr/>
        </p:nvCxnSpPr>
        <p:spPr bwMode="auto">
          <a:xfrm flipV="1">
            <a:off x="1322428" y="5982376"/>
            <a:ext cx="2111047" cy="202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509BD29-34F0-48E7-AD70-746BA5967BDC}"/>
              </a:ext>
            </a:extLst>
          </p:cNvPr>
          <p:cNvSpPr txBox="1"/>
          <p:nvPr/>
        </p:nvSpPr>
        <p:spPr>
          <a:xfrm>
            <a:off x="1331640" y="4797152"/>
            <a:ext cx="1935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representable normalized -</a:t>
            </a:r>
            <a:r>
              <a:rPr lang="en-IN" sz="2000" dirty="0" err="1"/>
              <a:t>ve</a:t>
            </a:r>
            <a:r>
              <a:rPr lang="en-IN" sz="2000" dirty="0"/>
              <a:t> FP-numbers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1E22D2-62E1-4F05-995D-55BA3F5B6488}"/>
              </a:ext>
            </a:extLst>
          </p:cNvPr>
          <p:cNvSpPr/>
          <p:nvPr/>
        </p:nvSpPr>
        <p:spPr bwMode="auto">
          <a:xfrm>
            <a:off x="346948" y="1030637"/>
            <a:ext cx="8450106" cy="3411716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89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3" grpId="0"/>
      <p:bldP spid="25" grpId="0"/>
      <p:bldP spid="27" grpId="0" animBg="1"/>
      <p:bldP spid="31" grpId="0"/>
      <p:bldP spid="32" grpId="0" animBg="1"/>
      <p:bldP spid="33" grpId="0" animBg="1"/>
      <p:bldP spid="35" grpId="0" animBg="1"/>
      <p:bldP spid="43" grpId="0"/>
      <p:bldP spid="46" grpId="0"/>
      <p:bldP spid="5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6"/>
          <p:cNvSpPr>
            <a:spLocks noGrp="1" noChangeArrowheads="1"/>
          </p:cNvSpPr>
          <p:nvPr>
            <p:ph type="title"/>
          </p:nvPr>
        </p:nvSpPr>
        <p:spPr>
          <a:xfrm>
            <a:off x="372626" y="299373"/>
            <a:ext cx="8527926" cy="584775"/>
          </a:xfrm>
        </p:spPr>
        <p:txBody>
          <a:bodyPr/>
          <a:lstStyle/>
          <a:p>
            <a:pPr eaLnBrk="1" hangingPunct="1"/>
            <a:r>
              <a:rPr lang="en-US" sz="3200" dirty="0"/>
              <a:t>Single-Precision FP-Denormal Numbers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36562" y="1144305"/>
            <a:ext cx="8527926" cy="3283889"/>
          </a:xfrm>
          <a:ln w="38100">
            <a:noFill/>
          </a:ln>
        </p:spPr>
        <p:txBody>
          <a:bodyPr/>
          <a:lstStyle/>
          <a:p>
            <a:pPr eaLnBrk="1" hangingPunct="1"/>
            <a:r>
              <a:rPr lang="en-US" sz="2800" dirty="0"/>
              <a:t>Exponents 00000000 and 11111111 reserved</a:t>
            </a:r>
          </a:p>
          <a:p>
            <a:pPr eaLnBrk="1" hangingPunct="1"/>
            <a:r>
              <a:rPr lang="en-US" sz="2800" dirty="0"/>
              <a:t>Smallest value (normalized)</a:t>
            </a:r>
          </a:p>
          <a:p>
            <a:pPr eaLnBrk="1" hangingPunct="1"/>
            <a:endParaRPr lang="en-US" sz="2400" dirty="0">
              <a:sym typeface="Symbol" pitchFamily="18" charset="2"/>
            </a:endParaRP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±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.0 × 2</a:t>
            </a:r>
            <a:r>
              <a:rPr lang="en-US" sz="2400" baseline="30000" dirty="0">
                <a:sym typeface="Symbol" pitchFamily="18" charset="2"/>
              </a:rPr>
              <a:t>–126</a:t>
            </a:r>
            <a:r>
              <a:rPr lang="en-US" sz="2400" dirty="0">
                <a:sym typeface="Symbol" pitchFamily="18" charset="2"/>
              </a:rPr>
              <a:t> ≈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±1.2 × 10</a:t>
            </a:r>
            <a:r>
              <a:rPr lang="en-US" sz="2400" baseline="30000" dirty="0">
                <a:solidFill>
                  <a:srgbClr val="FF0000"/>
                </a:solidFill>
                <a:sym typeface="Symbol" pitchFamily="18" charset="2"/>
              </a:rPr>
              <a:t>–38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Denormal numbers (gradual underflow)</a:t>
            </a:r>
          </a:p>
          <a:p>
            <a:pPr lvl="1" eaLnBrk="1" hangingPunct="1"/>
            <a:endParaRPr lang="en-US" sz="2400" dirty="0"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en-US" sz="2400" dirty="0">
                <a:sym typeface="Symbol" pitchFamily="18" charset="2"/>
              </a:rPr>
              <a:t>= ±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0.</a:t>
            </a:r>
            <a:r>
              <a:rPr lang="en-US" sz="2400" dirty="0">
                <a:sym typeface="Symbol" pitchFamily="18" charset="2"/>
              </a:rPr>
              <a:t>M × 2</a:t>
            </a:r>
            <a:r>
              <a:rPr lang="en-US" sz="2400" baseline="30000" dirty="0">
                <a:sym typeface="Symbol" pitchFamily="18" charset="2"/>
              </a:rPr>
              <a:t>-126   </a:t>
            </a:r>
            <a:r>
              <a:rPr lang="en-US" sz="2400" dirty="0">
                <a:sym typeface="Symbol" pitchFamily="18" charset="2"/>
              </a:rPr>
              <a:t> {min: ± 2</a:t>
            </a:r>
            <a:r>
              <a:rPr lang="en-US" sz="2400" baseline="30000" dirty="0">
                <a:sym typeface="Symbol" pitchFamily="18" charset="2"/>
              </a:rPr>
              <a:t>-23 </a:t>
            </a:r>
            <a:r>
              <a:rPr lang="en-US" sz="2400" dirty="0">
                <a:sym typeface="Symbol" pitchFamily="18" charset="2"/>
              </a:rPr>
              <a:t>× 2</a:t>
            </a:r>
            <a:r>
              <a:rPr lang="en-US" sz="2400" baseline="30000" dirty="0">
                <a:sym typeface="Symbol" pitchFamily="18" charset="2"/>
              </a:rPr>
              <a:t>-126</a:t>
            </a:r>
            <a:r>
              <a:rPr lang="en-US" sz="2400" dirty="0">
                <a:sym typeface="Symbol" pitchFamily="18" charset="2"/>
              </a:rPr>
              <a:t>; max: ± (1-2</a:t>
            </a:r>
            <a:r>
              <a:rPr lang="en-US" sz="2400" baseline="30000" dirty="0">
                <a:sym typeface="Symbol" pitchFamily="18" charset="2"/>
              </a:rPr>
              <a:t>-23 </a:t>
            </a:r>
            <a:r>
              <a:rPr lang="en-US" sz="2400" dirty="0">
                <a:sym typeface="Symbol" pitchFamily="18" charset="2"/>
              </a:rPr>
              <a:t>) × 2</a:t>
            </a:r>
            <a:r>
              <a:rPr lang="en-US" sz="2400" baseline="30000" dirty="0">
                <a:sym typeface="Symbol" pitchFamily="18" charset="2"/>
              </a:rPr>
              <a:t>-126</a:t>
            </a:r>
            <a:r>
              <a:rPr lang="en-US" sz="2400" dirty="0">
                <a:sym typeface="Symbol" pitchFamily="18" charset="2"/>
              </a:rPr>
              <a:t>}</a:t>
            </a:r>
            <a:endParaRPr lang="en-US" sz="2400" dirty="0">
              <a:solidFill>
                <a:srgbClr val="FF0000"/>
              </a:solidFill>
              <a:sym typeface="Symbol" pitchFamily="18" charset="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DC8648-C179-4A53-9576-C2B47CF2DD2A}"/>
              </a:ext>
            </a:extLst>
          </p:cNvPr>
          <p:cNvGrpSpPr>
            <a:grpSpLocks/>
          </p:cNvGrpSpPr>
          <p:nvPr/>
        </p:nvGrpSpPr>
        <p:grpSpPr bwMode="auto">
          <a:xfrm>
            <a:off x="539620" y="2132856"/>
            <a:ext cx="7632113" cy="455613"/>
            <a:chOff x="596" y="2112"/>
            <a:chExt cx="3525" cy="28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AED11E-AE34-4329-B193-54AD84B695EE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96" y="2112"/>
              <a:ext cx="276" cy="287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0/1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4CAFB5-46E4-4CB0-B9FC-DCA4AD93504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907" y="2112"/>
              <a:ext cx="855" cy="2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3200" dirty="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FFFFFF"/>
                  </a:solidFill>
                  <a:latin typeface="Arial Narrow" pitchFamily="34" charset="0"/>
                  <a:cs typeface="Arial"/>
                  <a:sym typeface="Wingdings"/>
                </a:rPr>
                <a:t>0000 000</a:t>
              </a:r>
              <a:r>
                <a:rPr kumimoji="0" lang="en-US" altLang="en-US" sz="3200" b="0" i="0" u="none" strike="noStrike" kern="1200" cap="none" spc="0" normalizeH="0" baseline="0" noProof="0" dirty="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cs typeface="Arial"/>
                  <a:sym typeface="Wingdings"/>
                </a:rPr>
                <a:t>1</a:t>
              </a: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66429F-53E8-497E-B9CE-A2D92209FE13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803" y="2112"/>
              <a:ext cx="2318" cy="287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0000 0000 0000 0000 0000 000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413109B-D9FD-46D9-9950-9F71C826679E}"/>
              </a:ext>
            </a:extLst>
          </p:cNvPr>
          <p:cNvGrpSpPr>
            <a:grpSpLocks/>
          </p:cNvGrpSpPr>
          <p:nvPr/>
        </p:nvGrpSpPr>
        <p:grpSpPr bwMode="auto">
          <a:xfrm>
            <a:off x="673859" y="3501008"/>
            <a:ext cx="6921948" cy="455613"/>
            <a:chOff x="658" y="2112"/>
            <a:chExt cx="3197" cy="28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721894-3BE3-4714-856A-5711569763E7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" y="2112"/>
              <a:ext cx="214" cy="28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0/1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BF19E0-42EF-4DA2-845F-6CAAB6BAA5D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907" y="2112"/>
              <a:ext cx="855" cy="28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3200" dirty="0">
                  <a:solidFill>
                    <a:srgbClr val="FFFFFF"/>
                  </a:solidFill>
                  <a:latin typeface="Arial Narrow" pitchFamily="34" charset="0"/>
                  <a:cs typeface="Times New Roman" panose="02020603050405020304" pitchFamily="18" charset="0"/>
                </a:rPr>
                <a:t>0000 000</a:t>
              </a: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2CED88-5CB4-46C4-AC2F-0B0713971D57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03" y="2112"/>
              <a:ext cx="2052" cy="28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                    M </a:t>
              </a: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 0</a:t>
              </a: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F1C3D2-CCB7-47A9-A6AA-7B70FD3400CA}"/>
              </a:ext>
            </a:extLst>
          </p:cNvPr>
          <p:cNvCxnSpPr>
            <a:cxnSpLocks/>
          </p:cNvCxnSpPr>
          <p:nvPr/>
        </p:nvCxnSpPr>
        <p:spPr bwMode="auto">
          <a:xfrm>
            <a:off x="611629" y="5811651"/>
            <a:ext cx="770478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3E7234-8056-4C0A-ADCF-6AA937C43AF3}"/>
              </a:ext>
            </a:extLst>
          </p:cNvPr>
          <p:cNvCxnSpPr>
            <a:cxnSpLocks/>
          </p:cNvCxnSpPr>
          <p:nvPr/>
        </p:nvCxnSpPr>
        <p:spPr bwMode="auto">
          <a:xfrm>
            <a:off x="4375641" y="4832161"/>
            <a:ext cx="0" cy="9794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ADD295-1029-4C1E-9035-63038E1930FD}"/>
              </a:ext>
            </a:extLst>
          </p:cNvPr>
          <p:cNvCxnSpPr>
            <a:cxnSpLocks/>
          </p:cNvCxnSpPr>
          <p:nvPr/>
        </p:nvCxnSpPr>
        <p:spPr bwMode="auto">
          <a:xfrm>
            <a:off x="3347864" y="4832161"/>
            <a:ext cx="0" cy="9527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DE0102-9324-43BC-A5B7-FD2019C363DA}"/>
              </a:ext>
            </a:extLst>
          </p:cNvPr>
          <p:cNvCxnSpPr/>
          <p:nvPr/>
        </p:nvCxnSpPr>
        <p:spPr bwMode="auto">
          <a:xfrm>
            <a:off x="1331640" y="4983559"/>
            <a:ext cx="0" cy="7920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F32E53-B53A-4D6A-BC9F-5C1ED1BE86BB}"/>
              </a:ext>
            </a:extLst>
          </p:cNvPr>
          <p:cNvCxnSpPr>
            <a:cxnSpLocks/>
          </p:cNvCxnSpPr>
          <p:nvPr/>
        </p:nvCxnSpPr>
        <p:spPr bwMode="auto">
          <a:xfrm>
            <a:off x="5364088" y="4917939"/>
            <a:ext cx="0" cy="8937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FA7DDB-C352-43FF-81F7-EDEB6EC154AA}"/>
              </a:ext>
            </a:extLst>
          </p:cNvPr>
          <p:cNvCxnSpPr/>
          <p:nvPr/>
        </p:nvCxnSpPr>
        <p:spPr bwMode="auto">
          <a:xfrm>
            <a:off x="7452320" y="5019563"/>
            <a:ext cx="0" cy="7920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6386E1A-CC80-441F-B3F3-2E2C946F8E39}"/>
              </a:ext>
            </a:extLst>
          </p:cNvPr>
          <p:cNvSpPr txBox="1"/>
          <p:nvPr/>
        </p:nvSpPr>
        <p:spPr>
          <a:xfrm>
            <a:off x="4931511" y="4509120"/>
            <a:ext cx="1584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itchFamily="18" charset="2"/>
              </a:rPr>
              <a:t>+1.0 × 2</a:t>
            </a:r>
            <a:r>
              <a:rPr lang="en-US" sz="2000" baseline="30000" dirty="0">
                <a:sym typeface="Symbol" pitchFamily="18" charset="2"/>
              </a:rPr>
              <a:t>–126</a:t>
            </a: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C77A44-1FD7-4F58-BC3B-8775E2605687}"/>
              </a:ext>
            </a:extLst>
          </p:cNvPr>
          <p:cNvSpPr txBox="1"/>
          <p:nvPr/>
        </p:nvSpPr>
        <p:spPr>
          <a:xfrm>
            <a:off x="2627784" y="4469050"/>
            <a:ext cx="1584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itchFamily="18" charset="2"/>
              </a:rPr>
              <a:t>-1.0 × 2</a:t>
            </a:r>
            <a:r>
              <a:rPr lang="en-US" sz="2000" baseline="30000" dirty="0">
                <a:sym typeface="Symbol" pitchFamily="18" charset="2"/>
              </a:rPr>
              <a:t>–126</a:t>
            </a:r>
            <a:endParaRPr lang="en-IN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BC825E-CF54-41C5-B4FA-3D5C8D049B5E}"/>
              </a:ext>
            </a:extLst>
          </p:cNvPr>
          <p:cNvSpPr txBox="1"/>
          <p:nvPr/>
        </p:nvSpPr>
        <p:spPr>
          <a:xfrm>
            <a:off x="7271236" y="4653136"/>
            <a:ext cx="1800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itchFamily="18" charset="2"/>
              </a:rPr>
              <a:t>≈ +2.0 × 2</a:t>
            </a:r>
            <a:r>
              <a:rPr lang="en-US" sz="2000" baseline="30000" dirty="0">
                <a:sym typeface="Symbol" pitchFamily="18" charset="2"/>
              </a:rPr>
              <a:t>+127</a:t>
            </a:r>
            <a:endParaRPr lang="en-IN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A2671C-C252-4E44-8249-CCB91C51A987}"/>
              </a:ext>
            </a:extLst>
          </p:cNvPr>
          <p:cNvSpPr txBox="1"/>
          <p:nvPr/>
        </p:nvSpPr>
        <p:spPr>
          <a:xfrm>
            <a:off x="530475" y="4581128"/>
            <a:ext cx="1584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itchFamily="18" charset="2"/>
              </a:rPr>
              <a:t>≈ -2.0 × 2</a:t>
            </a:r>
            <a:r>
              <a:rPr lang="en-US" sz="2000" baseline="30000" dirty="0">
                <a:sym typeface="Symbol" pitchFamily="18" charset="2"/>
              </a:rPr>
              <a:t>+127</a:t>
            </a:r>
            <a:endParaRPr lang="en-IN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3676E6-CDEB-40C9-AD2A-F5176FF155E7}"/>
              </a:ext>
            </a:extLst>
          </p:cNvPr>
          <p:cNvSpPr txBox="1"/>
          <p:nvPr/>
        </p:nvSpPr>
        <p:spPr>
          <a:xfrm>
            <a:off x="4202038" y="5775647"/>
            <a:ext cx="43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33D9EB-4FE6-41BA-B774-237B4D40AC2D}"/>
              </a:ext>
            </a:extLst>
          </p:cNvPr>
          <p:cNvSpPr txBox="1"/>
          <p:nvPr/>
        </p:nvSpPr>
        <p:spPr>
          <a:xfrm>
            <a:off x="7485422" y="5313983"/>
            <a:ext cx="1311631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overflow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080075-6758-4B1F-9853-6E674870F762}"/>
              </a:ext>
            </a:extLst>
          </p:cNvPr>
          <p:cNvSpPr txBox="1"/>
          <p:nvPr/>
        </p:nvSpPr>
        <p:spPr>
          <a:xfrm>
            <a:off x="5497471" y="4832161"/>
            <a:ext cx="1935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representable normalized +</a:t>
            </a:r>
            <a:r>
              <a:rPr lang="en-IN" sz="2000" dirty="0" err="1"/>
              <a:t>ve</a:t>
            </a:r>
            <a:r>
              <a:rPr lang="en-IN" sz="2000" dirty="0"/>
              <a:t> FP-numbers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6760FA-F741-420C-9678-D8C7A108BD0B}"/>
              </a:ext>
            </a:extLst>
          </p:cNvPr>
          <p:cNvSpPr txBox="1"/>
          <p:nvPr/>
        </p:nvSpPr>
        <p:spPr>
          <a:xfrm>
            <a:off x="20009" y="5323289"/>
            <a:ext cx="1311631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overflow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9D1A4A-74C3-4474-9423-1E9A5E2A489E}"/>
              </a:ext>
            </a:extLst>
          </p:cNvPr>
          <p:cNvSpPr txBox="1"/>
          <p:nvPr/>
        </p:nvSpPr>
        <p:spPr>
          <a:xfrm>
            <a:off x="4400238" y="4993050"/>
            <a:ext cx="958343" cy="7694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1"/>
                </a:solidFill>
              </a:rPr>
              <a:t>under-flow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AD5472-50C1-4517-AAD0-F20E175513D6}"/>
              </a:ext>
            </a:extLst>
          </p:cNvPr>
          <p:cNvSpPr txBox="1"/>
          <p:nvPr/>
        </p:nvSpPr>
        <p:spPr>
          <a:xfrm>
            <a:off x="3373015" y="4994882"/>
            <a:ext cx="982961" cy="7694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1"/>
                </a:solidFill>
              </a:rPr>
              <a:t>under-flow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944754-E4EE-4EE0-B5C0-B1CE7A874CC7}"/>
              </a:ext>
            </a:extLst>
          </p:cNvPr>
          <p:cNvCxnSpPr/>
          <p:nvPr/>
        </p:nvCxnSpPr>
        <p:spPr bwMode="auto">
          <a:xfrm>
            <a:off x="3842436" y="6347166"/>
            <a:ext cx="174394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97E0F55-64F9-422F-891C-748907857C7A}"/>
              </a:ext>
            </a:extLst>
          </p:cNvPr>
          <p:cNvSpPr txBox="1"/>
          <p:nvPr/>
        </p:nvSpPr>
        <p:spPr>
          <a:xfrm>
            <a:off x="5662337" y="6108561"/>
            <a:ext cx="2039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real line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5374D2-8A33-44B9-A211-8BA8017DD5BA}"/>
              </a:ext>
            </a:extLst>
          </p:cNvPr>
          <p:cNvCxnSpPr>
            <a:cxnSpLocks/>
          </p:cNvCxnSpPr>
          <p:nvPr/>
        </p:nvCxnSpPr>
        <p:spPr bwMode="auto">
          <a:xfrm flipV="1">
            <a:off x="5374375" y="5986236"/>
            <a:ext cx="2111047" cy="202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BCB7FC-6855-4283-B95B-3166AC6A9B60}"/>
              </a:ext>
            </a:extLst>
          </p:cNvPr>
          <p:cNvCxnSpPr>
            <a:cxnSpLocks/>
          </p:cNvCxnSpPr>
          <p:nvPr/>
        </p:nvCxnSpPr>
        <p:spPr bwMode="auto">
          <a:xfrm flipV="1">
            <a:off x="1322428" y="5982376"/>
            <a:ext cx="2111047" cy="202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509BD29-34F0-48E7-AD70-746BA5967BDC}"/>
              </a:ext>
            </a:extLst>
          </p:cNvPr>
          <p:cNvSpPr txBox="1"/>
          <p:nvPr/>
        </p:nvSpPr>
        <p:spPr>
          <a:xfrm>
            <a:off x="1331640" y="4797152"/>
            <a:ext cx="1935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representable normalized -</a:t>
            </a:r>
            <a:r>
              <a:rPr lang="en-IN" sz="2000" dirty="0" err="1"/>
              <a:t>ve</a:t>
            </a:r>
            <a:r>
              <a:rPr lang="en-IN" sz="2000" dirty="0"/>
              <a:t> FP-numbers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1E22D2-62E1-4F05-995D-55BA3F5B6488}"/>
              </a:ext>
            </a:extLst>
          </p:cNvPr>
          <p:cNvSpPr/>
          <p:nvPr/>
        </p:nvSpPr>
        <p:spPr bwMode="auto">
          <a:xfrm>
            <a:off x="351066" y="1060983"/>
            <a:ext cx="8450106" cy="3411716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74BA265E-A07A-4AFC-A835-AEE68089B85C}"/>
              </a:ext>
            </a:extLst>
          </p:cNvPr>
          <p:cNvCxnSpPr/>
          <p:nvPr/>
        </p:nvCxnSpPr>
        <p:spPr bwMode="auto">
          <a:xfrm rot="5400000">
            <a:off x="4280511" y="4512578"/>
            <a:ext cx="726467" cy="287503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E97BCF2F-6AB3-470A-B6F2-AAA0CD943E68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239695" y="4293094"/>
            <a:ext cx="890049" cy="769441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19F2C933-37E1-4357-8231-0A9E4F137D26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4007200" y="4585356"/>
            <a:ext cx="720576" cy="165257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72FF8A79-6BED-4B2A-AC27-0BE23C8A103A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3407594" y="4312057"/>
            <a:ext cx="2362241" cy="777176"/>
          </a:xfrm>
          <a:prstGeom prst="curvedConnector3">
            <a:avLst>
              <a:gd name="adj1" fmla="val 71228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63D3515-B87A-4892-AE6F-5C4016833C6A}"/>
              </a:ext>
            </a:extLst>
          </p:cNvPr>
          <p:cNvSpPr/>
          <p:nvPr/>
        </p:nvSpPr>
        <p:spPr bwMode="auto">
          <a:xfrm>
            <a:off x="2592590" y="1093677"/>
            <a:ext cx="1763386" cy="56472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20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3" grpId="0"/>
      <p:bldP spid="25" grpId="0"/>
      <p:bldP spid="27" grpId="0" animBg="1"/>
      <p:bldP spid="31" grpId="0"/>
      <p:bldP spid="32" grpId="0" animBg="1"/>
      <p:bldP spid="33" grpId="0" animBg="1"/>
      <p:bldP spid="35" grpId="0" animBg="1"/>
      <p:bldP spid="43" grpId="0"/>
      <p:bldP spid="46" grpId="0"/>
      <p:bldP spid="51" grpId="0" animBg="1"/>
      <p:bldP spid="2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CD5A80D9-ECF6-4F85-BF42-116153505B4D}" type="slidenum">
              <a:rPr lang="en-AU" smtClean="0"/>
              <a:pPr/>
              <a:t>38</a:t>
            </a:fld>
            <a:endParaRPr lang="en-AU"/>
          </a:p>
        </p:txBody>
      </p:sp>
      <p:sp>
        <p:nvSpPr>
          <p:cNvPr id="205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/>
              <a:t>Denormal FP-Numbers</a:t>
            </a:r>
          </a:p>
        </p:txBody>
      </p:sp>
      <p:sp>
        <p:nvSpPr>
          <p:cNvPr id="2053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Exponent = 000...0 </a:t>
            </a:r>
            <a:r>
              <a:rPr lang="en-US" dirty="0">
                <a:sym typeface="Symbol" pitchFamily="18" charset="2"/>
              </a:rPr>
              <a:t> </a:t>
            </a:r>
            <a:r>
              <a:rPr lang="en-US" dirty="0">
                <a:solidFill>
                  <a:srgbClr val="FF0000"/>
                </a:solidFill>
              </a:rPr>
              <a:t>hidden bit is 0 </a:t>
            </a: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684213" y="2565400"/>
            <a:ext cx="7772400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ECEAA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Smaller than normalized numbers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1AFBF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allow for gradual underflow, with diminishing precision</a:t>
            </a:r>
          </a:p>
          <a:p>
            <a:pPr marL="342900" indent="-342900" eaLnBrk="1" hangingPunct="1">
              <a:spcBef>
                <a:spcPct val="50000"/>
              </a:spcBef>
              <a:buClr>
                <a:srgbClr val="ECEAA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Denormal with mantissa = 000...0 </a:t>
            </a:r>
          </a:p>
          <a:p>
            <a:pPr marL="342900" indent="-342900" eaLnBrk="1" hangingPunct="1">
              <a:spcBef>
                <a:spcPct val="50000"/>
              </a:spcBef>
              <a:buClr>
                <a:srgbClr val="ECEAA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  <a:sym typeface="Wingdings" pitchFamily="2" charset="2"/>
              </a:rPr>
              <a:t> +0, -0</a:t>
            </a:r>
            <a:endParaRPr lang="en-US" sz="32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8"/>
              <p:cNvSpPr txBox="1"/>
              <p:nvPr/>
            </p:nvSpPr>
            <p:spPr bwMode="auto">
              <a:xfrm>
                <a:off x="1955800" y="1916113"/>
                <a:ext cx="4621213" cy="546100"/>
              </a:xfrm>
              <a:prstGeom prst="rect">
                <a:avLst/>
              </a:prstGeom>
              <a:solidFill>
                <a:schemeClr val="folHlink"/>
              </a:solidFill>
            </p:spPr>
            <p:txBody>
              <a:bodyPr>
                <a:normAutofit fontScale="92500"/>
              </a:bodyPr>
              <a:lstStyle/>
              <a:p>
                <a:r>
                  <a:rPr lang="en-IN" dirty="0">
                    <a:solidFill>
                      <a:srgbClr val="000000"/>
                    </a:solidFill>
                  </a:rPr>
                  <a:t>N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=(−</m:t>
                    </m:r>
                    <m:r>
                      <a:rPr lang="en-I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  <m:r>
                      <a:rPr lang="en-I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×(</m:t>
                    </m:r>
                    <m:r>
                      <a:rPr lang="en-I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I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Mantissa</m:t>
                    </m:r>
                    <m:r>
                      <a:rPr lang="en-I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)×</m:t>
                    </m:r>
                    <m:sSup>
                      <m:sSupPr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126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050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5800" y="1916113"/>
                <a:ext cx="4621213" cy="546100"/>
              </a:xfrm>
              <a:prstGeom prst="rect">
                <a:avLst/>
              </a:prstGeom>
              <a:blipFill>
                <a:blip r:embed="rId3"/>
                <a:stretch>
                  <a:fillRect l="-1715" t="-4444" b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 dirty="0"/>
              <a:t>Chapter 3 — Arithmetic for Computers — </a:t>
            </a:r>
            <a:fld id="{0C824653-30E7-4389-B742-0C40EBA5589B}" type="slidenum">
              <a:rPr lang="en-AU" smtClean="0"/>
              <a:pPr/>
              <a:t>39</a:t>
            </a:fld>
            <a:endParaRPr lang="en-AU" dirty="0"/>
          </a:p>
        </p:txBody>
      </p:sp>
      <p:sp>
        <p:nvSpPr>
          <p:cNvPr id="798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Infinities and NaNs</a:t>
            </a:r>
          </a:p>
        </p:txBody>
      </p:sp>
      <p:sp>
        <p:nvSpPr>
          <p:cNvPr id="7987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Exponent = 111...1, Mantissa= 000...0</a:t>
            </a:r>
          </a:p>
          <a:p>
            <a:pPr lvl="1" eaLnBrk="1" hangingPunct="1"/>
            <a:r>
              <a:rPr lang="en-US" dirty="0"/>
              <a:t>± Infinity</a:t>
            </a:r>
          </a:p>
          <a:p>
            <a:pPr lvl="1" eaLnBrk="1" hangingPunct="1"/>
            <a:r>
              <a:rPr lang="en-US" dirty="0"/>
              <a:t>Can be used in subsequent calculations, avoiding need for </a:t>
            </a:r>
            <a:r>
              <a:rPr lang="en-US" dirty="0">
                <a:solidFill>
                  <a:srgbClr val="FF0000"/>
                </a:solidFill>
              </a:rPr>
              <a:t>overflow check</a:t>
            </a:r>
          </a:p>
          <a:p>
            <a:pPr eaLnBrk="1" hangingPunct="1"/>
            <a:r>
              <a:rPr lang="en-US" dirty="0"/>
              <a:t>Exponent = 111...1, Mantissa ≠ 000...0</a:t>
            </a:r>
          </a:p>
          <a:p>
            <a:pPr lvl="1" eaLnBrk="1" hangingPunct="1"/>
            <a:r>
              <a:rPr lang="en-US" dirty="0"/>
              <a:t>Not-a-Number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/>
              <a:t>Indicates illegal or undefined result</a:t>
            </a:r>
          </a:p>
          <a:p>
            <a:pPr lvl="2" eaLnBrk="1" hangingPunct="1"/>
            <a:r>
              <a:rPr lang="en-US" dirty="0"/>
              <a:t>e.g., 0.0 / 0.0, </a:t>
            </a:r>
            <a:r>
              <a:rPr lang="en-US" dirty="0">
                <a:sym typeface="Symbol" panose="05050102010706020507" pitchFamily="18" charset="2"/>
              </a:rPr>
              <a:t>-3</a:t>
            </a:r>
            <a:endParaRPr lang="en-US" dirty="0"/>
          </a:p>
          <a:p>
            <a:pPr lvl="1" eaLnBrk="1" hangingPunct="1"/>
            <a:r>
              <a:rPr lang="en-US" dirty="0"/>
              <a:t>Can be used in subsequent calculations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36409772-F16C-4037-8B7F-CF66E154B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7" y="116632"/>
            <a:ext cx="856895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Booth’s Encoding </a:t>
            </a:r>
            <a:br>
              <a:rPr lang="en-US" sz="3600" dirty="0"/>
            </a:br>
            <a:r>
              <a:rPr lang="en-US" sz="2800" dirty="0"/>
              <a:t>(valid for signed multiplication as well)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63718817-3D0C-408D-8959-E2D3CF356E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144643" cy="438261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Recall old trick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Example: 123454 </a:t>
            </a:r>
            <a:r>
              <a:rPr lang="en-US" altLang="en-US" sz="3200" dirty="0"/>
              <a:t>×</a:t>
            </a:r>
            <a:r>
              <a:rPr lang="en-US" altLang="en-US" sz="2400" dirty="0"/>
              <a:t> 9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 six partial products plus addition of six numbers</a:t>
            </a:r>
            <a:endParaRPr lang="en-US" altLang="en-US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123454 </a:t>
            </a:r>
            <a:r>
              <a:rPr lang="en-US" altLang="en-US" sz="2800" dirty="0"/>
              <a:t>×</a:t>
            </a:r>
            <a:r>
              <a:rPr lang="en-US" altLang="en-US" sz="2000" dirty="0"/>
              <a:t> 9 = 123454 </a:t>
            </a:r>
            <a:r>
              <a:rPr lang="en-US" altLang="en-US" sz="2800" dirty="0"/>
              <a:t>×</a:t>
            </a:r>
            <a:r>
              <a:rPr lang="en-US" altLang="en-US" sz="2000" dirty="0"/>
              <a:t> (10 – 1) = 1234540 – 123454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Transform </a:t>
            </a:r>
            <a:r>
              <a:rPr lang="en-US" altLang="en-US" sz="2000" dirty="0">
                <a:solidFill>
                  <a:srgbClr val="FF0000"/>
                </a:solidFill>
              </a:rPr>
              <a:t>addition of six partial products</a:t>
            </a:r>
            <a:r>
              <a:rPr lang="en-US" altLang="en-US" sz="2000" dirty="0"/>
              <a:t> to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B050"/>
                </a:solidFill>
              </a:rPr>
              <a:t>one shift and one subtraction!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Booth’s algorithm applies the same principle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in binary we have just ‘1’ and ‘0’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Point Complexities</a:t>
            </a:r>
          </a:p>
        </p:txBody>
      </p:sp>
      <p:sp>
        <p:nvSpPr>
          <p:cNvPr id="45059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36013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b="0" dirty="0"/>
              <a:t>Operations are somewhat more complicated </a:t>
            </a:r>
          </a:p>
          <a:p>
            <a:pPr>
              <a:lnSpc>
                <a:spcPct val="120000"/>
              </a:lnSpc>
            </a:pPr>
            <a:r>
              <a:rPr lang="en-US" sz="2000" b="0" dirty="0"/>
              <a:t>In addition to overflow, we  may have “underflow”</a:t>
            </a:r>
          </a:p>
          <a:p>
            <a:pPr>
              <a:lnSpc>
                <a:spcPct val="120000"/>
              </a:lnSpc>
            </a:pPr>
            <a:r>
              <a:rPr lang="en-US" sz="2000" b="0" dirty="0"/>
              <a:t>Accuracy can be a big problem</a:t>
            </a:r>
          </a:p>
          <a:p>
            <a:pPr lvl="1">
              <a:lnSpc>
                <a:spcPct val="120000"/>
              </a:lnSpc>
            </a:pPr>
            <a:r>
              <a:rPr lang="en-US" sz="2000" b="0" dirty="0"/>
              <a:t>IEEE 754 keeps three extra bits, guard, round, and sticky</a:t>
            </a:r>
          </a:p>
          <a:p>
            <a:pPr lvl="1">
              <a:lnSpc>
                <a:spcPct val="120000"/>
              </a:lnSpc>
            </a:pPr>
            <a:r>
              <a:rPr lang="en-US" sz="2000" b="0" dirty="0"/>
              <a:t>several rounding modes</a:t>
            </a:r>
          </a:p>
          <a:p>
            <a:pPr lvl="1">
              <a:lnSpc>
                <a:spcPct val="120000"/>
              </a:lnSpc>
            </a:pPr>
            <a:r>
              <a:rPr lang="en-US" sz="2000" b="0" dirty="0"/>
              <a:t>Non-zero number divide-by-zero yields “infinity” </a:t>
            </a:r>
            <a:r>
              <a:rPr lang="en-US" sz="2000" b="0" dirty="0">
                <a:sym typeface="Wingdings" pitchFamily="2" charset="2"/>
              </a:rPr>
              <a:t> overflow</a:t>
            </a:r>
          </a:p>
          <a:p>
            <a:pPr lvl="1">
              <a:lnSpc>
                <a:spcPct val="120000"/>
              </a:lnSpc>
            </a:pPr>
            <a:r>
              <a:rPr lang="en-US" sz="2000" b="0" dirty="0"/>
              <a:t>Non-zero number divide-by-infinity yields  </a:t>
            </a:r>
            <a:r>
              <a:rPr lang="en-US" sz="2000" b="0" dirty="0">
                <a:sym typeface="Wingdings" pitchFamily="2" charset="2"/>
              </a:rPr>
              <a:t> underflow</a:t>
            </a:r>
            <a:endParaRPr lang="en-US" sz="2000" b="0" dirty="0"/>
          </a:p>
          <a:p>
            <a:pPr lvl="1">
              <a:lnSpc>
                <a:spcPct val="120000"/>
              </a:lnSpc>
            </a:pPr>
            <a:r>
              <a:rPr lang="en-US" sz="2000" b="0" dirty="0"/>
              <a:t>zero divide-by-zero yields “not a number (</a:t>
            </a:r>
            <a:r>
              <a:rPr lang="en-US" sz="2000" b="0" dirty="0" err="1"/>
              <a:t>NaN</a:t>
            </a:r>
            <a:r>
              <a:rPr lang="en-US" sz="2000" b="0" dirty="0"/>
              <a:t>)”</a:t>
            </a:r>
          </a:p>
          <a:p>
            <a:r>
              <a:rPr lang="en-US" sz="2000" b="0" dirty="0"/>
              <a:t>Implementing the standard can be tricky</a:t>
            </a:r>
          </a:p>
          <a:p>
            <a:r>
              <a:rPr lang="en-US" sz="2000" b="0" dirty="0"/>
              <a:t>Not using the standard can be even worse</a:t>
            </a:r>
          </a:p>
          <a:p>
            <a:r>
              <a:rPr lang="en-US" sz="2000" b="0" dirty="0"/>
              <a:t> Remember the 1994 Pentium FDIV bug; write-off cost US$ 300 M</a:t>
            </a:r>
          </a:p>
        </p:txBody>
      </p:sp>
    </p:spTree>
    <p:extLst>
      <p:ext uri="{BB962C8B-B14F-4D97-AF65-F5344CB8AC3E}">
        <p14:creationId xmlns:p14="http://schemas.microsoft.com/office/powerpoint/2010/main" val="348290158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100000">
              <a:srgbClr val="FFFF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IN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CS 31007                         </a:t>
            </a:r>
            <a:r>
              <a:rPr lang="en-US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Autumn 2021</a:t>
            </a:r>
            <a:r>
              <a:rPr lang="en-IN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 </a:t>
            </a:r>
            <a:r>
              <a:rPr lang="en-IN" sz="32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  <a:t>                </a:t>
            </a:r>
            <a:br>
              <a:rPr lang="en-IN" sz="36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</a:br>
            <a:r>
              <a:rPr lang="en-IN" sz="32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  <a:t>COMPUTER ORGANIZATION AND ARCHITECTURE</a:t>
            </a:r>
            <a:endParaRPr lang="en-IN" sz="3600" b="1" dirty="0">
              <a:solidFill>
                <a:schemeClr val="bg2"/>
              </a:solidFill>
              <a:effectLst/>
              <a:latin typeface="Calibri"/>
              <a:cs typeface="Times New Roman"/>
            </a:endParaRPr>
          </a:p>
        </p:txBody>
      </p:sp>
      <p:sp>
        <p:nvSpPr>
          <p:cNvPr id="299012" name="Text Box 1028"/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3" name="Line 1029"/>
          <p:cNvSpPr>
            <a:spLocks noChangeShapeType="1"/>
          </p:cNvSpPr>
          <p:nvPr/>
        </p:nvSpPr>
        <p:spPr bwMode="auto">
          <a:xfrm>
            <a:off x="0" y="5787508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5" name="Line 1031"/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6" name="Text Box 1032"/>
          <p:cNvSpPr txBox="1">
            <a:spLocks noChangeArrowheads="1"/>
          </p:cNvSpPr>
          <p:nvPr/>
        </p:nvSpPr>
        <p:spPr bwMode="auto">
          <a:xfrm>
            <a:off x="0" y="5808166"/>
            <a:ext cx="9144000" cy="107721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Times New Roman"/>
                <a:cs typeface="Times New Roman"/>
              </a:rPr>
              <a:t>Indian Institute of Technology Kharagpur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Times New Roman"/>
              <a:cs typeface="Times New Roman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+mn-ea"/>
                <a:cs typeface="Times New Roman"/>
              </a:rPr>
              <a:t>Computer Science and Engineering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+mn-ea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" y="2492896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Instructors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	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Rajat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Subhra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Chakraborty (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RSC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Bhargab B. Bhattacharya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BBB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Lecture #25: Tutorial on Floating-Point Arithmetic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</a:t>
            </a:r>
            <a:r>
              <a:rPr lang="en-US" dirty="0">
                <a:solidFill>
                  <a:srgbClr val="002060"/>
                </a:solidFill>
                <a:cs typeface="Arial" pitchFamily="34" charset="0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September 2021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                  	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721287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968E7DC8-CF02-495D-BBC8-44FC4A5091EE}" type="slidenum">
              <a:rPr lang="en-AU" smtClean="0"/>
              <a:pPr/>
              <a:t>42</a:t>
            </a:fld>
            <a:endParaRPr lang="en-AU"/>
          </a:p>
        </p:txBody>
      </p:sp>
      <p:sp>
        <p:nvSpPr>
          <p:cNvPr id="819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Floating-Point Addition</a:t>
            </a:r>
            <a:endParaRPr lang="en-AU"/>
          </a:p>
        </p:txBody>
      </p:sp>
      <p:sp>
        <p:nvSpPr>
          <p:cNvPr id="8192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Consider a 3-digit mantissa binary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1.000</a:t>
            </a:r>
            <a:r>
              <a:rPr lang="en-US" sz="2400" baseline="-25000" dirty="0"/>
              <a:t>2</a:t>
            </a:r>
            <a:r>
              <a:rPr lang="en-US" sz="2400" dirty="0"/>
              <a:t> × 2</a:t>
            </a:r>
            <a:r>
              <a:rPr lang="en-US" sz="2400" baseline="30000" dirty="0"/>
              <a:t>–1</a:t>
            </a:r>
            <a:r>
              <a:rPr lang="en-US" sz="2400" dirty="0"/>
              <a:t> + </a:t>
            </a:r>
            <a:r>
              <a:rPr lang="en-US" sz="2400" dirty="0">
                <a:solidFill>
                  <a:srgbClr val="FF0000"/>
                </a:solidFill>
              </a:rPr>
              <a:t>–1.11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 × 2</a:t>
            </a:r>
            <a:r>
              <a:rPr lang="en-US" sz="2400" baseline="30000" dirty="0">
                <a:solidFill>
                  <a:srgbClr val="FF0000"/>
                </a:solidFill>
              </a:rPr>
              <a:t>–2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                  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1. Align binary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Shift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right</a:t>
            </a:r>
            <a:r>
              <a:rPr lang="en-US" sz="2400" dirty="0"/>
              <a:t> the number with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smaller</a:t>
            </a:r>
            <a:r>
              <a:rPr lang="en-US" sz="2400" dirty="0"/>
              <a:t> exponent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1.000</a:t>
            </a:r>
            <a:r>
              <a:rPr lang="en-US" sz="2400" baseline="-25000" dirty="0"/>
              <a:t>2</a:t>
            </a:r>
            <a:r>
              <a:rPr lang="en-US" sz="2400" dirty="0"/>
              <a:t> × 2</a:t>
            </a:r>
            <a:r>
              <a:rPr lang="en-US" sz="2400" baseline="30000" dirty="0"/>
              <a:t>–1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+ –0.111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 × 2</a:t>
            </a:r>
            <a:r>
              <a:rPr lang="en-US" sz="2400" baseline="30000" dirty="0">
                <a:solidFill>
                  <a:srgbClr val="FF0000"/>
                </a:solidFill>
              </a:rPr>
              <a:t>–1</a:t>
            </a:r>
            <a:r>
              <a:rPr lang="en-US" sz="2400" dirty="0">
                <a:solidFill>
                  <a:srgbClr val="FF0000"/>
                </a:solidFill>
              </a:rPr>
              <a:t> ;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rightmost 1 is lost</a:t>
            </a:r>
            <a:r>
              <a:rPr lang="en-US" sz="2400" baseline="30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2. Add significands (integer addition)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1.000</a:t>
            </a:r>
            <a:r>
              <a:rPr lang="en-US" sz="2400" baseline="-25000" dirty="0"/>
              <a:t>2</a:t>
            </a:r>
            <a:r>
              <a:rPr lang="en-US" sz="2400" dirty="0"/>
              <a:t> × 2</a:t>
            </a:r>
            <a:r>
              <a:rPr lang="en-US" sz="2400" baseline="30000" dirty="0"/>
              <a:t>–1</a:t>
            </a:r>
            <a:r>
              <a:rPr lang="en-US" sz="2400" dirty="0"/>
              <a:t> + –</a:t>
            </a:r>
            <a:r>
              <a:rPr lang="en-US" sz="2400" dirty="0">
                <a:solidFill>
                  <a:srgbClr val="FF0000"/>
                </a:solidFill>
              </a:rPr>
              <a:t>0.111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 × 2</a:t>
            </a:r>
            <a:r>
              <a:rPr lang="en-US" sz="2400" baseline="30000" dirty="0">
                <a:solidFill>
                  <a:srgbClr val="FF0000"/>
                </a:solidFill>
              </a:rPr>
              <a:t>–</a:t>
            </a:r>
            <a:r>
              <a:rPr lang="en-US" sz="2400" dirty="0">
                <a:solidFill>
                  <a:srgbClr val="FF0000"/>
                </a:solidFill>
              </a:rPr>
              <a:t>1 </a:t>
            </a:r>
            <a:r>
              <a:rPr lang="en-US" sz="2400" dirty="0"/>
              <a:t>= 0.001</a:t>
            </a:r>
            <a:r>
              <a:rPr lang="en-US" sz="2400" baseline="-25000" dirty="0"/>
              <a:t>2</a:t>
            </a:r>
            <a:r>
              <a:rPr lang="en-US" sz="2400" dirty="0"/>
              <a:t> × 2</a:t>
            </a:r>
            <a:r>
              <a:rPr lang="en-US" sz="2400" baseline="30000" dirty="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1.000</a:t>
            </a:r>
            <a:r>
              <a:rPr lang="en-US" sz="2400" baseline="-25000" dirty="0"/>
              <a:t>2</a:t>
            </a:r>
            <a:r>
              <a:rPr lang="en-US" sz="2400" dirty="0"/>
              <a:t> × 2</a:t>
            </a:r>
            <a:r>
              <a:rPr lang="en-US" sz="2400" baseline="30000" dirty="0"/>
              <a:t>–4</a:t>
            </a:r>
            <a:r>
              <a:rPr lang="en-US" sz="2400" dirty="0"/>
              <a:t>, with no over/underflow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1.000</a:t>
            </a:r>
            <a:r>
              <a:rPr lang="en-US" sz="2400" baseline="-25000" dirty="0"/>
              <a:t>2</a:t>
            </a:r>
            <a:r>
              <a:rPr lang="en-US" sz="2400" dirty="0"/>
              <a:t> × 2</a:t>
            </a:r>
            <a:r>
              <a:rPr lang="en-US" sz="2400" baseline="30000" dirty="0"/>
              <a:t>–4</a:t>
            </a:r>
            <a:r>
              <a:rPr lang="en-US" sz="2400" dirty="0"/>
              <a:t> (no change)  = 0.0625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35C07-77C0-42E2-8254-4B1148622651}"/>
              </a:ext>
            </a:extLst>
          </p:cNvPr>
          <p:cNvSpPr txBox="1"/>
          <p:nvPr/>
        </p:nvSpPr>
        <p:spPr>
          <a:xfrm>
            <a:off x="7452320" y="620712"/>
            <a:ext cx="1512293" cy="1785104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dirty="0"/>
              <a:t>overflow?</a:t>
            </a:r>
          </a:p>
          <a:p>
            <a:r>
              <a:rPr lang="en-IN" sz="2200" dirty="0"/>
              <a:t>1.111</a:t>
            </a:r>
          </a:p>
          <a:p>
            <a:r>
              <a:rPr lang="en-IN" sz="2200" dirty="0"/>
              <a:t>1.111</a:t>
            </a:r>
          </a:p>
          <a:p>
            <a:r>
              <a:rPr lang="en-IN" sz="2200" dirty="0"/>
              <a:t>+ ------</a:t>
            </a:r>
          </a:p>
          <a:p>
            <a:r>
              <a:rPr lang="en-IN" sz="2200" dirty="0"/>
              <a:t>11.110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BC322-690D-4FF4-B16A-EA58863E0DB6}"/>
              </a:ext>
            </a:extLst>
          </p:cNvPr>
          <p:cNvSpPr txBox="1"/>
          <p:nvPr/>
        </p:nvSpPr>
        <p:spPr>
          <a:xfrm>
            <a:off x="7524328" y="4669672"/>
            <a:ext cx="1512293" cy="1785104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dirty="0"/>
              <a:t>How do you determine the sign of the result?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193615-2CD9-4198-96C1-D0ACF404DA8B}"/>
              </a:ext>
            </a:extLst>
          </p:cNvPr>
          <p:cNvSpPr/>
          <p:nvPr/>
        </p:nvSpPr>
        <p:spPr bwMode="auto">
          <a:xfrm>
            <a:off x="1476896" y="1556792"/>
            <a:ext cx="215379" cy="360040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31E5BC-4FE7-4AFB-8132-CB6794D2D831}"/>
              </a:ext>
            </a:extLst>
          </p:cNvPr>
          <p:cNvSpPr/>
          <p:nvPr/>
        </p:nvSpPr>
        <p:spPr bwMode="auto">
          <a:xfrm>
            <a:off x="3628792" y="1574419"/>
            <a:ext cx="215379" cy="360040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142441" y="130142"/>
            <a:ext cx="4285543" cy="453200"/>
          </a:xfrm>
        </p:spPr>
        <p:txBody>
          <a:bodyPr/>
          <a:lstStyle/>
          <a:p>
            <a:r>
              <a:rPr lang="en-US" sz="3600" b="0" dirty="0"/>
              <a:t>Floating Point Addition</a:t>
            </a:r>
            <a:endParaRPr lang="en-IN" sz="3600" b="0" dirty="0"/>
          </a:p>
        </p:txBody>
      </p:sp>
      <p:pic>
        <p:nvPicPr>
          <p:cNvPr id="849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8" cstate="print"/>
          <a:srcRect/>
          <a:stretch>
            <a:fillRect/>
          </a:stretch>
        </p:blipFill>
        <p:spPr>
          <a:xfrm>
            <a:off x="35036" y="836712"/>
            <a:ext cx="5098376" cy="5688632"/>
          </a:xfr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D94EAECE-02A1-422E-A5CB-2A9549E19951}"/>
              </a:ext>
            </a:extLst>
          </p:cNvPr>
          <p:cNvGrpSpPr>
            <a:grpSpLocks/>
          </p:cNvGrpSpPr>
          <p:nvPr/>
        </p:nvGrpSpPr>
        <p:grpSpPr bwMode="auto">
          <a:xfrm>
            <a:off x="3621485" y="5373216"/>
            <a:ext cx="5415011" cy="455613"/>
            <a:chOff x="1022" y="2112"/>
            <a:chExt cx="2501" cy="287"/>
          </a:xfrm>
          <a:solidFill>
            <a:srgbClr val="FF9900"/>
          </a:solidFill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9E4FBFB-9457-4361-8C48-0585F1D68F39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22" y="2112"/>
              <a:ext cx="143" cy="287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BE46D5CA-B43B-44ED-94A5-5EA65026AF8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195" y="2112"/>
              <a:ext cx="567" cy="287"/>
            </a:xfrm>
            <a:prstGeom prst="rect">
              <a:avLst/>
            </a:prstGeom>
            <a:grpFill/>
            <a:ln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1200" cap="none" spc="0" normalizeH="0" baseline="0" noProof="0" dirty="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cs typeface="Arial"/>
                  <a:sym typeface="Wingdings"/>
                </a:rPr>
                <a:t>0111 1111</a:t>
              </a:r>
              <a:endPara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7B25924A-34AD-45D5-B55C-1FC9AE3D2D8E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803" y="2112"/>
              <a:ext cx="1720" cy="287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0000 0000 0000 0000 0000 000</a:t>
              </a:r>
            </a:p>
          </p:txBody>
        </p:sp>
      </p:grpSp>
      <p:grpSp>
        <p:nvGrpSpPr>
          <p:cNvPr id="8" name="Group 4">
            <a:extLst>
              <a:ext uri="{FF2B5EF4-FFF2-40B4-BE49-F238E27FC236}">
                <a16:creationId xmlns:a16="http://schemas.microsoft.com/office/drawing/2014/main" id="{E2D3411D-9E4A-459E-9F74-9ED309C77D0B}"/>
              </a:ext>
            </a:extLst>
          </p:cNvPr>
          <p:cNvGrpSpPr>
            <a:grpSpLocks/>
          </p:cNvGrpSpPr>
          <p:nvPr/>
        </p:nvGrpSpPr>
        <p:grpSpPr bwMode="auto">
          <a:xfrm>
            <a:off x="3621485" y="5929313"/>
            <a:ext cx="5415011" cy="455613"/>
            <a:chOff x="1022" y="2112"/>
            <a:chExt cx="2501" cy="287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BC0B5BB-8616-4A68-89BC-09D8B9F0AF4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22" y="2112"/>
              <a:ext cx="143" cy="287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E00A86A8-461D-44BC-B15A-96524C1062A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195" y="2112"/>
              <a:ext cx="567" cy="287"/>
            </a:xfrm>
            <a:prstGeom prst="rect">
              <a:avLst/>
            </a:prstGeom>
            <a:grpFill/>
            <a:ln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dirty="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FFFFFF"/>
                  </a:solidFill>
                  <a:latin typeface="Arial Narrow" pitchFamily="34" charset="0"/>
                  <a:cs typeface="Arial"/>
                  <a:sym typeface="Wingdings"/>
                </a:rPr>
                <a:t>1000 000</a:t>
              </a:r>
              <a:endPara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09E0271D-7D19-4593-A02A-43A438032096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03" y="2112"/>
              <a:ext cx="1720" cy="287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lang="en-US" altLang="en-US" dirty="0">
                  <a:solidFill>
                    <a:srgbClr val="FFFFFF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1</a:t>
              </a:r>
              <a:r>
                <a:rPr kumimoji="0" lang="en-US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000 0000 0000 0000 0000 000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C7E24D5-C818-42E7-90FF-EA462553E3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2583" y="6009"/>
            <a:ext cx="4789599" cy="39270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A8BCD1-C5C8-4B19-826E-3B067E3CDA66}"/>
              </a:ext>
            </a:extLst>
          </p:cNvPr>
          <p:cNvSpPr txBox="1"/>
          <p:nvPr/>
        </p:nvSpPr>
        <p:spPr>
          <a:xfrm>
            <a:off x="5077039" y="4582447"/>
            <a:ext cx="40915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cs typeface="Times New Roman" panose="02020603050405020304" pitchFamily="18" charset="0"/>
              </a:rPr>
              <a:t>0.1000 0000 0000 0000 0000 000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7F0D81-3A7D-4419-BDB2-C82302A08B13}"/>
              </a:ext>
            </a:extLst>
          </p:cNvPr>
          <p:cNvSpPr txBox="1"/>
          <p:nvPr/>
        </p:nvSpPr>
        <p:spPr>
          <a:xfrm>
            <a:off x="5077039" y="4900856"/>
            <a:ext cx="46068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en-US" dirty="0">
                <a:solidFill>
                  <a:srgbClr val="00B0F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1.1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Narrow" panose="020B0606020202030204" pitchFamily="34" charset="0"/>
                <a:cs typeface="Times New Roman" panose="02020603050405020304" pitchFamily="18" charset="0"/>
              </a:rPr>
              <a:t>000 0000 0000 0000 0000 000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40B243-05F1-42DF-BCB1-DADA889E8708}"/>
              </a:ext>
            </a:extLst>
          </p:cNvPr>
          <p:cNvSpPr txBox="1"/>
          <p:nvPr/>
        </p:nvSpPr>
        <p:spPr>
          <a:xfrm>
            <a:off x="3264539" y="5369759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F7948-D2F8-4BA4-AE9A-7A799857A4A7}"/>
              </a:ext>
            </a:extLst>
          </p:cNvPr>
          <p:cNvSpPr txBox="1"/>
          <p:nvPr/>
        </p:nvSpPr>
        <p:spPr>
          <a:xfrm>
            <a:off x="3264157" y="5929313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10B2D8-C3D8-48EE-8253-E8ECDDEEC2BA}"/>
              </a:ext>
            </a:extLst>
          </p:cNvPr>
          <p:cNvSpPr txBox="1"/>
          <p:nvPr/>
        </p:nvSpPr>
        <p:spPr>
          <a:xfrm>
            <a:off x="4742895" y="4590032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2E38F-6098-45CF-8B48-C8B790E56DE1}"/>
              </a:ext>
            </a:extLst>
          </p:cNvPr>
          <p:cNvSpPr txBox="1"/>
          <p:nvPr/>
        </p:nvSpPr>
        <p:spPr>
          <a:xfrm>
            <a:off x="4746351" y="496314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3" grpId="0"/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86501467-91BB-42D4-B7C9-0D55008F6208}" type="slidenum">
              <a:rPr lang="en-AU" smtClean="0"/>
              <a:pPr/>
              <a:t>44</a:t>
            </a:fld>
            <a:endParaRPr lang="en-AU"/>
          </a:p>
        </p:txBody>
      </p:sp>
      <p:pic>
        <p:nvPicPr>
          <p:cNvPr id="86019" name="Picture 14" descr="f03-16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2451" y="1298575"/>
            <a:ext cx="5214937" cy="505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FP Adder Hardware</a:t>
            </a:r>
            <a:endParaRPr lang="en-AU"/>
          </a:p>
        </p:txBody>
      </p:sp>
      <p:sp>
        <p:nvSpPr>
          <p:cNvPr id="33797" name="AutoShape 4"/>
          <p:cNvSpPr>
            <a:spLocks/>
          </p:cNvSpPr>
          <p:nvPr/>
        </p:nvSpPr>
        <p:spPr bwMode="auto">
          <a:xfrm>
            <a:off x="6588125" y="1844675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798" name="AutoShape 5"/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799" name="AutoShape 6"/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800" name="AutoShape 7"/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801" name="Text Box 8"/>
          <p:cNvSpPr txBox="1">
            <a:spLocks noChangeArrowheads="1"/>
          </p:cNvSpPr>
          <p:nvPr/>
        </p:nvSpPr>
        <p:spPr bwMode="auto">
          <a:xfrm>
            <a:off x="6804025" y="1268413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Step 1</a:t>
            </a:r>
            <a:endParaRPr lang="en-AU" sz="16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6804025" y="270827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Step 2</a:t>
            </a:r>
            <a:endParaRPr lang="en-AU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6877050" y="4873625"/>
            <a:ext cx="777875" cy="338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Step 4</a:t>
            </a:r>
            <a:endParaRPr lang="en-AU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804" name="Text Box 11"/>
          <p:cNvSpPr txBox="1">
            <a:spLocks noChangeArrowheads="1"/>
          </p:cNvSpPr>
          <p:nvPr/>
        </p:nvSpPr>
        <p:spPr bwMode="auto">
          <a:xfrm>
            <a:off x="6877050" y="5521325"/>
            <a:ext cx="777875" cy="338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Step 5</a:t>
            </a:r>
            <a:endParaRPr lang="en-AU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805" name="AutoShape 12"/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04025" y="1628775"/>
            <a:ext cx="1728788" cy="830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FFFFFF"/>
                </a:solidFill>
                <a:cs typeface="Arial" charset="0"/>
              </a:rPr>
              <a:t>compare exponents</a:t>
            </a:r>
            <a:endParaRPr lang="en-IN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32588" y="2997200"/>
            <a:ext cx="1727200" cy="830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FFFFFF"/>
                </a:solidFill>
                <a:cs typeface="Arial" charset="0"/>
              </a:rPr>
              <a:t>equalizing exponents</a:t>
            </a:r>
            <a:endParaRPr lang="en-IN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75463" y="4076700"/>
            <a:ext cx="1728787" cy="7080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FFFFFF"/>
                </a:solidFill>
                <a:cs typeface="Arial" charset="0"/>
              </a:rPr>
              <a:t>Integer addition</a:t>
            </a:r>
            <a:endParaRPr lang="en-IN" sz="20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7812088" y="4076700"/>
            <a:ext cx="777875" cy="338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Step 3</a:t>
            </a:r>
            <a:endParaRPr lang="en-AU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92725" y="4900613"/>
            <a:ext cx="1295400" cy="400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FFFFFF"/>
                </a:solidFill>
                <a:cs typeface="Arial" charset="0"/>
              </a:rPr>
              <a:t>normalize</a:t>
            </a:r>
            <a:endParaRPr lang="en-IN" sz="20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725" y="5445125"/>
            <a:ext cx="1295400" cy="400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FFFFFF"/>
                </a:solidFill>
                <a:cs typeface="Arial" charset="0"/>
              </a:rPr>
              <a:t>round</a:t>
            </a:r>
            <a:endParaRPr lang="en-IN" sz="20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92725" y="5949950"/>
            <a:ext cx="1295400" cy="400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FFFFFF"/>
                </a:solidFill>
                <a:cs typeface="Arial" charset="0"/>
              </a:rPr>
              <a:t>Result</a:t>
            </a:r>
            <a:endParaRPr lang="en-IN" sz="20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43161C8-6A2B-4040-AB2C-808B18B54EE0}"/>
              </a:ext>
            </a:extLst>
          </p:cNvPr>
          <p:cNvSpPr/>
          <p:nvPr/>
        </p:nvSpPr>
        <p:spPr bwMode="auto">
          <a:xfrm>
            <a:off x="1259632" y="1610365"/>
            <a:ext cx="1728787" cy="738515"/>
          </a:xfrm>
          <a:prstGeom prst="ellipse">
            <a:avLst/>
          </a:prstGeom>
          <a:noFill/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905030-1726-44D4-9B60-E97F9E8EF6D0}"/>
              </a:ext>
            </a:extLst>
          </p:cNvPr>
          <p:cNvSpPr/>
          <p:nvPr/>
        </p:nvSpPr>
        <p:spPr bwMode="auto">
          <a:xfrm>
            <a:off x="1187624" y="2380630"/>
            <a:ext cx="4105101" cy="1335708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78D07D-DBEC-4F72-AB1A-F1ADC8731BD9}"/>
              </a:ext>
            </a:extLst>
          </p:cNvPr>
          <p:cNvSpPr/>
          <p:nvPr/>
        </p:nvSpPr>
        <p:spPr bwMode="auto">
          <a:xfrm>
            <a:off x="3240174" y="3729264"/>
            <a:ext cx="1728787" cy="738515"/>
          </a:xfrm>
          <a:prstGeom prst="ellipse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 animBg="1"/>
      <p:bldP spid="33801" grpId="0" animBg="1"/>
      <p:bldP spid="33802" grpId="0" animBg="1"/>
      <p:bldP spid="33803" grpId="0" animBg="1"/>
      <p:bldP spid="33804" grpId="0" animBg="1"/>
      <p:bldP spid="33805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" grpId="0" animBg="1"/>
      <p:bldP spid="3" grpId="0" animBg="1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>
            <a:extLst>
              <a:ext uri="{FF2B5EF4-FFF2-40B4-BE49-F238E27FC236}">
                <a16:creationId xmlns:a16="http://schemas.microsoft.com/office/drawing/2014/main" id="{C5F4DAC6-2518-458D-8D29-DD1A29F2E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171451"/>
            <a:ext cx="8229600" cy="792162"/>
          </a:xfrm>
        </p:spPr>
        <p:txBody>
          <a:bodyPr/>
          <a:lstStyle/>
          <a:p>
            <a:r>
              <a:rPr lang="en-US" altLang="en-US" dirty="0"/>
              <a:t>Three Extra Bits for Internal Use</a:t>
            </a:r>
          </a:p>
        </p:txBody>
      </p:sp>
      <p:sp>
        <p:nvSpPr>
          <p:cNvPr id="806915" name="Rectangle 3">
            <a:extLst>
              <a:ext uri="{FF2B5EF4-FFF2-40B4-BE49-F238E27FC236}">
                <a16:creationId xmlns:a16="http://schemas.microsoft.com/office/drawing/2014/main" id="{B45492FC-E1CF-4F4A-90F0-965B0ACDE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3074" y="1124744"/>
            <a:ext cx="8229600" cy="1368148"/>
          </a:xfrm>
        </p:spPr>
        <p:txBody>
          <a:bodyPr/>
          <a:lstStyle/>
          <a:p>
            <a:r>
              <a:rPr lang="en-US" altLang="en-US" dirty="0"/>
              <a:t>Three extra bits are added called </a:t>
            </a:r>
            <a:r>
              <a:rPr lang="en-US" altLang="en-US" dirty="0">
                <a:solidFill>
                  <a:srgbClr val="FF0000"/>
                </a:solidFill>
              </a:rPr>
              <a:t>Guard, Round, Sticky</a:t>
            </a:r>
            <a:endParaRPr lang="ar-SA" altLang="en-US" dirty="0">
              <a:solidFill>
                <a:srgbClr val="FF0000"/>
              </a:solidFill>
            </a:endParaRPr>
          </a:p>
          <a:p>
            <a:pPr lvl="1">
              <a:spcBef>
                <a:spcPct val="35000"/>
              </a:spcBef>
            </a:pPr>
            <a:r>
              <a:rPr lang="en-US" altLang="en-US" dirty="0"/>
              <a:t>To achieve accurate arithmetic such as rounding of significand, otherwise some bits would have been lost during right shifts</a:t>
            </a:r>
          </a:p>
          <a:p>
            <a:pPr lvl="1">
              <a:spcBef>
                <a:spcPct val="35000"/>
              </a:spcBef>
            </a:pPr>
            <a:r>
              <a:rPr lang="en-US" altLang="en-US" dirty="0"/>
              <a:t>Reduces hardware without compromising precision</a:t>
            </a:r>
          </a:p>
          <a:p>
            <a:pPr lvl="1">
              <a:spcBef>
                <a:spcPct val="35000"/>
              </a:spcBef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AEDE7-7A47-4527-A671-756EEAEE8E1D}"/>
              </a:ext>
            </a:extLst>
          </p:cNvPr>
          <p:cNvSpPr txBox="1"/>
          <p:nvPr/>
        </p:nvSpPr>
        <p:spPr>
          <a:xfrm>
            <a:off x="5292080" y="5342191"/>
            <a:ext cx="3240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/>
              </a:rPr>
              <a:t>Guard,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/>
              </a:rPr>
              <a:t>Round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/>
              </a:rPr>
              <a:t>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/>
              </a:rPr>
              <a:t>Sticky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Arial"/>
            </a:endParaRP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2A7E30B6-146B-4D9A-BA6C-487A34F86915}"/>
              </a:ext>
            </a:extLst>
          </p:cNvPr>
          <p:cNvCxnSpPr>
            <a:cxnSpLocks/>
          </p:cNvCxnSpPr>
          <p:nvPr/>
        </p:nvCxnSpPr>
        <p:spPr>
          <a:xfrm flipV="1">
            <a:off x="5796136" y="4581128"/>
            <a:ext cx="1512168" cy="936104"/>
          </a:xfrm>
          <a:prstGeom prst="curved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A5321FC-5423-4093-9727-3B95405A156C}"/>
              </a:ext>
            </a:extLst>
          </p:cNvPr>
          <p:cNvCxnSpPr>
            <a:cxnSpLocks/>
            <a:endCxn id="27" idx="2"/>
          </p:cNvCxnSpPr>
          <p:nvPr/>
        </p:nvCxnSpPr>
        <p:spPr>
          <a:xfrm rot="5400000" flipH="1" flipV="1">
            <a:off x="6788431" y="4604847"/>
            <a:ext cx="1036216" cy="788557"/>
          </a:xfrm>
          <a:prstGeom prst="curved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F58345E-A5FC-48E5-8A72-11023BE1DC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15976" y="4661298"/>
            <a:ext cx="969494" cy="674799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79EB5F-BBF5-45BA-B1C2-5BEBA3DC7AFA}"/>
              </a:ext>
            </a:extLst>
          </p:cNvPr>
          <p:cNvCxnSpPr>
            <a:cxnSpLocks/>
          </p:cNvCxnSpPr>
          <p:nvPr/>
        </p:nvCxnSpPr>
        <p:spPr>
          <a:xfrm>
            <a:off x="539552" y="3933056"/>
            <a:ext cx="6624736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C445A64-72CC-415B-8EE5-A12A22B00F3D}"/>
              </a:ext>
            </a:extLst>
          </p:cNvPr>
          <p:cNvSpPr txBox="1"/>
          <p:nvPr/>
        </p:nvSpPr>
        <p:spPr>
          <a:xfrm>
            <a:off x="2846615" y="3507395"/>
            <a:ext cx="350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/>
              </a:rPr>
              <a:t>FP fields (32 or 64 bits)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0302C9-8565-4C70-A86A-4880527A8CF1}"/>
              </a:ext>
            </a:extLst>
          </p:cNvPr>
          <p:cNvSpPr txBox="1"/>
          <p:nvPr/>
        </p:nvSpPr>
        <p:spPr>
          <a:xfrm>
            <a:off x="6084168" y="6012915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/>
              </a:rPr>
              <a:t>Logical OR of all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/>
              </a:rPr>
              <a:t>shifted-out bits after 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8BB12C-C6C5-4C9E-B555-ECFF5D36C7F1}"/>
              </a:ext>
            </a:extLst>
          </p:cNvPr>
          <p:cNvCxnSpPr>
            <a:cxnSpLocks/>
          </p:cNvCxnSpPr>
          <p:nvPr/>
        </p:nvCxnSpPr>
        <p:spPr>
          <a:xfrm flipV="1">
            <a:off x="7351251" y="5733256"/>
            <a:ext cx="438991" cy="2416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3BC1126-CB82-4EA7-9ADC-C78CA7DA3490}"/>
              </a:ext>
            </a:extLst>
          </p:cNvPr>
          <p:cNvSpPr/>
          <p:nvPr/>
        </p:nvSpPr>
        <p:spPr>
          <a:xfrm>
            <a:off x="5641153" y="5974953"/>
            <a:ext cx="3096344" cy="8381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8EBE4F1E-E96A-4384-BD9E-F9E59B1FD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4074348"/>
            <a:ext cx="6480720" cy="40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580F5D73-6EE7-43DB-B217-FC3E65FDA497}"/>
              </a:ext>
            </a:extLst>
          </p:cNvPr>
          <p:cNvSpPr>
            <a:spLocks noChangeShapeType="1"/>
          </p:cNvSpPr>
          <p:nvPr/>
        </p:nvSpPr>
        <p:spPr bwMode="auto">
          <a:xfrm>
            <a:off x="905818" y="4067998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" name="Line 6">
            <a:extLst>
              <a:ext uri="{FF2B5EF4-FFF2-40B4-BE49-F238E27FC236}">
                <a16:creationId xmlns:a16="http://schemas.microsoft.com/office/drawing/2014/main" id="{5764473B-6700-49CC-9CAC-A591649884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1818" y="4067998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2B657B12-4EA6-489A-8D52-BDDE299D5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18" y="4144198"/>
            <a:ext cx="550486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E1AE37A3-AF89-4652-A3ED-65AB35FAA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318" y="4144198"/>
            <a:ext cx="550486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C3622252-897C-45DB-B831-39706B95D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4115618"/>
            <a:ext cx="625552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 dirty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5D4786-F28F-44C7-BF97-33BE10D4E5ED}"/>
              </a:ext>
            </a:extLst>
          </p:cNvPr>
          <p:cNvGrpSpPr/>
          <p:nvPr/>
        </p:nvGrpSpPr>
        <p:grpSpPr>
          <a:xfrm>
            <a:off x="7119755" y="3820805"/>
            <a:ext cx="1117675" cy="672912"/>
            <a:chOff x="7119755" y="3820805"/>
            <a:chExt cx="1117675" cy="672912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761A1CE9-8ADC-487F-9D00-300AC95DD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205" y="4074617"/>
              <a:ext cx="1073225" cy="406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8" name="Line 5">
              <a:extLst>
                <a:ext uri="{FF2B5EF4-FFF2-40B4-BE49-F238E27FC236}">
                  <a16:creationId xmlns:a16="http://schemas.microsoft.com/office/drawing/2014/main" id="{8787E8E3-BBE2-41F5-ACD5-8717F11C0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2320" y="4068267"/>
              <a:ext cx="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IN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9" name="Line 6">
              <a:extLst>
                <a:ext uri="{FF2B5EF4-FFF2-40B4-BE49-F238E27FC236}">
                  <a16:creationId xmlns:a16="http://schemas.microsoft.com/office/drawing/2014/main" id="{2E2A0E31-316D-49EC-A57C-852717E8A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5151" y="4074617"/>
              <a:ext cx="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IN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7E3EB921-6FDE-447A-9F91-3DE1071A7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555" y="3826967"/>
              <a:ext cx="254000" cy="2841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800" b="1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2DEED624-45AE-4DEC-8582-27DBF7AEE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7939" y="3826967"/>
              <a:ext cx="256480" cy="2867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3" name="Rectangle 14">
              <a:extLst>
                <a:ext uri="{FF2B5EF4-FFF2-40B4-BE49-F238E27FC236}">
                  <a16:creationId xmlns:a16="http://schemas.microsoft.com/office/drawing/2014/main" id="{8CE9BC68-5E81-43EC-A4DB-8A5703B05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9755" y="4144467"/>
              <a:ext cx="307777" cy="2867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sp>
          <p:nvSpPr>
            <p:cNvPr id="34" name="Rectangle 15">
              <a:extLst>
                <a:ext uri="{FF2B5EF4-FFF2-40B4-BE49-F238E27FC236}">
                  <a16:creationId xmlns:a16="http://schemas.microsoft.com/office/drawing/2014/main" id="{61FD84E8-9876-42FD-9FC2-9FE20E724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5201" y="4134444"/>
              <a:ext cx="294953" cy="2867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</a:t>
              </a:r>
            </a:p>
          </p:txBody>
        </p:sp>
        <p:sp>
          <p:nvSpPr>
            <p:cNvPr id="35" name="Rectangle 16">
              <a:extLst>
                <a:ext uri="{FF2B5EF4-FFF2-40B4-BE49-F238E27FC236}">
                  <a16:creationId xmlns:a16="http://schemas.microsoft.com/office/drawing/2014/main" id="{3C46C696-2FD2-4B4A-A3E9-DCFADF1BA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6281" y="4142085"/>
              <a:ext cx="282129" cy="2867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36" name="Rectangle 8">
              <a:extLst>
                <a:ext uri="{FF2B5EF4-FFF2-40B4-BE49-F238E27FC236}">
                  <a16:creationId xmlns:a16="http://schemas.microsoft.com/office/drawing/2014/main" id="{D27F24AF-A9D5-48AE-83E2-040D58A6A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1643" y="3820805"/>
              <a:ext cx="256480" cy="2867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10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>
            <a:extLst>
              <a:ext uri="{FF2B5EF4-FFF2-40B4-BE49-F238E27FC236}">
                <a16:creationId xmlns:a16="http://schemas.microsoft.com/office/drawing/2014/main" id="{28F05CBC-547B-47C7-90B7-584FB64BA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Guard Bit</a:t>
            </a:r>
          </a:p>
        </p:txBody>
      </p:sp>
      <p:sp>
        <p:nvSpPr>
          <p:cNvPr id="777219" name="Rectangle 3">
            <a:extLst>
              <a:ext uri="{FF2B5EF4-FFF2-40B4-BE49-F238E27FC236}">
                <a16:creationId xmlns:a16="http://schemas.microsoft.com/office/drawing/2014/main" id="{952ED16A-BEC3-48D9-AFF6-3C94F566B0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928530"/>
            <a:ext cx="8229600" cy="3654152"/>
          </a:xfrm>
        </p:spPr>
        <p:txBody>
          <a:bodyPr/>
          <a:lstStyle/>
          <a:p>
            <a:r>
              <a:rPr lang="en-US" altLang="en-US" dirty="0"/>
              <a:t>When we shift bits to the right for alignment, some bits are lost</a:t>
            </a:r>
          </a:p>
          <a:p>
            <a:r>
              <a:rPr lang="en-US" altLang="en-US" dirty="0"/>
              <a:t>We may need to shift the result to the left for normalization after operation</a:t>
            </a:r>
          </a:p>
          <a:p>
            <a:r>
              <a:rPr lang="en-US" altLang="en-US" dirty="0"/>
              <a:t>Storing the lost bits shifted to the right will make results more accurate during normalization</a:t>
            </a:r>
          </a:p>
          <a:p>
            <a:r>
              <a:rPr lang="en-US" altLang="en-US" dirty="0"/>
              <a:t>Round and Sticky bits provide further handles for accurate rounding</a:t>
            </a:r>
          </a:p>
        </p:txBody>
      </p:sp>
    </p:spTree>
    <p:extLst>
      <p:ext uri="{BB962C8B-B14F-4D97-AF65-F5344CB8AC3E}">
        <p14:creationId xmlns:p14="http://schemas.microsoft.com/office/powerpoint/2010/main" val="107121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1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5" name="Rectangle 3">
            <a:extLst>
              <a:ext uri="{FF2B5EF4-FFF2-40B4-BE49-F238E27FC236}">
                <a16:creationId xmlns:a16="http://schemas.microsoft.com/office/drawing/2014/main" id="{0DDE3F3A-EB01-402F-8B66-A14CA68D3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Guard, Round, and Sticky Bits</a:t>
            </a:r>
          </a:p>
        </p:txBody>
      </p:sp>
      <p:sp>
        <p:nvSpPr>
          <p:cNvPr id="745476" name="Rectangle 4">
            <a:extLst>
              <a:ext uri="{FF2B5EF4-FFF2-40B4-BE49-F238E27FC236}">
                <a16:creationId xmlns:a16="http://schemas.microsoft.com/office/drawing/2014/main" id="{E614AE6D-9B86-4A14-AC4E-4A35BAC258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0334" y="1120638"/>
            <a:ext cx="8229600" cy="5143500"/>
          </a:xfrm>
        </p:spPr>
        <p:txBody>
          <a:bodyPr/>
          <a:lstStyle/>
          <a:p>
            <a:pPr marL="349250" indent="-349250">
              <a:spcBef>
                <a:spcPct val="35000"/>
              </a:spcBef>
              <a:tabLst>
                <a:tab pos="2000250" algn="l"/>
              </a:tabLst>
            </a:pPr>
            <a:r>
              <a:rPr lang="en-US" altLang="en-US" dirty="0"/>
              <a:t>Two extra bits are needed for rounding</a:t>
            </a:r>
          </a:p>
          <a:p>
            <a:pPr marL="739775" lvl="1" indent="-276225">
              <a:spcBef>
                <a:spcPct val="35000"/>
              </a:spcBef>
              <a:tabLst>
                <a:tab pos="2000250" algn="l"/>
              </a:tabLst>
            </a:pPr>
            <a:r>
              <a:rPr lang="en-US" altLang="en-US" dirty="0"/>
              <a:t>Rounding performed after </a:t>
            </a:r>
            <a:r>
              <a:rPr lang="en-US" altLang="en-US" dirty="0">
                <a:solidFill>
                  <a:srgbClr val="FF0000"/>
                </a:solidFill>
              </a:rPr>
              <a:t>normalizing</a:t>
            </a:r>
            <a:r>
              <a:rPr lang="en-US" altLang="en-US" dirty="0"/>
              <a:t> a result significand</a:t>
            </a:r>
          </a:p>
          <a:p>
            <a:pPr marL="739775" lvl="1" indent="-276225">
              <a:spcBef>
                <a:spcPct val="35000"/>
              </a:spcBef>
              <a:tabLst>
                <a:tab pos="2000250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Round bit:</a:t>
            </a:r>
            <a:r>
              <a:rPr lang="en-US" altLang="en-US" dirty="0"/>
              <a:t>	appears after the guard bit</a:t>
            </a:r>
          </a:p>
          <a:p>
            <a:pPr marL="739775" lvl="1" indent="-276225">
              <a:spcBef>
                <a:spcPct val="35000"/>
              </a:spcBef>
              <a:tabLst>
                <a:tab pos="2000250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Sticky bit:</a:t>
            </a:r>
            <a:r>
              <a:rPr lang="en-US" altLang="en-US" dirty="0"/>
              <a:t>	appears after the round bit (</a:t>
            </a:r>
            <a:r>
              <a:rPr lang="en-US" altLang="en-US" dirty="0">
                <a:solidFill>
                  <a:srgbClr val="FF0000"/>
                </a:solidFill>
              </a:rPr>
              <a:t>OR of all additional bits</a:t>
            </a:r>
            <a:r>
              <a:rPr lang="en-US" altLang="en-US" dirty="0"/>
              <a:t>)</a:t>
            </a:r>
          </a:p>
        </p:txBody>
      </p:sp>
      <p:sp>
        <p:nvSpPr>
          <p:cNvPr id="745496" name="Text Box 24">
            <a:extLst>
              <a:ext uri="{FF2B5EF4-FFF2-40B4-BE49-F238E27FC236}">
                <a16:creationId xmlns:a16="http://schemas.microsoft.com/office/drawing/2014/main" id="{9F9177F3-EF09-4433-995E-04DC6E2D9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668713"/>
            <a:ext cx="8532812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8650" algn="l"/>
              </a:tabLst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1.00000000000000000000000           × 2</a:t>
            </a:r>
            <a:r>
              <a:rPr kumimoji="0" lang="en-US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</a:t>
            </a:r>
            <a:endParaRPr kumimoji="0" lang="en-US" altLang="en-US" sz="2000" b="1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8650" algn="l"/>
              </a:tabLst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0.01111111111111111111111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1 1 00110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× 2</a:t>
            </a:r>
            <a:r>
              <a:rPr kumimoji="0" lang="en-US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(shifted right 7 bits)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8650" algn="l"/>
              </a:tabLst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0.10000000000000000000001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1 1   1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× 2</a:t>
            </a:r>
            <a:r>
              <a:rPr kumimoji="0" lang="en-US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r>
              <a:rPr kumimoji="0" lang="en-US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8650" algn="l"/>
              </a:tabLst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1.00000000000000000000000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1 1   1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× 2</a:t>
            </a:r>
            <a:r>
              <a:rPr kumimoji="0" lang="en-US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normalized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45497" name="Line 25">
            <a:extLst>
              <a:ext uri="{FF2B5EF4-FFF2-40B4-BE49-F238E27FC236}">
                <a16:creationId xmlns:a16="http://schemas.microsoft.com/office/drawing/2014/main" id="{58DDC57E-43F8-418E-890C-4A931E5682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825" y="4476750"/>
            <a:ext cx="3840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745499" name="Group 27">
            <a:extLst>
              <a:ext uri="{FF2B5EF4-FFF2-40B4-BE49-F238E27FC236}">
                <a16:creationId xmlns:a16="http://schemas.microsoft.com/office/drawing/2014/main" id="{4F2B1340-72B1-4E63-BDFE-7FBC4885B168}"/>
              </a:ext>
            </a:extLst>
          </p:cNvPr>
          <p:cNvGrpSpPr>
            <a:grpSpLocks/>
          </p:cNvGrpSpPr>
          <p:nvPr/>
        </p:nvGrpSpPr>
        <p:grpSpPr bwMode="auto">
          <a:xfrm>
            <a:off x="4721225" y="4581525"/>
            <a:ext cx="333375" cy="596900"/>
            <a:chOff x="3146" y="3204"/>
            <a:chExt cx="210" cy="376"/>
          </a:xfrm>
        </p:grpSpPr>
        <p:sp>
          <p:nvSpPr>
            <p:cNvPr id="745500" name="Line 28">
              <a:extLst>
                <a:ext uri="{FF2B5EF4-FFF2-40B4-BE49-F238E27FC236}">
                  <a16:creationId xmlns:a16="http://schemas.microsoft.com/office/drawing/2014/main" id="{1A18846C-8C5E-4013-8A9E-968DA92F7A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6" y="3402"/>
              <a:ext cx="91" cy="17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45501" name="Oval 29">
              <a:extLst>
                <a:ext uri="{FF2B5EF4-FFF2-40B4-BE49-F238E27FC236}">
                  <a16:creationId xmlns:a16="http://schemas.microsoft.com/office/drawing/2014/main" id="{5C0A9971-123D-4138-997D-48F01487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2" y="3204"/>
              <a:ext cx="144" cy="20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745502" name="Group 30">
            <a:extLst>
              <a:ext uri="{FF2B5EF4-FFF2-40B4-BE49-F238E27FC236}">
                <a16:creationId xmlns:a16="http://schemas.microsoft.com/office/drawing/2014/main" id="{06001C4A-F447-408B-BD56-AE978A2385F1}"/>
              </a:ext>
            </a:extLst>
          </p:cNvPr>
          <p:cNvGrpSpPr>
            <a:grpSpLocks/>
          </p:cNvGrpSpPr>
          <p:nvPr/>
        </p:nvGrpSpPr>
        <p:grpSpPr bwMode="auto">
          <a:xfrm>
            <a:off x="3948113" y="5103813"/>
            <a:ext cx="1417637" cy="701675"/>
            <a:chOff x="2659" y="3533"/>
            <a:chExt cx="893" cy="442"/>
          </a:xfrm>
        </p:grpSpPr>
        <p:sp>
          <p:nvSpPr>
            <p:cNvPr id="745503" name="Text Box 31">
              <a:extLst>
                <a:ext uri="{FF2B5EF4-FFF2-40B4-BE49-F238E27FC236}">
                  <a16:creationId xmlns:a16="http://schemas.microsoft.com/office/drawing/2014/main" id="{7AA43865-81BD-4D52-9256-2AE4297E3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9" y="3744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Round bit</a:t>
              </a:r>
            </a:p>
          </p:txBody>
        </p:sp>
        <p:sp>
          <p:nvSpPr>
            <p:cNvPr id="745504" name="Oval 32">
              <a:extLst>
                <a:ext uri="{FF2B5EF4-FFF2-40B4-BE49-F238E27FC236}">
                  <a16:creationId xmlns:a16="http://schemas.microsoft.com/office/drawing/2014/main" id="{CA89522C-D110-4970-B49A-2E90DFDDB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533"/>
              <a:ext cx="144" cy="20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45505" name="Freeform 33">
              <a:extLst>
                <a:ext uri="{FF2B5EF4-FFF2-40B4-BE49-F238E27FC236}">
                  <a16:creationId xmlns:a16="http://schemas.microsoft.com/office/drawing/2014/main" id="{523B82D2-E895-47C5-85C6-BC59A9870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3773"/>
              <a:ext cx="128" cy="104"/>
            </a:xfrm>
            <a:custGeom>
              <a:avLst/>
              <a:gdLst>
                <a:gd name="T0" fmla="*/ 0 w 116"/>
                <a:gd name="T1" fmla="*/ 115 h 115"/>
                <a:gd name="T2" fmla="*/ 116 w 116"/>
                <a:gd name="T3" fmla="*/ 115 h 115"/>
                <a:gd name="T4" fmla="*/ 116 w 116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15">
                  <a:moveTo>
                    <a:pt x="0" y="115"/>
                  </a:moveTo>
                  <a:lnTo>
                    <a:pt x="116" y="115"/>
                  </a:lnTo>
                  <a:lnTo>
                    <a:pt x="116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745506" name="Group 34">
            <a:extLst>
              <a:ext uri="{FF2B5EF4-FFF2-40B4-BE49-F238E27FC236}">
                <a16:creationId xmlns:a16="http://schemas.microsoft.com/office/drawing/2014/main" id="{228F4E5B-9724-4F59-A185-EC4AD932EA13}"/>
              </a:ext>
            </a:extLst>
          </p:cNvPr>
          <p:cNvGrpSpPr>
            <a:grpSpLocks/>
          </p:cNvGrpSpPr>
          <p:nvPr/>
        </p:nvGrpSpPr>
        <p:grpSpPr bwMode="auto">
          <a:xfrm>
            <a:off x="5749925" y="5103813"/>
            <a:ext cx="1444625" cy="700087"/>
            <a:chOff x="3794" y="3533"/>
            <a:chExt cx="910" cy="441"/>
          </a:xfrm>
        </p:grpSpPr>
        <p:sp>
          <p:nvSpPr>
            <p:cNvPr id="745507" name="Text Box 35">
              <a:extLst>
                <a:ext uri="{FF2B5EF4-FFF2-40B4-BE49-F238E27FC236}">
                  <a16:creationId xmlns:a16="http://schemas.microsoft.com/office/drawing/2014/main" id="{CC5573FC-9CCF-4FC7-A884-85F3826E8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743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Sticky bit</a:t>
              </a:r>
            </a:p>
          </p:txBody>
        </p:sp>
        <p:sp>
          <p:nvSpPr>
            <p:cNvPr id="745508" name="Oval 36">
              <a:extLst>
                <a:ext uri="{FF2B5EF4-FFF2-40B4-BE49-F238E27FC236}">
                  <a16:creationId xmlns:a16="http://schemas.microsoft.com/office/drawing/2014/main" id="{2BE7DF9D-F865-495E-992D-781FC2C7D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" y="3533"/>
              <a:ext cx="144" cy="20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45509" name="Freeform 37">
              <a:extLst>
                <a:ext uri="{FF2B5EF4-FFF2-40B4-BE49-F238E27FC236}">
                  <a16:creationId xmlns:a16="http://schemas.microsoft.com/office/drawing/2014/main" id="{99EAA7B3-E1AD-435B-B8B1-209E37B27C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69" y="3773"/>
              <a:ext cx="128" cy="104"/>
            </a:xfrm>
            <a:custGeom>
              <a:avLst/>
              <a:gdLst>
                <a:gd name="T0" fmla="*/ 0 w 116"/>
                <a:gd name="T1" fmla="*/ 115 h 115"/>
                <a:gd name="T2" fmla="*/ 116 w 116"/>
                <a:gd name="T3" fmla="*/ 115 h 115"/>
                <a:gd name="T4" fmla="*/ 116 w 116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15">
                  <a:moveTo>
                    <a:pt x="0" y="115"/>
                  </a:moveTo>
                  <a:lnTo>
                    <a:pt x="116" y="115"/>
                  </a:lnTo>
                  <a:lnTo>
                    <a:pt x="116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745511" name="Text Box 39">
            <a:extLst>
              <a:ext uri="{FF2B5EF4-FFF2-40B4-BE49-F238E27FC236}">
                <a16:creationId xmlns:a16="http://schemas.microsoft.com/office/drawing/2014/main" id="{76393BB7-80DD-466C-9F94-35E39BA1E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0" y="3744913"/>
            <a:ext cx="1006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OR-reduce</a:t>
            </a:r>
          </a:p>
        </p:txBody>
      </p:sp>
      <p:sp>
        <p:nvSpPr>
          <p:cNvPr id="745512" name="AutoShape 40">
            <a:extLst>
              <a:ext uri="{FF2B5EF4-FFF2-40B4-BE49-F238E27FC236}">
                <a16:creationId xmlns:a16="http://schemas.microsoft.com/office/drawing/2014/main" id="{6AFC7716-035F-4CF6-9162-4B127D352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825" y="4070350"/>
            <a:ext cx="822325" cy="319088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745513" name="Group 41">
            <a:extLst>
              <a:ext uri="{FF2B5EF4-FFF2-40B4-BE49-F238E27FC236}">
                <a16:creationId xmlns:a16="http://schemas.microsoft.com/office/drawing/2014/main" id="{F2315667-1EFD-47AC-A2E2-09E226BEB662}"/>
              </a:ext>
            </a:extLst>
          </p:cNvPr>
          <p:cNvGrpSpPr>
            <a:grpSpLocks/>
          </p:cNvGrpSpPr>
          <p:nvPr/>
        </p:nvGrpSpPr>
        <p:grpSpPr bwMode="auto">
          <a:xfrm>
            <a:off x="5745163" y="4387850"/>
            <a:ext cx="228600" cy="512763"/>
            <a:chOff x="3791" y="3082"/>
            <a:chExt cx="144" cy="323"/>
          </a:xfrm>
        </p:grpSpPr>
        <p:sp>
          <p:nvSpPr>
            <p:cNvPr id="745514" name="Oval 42">
              <a:extLst>
                <a:ext uri="{FF2B5EF4-FFF2-40B4-BE49-F238E27FC236}">
                  <a16:creationId xmlns:a16="http://schemas.microsoft.com/office/drawing/2014/main" id="{DFE159A8-4E98-4AAD-B62A-CA22D596D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1" y="3204"/>
              <a:ext cx="144" cy="20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45515" name="Line 43">
              <a:extLst>
                <a:ext uri="{FF2B5EF4-FFF2-40B4-BE49-F238E27FC236}">
                  <a16:creationId xmlns:a16="http://schemas.microsoft.com/office/drawing/2014/main" id="{9F2147A3-F921-446D-A27A-342C8624B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3" y="3082"/>
              <a:ext cx="0" cy="11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745521" name="Text Box 49">
            <a:extLst>
              <a:ext uri="{FF2B5EF4-FFF2-40B4-BE49-F238E27FC236}">
                <a16:creationId xmlns:a16="http://schemas.microsoft.com/office/drawing/2014/main" id="{4D5464AA-CFF2-4267-B813-A07000DE0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487" y="3398043"/>
            <a:ext cx="1081087" cy="252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Guard bit</a:t>
            </a:r>
          </a:p>
        </p:txBody>
      </p:sp>
      <p:sp>
        <p:nvSpPr>
          <p:cNvPr id="745522" name="Oval 50">
            <a:extLst>
              <a:ext uri="{FF2B5EF4-FFF2-40B4-BE49-F238E27FC236}">
                <a16:creationId xmlns:a16="http://schemas.microsoft.com/office/drawing/2014/main" id="{6CF55053-F823-4ECB-A501-CEA889312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413" y="4040188"/>
            <a:ext cx="228600" cy="319087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45523" name="Line 51">
            <a:extLst>
              <a:ext uri="{FF2B5EF4-FFF2-40B4-BE49-F238E27FC236}">
                <a16:creationId xmlns:a16="http://schemas.microsoft.com/office/drawing/2014/main" id="{0A9FEEEC-4BAC-4325-9C89-FEBB416C69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3800" y="3681413"/>
            <a:ext cx="144463" cy="32385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Text Box 31">
            <a:extLst>
              <a:ext uri="{FF2B5EF4-FFF2-40B4-BE49-F238E27FC236}">
                <a16:creationId xmlns:a16="http://schemas.microsoft.com/office/drawing/2014/main" id="{7F716372-94A2-4BB4-B8E2-6D57A2BDD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6703" y="33147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Round bit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459E270E-1185-4B7E-95A3-A6ED0ADE218F}"/>
              </a:ext>
            </a:extLst>
          </p:cNvPr>
          <p:cNvCxnSpPr/>
          <p:nvPr/>
        </p:nvCxnSpPr>
        <p:spPr>
          <a:xfrm rot="10800000" flipV="1">
            <a:off x="5248276" y="3555205"/>
            <a:ext cx="823913" cy="556419"/>
          </a:xfrm>
          <a:prstGeom prst="curvedConnector3">
            <a:avLst>
              <a:gd name="adj1" fmla="val 80097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F0291-C611-4DCE-B13E-E69F2784E796}"/>
              </a:ext>
            </a:extLst>
          </p:cNvPr>
          <p:cNvSpPr txBox="1"/>
          <p:nvPr/>
        </p:nvSpPr>
        <p:spPr>
          <a:xfrm>
            <a:off x="923008" y="5812130"/>
            <a:ext cx="52331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0.11111111111111111111110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× 2</a:t>
            </a:r>
            <a:r>
              <a:rPr kumimoji="0" lang="en-US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 </a:t>
            </a:r>
            <a:endParaRPr lang="en-IN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366A73-9E4A-448D-80B8-7D81508EA79F}"/>
              </a:ext>
            </a:extLst>
          </p:cNvPr>
          <p:cNvSpPr txBox="1"/>
          <p:nvPr/>
        </p:nvSpPr>
        <p:spPr>
          <a:xfrm>
            <a:off x="923008" y="6261070"/>
            <a:ext cx="4878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.11111111111111111111110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× 2</a:t>
            </a:r>
            <a:r>
              <a:rPr lang="en-US" altLang="en-US" sz="2000" b="1" baseline="30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82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97" grpId="0" animBg="1"/>
      <p:bldP spid="745511" grpId="0"/>
      <p:bldP spid="745512" grpId="0" animBg="1"/>
      <p:bldP spid="745521" grpId="0" animBg="1"/>
      <p:bldP spid="745522" grpId="0" animBg="1"/>
      <p:bldP spid="745523" grpId="0" animBg="1"/>
      <p:bldP spid="25" grpId="0"/>
      <p:bldP spid="38" grpId="0"/>
      <p:bldP spid="4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F45D220F-70C5-4940-80CD-A8A500C401F9}" type="slidenum">
              <a:rPr lang="en-AU" smtClean="0"/>
              <a:pPr/>
              <a:t>48</a:t>
            </a:fld>
            <a:endParaRPr lang="en-AU"/>
          </a:p>
        </p:txBody>
      </p:sp>
      <p:sp>
        <p:nvSpPr>
          <p:cNvPr id="880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Floating-Point Multiplication</a:t>
            </a:r>
            <a:endParaRPr lang="en-AU"/>
          </a:p>
        </p:txBody>
      </p:sp>
      <p:sp>
        <p:nvSpPr>
          <p:cNvPr id="880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Now consider a 3-digit mantissa binary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1.000</a:t>
            </a:r>
            <a:r>
              <a:rPr lang="en-US" sz="2000" baseline="-25000" dirty="0"/>
              <a:t>2</a:t>
            </a:r>
            <a:r>
              <a:rPr lang="en-US" sz="2000" dirty="0"/>
              <a:t> × 2</a:t>
            </a:r>
            <a:r>
              <a:rPr lang="en-US" sz="2000" baseline="30000" dirty="0"/>
              <a:t>–1</a:t>
            </a:r>
            <a:r>
              <a:rPr lang="en-US" sz="2000" dirty="0"/>
              <a:t> × </a:t>
            </a:r>
            <a:r>
              <a:rPr lang="en-US" sz="2000" dirty="0">
                <a:solidFill>
                  <a:srgbClr val="FF0000"/>
                </a:solidFill>
              </a:rPr>
              <a:t>–1.110</a:t>
            </a:r>
            <a:r>
              <a:rPr lang="en-US" sz="2000" baseline="-25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rgbClr val="FF0000"/>
                </a:solidFill>
              </a:rPr>
              <a:t> × 2</a:t>
            </a:r>
            <a:r>
              <a:rPr lang="en-US" sz="2000" baseline="30000" dirty="0">
                <a:solidFill>
                  <a:srgbClr val="FF0000"/>
                </a:solidFill>
              </a:rPr>
              <a:t>–2</a:t>
            </a:r>
            <a:r>
              <a:rPr lang="en-US" sz="2000" dirty="0">
                <a:solidFill>
                  <a:srgbClr val="FF0000"/>
                </a:solidFill>
              </a:rPr>
              <a:t>             </a:t>
            </a:r>
            <a:r>
              <a:rPr lang="en-US" sz="2000" dirty="0">
                <a:solidFill>
                  <a:srgbClr val="C00000"/>
                </a:solidFill>
              </a:rPr>
              <a:t>(0.5 × –0.4375)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1. Add exponents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Unbiased: –1 + –2 = –3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Biased: (–1 + 127) + (–2 + 127) = –3 + 254 </a:t>
            </a:r>
            <a:r>
              <a:rPr lang="en-US" sz="2000" dirty="0">
                <a:solidFill>
                  <a:srgbClr val="C00000"/>
                </a:solidFill>
              </a:rPr>
              <a:t>– 127 </a:t>
            </a:r>
            <a:r>
              <a:rPr lang="en-US" sz="2000" dirty="0"/>
              <a:t>= –3 + 127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2. Multiply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1.000</a:t>
            </a:r>
            <a:r>
              <a:rPr lang="en-US" sz="2000" baseline="-25000" dirty="0"/>
              <a:t>2</a:t>
            </a:r>
            <a:r>
              <a:rPr lang="en-US" sz="2000" dirty="0"/>
              <a:t> × 1.110</a:t>
            </a:r>
            <a:r>
              <a:rPr lang="en-US" sz="2000" baseline="-25000" dirty="0"/>
              <a:t>2</a:t>
            </a:r>
            <a:r>
              <a:rPr lang="en-US" sz="2000" dirty="0"/>
              <a:t> = 1.1102  </a:t>
            </a:r>
            <a:r>
              <a:rPr lang="en-US" sz="2000" dirty="0">
                <a:sym typeface="Symbol" pitchFamily="18" charset="2"/>
              </a:rPr>
              <a:t>  </a:t>
            </a:r>
            <a:r>
              <a:rPr lang="en-US" sz="2000" dirty="0"/>
              <a:t>1.110</a:t>
            </a:r>
            <a:r>
              <a:rPr lang="en-US" sz="2000" baseline="-25000" dirty="0"/>
              <a:t>2</a:t>
            </a:r>
            <a:r>
              <a:rPr lang="en-US" sz="2000" dirty="0"/>
              <a:t> × 2</a:t>
            </a:r>
            <a:r>
              <a:rPr lang="en-US" sz="2000" baseline="30000" dirty="0"/>
              <a:t>–3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1.110</a:t>
            </a:r>
            <a:r>
              <a:rPr lang="en-US" sz="2000" baseline="-25000" dirty="0"/>
              <a:t>2</a:t>
            </a:r>
            <a:r>
              <a:rPr lang="en-US" sz="2000" dirty="0"/>
              <a:t> × 2</a:t>
            </a:r>
            <a:r>
              <a:rPr lang="en-US" sz="2000" baseline="30000" dirty="0"/>
              <a:t>–3</a:t>
            </a:r>
            <a:r>
              <a:rPr lang="en-US" sz="2000" dirty="0"/>
              <a:t> (no change) with no over/underflow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1.110</a:t>
            </a:r>
            <a:r>
              <a:rPr lang="en-US" sz="2000" baseline="-25000" dirty="0"/>
              <a:t>2</a:t>
            </a:r>
            <a:r>
              <a:rPr lang="en-US" sz="2000" dirty="0"/>
              <a:t> × 2</a:t>
            </a:r>
            <a:r>
              <a:rPr lang="en-US" sz="2000" baseline="30000" dirty="0"/>
              <a:t>–3</a:t>
            </a:r>
            <a:r>
              <a:rPr lang="en-US" sz="2000" dirty="0"/>
              <a:t> (no change)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5. Determine sign: +</a:t>
            </a:r>
            <a:r>
              <a:rPr lang="en-US" sz="2400" dirty="0" err="1"/>
              <a:t>ve</a:t>
            </a:r>
            <a:r>
              <a:rPr lang="en-US" sz="2400" dirty="0"/>
              <a:t> × –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 </a:t>
            </a:r>
            <a:r>
              <a:rPr lang="en-US" sz="2400" dirty="0"/>
              <a:t>–</a:t>
            </a:r>
            <a:r>
              <a:rPr lang="en-US" sz="2400" dirty="0" err="1"/>
              <a:t>ve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–1.110</a:t>
            </a:r>
            <a:r>
              <a:rPr lang="en-US" sz="2000" baseline="-25000" dirty="0"/>
              <a:t>2</a:t>
            </a:r>
            <a:r>
              <a:rPr lang="en-US" sz="2000" dirty="0"/>
              <a:t> × 2</a:t>
            </a:r>
            <a:r>
              <a:rPr lang="en-US" sz="2000" baseline="30000" dirty="0"/>
              <a:t>–3</a:t>
            </a:r>
            <a:r>
              <a:rPr lang="en-US" sz="2000" dirty="0"/>
              <a:t>  = –0.21875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Point Multiplication</a:t>
            </a:r>
            <a:endParaRPr lang="en-IN"/>
          </a:p>
        </p:txBody>
      </p:sp>
      <p:pic>
        <p:nvPicPr>
          <p:cNvPr id="890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-13823" y="990600"/>
            <a:ext cx="4960398" cy="531872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1ABDC8-1D49-4EA1-B1DC-AB7A8CB25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575" y="1196752"/>
            <a:ext cx="4262558" cy="3672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F30B960E-34D7-444B-AD3D-89D171E4C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0779" y="116632"/>
            <a:ext cx="8080375" cy="873968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effectLst/>
              </a:rPr>
              <a:t>Booth’s Encoding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6546A877-7FA5-4958-A4FD-F97E229A8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2846" y="836712"/>
            <a:ext cx="8358307" cy="4114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Multiply </a:t>
            </a:r>
            <a:r>
              <a:rPr lang="en-US" altLang="en-US" sz="2800" i="1" dirty="0"/>
              <a:t>x</a:t>
            </a:r>
            <a:r>
              <a:rPr lang="en-US" altLang="en-US" sz="2800" dirty="0"/>
              <a:t> by 0111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  </a:t>
            </a:r>
            <a:r>
              <a:rPr lang="en-US" altLang="en-US" sz="2800" i="1" dirty="0"/>
              <a:t>x</a:t>
            </a:r>
            <a:r>
              <a:rPr lang="en-US" altLang="en-US" sz="2800" dirty="0"/>
              <a:t> (multiplicand); 0111 (multiplier) =&gt; </a:t>
            </a:r>
            <a:r>
              <a:rPr lang="en-US" altLang="en-US" sz="2800" i="1" dirty="0"/>
              <a:t>x</a:t>
            </a:r>
            <a:r>
              <a:rPr lang="en-US" altLang="en-US" sz="2800" dirty="0"/>
              <a:t> ×7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Search for a run of ‘1’ bits in the multiplier</a:t>
            </a:r>
          </a:p>
          <a:p>
            <a:pPr lvl="1" eaLnBrk="1" hangingPunct="1"/>
            <a:r>
              <a:rPr lang="en-US" altLang="en-US" sz="2400" dirty="0"/>
              <a:t>e.g. ‘0111’ has a run of 3 consecutive ‘1’ bits</a:t>
            </a:r>
          </a:p>
          <a:p>
            <a:pPr lvl="1" eaLnBrk="1" hangingPunct="1"/>
            <a:r>
              <a:rPr lang="en-US" altLang="en-US" sz="2400" dirty="0"/>
              <a:t>Multiplying by ‘0111’ (7 in decimal) is equivalent to multiplying by 8 and subtracting once, since </a:t>
            </a:r>
          </a:p>
          <a:p>
            <a:pPr marL="457200" lvl="1" indent="0" eaLnBrk="1" hangingPunct="1">
              <a:buNone/>
            </a:pPr>
            <a:r>
              <a:rPr lang="en-US" altLang="en-US" sz="2400" i="1" dirty="0"/>
              <a:t>     x</a:t>
            </a:r>
            <a:r>
              <a:rPr lang="en-US" altLang="en-US" sz="2400" dirty="0"/>
              <a:t> ×7 = </a:t>
            </a:r>
            <a:r>
              <a:rPr lang="en-US" altLang="en-US" sz="2400" i="1" dirty="0"/>
              <a:t>x</a:t>
            </a:r>
            <a:r>
              <a:rPr lang="en-US" altLang="en-US" sz="2400" dirty="0"/>
              <a:t> ×(8 – 1) = 8</a:t>
            </a:r>
            <a:r>
              <a:rPr lang="en-US" altLang="en-US" sz="2400" i="1" dirty="0"/>
              <a:t>x</a:t>
            </a:r>
            <a:r>
              <a:rPr lang="en-US" altLang="en-US" sz="2400" dirty="0"/>
              <a:t> – </a:t>
            </a:r>
            <a:r>
              <a:rPr lang="en-US" altLang="en-US" sz="2400" i="1" dirty="0"/>
              <a:t>x =&gt;</a:t>
            </a:r>
            <a:r>
              <a:rPr lang="en-US" altLang="en-US" sz="2400" dirty="0"/>
              <a:t>(shift-left </a:t>
            </a:r>
            <a:r>
              <a:rPr lang="en-US" altLang="en-US" sz="2400" i="1" dirty="0"/>
              <a:t>x, </a:t>
            </a:r>
            <a:r>
              <a:rPr lang="en-US" altLang="en-US" sz="2400" dirty="0"/>
              <a:t>three times) </a:t>
            </a:r>
            <a:r>
              <a:rPr lang="en-US" altLang="en-US" sz="2400" i="1" dirty="0"/>
              <a:t>- x</a:t>
            </a:r>
          </a:p>
          <a:p>
            <a:pPr eaLnBrk="1" hangingPunct="1"/>
            <a:r>
              <a:rPr lang="en-US" altLang="en-US" sz="2800" dirty="0"/>
              <a:t>Hence, iterate right to left and look for “runs of 1”:</a:t>
            </a:r>
          </a:p>
          <a:p>
            <a:pPr eaLnBrk="1" hangingPunct="1"/>
            <a:r>
              <a:rPr lang="en-US" altLang="en-US" sz="2800" i="1" dirty="0"/>
              <a:t>x</a:t>
            </a:r>
            <a:r>
              <a:rPr lang="en-US" altLang="en-US" sz="2800" dirty="0"/>
              <a:t> × 111 = </a:t>
            </a:r>
            <a:r>
              <a:rPr lang="en-US" altLang="en-US" sz="2800" i="1" dirty="0"/>
              <a:t>x</a:t>
            </a:r>
            <a:r>
              <a:rPr lang="en-US" altLang="en-US" sz="2800" dirty="0"/>
              <a:t> × (1000 – 1) = (</a:t>
            </a:r>
            <a:r>
              <a:rPr lang="en-US" altLang="en-US" sz="2800" i="1" dirty="0"/>
              <a:t>x</a:t>
            </a:r>
            <a:r>
              <a:rPr lang="en-US" altLang="en-US" sz="2800" dirty="0"/>
              <a:t> ×2</a:t>
            </a:r>
            <a:r>
              <a:rPr lang="en-US" altLang="en-US" sz="2800" baseline="30000" dirty="0"/>
              <a:t>3</a:t>
            </a:r>
            <a:r>
              <a:rPr lang="en-US" altLang="en-US" sz="2800" dirty="0"/>
              <a:t>) – </a:t>
            </a:r>
            <a:r>
              <a:rPr lang="en-US" altLang="en-US" sz="2800" i="1" dirty="0"/>
              <a:t>x </a:t>
            </a:r>
            <a:r>
              <a:rPr lang="en-US" altLang="en-US" sz="2800" dirty="0"/>
              <a:t> </a:t>
            </a:r>
          </a:p>
          <a:p>
            <a:pPr lvl="1" eaLnBrk="1" hangingPunct="1"/>
            <a:r>
              <a:rPr lang="en-US" altLang="en-US" sz="2400" dirty="0"/>
              <a:t>Subtract multiplicand from product at first ‘1’</a:t>
            </a:r>
          </a:p>
          <a:p>
            <a:pPr lvl="1" eaLnBrk="1" hangingPunct="1"/>
            <a:r>
              <a:rPr lang="en-US" altLang="en-US" sz="2400" dirty="0"/>
              <a:t>Shift multiplicand by 3-bits on left and add to the partial product after the last ‘1’</a:t>
            </a:r>
          </a:p>
          <a:p>
            <a:pPr lvl="1" eaLnBrk="1" hangingPunct="1"/>
            <a:r>
              <a:rPr lang="en-US" altLang="en-US" sz="2400" dirty="0"/>
              <a:t>Do nothing for the consecutive 1-bits/in the middle, or for 0-runs (actually, we keep on shifting the product register)</a:t>
            </a:r>
          </a:p>
          <a:p>
            <a:pPr eaLnBrk="1" hangingPunct="1"/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460C65FB-EE98-45F5-8D90-8E729374F933}" type="slidenum">
              <a:rPr lang="en-AU" smtClean="0"/>
              <a:pPr/>
              <a:t>50</a:t>
            </a:fld>
            <a:endParaRPr lang="en-AU"/>
          </a:p>
        </p:txBody>
      </p:sp>
      <p:pic>
        <p:nvPicPr>
          <p:cNvPr id="92163" name="Picture 9" descr="f03-06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1989138"/>
            <a:ext cx="5340350" cy="272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Optimized Integer Multiplier</a:t>
            </a:r>
            <a:endParaRPr lang="en-AU"/>
          </a:p>
        </p:txBody>
      </p:sp>
      <p:sp>
        <p:nvSpPr>
          <p:cNvPr id="9216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/>
              <a:t>Perform steps in parallel: add/shift</a:t>
            </a: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684213" y="5013325"/>
            <a:ext cx="8270875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ECEAA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3200">
                <a:solidFill>
                  <a:srgbClr val="000000"/>
                </a:solidFill>
                <a:latin typeface="Arial" charset="0"/>
                <a:cs typeface="Arial" charset="0"/>
              </a:rPr>
              <a:t>One cycle per partial-product addition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1AFBF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800">
                <a:solidFill>
                  <a:srgbClr val="000000"/>
                </a:solidFill>
                <a:latin typeface="Arial" charset="0"/>
                <a:cs typeface="Arial" charset="0"/>
              </a:rPr>
              <a:t>That’s ok, if frequency of multiplications is low</a:t>
            </a:r>
            <a:endParaRPr lang="en-AU" sz="2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8313" y="620713"/>
            <a:ext cx="8283575" cy="5761037"/>
          </a:xfrm>
          <a:prstGeom prst="rect">
            <a:avLst/>
          </a:prstGeom>
        </p:spPr>
      </p:pic>
      <p:sp>
        <p:nvSpPr>
          <p:cNvPr id="931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 Multiplier – Hardware Realization</a:t>
            </a:r>
            <a:endParaRPr lang="en-IN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995738" y="2276475"/>
            <a:ext cx="1584325" cy="83185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>
                <a:solidFill>
                  <a:srgbClr val="FFFFFF"/>
                </a:solidFill>
                <a:cs typeface="Arial" charset="0"/>
              </a:rPr>
              <a:t>integer multiplier</a:t>
            </a:r>
            <a:endParaRPr lang="en-IN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>
            <a:off x="5580063" y="2565400"/>
            <a:ext cx="720725" cy="1428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5D6E4A2B-942F-4E07-AB97-0E6A0CC5CD19}" type="slidenum">
              <a:rPr lang="en-AU" smtClean="0"/>
              <a:pPr/>
              <a:t>52</a:t>
            </a:fld>
            <a:endParaRPr lang="en-AU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FP Arithmetic Hardware</a:t>
            </a:r>
            <a:endParaRPr lang="en-AU"/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FP multiplier is of similar complexity to FP adder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But uses a multiplier for significands instead of an adder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FP arithmetic hardware usually does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Addition, subtraction, multiplication, division, reciprocal, square-root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FP </a:t>
            </a:r>
            <a:r>
              <a:rPr lang="en-US">
                <a:sym typeface="Symbol" pitchFamily="18" charset="2"/>
              </a:rPr>
              <a:t> integer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Operations usually takes several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Can be pipelined</a:t>
            </a:r>
            <a:endParaRPr lang="en-A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2EB5FAF9-D0E0-4D02-AD9D-5591936A1CAD}" type="slidenum">
              <a:rPr lang="en-AU" smtClean="0"/>
              <a:pPr/>
              <a:t>53</a:t>
            </a:fld>
            <a:endParaRPr lang="en-AU"/>
          </a:p>
        </p:txBody>
      </p:sp>
      <p:sp>
        <p:nvSpPr>
          <p:cNvPr id="952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FP Instructions in MIPS</a:t>
            </a:r>
            <a:endParaRPr lang="en-AU"/>
          </a:p>
        </p:txBody>
      </p:sp>
      <p:sp>
        <p:nvSpPr>
          <p:cNvPr id="95236" name="Rectangle 5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FP hardware is </a:t>
            </a:r>
            <a:r>
              <a:rPr lang="en-US" sz="2800" dirty="0">
                <a:solidFill>
                  <a:srgbClr val="FF0000"/>
                </a:solidFill>
              </a:rPr>
              <a:t>Co-processor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Adjunct processor that extends the ISA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solidFill>
                  <a:srgbClr val="C00000"/>
                </a:solidFill>
              </a:rPr>
              <a:t>Separate FP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32 single-precision: $f0, $f1, … $f31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Paired for double-precision: $f0/$f1, $f2/$f3, …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Release 2 of MIPs ISA supports 32 × 64-bit FP reg’s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FP instructions operate only on FP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Programs generally don’t do integer ops on FP data, or vice versa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More registers with minimal code-size impact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FP load and 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Lucida Console" pitchFamily="49" charset="0"/>
              </a:rPr>
              <a:t>lwc1</a:t>
            </a:r>
            <a:r>
              <a:rPr lang="en-US" sz="2400" dirty="0"/>
              <a:t>, </a:t>
            </a:r>
            <a:r>
              <a:rPr lang="en-US" sz="2400" dirty="0">
                <a:latin typeface="Lucida Console" pitchFamily="49" charset="0"/>
              </a:rPr>
              <a:t>swc1</a:t>
            </a:r>
            <a:r>
              <a:rPr lang="en-US" sz="2400" dirty="0"/>
              <a:t>, </a:t>
            </a:r>
            <a:endParaRPr lang="en-US" sz="2400" dirty="0">
              <a:latin typeface="Lucida Console" pitchFamily="49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e.g., </a:t>
            </a:r>
            <a:r>
              <a:rPr lang="en-US" sz="2000" dirty="0">
                <a:latin typeface="Lucida Console" pitchFamily="49" charset="0"/>
              </a:rPr>
              <a:t>lwc1 $f8, 32($</a:t>
            </a:r>
            <a:r>
              <a:rPr lang="en-US" sz="2000" dirty="0" err="1">
                <a:latin typeface="Lucida Console" pitchFamily="49" charset="0"/>
              </a:rPr>
              <a:t>sp</a:t>
            </a:r>
            <a:r>
              <a:rPr lang="en-US" sz="2000" dirty="0">
                <a:latin typeface="Lucida Console" pitchFamily="49" charset="0"/>
              </a:rPr>
              <a:t>)</a:t>
            </a:r>
            <a:endParaRPr lang="en-AU" sz="20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A14FC253-C866-4C7B-88B7-C5B707AE1F8B}" type="slidenum">
              <a:rPr lang="en-AU" smtClean="0"/>
              <a:pPr/>
              <a:t>54</a:t>
            </a:fld>
            <a:endParaRPr lang="en-AU"/>
          </a:p>
        </p:txBody>
      </p:sp>
      <p:sp>
        <p:nvSpPr>
          <p:cNvPr id="962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FP Instructions in MIPS</a:t>
            </a:r>
            <a:endParaRPr lang="en-AU"/>
          </a:p>
        </p:txBody>
      </p:sp>
      <p:sp>
        <p:nvSpPr>
          <p:cNvPr id="962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Single-precision arithmetic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>
                <a:solidFill>
                  <a:srgbClr val="C00000"/>
                </a:solidFill>
                <a:latin typeface="Lucida Console" pitchFamily="49" charset="0"/>
              </a:rPr>
              <a:t>add.s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Lucida Console" pitchFamily="49" charset="0"/>
              </a:rPr>
              <a:t>sub.s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Lucida Console" pitchFamily="49" charset="0"/>
              </a:rPr>
              <a:t>mul.s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div.s</a:t>
            </a:r>
            <a:endParaRPr lang="en-US" sz="2400" dirty="0">
              <a:solidFill>
                <a:srgbClr val="C00000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e.g., </a:t>
            </a:r>
            <a:r>
              <a:rPr lang="en-US" sz="2000" dirty="0" err="1">
                <a:latin typeface="Lucida Console" pitchFamily="49" charset="0"/>
              </a:rPr>
              <a:t>add.s</a:t>
            </a:r>
            <a:r>
              <a:rPr lang="en-US" sz="2000" dirty="0">
                <a:latin typeface="Lucida Console" pitchFamily="49" charset="0"/>
              </a:rPr>
              <a:t> $f0, $f1, $f6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Double-precision arithmetic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>
                <a:solidFill>
                  <a:srgbClr val="C00000"/>
                </a:solidFill>
                <a:latin typeface="Lucida Console" pitchFamily="49" charset="0"/>
              </a:rPr>
              <a:t>add.d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Lucida Console" pitchFamily="49" charset="0"/>
              </a:rPr>
              <a:t>sub.d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Lucida Console" pitchFamily="49" charset="0"/>
              </a:rPr>
              <a:t>mul.d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Lucida Console" pitchFamily="49" charset="0"/>
              </a:rPr>
              <a:t>div.d</a:t>
            </a:r>
            <a:endParaRPr lang="en-US" sz="2400" dirty="0">
              <a:solidFill>
                <a:srgbClr val="C00000"/>
              </a:solidFill>
              <a:latin typeface="Lucida Console" pitchFamily="49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e.g., </a:t>
            </a:r>
            <a:r>
              <a:rPr lang="en-US" sz="2000" dirty="0" err="1">
                <a:latin typeface="Lucida Console" pitchFamily="49" charset="0"/>
              </a:rPr>
              <a:t>mul.d</a:t>
            </a:r>
            <a:r>
              <a:rPr lang="en-US" sz="2000" dirty="0">
                <a:latin typeface="Lucida Console" pitchFamily="49" charset="0"/>
              </a:rPr>
              <a:t> $f4, $f4, $f6</a:t>
            </a:r>
          </a:p>
          <a:p>
            <a:pPr lvl="2" eaLnBrk="1" hangingPunct="1">
              <a:lnSpc>
                <a:spcPct val="80000"/>
              </a:lnSpc>
            </a:pPr>
            <a:endParaRPr lang="en-US" sz="2000" dirty="0"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Single- and double-precision comparison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Branch on FP condition code true or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B4E3C88D-3474-4949-85AB-CC70FED6F2BE}" type="slidenum">
              <a:rPr lang="en-AU" smtClean="0"/>
              <a:pPr/>
              <a:t>55</a:t>
            </a:fld>
            <a:endParaRPr lang="en-AU"/>
          </a:p>
        </p:txBody>
      </p:sp>
      <p:sp>
        <p:nvSpPr>
          <p:cNvPr id="972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FP Example: °F to °C</a:t>
            </a:r>
          </a:p>
        </p:txBody>
      </p:sp>
      <p:sp>
        <p:nvSpPr>
          <p:cNvPr id="9728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C code: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	float f2c (float fahr) {</a:t>
            </a:r>
            <a:br>
              <a:rPr lang="en-US" sz="2400">
                <a:latin typeface="Lucida Console" pitchFamily="49" charset="0"/>
              </a:rPr>
            </a:br>
            <a:r>
              <a:rPr lang="en-US" sz="2400">
                <a:latin typeface="Lucida Console" pitchFamily="49" charset="0"/>
              </a:rPr>
              <a:t>  return ((5.0/9.0)*(fahr - 32.0));</a:t>
            </a:r>
            <a:br>
              <a:rPr lang="en-US" sz="2400">
                <a:latin typeface="Lucida Console" pitchFamily="49" charset="0"/>
              </a:rPr>
            </a:br>
            <a:r>
              <a:rPr lang="en-US" sz="2400">
                <a:latin typeface="Lucida Console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Lucida Console" pitchFamily="49" charset="0"/>
              </a:rPr>
              <a:t>fahr</a:t>
            </a:r>
            <a:r>
              <a:rPr lang="en-US" sz="2400"/>
              <a:t> in $f12, result in $f0, literals in global memory space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Compiled MIPS code: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	f2c: lwc1  $f16, const5($gp)</a:t>
            </a:r>
            <a:br>
              <a:rPr lang="en-US" sz="2400">
                <a:latin typeface="Lucida Console" pitchFamily="49" charset="0"/>
              </a:rPr>
            </a:br>
            <a:r>
              <a:rPr lang="en-US" sz="2400">
                <a:latin typeface="Lucida Console" pitchFamily="49" charset="0"/>
              </a:rPr>
              <a:t>     lwc2  $f18, const9($gp)</a:t>
            </a:r>
            <a:br>
              <a:rPr lang="en-US" sz="2400">
                <a:latin typeface="Lucida Console" pitchFamily="49" charset="0"/>
              </a:rPr>
            </a:br>
            <a:r>
              <a:rPr lang="en-US" sz="2400">
                <a:latin typeface="Lucida Console" pitchFamily="49" charset="0"/>
              </a:rPr>
              <a:t>     div.s $f16, $f16, $f18</a:t>
            </a:r>
            <a:br>
              <a:rPr lang="en-US" sz="2400">
                <a:latin typeface="Lucida Console" pitchFamily="49" charset="0"/>
              </a:rPr>
            </a:br>
            <a:r>
              <a:rPr lang="en-US" sz="2400">
                <a:latin typeface="Lucida Console" pitchFamily="49" charset="0"/>
              </a:rPr>
              <a:t>     lwc1  $f18, const32($gp)</a:t>
            </a:r>
            <a:br>
              <a:rPr lang="en-US" sz="2400">
                <a:latin typeface="Lucida Console" pitchFamily="49" charset="0"/>
              </a:rPr>
            </a:br>
            <a:r>
              <a:rPr lang="en-US" sz="2400">
                <a:latin typeface="Lucida Console" pitchFamily="49" charset="0"/>
              </a:rPr>
              <a:t>     sub.s $f18, $f12, $f18</a:t>
            </a:r>
            <a:br>
              <a:rPr lang="en-US" sz="2400">
                <a:latin typeface="Lucida Console" pitchFamily="49" charset="0"/>
              </a:rPr>
            </a:br>
            <a:r>
              <a:rPr lang="en-US" sz="2400">
                <a:latin typeface="Lucida Console" pitchFamily="49" charset="0"/>
              </a:rPr>
              <a:t>     mul.s $f0,  $f16, $f18</a:t>
            </a:r>
            <a:br>
              <a:rPr lang="en-US" sz="2400">
                <a:latin typeface="Lucida Console" pitchFamily="49" charset="0"/>
              </a:rPr>
            </a:br>
            <a:r>
              <a:rPr lang="en-US" sz="2400">
                <a:latin typeface="Lucida Console" pitchFamily="49" charset="0"/>
              </a:rPr>
              <a:t>     jr    $ra</a:t>
            </a:r>
            <a:endParaRPr lang="en-AU" sz="240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</a:t>
            </a:r>
          </a:p>
        </p:txBody>
      </p:sp>
      <p:sp>
        <p:nvSpPr>
          <p:cNvPr id="98307" name="AutoShap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dirty="0"/>
              <a:t>Computer arithmetic is constrained by limited precision</a:t>
            </a:r>
          </a:p>
          <a:p>
            <a:r>
              <a:rPr lang="en-US" sz="2400" b="0" dirty="0"/>
              <a:t>Bit patterns have no inherent meaning but standards do exist</a:t>
            </a:r>
          </a:p>
          <a:p>
            <a:pPr lvl="1"/>
            <a:r>
              <a:rPr lang="en-US" sz="2400" b="0" dirty="0"/>
              <a:t>two’s complement</a:t>
            </a:r>
          </a:p>
          <a:p>
            <a:pPr lvl="1"/>
            <a:r>
              <a:rPr lang="en-US" sz="2400" b="0" dirty="0"/>
              <a:t>IEEE 754 floating point</a:t>
            </a:r>
          </a:p>
          <a:p>
            <a:r>
              <a:rPr lang="en-US" sz="2400" b="0" dirty="0"/>
              <a:t>Computer instructions determine “meaning” of  the bit patterns</a:t>
            </a:r>
          </a:p>
          <a:p>
            <a:r>
              <a:rPr lang="en-US" sz="2400" b="0" dirty="0"/>
              <a:t>Performance and accuracy are important so there are many complexities and implementation challenges in real machines </a:t>
            </a:r>
            <a:br>
              <a:rPr lang="en-US" sz="2400" dirty="0"/>
            </a:br>
            <a:br>
              <a:rPr lang="en-US" sz="2400" dirty="0"/>
            </a:br>
            <a:br>
              <a:rPr lang="en-US" sz="2000" dirty="0"/>
            </a:b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1" name="Rectangle 3">
            <a:extLst>
              <a:ext uri="{FF2B5EF4-FFF2-40B4-BE49-F238E27FC236}">
                <a16:creationId xmlns:a16="http://schemas.microsoft.com/office/drawing/2014/main" id="{5A27AF94-9D15-471E-85CA-25AE18543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33" y="371475"/>
            <a:ext cx="8557592" cy="999011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3200" i="1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Problem: </a:t>
            </a:r>
            <a:r>
              <a:rPr lang="en-US" altLang="en-US" sz="320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Compute </a:t>
            </a:r>
            <a:r>
              <a:rPr lang="en-US" altLang="en-US" sz="3200" i="1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z</a:t>
            </a:r>
            <a:r>
              <a:rPr lang="en-US" altLang="en-US" sz="320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= </a:t>
            </a:r>
            <a:r>
              <a:rPr lang="en-US" altLang="en-US" sz="2400" dirty="0">
                <a:solidFill>
                  <a:schemeClr val="tx1"/>
                </a:solidFill>
                <a:effectLst/>
                <a:latin typeface="Arial Narrow" panose="020B0606020202030204" pitchFamily="34" charset="0"/>
                <a:sym typeface="Symbol" panose="05050102010706020507" pitchFamily="18" charset="2"/>
              </a:rPr>
              <a:t></a:t>
            </a:r>
            <a:r>
              <a:rPr lang="en-US" altLang="en-US" sz="3200" i="1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s</a:t>
            </a:r>
            <a:r>
              <a:rPr lang="en-US" altLang="en-US" sz="320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/9</a:t>
            </a:r>
            <a:r>
              <a:rPr lang="en-US" altLang="en-US" sz="2400" dirty="0">
                <a:solidFill>
                  <a:schemeClr val="tx1"/>
                </a:solidFill>
                <a:effectLst/>
                <a:latin typeface="Arial Narrow" panose="020B0606020202030204" pitchFamily="34" charset="0"/>
                <a:sym typeface="Symbol" panose="05050102010706020507" pitchFamily="18" charset="2"/>
              </a:rPr>
              <a:t></a:t>
            </a:r>
            <a:r>
              <a:rPr lang="en-US" altLang="en-US" sz="320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using only integer addition/subtraction, and shift; </a:t>
            </a:r>
            <a:r>
              <a:rPr lang="en-US" altLang="en-US" sz="3200" i="1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s</a:t>
            </a:r>
            <a:r>
              <a:rPr lang="en-US" altLang="en-US" sz="320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: integer</a:t>
            </a:r>
          </a:p>
          <a:p>
            <a:pPr algn="l"/>
            <a:r>
              <a:rPr lang="en-US" altLang="en-US" sz="320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Division operation not allowed </a:t>
            </a:r>
            <a:endParaRPr lang="en-US" altLang="en-US" b="1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74CFF7-FC65-41B7-B4BC-0C00221B0C2D}"/>
              </a:ext>
            </a:extLst>
          </p:cNvPr>
          <p:cNvSpPr txBox="1"/>
          <p:nvPr/>
        </p:nvSpPr>
        <p:spPr>
          <a:xfrm>
            <a:off x="5219786" y="4653136"/>
            <a:ext cx="3094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z</a:t>
            </a:r>
            <a:r>
              <a:rPr lang="en-IN" dirty="0"/>
              <a:t> = (</a:t>
            </a:r>
            <a:r>
              <a:rPr lang="en-IN" i="1" dirty="0"/>
              <a:t>s</a:t>
            </a:r>
            <a:r>
              <a:rPr lang="en-IN" dirty="0"/>
              <a:t> – </a:t>
            </a:r>
            <a:r>
              <a:rPr lang="en-IN" i="1" dirty="0"/>
              <a:t>z</a:t>
            </a:r>
            <a:r>
              <a:rPr lang="en-IN" dirty="0"/>
              <a:t> )/8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IN" dirty="0">
                <a:sym typeface="Symbol" panose="05050102010706020507" pitchFamily="18" charset="2"/>
              </a:rPr>
              <a:t>8</a:t>
            </a:r>
            <a:r>
              <a:rPr lang="en-IN" i="1" dirty="0">
                <a:sym typeface="Symbol" panose="05050102010706020507" pitchFamily="18" charset="2"/>
              </a:rPr>
              <a:t>z</a:t>
            </a:r>
            <a:r>
              <a:rPr lang="en-IN" dirty="0">
                <a:sym typeface="Symbol" panose="05050102010706020507" pitchFamily="18" charset="2"/>
              </a:rPr>
              <a:t> = </a:t>
            </a:r>
            <a:r>
              <a:rPr lang="en-IN" i="1" dirty="0">
                <a:sym typeface="Symbol" panose="05050102010706020507" pitchFamily="18" charset="2"/>
              </a:rPr>
              <a:t>s</a:t>
            </a:r>
            <a:r>
              <a:rPr lang="en-IN" dirty="0">
                <a:sym typeface="Symbol" panose="05050102010706020507" pitchFamily="18" charset="2"/>
              </a:rPr>
              <a:t> – </a:t>
            </a:r>
            <a:r>
              <a:rPr lang="en-IN" i="1" dirty="0">
                <a:sym typeface="Symbol" panose="05050102010706020507" pitchFamily="18" charset="2"/>
              </a:rPr>
              <a:t>z</a:t>
            </a:r>
            <a:r>
              <a:rPr lang="en-IN" dirty="0">
                <a:sym typeface="Symbol" panose="05050102010706020507" pitchFamily="18" charset="2"/>
              </a:rPr>
              <a:t> 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IN" i="1" dirty="0">
                <a:sym typeface="Symbol" panose="05050102010706020507" pitchFamily="18" charset="2"/>
              </a:rPr>
              <a:t>z</a:t>
            </a:r>
            <a:r>
              <a:rPr lang="en-IN" dirty="0">
                <a:sym typeface="Symbol" panose="05050102010706020507" pitchFamily="18" charset="2"/>
              </a:rPr>
              <a:t> = </a:t>
            </a:r>
            <a:r>
              <a:rPr lang="en-IN" i="1" dirty="0">
                <a:sym typeface="Symbol" panose="05050102010706020507" pitchFamily="18" charset="2"/>
              </a:rPr>
              <a:t>s</a:t>
            </a:r>
            <a:r>
              <a:rPr lang="en-IN" dirty="0">
                <a:sym typeface="Symbol" panose="05050102010706020507" pitchFamily="18" charset="2"/>
              </a:rPr>
              <a:t>/9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5A2D32-7313-421F-9679-7225C61630AD}"/>
              </a:ext>
            </a:extLst>
          </p:cNvPr>
          <p:cNvGrpSpPr/>
          <p:nvPr/>
        </p:nvGrpSpPr>
        <p:grpSpPr>
          <a:xfrm>
            <a:off x="1341258" y="2150105"/>
            <a:ext cx="1187450" cy="847725"/>
            <a:chOff x="4643437" y="2795586"/>
            <a:chExt cx="1187450" cy="847725"/>
          </a:xfrm>
        </p:grpSpPr>
        <p:pic>
          <p:nvPicPr>
            <p:cNvPr id="396327" name="Picture 39">
              <a:extLst>
                <a:ext uri="{FF2B5EF4-FFF2-40B4-BE49-F238E27FC236}">
                  <a16:creationId xmlns:a16="http://schemas.microsoft.com/office/drawing/2014/main" id="{B72E4357-94D0-41F8-B98D-DA34CA575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3437" y="2795586"/>
              <a:ext cx="1187450" cy="847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519150-A6D2-4911-9608-E6D6C07C6301}"/>
                </a:ext>
              </a:extLst>
            </p:cNvPr>
            <p:cNvSpPr/>
            <p:nvPr/>
          </p:nvSpPr>
          <p:spPr bwMode="auto">
            <a:xfrm>
              <a:off x="4643438" y="3033534"/>
              <a:ext cx="288602" cy="9968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4E0DA16-40EE-418E-85F5-172F12F70309}"/>
              </a:ext>
            </a:extLst>
          </p:cNvPr>
          <p:cNvGrpSpPr/>
          <p:nvPr/>
        </p:nvGrpSpPr>
        <p:grpSpPr>
          <a:xfrm>
            <a:off x="645804" y="4221088"/>
            <a:ext cx="3756025" cy="1943100"/>
            <a:chOff x="645804" y="4221088"/>
            <a:chExt cx="3756025" cy="1943100"/>
          </a:xfrm>
        </p:grpSpPr>
        <p:pic>
          <p:nvPicPr>
            <p:cNvPr id="396332" name="Picture 44">
              <a:extLst>
                <a:ext uri="{FF2B5EF4-FFF2-40B4-BE49-F238E27FC236}">
                  <a16:creationId xmlns:a16="http://schemas.microsoft.com/office/drawing/2014/main" id="{AAED8E03-0FAA-40CA-97D0-6F242A9DEE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55" t="-3503" r="-1755" b="-3503"/>
            <a:stretch>
              <a:fillRect/>
            </a:stretch>
          </p:blipFill>
          <p:spPr bwMode="auto">
            <a:xfrm>
              <a:off x="645804" y="4221088"/>
              <a:ext cx="3756025" cy="19431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B1AA37C-2515-44E7-A34F-E0C666D45A17}"/>
                </a:ext>
              </a:extLst>
            </p:cNvPr>
            <p:cNvSpPr/>
            <p:nvPr/>
          </p:nvSpPr>
          <p:spPr bwMode="auto">
            <a:xfrm>
              <a:off x="665522" y="5561563"/>
              <a:ext cx="288602" cy="9968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D75725D-F1CB-4615-93F7-A5843330B1F8}"/>
              </a:ext>
            </a:extLst>
          </p:cNvPr>
          <p:cNvSpPr/>
          <p:nvPr/>
        </p:nvSpPr>
        <p:spPr bwMode="auto">
          <a:xfrm>
            <a:off x="1772081" y="3999268"/>
            <a:ext cx="2774767" cy="1712676"/>
          </a:xfrm>
          <a:custGeom>
            <a:avLst/>
            <a:gdLst>
              <a:gd name="connsiteX0" fmla="*/ 728421 w 2774767"/>
              <a:gd name="connsiteY0" fmla="*/ 457200 h 1712676"/>
              <a:gd name="connsiteX1" fmla="*/ 627682 w 2774767"/>
              <a:gd name="connsiteY1" fmla="*/ 449450 h 1712676"/>
              <a:gd name="connsiteX2" fmla="*/ 519193 w 2774767"/>
              <a:gd name="connsiteY2" fmla="*/ 480447 h 1712676"/>
              <a:gd name="connsiteX3" fmla="*/ 387458 w 2774767"/>
              <a:gd name="connsiteY3" fmla="*/ 534691 h 1712676"/>
              <a:gd name="connsiteX4" fmla="*/ 193729 w 2774767"/>
              <a:gd name="connsiteY4" fmla="*/ 650928 h 1712676"/>
              <a:gd name="connsiteX5" fmla="*/ 131736 w 2774767"/>
              <a:gd name="connsiteY5" fmla="*/ 705172 h 1712676"/>
              <a:gd name="connsiteX6" fmla="*/ 69743 w 2774767"/>
              <a:gd name="connsiteY6" fmla="*/ 805911 h 1712676"/>
              <a:gd name="connsiteX7" fmla="*/ 0 w 2774767"/>
              <a:gd name="connsiteY7" fmla="*/ 991891 h 1712676"/>
              <a:gd name="connsiteX8" fmla="*/ 7749 w 2774767"/>
              <a:gd name="connsiteY8" fmla="*/ 1232115 h 1712676"/>
              <a:gd name="connsiteX9" fmla="*/ 23248 w 2774767"/>
              <a:gd name="connsiteY9" fmla="*/ 1270861 h 1712676"/>
              <a:gd name="connsiteX10" fmla="*/ 38746 w 2774767"/>
              <a:gd name="connsiteY10" fmla="*/ 1332854 h 1712676"/>
              <a:gd name="connsiteX11" fmla="*/ 54244 w 2774767"/>
              <a:gd name="connsiteY11" fmla="*/ 1371600 h 1712676"/>
              <a:gd name="connsiteX12" fmla="*/ 61993 w 2774767"/>
              <a:gd name="connsiteY12" fmla="*/ 1402596 h 1712676"/>
              <a:gd name="connsiteX13" fmla="*/ 77492 w 2774767"/>
              <a:gd name="connsiteY13" fmla="*/ 1418094 h 1712676"/>
              <a:gd name="connsiteX14" fmla="*/ 100739 w 2774767"/>
              <a:gd name="connsiteY14" fmla="*/ 1472338 h 1712676"/>
              <a:gd name="connsiteX15" fmla="*/ 123987 w 2774767"/>
              <a:gd name="connsiteY15" fmla="*/ 1526583 h 1712676"/>
              <a:gd name="connsiteX16" fmla="*/ 154983 w 2774767"/>
              <a:gd name="connsiteY16" fmla="*/ 1557579 h 1712676"/>
              <a:gd name="connsiteX17" fmla="*/ 488197 w 2774767"/>
              <a:gd name="connsiteY17" fmla="*/ 1573077 h 1712676"/>
              <a:gd name="connsiteX18" fmla="*/ 557939 w 2774767"/>
              <a:gd name="connsiteY18" fmla="*/ 1596325 h 1712676"/>
              <a:gd name="connsiteX19" fmla="*/ 581187 w 2774767"/>
              <a:gd name="connsiteY19" fmla="*/ 1604074 h 1712676"/>
              <a:gd name="connsiteX20" fmla="*/ 728421 w 2774767"/>
              <a:gd name="connsiteY20" fmla="*/ 1619572 h 1712676"/>
              <a:gd name="connsiteX21" fmla="*/ 774915 w 2774767"/>
              <a:gd name="connsiteY21" fmla="*/ 1635071 h 1712676"/>
              <a:gd name="connsiteX22" fmla="*/ 898902 w 2774767"/>
              <a:gd name="connsiteY22" fmla="*/ 1658318 h 1712676"/>
              <a:gd name="connsiteX23" fmla="*/ 1038387 w 2774767"/>
              <a:gd name="connsiteY23" fmla="*/ 1681566 h 1712676"/>
              <a:gd name="connsiteX24" fmla="*/ 1092631 w 2774767"/>
              <a:gd name="connsiteY24" fmla="*/ 1689315 h 1712676"/>
              <a:gd name="connsiteX25" fmla="*/ 1402597 w 2774767"/>
              <a:gd name="connsiteY25" fmla="*/ 1697064 h 1712676"/>
              <a:gd name="connsiteX26" fmla="*/ 1526583 w 2774767"/>
              <a:gd name="connsiteY26" fmla="*/ 1704813 h 1712676"/>
              <a:gd name="connsiteX27" fmla="*/ 1573078 w 2774767"/>
              <a:gd name="connsiteY27" fmla="*/ 1712562 h 1712676"/>
              <a:gd name="connsiteX28" fmla="*/ 1960536 w 2774767"/>
              <a:gd name="connsiteY28" fmla="*/ 1673816 h 1712676"/>
              <a:gd name="connsiteX29" fmla="*/ 2053526 w 2774767"/>
              <a:gd name="connsiteY29" fmla="*/ 1619572 h 1712676"/>
              <a:gd name="connsiteX30" fmla="*/ 2363492 w 2774767"/>
              <a:gd name="connsiteY30" fmla="*/ 1464589 h 1712676"/>
              <a:gd name="connsiteX31" fmla="*/ 2572719 w 2774767"/>
              <a:gd name="connsiteY31" fmla="*/ 1301857 h 1712676"/>
              <a:gd name="connsiteX32" fmla="*/ 2704454 w 2774767"/>
              <a:gd name="connsiteY32" fmla="*/ 1154623 h 1712676"/>
              <a:gd name="connsiteX33" fmla="*/ 2750949 w 2774767"/>
              <a:gd name="connsiteY33" fmla="*/ 1084881 h 1712676"/>
              <a:gd name="connsiteX34" fmla="*/ 2774197 w 2774767"/>
              <a:gd name="connsiteY34" fmla="*/ 937647 h 1712676"/>
              <a:gd name="connsiteX35" fmla="*/ 2750949 w 2774767"/>
              <a:gd name="connsiteY35" fmla="*/ 689674 h 1712676"/>
              <a:gd name="connsiteX36" fmla="*/ 2704454 w 2774767"/>
              <a:gd name="connsiteY36" fmla="*/ 565688 h 1712676"/>
              <a:gd name="connsiteX37" fmla="*/ 2673458 w 2774767"/>
              <a:gd name="connsiteY37" fmla="*/ 511444 h 1712676"/>
              <a:gd name="connsiteX38" fmla="*/ 2479729 w 2774767"/>
              <a:gd name="connsiteY38" fmla="*/ 294467 h 1712676"/>
              <a:gd name="connsiteX39" fmla="*/ 2409987 w 2774767"/>
              <a:gd name="connsiteY39" fmla="*/ 240223 h 1712676"/>
              <a:gd name="connsiteX40" fmla="*/ 2216258 w 2774767"/>
              <a:gd name="connsiteY40" fmla="*/ 69742 h 1712676"/>
              <a:gd name="connsiteX41" fmla="*/ 2038027 w 2774767"/>
              <a:gd name="connsiteY41" fmla="*/ 0 h 1712676"/>
              <a:gd name="connsiteX42" fmla="*/ 1883044 w 2774767"/>
              <a:gd name="connsiteY42" fmla="*/ 15498 h 1712676"/>
              <a:gd name="connsiteX43" fmla="*/ 1735810 w 2774767"/>
              <a:gd name="connsiteY43" fmla="*/ 54244 h 1712676"/>
              <a:gd name="connsiteX44" fmla="*/ 1658319 w 2774767"/>
              <a:gd name="connsiteY44" fmla="*/ 61993 h 1712676"/>
              <a:gd name="connsiteX45" fmla="*/ 1503336 w 2774767"/>
              <a:gd name="connsiteY45" fmla="*/ 92989 h 1712676"/>
              <a:gd name="connsiteX46" fmla="*/ 1464590 w 2774767"/>
              <a:gd name="connsiteY46" fmla="*/ 108488 h 1712676"/>
              <a:gd name="connsiteX47" fmla="*/ 1317356 w 2774767"/>
              <a:gd name="connsiteY47" fmla="*/ 131735 h 1712676"/>
              <a:gd name="connsiteX48" fmla="*/ 1170122 w 2774767"/>
              <a:gd name="connsiteY48" fmla="*/ 170481 h 1712676"/>
              <a:gd name="connsiteX49" fmla="*/ 953146 w 2774767"/>
              <a:gd name="connsiteY49" fmla="*/ 317715 h 1712676"/>
              <a:gd name="connsiteX50" fmla="*/ 767166 w 2774767"/>
              <a:gd name="connsiteY50" fmla="*/ 457200 h 1712676"/>
              <a:gd name="connsiteX51" fmla="*/ 728421 w 2774767"/>
              <a:gd name="connsiteY51" fmla="*/ 457200 h 171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774767" h="1712676">
                <a:moveTo>
                  <a:pt x="728421" y="457200"/>
                </a:moveTo>
                <a:cubicBezTo>
                  <a:pt x="705174" y="455908"/>
                  <a:pt x="661155" y="445731"/>
                  <a:pt x="627682" y="449450"/>
                </a:cubicBezTo>
                <a:cubicBezTo>
                  <a:pt x="590302" y="453603"/>
                  <a:pt x="554638" y="467870"/>
                  <a:pt x="519193" y="480447"/>
                </a:cubicBezTo>
                <a:cubicBezTo>
                  <a:pt x="474438" y="496328"/>
                  <a:pt x="430457" y="514535"/>
                  <a:pt x="387458" y="534691"/>
                </a:cubicBezTo>
                <a:cubicBezTo>
                  <a:pt x="313280" y="569462"/>
                  <a:pt x="257019" y="601703"/>
                  <a:pt x="193729" y="650928"/>
                </a:cubicBezTo>
                <a:cubicBezTo>
                  <a:pt x="172055" y="667786"/>
                  <a:pt x="150420" y="685051"/>
                  <a:pt x="131736" y="705172"/>
                </a:cubicBezTo>
                <a:cubicBezTo>
                  <a:pt x="107702" y="731054"/>
                  <a:pt x="83600" y="772654"/>
                  <a:pt x="69743" y="805911"/>
                </a:cubicBezTo>
                <a:cubicBezTo>
                  <a:pt x="26762" y="909065"/>
                  <a:pt x="25646" y="914952"/>
                  <a:pt x="0" y="991891"/>
                </a:cubicBezTo>
                <a:cubicBezTo>
                  <a:pt x="2583" y="1071966"/>
                  <a:pt x="1096" y="1152275"/>
                  <a:pt x="7749" y="1232115"/>
                </a:cubicBezTo>
                <a:cubicBezTo>
                  <a:pt x="8904" y="1245977"/>
                  <a:pt x="19251" y="1257537"/>
                  <a:pt x="23248" y="1270861"/>
                </a:cubicBezTo>
                <a:cubicBezTo>
                  <a:pt x="46376" y="1347951"/>
                  <a:pt x="18288" y="1278298"/>
                  <a:pt x="38746" y="1332854"/>
                </a:cubicBezTo>
                <a:cubicBezTo>
                  <a:pt x="43630" y="1345879"/>
                  <a:pt x="49845" y="1358404"/>
                  <a:pt x="54244" y="1371600"/>
                </a:cubicBezTo>
                <a:cubicBezTo>
                  <a:pt x="57612" y="1381703"/>
                  <a:pt x="57230" y="1393070"/>
                  <a:pt x="61993" y="1402596"/>
                </a:cubicBezTo>
                <a:cubicBezTo>
                  <a:pt x="65260" y="1409131"/>
                  <a:pt x="72326" y="1412928"/>
                  <a:pt x="77492" y="1418094"/>
                </a:cubicBezTo>
                <a:cubicBezTo>
                  <a:pt x="91267" y="1445645"/>
                  <a:pt x="93138" y="1445735"/>
                  <a:pt x="100739" y="1472338"/>
                </a:cubicBezTo>
                <a:cubicBezTo>
                  <a:pt x="109395" y="1502634"/>
                  <a:pt x="103762" y="1502988"/>
                  <a:pt x="123987" y="1526583"/>
                </a:cubicBezTo>
                <a:cubicBezTo>
                  <a:pt x="133496" y="1537677"/>
                  <a:pt x="140489" y="1555729"/>
                  <a:pt x="154983" y="1557579"/>
                </a:cubicBezTo>
                <a:cubicBezTo>
                  <a:pt x="265279" y="1571659"/>
                  <a:pt x="377126" y="1567911"/>
                  <a:pt x="488197" y="1573077"/>
                </a:cubicBezTo>
                <a:cubicBezTo>
                  <a:pt x="554985" y="1599793"/>
                  <a:pt x="499549" y="1579642"/>
                  <a:pt x="557939" y="1596325"/>
                </a:cubicBezTo>
                <a:cubicBezTo>
                  <a:pt x="565793" y="1598569"/>
                  <a:pt x="573150" y="1602613"/>
                  <a:pt x="581187" y="1604074"/>
                </a:cubicBezTo>
                <a:cubicBezTo>
                  <a:pt x="615052" y="1610231"/>
                  <a:pt x="699763" y="1616967"/>
                  <a:pt x="728421" y="1619572"/>
                </a:cubicBezTo>
                <a:cubicBezTo>
                  <a:pt x="743919" y="1624738"/>
                  <a:pt x="759066" y="1631109"/>
                  <a:pt x="774915" y="1635071"/>
                </a:cubicBezTo>
                <a:cubicBezTo>
                  <a:pt x="833991" y="1649840"/>
                  <a:pt x="846597" y="1648511"/>
                  <a:pt x="898902" y="1658318"/>
                </a:cubicBezTo>
                <a:cubicBezTo>
                  <a:pt x="1036552" y="1684127"/>
                  <a:pt x="918838" y="1665626"/>
                  <a:pt x="1038387" y="1681566"/>
                </a:cubicBezTo>
                <a:cubicBezTo>
                  <a:pt x="1056492" y="1683980"/>
                  <a:pt x="1074383" y="1688538"/>
                  <a:pt x="1092631" y="1689315"/>
                </a:cubicBezTo>
                <a:cubicBezTo>
                  <a:pt x="1195892" y="1693709"/>
                  <a:pt x="1299275" y="1694481"/>
                  <a:pt x="1402597" y="1697064"/>
                </a:cubicBezTo>
                <a:cubicBezTo>
                  <a:pt x="1443926" y="1699647"/>
                  <a:pt x="1485344" y="1701064"/>
                  <a:pt x="1526583" y="1704813"/>
                </a:cubicBezTo>
                <a:cubicBezTo>
                  <a:pt x="1542231" y="1706235"/>
                  <a:pt x="1557406" y="1713681"/>
                  <a:pt x="1573078" y="1712562"/>
                </a:cubicBezTo>
                <a:cubicBezTo>
                  <a:pt x="1702545" y="1703314"/>
                  <a:pt x="1831383" y="1686731"/>
                  <a:pt x="1960536" y="1673816"/>
                </a:cubicBezTo>
                <a:cubicBezTo>
                  <a:pt x="1991533" y="1655735"/>
                  <a:pt x="2021430" y="1635620"/>
                  <a:pt x="2053526" y="1619572"/>
                </a:cubicBezTo>
                <a:cubicBezTo>
                  <a:pt x="2195845" y="1548413"/>
                  <a:pt x="2240402" y="1544236"/>
                  <a:pt x="2363492" y="1464589"/>
                </a:cubicBezTo>
                <a:cubicBezTo>
                  <a:pt x="2417208" y="1429832"/>
                  <a:pt x="2520300" y="1356293"/>
                  <a:pt x="2572719" y="1301857"/>
                </a:cubicBezTo>
                <a:cubicBezTo>
                  <a:pt x="2618399" y="1254420"/>
                  <a:pt x="2667924" y="1209418"/>
                  <a:pt x="2704454" y="1154623"/>
                </a:cubicBezTo>
                <a:lnTo>
                  <a:pt x="2750949" y="1084881"/>
                </a:lnTo>
                <a:cubicBezTo>
                  <a:pt x="2767488" y="1026998"/>
                  <a:pt x="2777301" y="1005928"/>
                  <a:pt x="2774197" y="937647"/>
                </a:cubicBezTo>
                <a:cubicBezTo>
                  <a:pt x="2770427" y="854713"/>
                  <a:pt x="2774804" y="769193"/>
                  <a:pt x="2750949" y="689674"/>
                </a:cubicBezTo>
                <a:cubicBezTo>
                  <a:pt x="2728039" y="613306"/>
                  <a:pt x="2736347" y="624917"/>
                  <a:pt x="2704454" y="565688"/>
                </a:cubicBezTo>
                <a:cubicBezTo>
                  <a:pt x="2694581" y="547352"/>
                  <a:pt x="2686059" y="528024"/>
                  <a:pt x="2673458" y="511444"/>
                </a:cubicBezTo>
                <a:cubicBezTo>
                  <a:pt x="2622053" y="443806"/>
                  <a:pt x="2546771" y="354452"/>
                  <a:pt x="2479729" y="294467"/>
                </a:cubicBezTo>
                <a:cubicBezTo>
                  <a:pt x="2457781" y="274829"/>
                  <a:pt x="2432243" y="259512"/>
                  <a:pt x="2409987" y="240223"/>
                </a:cubicBezTo>
                <a:cubicBezTo>
                  <a:pt x="2340516" y="180014"/>
                  <a:pt x="2314706" y="115180"/>
                  <a:pt x="2216258" y="69742"/>
                </a:cubicBezTo>
                <a:cubicBezTo>
                  <a:pt x="2091033" y="11946"/>
                  <a:pt x="2150943" y="33874"/>
                  <a:pt x="2038027" y="0"/>
                </a:cubicBezTo>
                <a:cubicBezTo>
                  <a:pt x="1986366" y="5166"/>
                  <a:pt x="1934507" y="8636"/>
                  <a:pt x="1883044" y="15498"/>
                </a:cubicBezTo>
                <a:cubicBezTo>
                  <a:pt x="1707194" y="38944"/>
                  <a:pt x="1899690" y="19743"/>
                  <a:pt x="1735810" y="54244"/>
                </a:cubicBezTo>
                <a:cubicBezTo>
                  <a:pt x="1710408" y="59592"/>
                  <a:pt x="1683925" y="57725"/>
                  <a:pt x="1658319" y="61993"/>
                </a:cubicBezTo>
                <a:cubicBezTo>
                  <a:pt x="1606352" y="70654"/>
                  <a:pt x="1503336" y="92989"/>
                  <a:pt x="1503336" y="92989"/>
                </a:cubicBezTo>
                <a:cubicBezTo>
                  <a:pt x="1490421" y="98155"/>
                  <a:pt x="1478031" y="104904"/>
                  <a:pt x="1464590" y="108488"/>
                </a:cubicBezTo>
                <a:cubicBezTo>
                  <a:pt x="1407206" y="123791"/>
                  <a:pt x="1375058" y="125324"/>
                  <a:pt x="1317356" y="131735"/>
                </a:cubicBezTo>
                <a:cubicBezTo>
                  <a:pt x="1268278" y="144650"/>
                  <a:pt x="1217572" y="152483"/>
                  <a:pt x="1170122" y="170481"/>
                </a:cubicBezTo>
                <a:cubicBezTo>
                  <a:pt x="1126187" y="187146"/>
                  <a:pt x="959527" y="312316"/>
                  <a:pt x="953146" y="317715"/>
                </a:cubicBezTo>
                <a:cubicBezTo>
                  <a:pt x="921128" y="344807"/>
                  <a:pt x="817216" y="440517"/>
                  <a:pt x="767166" y="457200"/>
                </a:cubicBezTo>
                <a:cubicBezTo>
                  <a:pt x="741469" y="465766"/>
                  <a:pt x="751668" y="458492"/>
                  <a:pt x="728421" y="457200"/>
                </a:cubicBezTo>
                <a:close/>
              </a:path>
            </a:pathLst>
          </a:cu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2FB0C-29D0-456C-B4FF-A0A57E98B7F5}"/>
              </a:ext>
            </a:extLst>
          </p:cNvPr>
          <p:cNvSpPr txBox="1"/>
          <p:nvPr/>
        </p:nvSpPr>
        <p:spPr>
          <a:xfrm>
            <a:off x="2699792" y="3316191"/>
            <a:ext cx="36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z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C2315C89-B8DA-4F58-8914-81DD66AC70A9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3062815" y="3547024"/>
            <a:ext cx="761142" cy="44890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8406C6-B71E-497A-AEC2-D240D2982236}"/>
              </a:ext>
            </a:extLst>
          </p:cNvPr>
          <p:cNvSpPr txBox="1"/>
          <p:nvPr/>
        </p:nvSpPr>
        <p:spPr>
          <a:xfrm>
            <a:off x="4932040" y="2043256"/>
            <a:ext cx="39242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Hardware requirement: </a:t>
            </a:r>
          </a:p>
          <a:p>
            <a:r>
              <a:rPr lang="en-IN" dirty="0">
                <a:solidFill>
                  <a:srgbClr val="00B0F0"/>
                </a:solidFill>
              </a:rPr>
              <a:t>Only shifter and integer adder;</a:t>
            </a:r>
          </a:p>
          <a:p>
            <a:r>
              <a:rPr lang="en-IN" dirty="0">
                <a:solidFill>
                  <a:srgbClr val="00B0F0"/>
                </a:solidFill>
              </a:rPr>
              <a:t>Iterate a few times to obtain a close approximation!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7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F30B960E-34D7-444B-AD3D-89D171E4C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0779" y="116632"/>
            <a:ext cx="8080375" cy="873968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effectLst/>
              </a:rPr>
              <a:t>Booth’s Encoding for Multiplier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6546A877-7FA5-4958-A4FD-F97E229A8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7744" y="3104964"/>
            <a:ext cx="3744416" cy="64807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/>
              <a:t>0 1 0 0 0 0 1 1 1 1 0 0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4D3F967-2F4C-44D5-A83C-655C3C0BC7DE}"/>
              </a:ext>
            </a:extLst>
          </p:cNvPr>
          <p:cNvSpPr/>
          <p:nvPr/>
        </p:nvSpPr>
        <p:spPr bwMode="auto">
          <a:xfrm>
            <a:off x="4078045" y="3055074"/>
            <a:ext cx="1013162" cy="576064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9A526-8DDF-4AAE-A5CB-EDAF910C3DFD}"/>
              </a:ext>
            </a:extLst>
          </p:cNvPr>
          <p:cNvSpPr txBox="1"/>
          <p:nvPr/>
        </p:nvSpPr>
        <p:spPr>
          <a:xfrm>
            <a:off x="5477358" y="1677735"/>
            <a:ext cx="325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beginning of 1-run (10)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07BD4-D0AA-404E-9E22-EBEE69ECFD95}"/>
              </a:ext>
            </a:extLst>
          </p:cNvPr>
          <p:cNvSpPr txBox="1"/>
          <p:nvPr/>
        </p:nvSpPr>
        <p:spPr>
          <a:xfrm>
            <a:off x="2126252" y="1641045"/>
            <a:ext cx="2736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middle of 1-run (11)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F8AB0-8FB2-49DF-B5D0-208637645164}"/>
              </a:ext>
            </a:extLst>
          </p:cNvPr>
          <p:cNvSpPr txBox="1"/>
          <p:nvPr/>
        </p:nvSpPr>
        <p:spPr>
          <a:xfrm>
            <a:off x="4420922" y="4549939"/>
            <a:ext cx="252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 of 1-run (01)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1CEC40-6F5D-4BCA-85AC-28964E8EC840}"/>
              </a:ext>
            </a:extLst>
          </p:cNvPr>
          <p:cNvSpPr/>
          <p:nvPr/>
        </p:nvSpPr>
        <p:spPr bwMode="auto">
          <a:xfrm>
            <a:off x="2987824" y="3048099"/>
            <a:ext cx="1013162" cy="576064"/>
          </a:xfrm>
          <a:prstGeom prst="round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B840B-C37F-4800-95D7-222331AE7D0F}"/>
              </a:ext>
            </a:extLst>
          </p:cNvPr>
          <p:cNvSpPr txBox="1"/>
          <p:nvPr/>
        </p:nvSpPr>
        <p:spPr>
          <a:xfrm>
            <a:off x="1622196" y="4329091"/>
            <a:ext cx="143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0-run (00)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9A105D79-54DA-48F1-B7D3-FDD09253F878}"/>
              </a:ext>
            </a:extLst>
          </p:cNvPr>
          <p:cNvCxnSpPr>
            <a:cxnSpLocks/>
          </p:cNvCxnSpPr>
          <p:nvPr/>
        </p:nvCxnSpPr>
        <p:spPr bwMode="auto">
          <a:xfrm>
            <a:off x="3382605" y="2047526"/>
            <a:ext cx="1236762" cy="96914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8ACC266-FDD9-495A-B7D4-7963A0FA718E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065956" y="2117247"/>
            <a:ext cx="1301194" cy="1045233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8FE344-FB26-47F0-8342-51C183E0779B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3955362" y="3786193"/>
            <a:ext cx="1004983" cy="660343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22D2FBF-3400-4368-9294-FAFBEFE5CB78}"/>
              </a:ext>
            </a:extLst>
          </p:cNvPr>
          <p:cNvCxnSpPr>
            <a:cxnSpLocks/>
          </p:cNvCxnSpPr>
          <p:nvPr/>
        </p:nvCxnSpPr>
        <p:spPr bwMode="auto">
          <a:xfrm flipV="1">
            <a:off x="2300216" y="3631138"/>
            <a:ext cx="1047648" cy="669438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F46540-2FD2-40E9-9F94-FFB47BCB1D62}"/>
              </a:ext>
            </a:extLst>
          </p:cNvPr>
          <p:cNvCxnSpPr/>
          <p:nvPr/>
        </p:nvCxnSpPr>
        <p:spPr bwMode="auto">
          <a:xfrm>
            <a:off x="3810054" y="3497367"/>
            <a:ext cx="41925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707599-CC52-4FC8-9754-7064FB50E595}"/>
              </a:ext>
            </a:extLst>
          </p:cNvPr>
          <p:cNvCxnSpPr/>
          <p:nvPr/>
        </p:nvCxnSpPr>
        <p:spPr bwMode="auto">
          <a:xfrm>
            <a:off x="4881577" y="3501008"/>
            <a:ext cx="41925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E51C38-D65C-4F7F-B9B5-401569EAB8B2}"/>
              </a:ext>
            </a:extLst>
          </p:cNvPr>
          <p:cNvCxnSpPr/>
          <p:nvPr/>
        </p:nvCxnSpPr>
        <p:spPr bwMode="auto">
          <a:xfrm>
            <a:off x="5148064" y="836712"/>
            <a:ext cx="17281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53526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/>
      <p:bldP spid="8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EFB8EFC8-4456-431A-8A48-A9FE6856A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Booth’s Algorithm</a:t>
            </a:r>
          </a:p>
        </p:txBody>
      </p:sp>
      <p:graphicFrame>
        <p:nvGraphicFramePr>
          <p:cNvPr id="185430" name="Group 86">
            <a:extLst>
              <a:ext uri="{FF2B5EF4-FFF2-40B4-BE49-F238E27FC236}">
                <a16:creationId xmlns:a16="http://schemas.microsoft.com/office/drawing/2014/main" id="{25FDD6CC-69B7-4EB3-B14E-1755C56CA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107373"/>
              </p:ext>
            </p:extLst>
          </p:nvPr>
        </p:nvGraphicFramePr>
        <p:xfrm>
          <a:off x="381000" y="1828800"/>
          <a:ext cx="8382000" cy="40640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Current 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Bit to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Explanation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Example (multiplier)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Begins run of ‘1’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0000111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Subtract/shift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Middle of run of ‘1’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000011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Nothing/shift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End of a run of ‘1’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000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01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Add/shift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Middle of a run of ‘0’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00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01111000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Nothing/shift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FF82AB3-9CC5-4CCF-8BC3-CE3AA5EFA3D2}"/>
              </a:ext>
            </a:extLst>
          </p:cNvPr>
          <p:cNvSpPr/>
          <p:nvPr/>
        </p:nvSpPr>
        <p:spPr bwMode="auto">
          <a:xfrm>
            <a:off x="251520" y="4293096"/>
            <a:ext cx="8568009" cy="223224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5B6BE862-4855-455F-9A02-B92F7D464B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Booth’s algorithm: Example  </a:t>
            </a:r>
          </a:p>
        </p:txBody>
      </p:sp>
      <p:graphicFrame>
        <p:nvGraphicFramePr>
          <p:cNvPr id="266243" name="Object 3">
            <a:extLst>
              <a:ext uri="{FF2B5EF4-FFF2-40B4-BE49-F238E27FC236}">
                <a16:creationId xmlns:a16="http://schemas.microsoft.com/office/drawing/2014/main" id="{E42E0418-5FF9-4F12-9AFD-537D1A3BA09F}"/>
              </a:ext>
            </a:extLst>
          </p:cNvPr>
          <p:cNvGraphicFramePr>
            <a:graphicFrameLocks noGrp="1" noChangeAspect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78571458"/>
              </p:ext>
            </p:extLst>
          </p:nvPr>
        </p:nvGraphicFramePr>
        <p:xfrm>
          <a:off x="668338" y="1511300"/>
          <a:ext cx="7767637" cy="566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778160" imgH="5668920" progId="Word.Document.8">
                  <p:embed/>
                </p:oleObj>
              </mc:Choice>
              <mc:Fallback>
                <p:oleObj name="Document" r:id="rId3" imgW="7778160" imgH="5668920" progId="Word.Document.8">
                  <p:embed/>
                  <p:pic>
                    <p:nvPicPr>
                      <p:cNvPr id="266243" name="Object 3">
                        <a:extLst>
                          <a:ext uri="{FF2B5EF4-FFF2-40B4-BE49-F238E27FC236}">
                            <a16:creationId xmlns:a16="http://schemas.microsoft.com/office/drawing/2014/main" id="{E42E0418-5FF9-4F12-9AFD-537D1A3BA0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1511300"/>
                        <a:ext cx="7767637" cy="566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223953E-198A-404F-9A4C-483ED4EFC5CB}"/>
              </a:ext>
            </a:extLst>
          </p:cNvPr>
          <p:cNvSpPr txBox="1"/>
          <p:nvPr/>
        </p:nvSpPr>
        <p:spPr>
          <a:xfrm>
            <a:off x="371079" y="694351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0010 × 1101 = ?  0010 (+ 2, multiplicand); </a:t>
            </a:r>
            <a:r>
              <a:rPr lang="en-IN" dirty="0">
                <a:solidFill>
                  <a:srgbClr val="FF0000"/>
                </a:solidFill>
              </a:rPr>
              <a:t>1101</a:t>
            </a:r>
            <a:r>
              <a:rPr lang="en-IN" dirty="0"/>
              <a:t> (- 3, multiplier)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469BD9-2779-4D90-A1DB-9FA7856BD246}"/>
              </a:ext>
            </a:extLst>
          </p:cNvPr>
          <p:cNvCxnSpPr/>
          <p:nvPr/>
        </p:nvCxnSpPr>
        <p:spPr bwMode="auto">
          <a:xfrm>
            <a:off x="7956376" y="1628800"/>
            <a:ext cx="72008" cy="50405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91DE03-A4FE-4E85-9375-95E69A226929}"/>
              </a:ext>
            </a:extLst>
          </p:cNvPr>
          <p:cNvSpPr txBox="1"/>
          <p:nvPr/>
        </p:nvSpPr>
        <p:spPr>
          <a:xfrm>
            <a:off x="8435975" y="6163649"/>
            <a:ext cx="528513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-6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C4F1B3-5D34-4DC3-8584-6B135ECD612A}"/>
              </a:ext>
            </a:extLst>
          </p:cNvPr>
          <p:cNvSpPr/>
          <p:nvPr/>
        </p:nvSpPr>
        <p:spPr bwMode="auto">
          <a:xfrm>
            <a:off x="6804248" y="6148901"/>
            <a:ext cx="1224136" cy="46166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F4E2F68-EB59-4E06-A2B2-80E3F71EBB78}"/>
              </a:ext>
            </a:extLst>
          </p:cNvPr>
          <p:cNvCxnSpPr/>
          <p:nvPr/>
        </p:nvCxnSpPr>
        <p:spPr bwMode="auto">
          <a:xfrm>
            <a:off x="6096396" y="1086112"/>
            <a:ext cx="1715964" cy="1190760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08B6A6E-0C54-4E68-9940-F4F731B02E1D}"/>
              </a:ext>
            </a:extLst>
          </p:cNvPr>
          <p:cNvSpPr/>
          <p:nvPr/>
        </p:nvSpPr>
        <p:spPr bwMode="auto">
          <a:xfrm>
            <a:off x="6804247" y="2670888"/>
            <a:ext cx="744537" cy="46166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B8CBDD-5FAB-4DF4-AEBB-FA379042803A}"/>
              </a:ext>
            </a:extLst>
          </p:cNvPr>
          <p:cNvSpPr txBox="1"/>
          <p:nvPr/>
        </p:nvSpPr>
        <p:spPr>
          <a:xfrm>
            <a:off x="2787030" y="1159805"/>
            <a:ext cx="3153122" cy="400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/>
              <a:t>op performed in the left half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4E43245D-C089-41DC-A2C6-BB03C6CB10D3}"/>
              </a:ext>
            </a:extLst>
          </p:cNvPr>
          <p:cNvCxnSpPr/>
          <p:nvPr/>
        </p:nvCxnSpPr>
        <p:spPr bwMode="auto">
          <a:xfrm rot="16200000" flipH="1">
            <a:off x="5834524" y="1616928"/>
            <a:ext cx="1159588" cy="948332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1EE5A0-618A-4182-98E8-90BD51FF4BB3}"/>
              </a:ext>
            </a:extLst>
          </p:cNvPr>
          <p:cNvSpPr txBox="1"/>
          <p:nvPr/>
        </p:nvSpPr>
        <p:spPr>
          <a:xfrm>
            <a:off x="487637" y="1195052"/>
            <a:ext cx="1767879" cy="400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/>
              <a:t>arithmetic shift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4596147-6943-4317-943A-CB9493171E8B}"/>
              </a:ext>
            </a:extLst>
          </p:cNvPr>
          <p:cNvCxnSpPr/>
          <p:nvPr/>
        </p:nvCxnSpPr>
        <p:spPr bwMode="auto">
          <a:xfrm>
            <a:off x="2283924" y="1542156"/>
            <a:ext cx="4776984" cy="1917701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FCFA949-5377-40B1-A7C4-2030D3F21FBF}"/>
              </a:ext>
            </a:extLst>
          </p:cNvPr>
          <p:cNvSpPr txBox="1"/>
          <p:nvPr/>
        </p:nvSpPr>
        <p:spPr>
          <a:xfrm>
            <a:off x="7352983" y="1088991"/>
            <a:ext cx="1516278" cy="400110"/>
          </a:xfrm>
          <a:prstGeom prst="rect">
            <a:avLst/>
          </a:prstGeom>
          <a:noFill/>
          <a:ln w="38100">
            <a:solidFill>
              <a:schemeClr val="accent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/>
              <a:t>initialization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7FB90106-0C9B-4F12-921F-D8A271B1A09F}"/>
              </a:ext>
            </a:extLst>
          </p:cNvPr>
          <p:cNvCxnSpPr/>
          <p:nvPr/>
        </p:nvCxnSpPr>
        <p:spPr bwMode="auto">
          <a:xfrm rot="5400000">
            <a:off x="8033634" y="1723689"/>
            <a:ext cx="987142" cy="505778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90000"/>
                <a:lumOff val="10000"/>
              </a:schemeClr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0AA0E92-E154-4A5B-A3C0-FAC436F1777F}"/>
              </a:ext>
            </a:extLst>
          </p:cNvPr>
          <p:cNvSpPr/>
          <p:nvPr/>
        </p:nvSpPr>
        <p:spPr bwMode="auto">
          <a:xfrm>
            <a:off x="7858170" y="2207878"/>
            <a:ext cx="331165" cy="400111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548FE9-1A1A-421A-A079-5A2F6E6E4173}"/>
              </a:ext>
            </a:extLst>
          </p:cNvPr>
          <p:cNvCxnSpPr/>
          <p:nvPr/>
        </p:nvCxnSpPr>
        <p:spPr bwMode="auto">
          <a:xfrm>
            <a:off x="7007879" y="2501473"/>
            <a:ext cx="44444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6541DE-B91A-4C15-A385-293EF1E63CE9}"/>
              </a:ext>
            </a:extLst>
          </p:cNvPr>
          <p:cNvSpPr txBox="1"/>
          <p:nvPr/>
        </p:nvSpPr>
        <p:spPr>
          <a:xfrm>
            <a:off x="8370268" y="2268461"/>
            <a:ext cx="773732" cy="5847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start of </a:t>
            </a:r>
          </a:p>
          <a:p>
            <a:r>
              <a:rPr lang="en-IN" sz="1600" dirty="0"/>
              <a:t>1-run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4A326A0-585B-46DB-82C5-F312E17D4F87}"/>
              </a:ext>
            </a:extLst>
          </p:cNvPr>
          <p:cNvSpPr/>
          <p:nvPr/>
        </p:nvSpPr>
        <p:spPr bwMode="auto">
          <a:xfrm>
            <a:off x="7845306" y="3187066"/>
            <a:ext cx="409826" cy="342890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2975E0-040B-4B2F-BC62-0ECFD9B76697}"/>
              </a:ext>
            </a:extLst>
          </p:cNvPr>
          <p:cNvSpPr txBox="1"/>
          <p:nvPr/>
        </p:nvSpPr>
        <p:spPr>
          <a:xfrm>
            <a:off x="8357524" y="3187066"/>
            <a:ext cx="773732" cy="5847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end of </a:t>
            </a:r>
          </a:p>
          <a:p>
            <a:r>
              <a:rPr lang="en-IN" sz="1600" dirty="0"/>
              <a:t>1-run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168C010-ECF2-4810-9420-CC615E29607E}"/>
              </a:ext>
            </a:extLst>
          </p:cNvPr>
          <p:cNvSpPr/>
          <p:nvPr/>
        </p:nvSpPr>
        <p:spPr bwMode="auto">
          <a:xfrm>
            <a:off x="3925099" y="2693087"/>
            <a:ext cx="2456845" cy="461665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1CA921A-1B71-4CDC-B36E-086031116FC7}"/>
              </a:ext>
            </a:extLst>
          </p:cNvPr>
          <p:cNvSpPr/>
          <p:nvPr/>
        </p:nvSpPr>
        <p:spPr bwMode="auto">
          <a:xfrm>
            <a:off x="3957473" y="3687415"/>
            <a:ext cx="2456845" cy="461665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11" grpId="0" animBg="1"/>
      <p:bldP spid="12" grpId="0" animBg="1"/>
      <p:bldP spid="18" grpId="0" animBg="1"/>
      <p:bldP spid="26" grpId="0" animBg="1"/>
      <p:bldP spid="32" grpId="0" animBg="1"/>
      <p:bldP spid="35" grpId="0" animBg="1"/>
      <p:bldP spid="38" grpId="0" animBg="1"/>
      <p:bldP spid="39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76B58938-A76D-4058-91DA-406F3C0112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3 — Arithmetic for Computers — </a:t>
            </a:r>
            <a:fld id="{46794ED1-84E7-43B7-8A39-B5EBF5C29B0B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6AB0BFC-2EB8-4636-9BAE-746673A9B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Multiplication</a:t>
            </a:r>
            <a:endParaRPr lang="en-AU" altLang="en-US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1BB2928-535A-454F-B583-AA6C9421D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Two 32-bit registers for product</a:t>
            </a:r>
          </a:p>
          <a:p>
            <a:pPr lvl="1" eaLnBrk="1" hangingPunct="1"/>
            <a:r>
              <a:rPr lang="en-US" altLang="en-US" sz="2400" dirty="0"/>
              <a:t>HI: most-significant 32 bits</a:t>
            </a:r>
          </a:p>
          <a:p>
            <a:pPr lvl="1" eaLnBrk="1" hangingPunct="1"/>
            <a:r>
              <a:rPr lang="en-US" altLang="en-US" sz="2400" dirty="0"/>
              <a:t>LO: least-significant 32-bits</a:t>
            </a:r>
          </a:p>
          <a:p>
            <a:pPr eaLnBrk="1" hangingPunct="1"/>
            <a:r>
              <a:rPr lang="en-US" altLang="en-US" sz="2800" dirty="0"/>
              <a:t>Instructions</a:t>
            </a:r>
          </a:p>
          <a:p>
            <a:pPr lvl="1" eaLnBrk="1" hangingPunct="1"/>
            <a:r>
              <a:rPr lang="en-US" altLang="en-US" sz="2400" dirty="0" err="1">
                <a:latin typeface="Lucida Console" panose="020B0609040504020204" pitchFamily="49" charset="0"/>
              </a:rPr>
              <a:t>mult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</a:rPr>
              <a:t>rs</a:t>
            </a:r>
            <a:r>
              <a:rPr lang="en-US" altLang="en-US" sz="2400" dirty="0">
                <a:latin typeface="Lucida Console" panose="020B0609040504020204" pitchFamily="49" charset="0"/>
              </a:rPr>
              <a:t>, rt  /  </a:t>
            </a:r>
            <a:r>
              <a:rPr lang="en-US" altLang="en-US" sz="2400" dirty="0" err="1">
                <a:latin typeface="Lucida Console" panose="020B0609040504020204" pitchFamily="49" charset="0"/>
              </a:rPr>
              <a:t>multu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</a:rPr>
              <a:t>rs</a:t>
            </a:r>
            <a:r>
              <a:rPr lang="en-US" altLang="en-US" sz="2400" dirty="0">
                <a:latin typeface="Lucida Console" panose="020B0609040504020204" pitchFamily="49" charset="0"/>
              </a:rPr>
              <a:t>, rt</a:t>
            </a:r>
          </a:p>
          <a:p>
            <a:pPr lvl="2" eaLnBrk="1" hangingPunct="1"/>
            <a:r>
              <a:rPr lang="en-US" altLang="en-US" sz="2000" dirty="0"/>
              <a:t>64-bit product in HI/LO</a:t>
            </a:r>
          </a:p>
          <a:p>
            <a:pPr lvl="1" eaLnBrk="1" hangingPunct="1"/>
            <a:r>
              <a:rPr lang="en-US" altLang="en-US" sz="2400" dirty="0" err="1">
                <a:latin typeface="Lucida Console" panose="020B0609040504020204" pitchFamily="49" charset="0"/>
              </a:rPr>
              <a:t>mfhi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</a:rPr>
              <a:t>rd</a:t>
            </a:r>
            <a:r>
              <a:rPr lang="en-US" altLang="en-US" sz="2400" dirty="0">
                <a:latin typeface="Lucida Console" panose="020B0609040504020204" pitchFamily="49" charset="0"/>
              </a:rPr>
              <a:t>  /  </a:t>
            </a:r>
            <a:r>
              <a:rPr lang="en-US" altLang="en-US" sz="2400" dirty="0" err="1">
                <a:latin typeface="Lucida Console" panose="020B0609040504020204" pitchFamily="49" charset="0"/>
              </a:rPr>
              <a:t>mflo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</a:rPr>
              <a:t>rd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2" eaLnBrk="1" hangingPunct="1"/>
            <a:r>
              <a:rPr lang="en-US" altLang="en-US" sz="2000" dirty="0"/>
              <a:t>Move from HI/LO to </a:t>
            </a:r>
            <a:r>
              <a:rPr lang="en-US" altLang="en-US" sz="2000" dirty="0" err="1"/>
              <a:t>rd</a:t>
            </a:r>
            <a:endParaRPr lang="en-US" altLang="en-US" sz="2000" dirty="0"/>
          </a:p>
          <a:p>
            <a:pPr lvl="2" eaLnBrk="1" hangingPunct="1"/>
            <a:r>
              <a:rPr lang="en-US" altLang="en-US" sz="2000" dirty="0"/>
              <a:t>Can test HI value to see if product overflows 32 bits</a:t>
            </a:r>
            <a:endParaRPr lang="en-AU" altLang="en-US" sz="2000" dirty="0"/>
          </a:p>
          <a:p>
            <a:pPr lvl="1" eaLnBrk="1" hangingPunct="1"/>
            <a:r>
              <a:rPr lang="en-US" altLang="en-US" sz="2400" dirty="0" err="1">
                <a:latin typeface="Lucida Console" panose="020B0609040504020204" pitchFamily="49" charset="0"/>
              </a:rPr>
              <a:t>mul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</a:rPr>
              <a:t>rd</a:t>
            </a:r>
            <a:r>
              <a:rPr lang="en-US" altLang="en-US" sz="2400" dirty="0">
                <a:latin typeface="Lucida Console" panose="020B0609040504020204" pitchFamily="49" charset="0"/>
              </a:rPr>
              <a:t>, </a:t>
            </a:r>
            <a:r>
              <a:rPr lang="en-US" altLang="en-US" sz="2400" dirty="0" err="1">
                <a:latin typeface="Lucida Console" panose="020B0609040504020204" pitchFamily="49" charset="0"/>
              </a:rPr>
              <a:t>rs</a:t>
            </a:r>
            <a:r>
              <a:rPr lang="en-US" altLang="en-US" sz="2400" dirty="0">
                <a:latin typeface="Lucida Console" panose="020B0609040504020204" pitchFamily="49" charset="0"/>
              </a:rPr>
              <a:t>, rt</a:t>
            </a:r>
          </a:p>
          <a:p>
            <a:pPr lvl="2" eaLnBrk="1" hangingPunct="1"/>
            <a:r>
              <a:rPr lang="en-US" altLang="en-US" sz="2000" dirty="0"/>
              <a:t>Least-significant 32 bits of product –&gt; </a:t>
            </a:r>
            <a:r>
              <a:rPr lang="en-US" altLang="en-US" sz="2000" dirty="0" err="1"/>
              <a:t>rd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2841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"/>
</p:tagLst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S333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553E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4C3700"/>
      </a:accent6>
      <a:hlink>
        <a:srgbClr val="3D5500"/>
      </a:hlink>
      <a:folHlink>
        <a:srgbClr val="005528"/>
      </a:folHlink>
    </a:clrScheme>
    <a:fontScheme name="CS333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S3339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3339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S333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553E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4C3700"/>
      </a:accent6>
      <a:hlink>
        <a:srgbClr val="3D5500"/>
      </a:hlink>
      <a:folHlink>
        <a:srgbClr val="005528"/>
      </a:folHlink>
    </a:clrScheme>
    <a:fontScheme name="CS333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S333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333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raining">
  <a:themeElements>
    <a:clrScheme name="Training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5F5F5F"/>
      </a:hlink>
      <a:folHlink>
        <a:srgbClr val="EAEAEA"/>
      </a:folHlink>
    </a:clrScheme>
    <a:fontScheme name="Train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rain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CC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E2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CS333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553E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4C3700"/>
      </a:accent6>
      <a:hlink>
        <a:srgbClr val="3D5500"/>
      </a:hlink>
      <a:folHlink>
        <a:srgbClr val="005528"/>
      </a:folHlink>
    </a:clrScheme>
    <a:fontScheme name="CS333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S333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333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Contemporary">
  <a:themeElements>
    <a:clrScheme name="Contemporary 1">
      <a:dk1>
        <a:srgbClr val="FFFFFF"/>
      </a:dk1>
      <a:lt1>
        <a:srgbClr val="0066CC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Macintosh HD:Desktop Folder:CS3339</Template>
  <TotalTime>23861</TotalTime>
  <Pages>93</Pages>
  <Words>4154</Words>
  <Application>Microsoft Office PowerPoint</Application>
  <PresentationFormat>On-screen Show (4:3)</PresentationFormat>
  <Paragraphs>744</Paragraphs>
  <Slides>57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82" baseType="lpstr">
      <vt:lpstr>Arial</vt:lpstr>
      <vt:lpstr>Arial Black</vt:lpstr>
      <vt:lpstr>Arial Narrow</vt:lpstr>
      <vt:lpstr>Calibri</vt:lpstr>
      <vt:lpstr>Cambria Math</vt:lpstr>
      <vt:lpstr>Comic Sans MS</vt:lpstr>
      <vt:lpstr>Corbel</vt:lpstr>
      <vt:lpstr>Courier New</vt:lpstr>
      <vt:lpstr>Lucida Console</vt:lpstr>
      <vt:lpstr>Symbol</vt:lpstr>
      <vt:lpstr>Tahoma</vt:lpstr>
      <vt:lpstr>Times</vt:lpstr>
      <vt:lpstr>Times New Roman</vt:lpstr>
      <vt:lpstr>Wingdings</vt:lpstr>
      <vt:lpstr>cod4e</vt:lpstr>
      <vt:lpstr>1_CS3339</vt:lpstr>
      <vt:lpstr>3_Soaring</vt:lpstr>
      <vt:lpstr>3_CS3339</vt:lpstr>
      <vt:lpstr>2_cod4e</vt:lpstr>
      <vt:lpstr>Training</vt:lpstr>
      <vt:lpstr>4_CS3339</vt:lpstr>
      <vt:lpstr>Contemporary</vt:lpstr>
      <vt:lpstr>2_Soaring</vt:lpstr>
      <vt:lpstr>4_Default Design</vt:lpstr>
      <vt:lpstr>Document</vt:lpstr>
      <vt:lpstr>CS 31007                         Autumn 2021                  COMPUTER ORGANIZATION AND ARCHITECTURE</vt:lpstr>
      <vt:lpstr>Recap: Integer Multiplier using Repeated Add/Shift</vt:lpstr>
      <vt:lpstr>Recall: Multiplication Example</vt:lpstr>
      <vt:lpstr>Booth’s Encoding  (valid for signed multiplication as well)</vt:lpstr>
      <vt:lpstr>Booth’s Encoding</vt:lpstr>
      <vt:lpstr>Booth’s Encoding for Multiplier</vt:lpstr>
      <vt:lpstr>Booth’s Algorithm</vt:lpstr>
      <vt:lpstr>Booth’s algorithm: Example  </vt:lpstr>
      <vt:lpstr>MIPS Multiplication</vt:lpstr>
      <vt:lpstr>So far covered in computer arithmetic…</vt:lpstr>
      <vt:lpstr>Division</vt:lpstr>
      <vt:lpstr>Decimal division</vt:lpstr>
      <vt:lpstr>Integer Division in Binary</vt:lpstr>
      <vt:lpstr>Division Hardware</vt:lpstr>
      <vt:lpstr>Restoring Division</vt:lpstr>
      <vt:lpstr>Optimized Divider</vt:lpstr>
      <vt:lpstr>Faster Division</vt:lpstr>
      <vt:lpstr>MIPS Division</vt:lpstr>
      <vt:lpstr>MIPS Architecture for Integer Arithmetic: Multiplication and Division</vt:lpstr>
      <vt:lpstr>CS 31007                         Autumn 2021                  COMPUTER ORGANIZATION AND ARCHITECTURE</vt:lpstr>
      <vt:lpstr>Floating Point:  Format, Arithmetic, and Hardware Implementation</vt:lpstr>
      <vt:lpstr>PowerPoint Presentation</vt:lpstr>
      <vt:lpstr>A computation error observed by a UG student led to the ACM Turing Award later …. </vt:lpstr>
      <vt:lpstr>Floating-Point Representation</vt:lpstr>
      <vt:lpstr>IEEE Floating-Point Format</vt:lpstr>
      <vt:lpstr>PowerPoint Presentation</vt:lpstr>
      <vt:lpstr>IEEE 754 floating-point standard</vt:lpstr>
      <vt:lpstr>Decoding a floating-point number</vt:lpstr>
      <vt:lpstr> Example (Decoding) </vt:lpstr>
      <vt:lpstr> Example (Decoding) </vt:lpstr>
      <vt:lpstr> Example  (Encoding)</vt:lpstr>
      <vt:lpstr>PowerPoint Presentation</vt:lpstr>
      <vt:lpstr>Single-Precision Range</vt:lpstr>
      <vt:lpstr>Double-Precision Range</vt:lpstr>
      <vt:lpstr>Floating-Point Precision</vt:lpstr>
      <vt:lpstr>Single-Precision Normalized Range</vt:lpstr>
      <vt:lpstr>Single-Precision FP-Denormal Numbers</vt:lpstr>
      <vt:lpstr>Denormal FP-Numbers</vt:lpstr>
      <vt:lpstr>Infinities and NaNs</vt:lpstr>
      <vt:lpstr>Floating Point Complexities</vt:lpstr>
      <vt:lpstr>CS 31007                         Autumn 2021                  COMPUTER ORGANIZATION AND ARCHITECTURE</vt:lpstr>
      <vt:lpstr>Floating-Point Addition</vt:lpstr>
      <vt:lpstr>Floating Point Addition</vt:lpstr>
      <vt:lpstr>FP Adder Hardware</vt:lpstr>
      <vt:lpstr>Three Extra Bits for Internal Use</vt:lpstr>
      <vt:lpstr>Guard Bit</vt:lpstr>
      <vt:lpstr>Guard, Round, and Sticky Bits</vt:lpstr>
      <vt:lpstr>Floating-Point Multiplication</vt:lpstr>
      <vt:lpstr>Floating Point Multiplication</vt:lpstr>
      <vt:lpstr>Optimized Integer Multiplier</vt:lpstr>
      <vt:lpstr>FP Multiplier – Hardware Realization</vt:lpstr>
      <vt:lpstr>FP Arithmetic Hardware</vt:lpstr>
      <vt:lpstr>FP Instructions in MIPS</vt:lpstr>
      <vt:lpstr>FP Instructions in MIPS</vt:lpstr>
      <vt:lpstr>FP Example: °F to °C</vt:lpstr>
      <vt:lpstr>Summary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for 2nd Edition</dc:title>
  <dc:creator>Tod Amon</dc:creator>
  <cp:lastModifiedBy>Bhargab Bhatta</cp:lastModifiedBy>
  <cp:revision>258</cp:revision>
  <cp:lastPrinted>1997-08-28T16:06:06Z</cp:lastPrinted>
  <dcterms:created xsi:type="dcterms:W3CDTF">1997-08-27T20:06:46Z</dcterms:created>
  <dcterms:modified xsi:type="dcterms:W3CDTF">2021-09-23T12:38:51Z</dcterms:modified>
</cp:coreProperties>
</file>