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167" r:id="rId2"/>
    <p:sldId id="2168" r:id="rId3"/>
    <p:sldId id="2169" r:id="rId4"/>
    <p:sldId id="217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4493" autoAdjust="0"/>
    <p:restoredTop sz="94660"/>
  </p:normalViewPr>
  <p:slideViewPr>
    <p:cSldViewPr snapToGrid="0">
      <p:cViewPr varScale="1">
        <p:scale>
          <a:sx n="99" d="100"/>
          <a:sy n="99" d="100"/>
        </p:scale>
        <p:origin x="15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2/14/13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ABA82-71BE-4D11-8FA6-5B3C2EB63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3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2/14/13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83E9F-31DA-401B-8FB0-B3FB983050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4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2/14/13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BCF55-7DE1-480D-A160-174E47444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2/14/13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FC7A8-2BBC-4451-A339-F0A8CD45F1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5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2/14/13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30F1F-A814-4D10-998A-EA4E6C5B8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4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2/14/13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26B16-51F7-4B38-B282-5F22C5DEE9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9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2/14/13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7ABDE-1D79-4792-BCC7-A227A2B029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1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2/14/13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E9444-3CFB-40EC-B6ED-6ADB5F4257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6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2/14/13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661E9-7185-4684-B7B4-ACD531FCAF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3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2/14/13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BA0A3-2E22-467F-8A10-94D3684C35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4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2/14/13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186F1E-55FD-4C53-856C-605AA4B297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3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8667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2/14/13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38313" y="6477000"/>
            <a:ext cx="57975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10488" y="6477000"/>
            <a:ext cx="7477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BC91355-9562-4D7B-86F4-42C912D767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5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FF1A073A-FAE2-46FD-9A6F-2D6A7F7EFE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745" y="3383"/>
            <a:ext cx="9144000" cy="643997"/>
          </a:xfrm>
          <a:solidFill>
            <a:srgbClr val="FF00FF"/>
          </a:solidFill>
        </p:spPr>
        <p:txBody>
          <a:bodyPr/>
          <a:lstStyle/>
          <a:p>
            <a:pPr algn="ctr" eaLnBrk="1" hangingPunct="1"/>
            <a:r>
              <a:rPr lang="en-US" sz="3600" b="0" dirty="0">
                <a:solidFill>
                  <a:schemeClr val="bg1"/>
                </a:solidFill>
              </a:rPr>
              <a:t>Homework Set – 03: Solution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26E7B9-33F9-4993-927A-8A17343CECB5}"/>
              </a:ext>
            </a:extLst>
          </p:cNvPr>
          <p:cNvSpPr/>
          <p:nvPr/>
        </p:nvSpPr>
        <p:spPr bwMode="auto">
          <a:xfrm>
            <a:off x="2095500" y="1066800"/>
            <a:ext cx="3162300" cy="461664"/>
          </a:xfrm>
          <a:prstGeom prst="rect">
            <a:avLst/>
          </a:prstGeom>
          <a:solidFill>
            <a:schemeClr val="bg1"/>
          </a:solidFill>
          <a:ln w="12700">
            <a:noFill/>
            <a:round/>
            <a:headEnd/>
            <a:tailEnd type="arrow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E99B4E-329A-4859-AD66-A0C7B7EA6005}"/>
              </a:ext>
            </a:extLst>
          </p:cNvPr>
          <p:cNvSpPr/>
          <p:nvPr/>
        </p:nvSpPr>
        <p:spPr bwMode="auto">
          <a:xfrm>
            <a:off x="6705600" y="4038600"/>
            <a:ext cx="2438400" cy="1376065"/>
          </a:xfrm>
          <a:prstGeom prst="rect">
            <a:avLst/>
          </a:prstGeom>
          <a:solidFill>
            <a:schemeClr val="bg1"/>
          </a:solidFill>
          <a:ln w="12700">
            <a:noFill/>
            <a:round/>
            <a:headEnd/>
            <a:tailEnd type="arrow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22C508-FC2A-4077-B554-128235BD6EB5}"/>
              </a:ext>
            </a:extLst>
          </p:cNvPr>
          <p:cNvSpPr txBox="1"/>
          <p:nvPr/>
        </p:nvSpPr>
        <p:spPr>
          <a:xfrm>
            <a:off x="110414" y="700397"/>
            <a:ext cx="8686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"/>
                <a:ea typeface="+mn-ea"/>
                <a:cs typeface="Arial" pitchFamily="34" charset="0"/>
              </a:rPr>
              <a:t>1. Let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-Italic"/>
                <a:ea typeface="+mn-ea"/>
                <a:cs typeface="Arial" pitchFamily="34" charset="0"/>
              </a:rPr>
              <a:t>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"/>
                <a:ea typeface="+mn-ea"/>
                <a:cs typeface="Arial" pitchFamily="34" charset="0"/>
              </a:rPr>
              <a:t>be a set of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-Italic"/>
                <a:ea typeface="+mn-ea"/>
                <a:cs typeface="Arial" pitchFamily="34" charset="0"/>
              </a:rPr>
              <a:t>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"/>
                <a:ea typeface="+mn-ea"/>
                <a:cs typeface="Arial" pitchFamily="34" charset="0"/>
              </a:rPr>
              <a:t>disjoint line segments in the plane, and let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-Italic"/>
                <a:ea typeface="+mn-ea"/>
                <a:cs typeface="Arial" pitchFamily="34" charset="0"/>
              </a:rPr>
              <a:t>p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"/>
                <a:ea typeface="+mn-ea"/>
                <a:cs typeface="Arial" pitchFamily="34" charset="0"/>
              </a:rPr>
              <a:t>be a point not on any of the line segments of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-Italic"/>
                <a:ea typeface="+mn-ea"/>
                <a:cs typeface="Arial" pitchFamily="34" charset="0"/>
              </a:rPr>
              <a:t>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"/>
                <a:ea typeface="+mn-ea"/>
                <a:cs typeface="Arial" pitchFamily="34" charset="0"/>
              </a:rPr>
              <a:t>. We wish to determine all line segments of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-Italic"/>
                <a:ea typeface="+mn-ea"/>
                <a:cs typeface="Arial" pitchFamily="34" charset="0"/>
              </a:rPr>
              <a:t>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"/>
                <a:ea typeface="+mn-ea"/>
                <a:cs typeface="Arial" pitchFamily="34" charset="0"/>
              </a:rPr>
              <a:t>that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-Italic"/>
                <a:ea typeface="+mn-ea"/>
                <a:cs typeface="Arial" pitchFamily="34" charset="0"/>
              </a:rPr>
              <a:t>p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"/>
                <a:ea typeface="+mn-ea"/>
                <a:cs typeface="Arial" pitchFamily="34" charset="0"/>
              </a:rPr>
              <a:t>can see, that is, all line segments of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-Italic"/>
                <a:ea typeface="+mn-ea"/>
                <a:cs typeface="Arial" pitchFamily="34" charset="0"/>
              </a:rPr>
              <a:t>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"/>
                <a:ea typeface="+mn-ea"/>
                <a:cs typeface="Arial" pitchFamily="34" charset="0"/>
              </a:rPr>
              <a:t>that contain some point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-Italic"/>
                <a:ea typeface="+mn-ea"/>
                <a:cs typeface="Arial" pitchFamily="34" charset="0"/>
              </a:rPr>
              <a:t>q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"/>
                <a:ea typeface="+mn-ea"/>
                <a:cs typeface="Arial" pitchFamily="34" charset="0"/>
              </a:rPr>
              <a:t>so that the open segment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-Italic"/>
                <a:ea typeface="+mn-ea"/>
                <a:cs typeface="Arial" pitchFamily="34" charset="0"/>
              </a:rPr>
              <a:t>pq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-Italic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"/>
                <a:ea typeface="+mn-ea"/>
                <a:cs typeface="Arial" pitchFamily="34" charset="0"/>
              </a:rPr>
              <a:t>does not intersect any line segment of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-Italic"/>
                <a:ea typeface="+mn-ea"/>
                <a:cs typeface="Arial" pitchFamily="34" charset="0"/>
              </a:rPr>
              <a:t>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"/>
                <a:ea typeface="+mn-ea"/>
                <a:cs typeface="Arial" pitchFamily="34" charset="0"/>
              </a:rPr>
              <a:t>. Give an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-Italic"/>
                <a:ea typeface="+mn-ea"/>
                <a:cs typeface="Arial" pitchFamily="34" charset="0"/>
              </a:rPr>
              <a:t>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"/>
                <a:ea typeface="+mn-ea"/>
                <a:cs typeface="Arial" pitchFamily="34" charset="0"/>
              </a:rPr>
              <a:t>(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-Italic"/>
                <a:ea typeface="+mn-ea"/>
                <a:cs typeface="Arial" pitchFamily="34" charset="0"/>
              </a:rPr>
              <a:t>n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"/>
                <a:ea typeface="+mn-ea"/>
                <a:cs typeface="Arial" pitchFamily="34" charset="0"/>
              </a:rPr>
              <a:t>log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-Italic"/>
                <a:ea typeface="+mn-ea"/>
                <a:cs typeface="Arial" pitchFamily="34" charset="0"/>
              </a:rPr>
              <a:t>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"/>
                <a:ea typeface="+mn-ea"/>
                <a:cs typeface="Arial" pitchFamily="34" charset="0"/>
              </a:rPr>
              <a:t>) time algorithm for solving this problem. See the example shown in the figure. [5]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9E4ED8-4576-484E-85A6-D70522289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75" y="2802307"/>
            <a:ext cx="2181340" cy="190041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371C786-C239-4761-B71C-1E1705A358A7}"/>
              </a:ext>
            </a:extLst>
          </p:cNvPr>
          <p:cNvSpPr/>
          <p:nvPr/>
        </p:nvSpPr>
        <p:spPr bwMode="auto">
          <a:xfrm>
            <a:off x="152400" y="2438400"/>
            <a:ext cx="2819400" cy="2743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700B5-5B7C-4D8F-82FC-7F2CFB22C788}"/>
              </a:ext>
            </a:extLst>
          </p:cNvPr>
          <p:cNvSpPr txBox="1"/>
          <p:nvPr/>
        </p:nvSpPr>
        <p:spPr>
          <a:xfrm>
            <a:off x="2945411" y="2074767"/>
            <a:ext cx="623098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Solution: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Imagine a circle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with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centre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at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that encloses all the points. Shoot rays from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through segment-end-points and project each line-segment on the boundary of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as an arc. Order the arcs based on the radial distance (from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 so that if segment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is closer to  segment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from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, we put arc(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 nearer to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than arc(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 as shown in the figure. Since segments are disjoints, the ordering is unique around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. Sort the end-points of arcs in CCW order angularly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w.r.t.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. Clearly, if arc(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 appears closest to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some time during the walk around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, segment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is visible from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Identify the segment that is closest to 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, and start circular sweep from the end-point of the corresponding arc.  Maintain the sweep-line status (ordering of arcs along radial shoots) with a balanced binary tree. Update the status when end-points of arcs are hit. Continue through 360 degree until all end-points of arcs are processed. At each step, output the segment corresponding to the closest arc (from 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). Clearly, all work can be completed in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log 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 time. 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CD5A51-9D90-4113-8F7F-600209374C31}"/>
              </a:ext>
            </a:extLst>
          </p:cNvPr>
          <p:cNvCxnSpPr/>
          <p:nvPr/>
        </p:nvCxnSpPr>
        <p:spPr bwMode="auto">
          <a:xfrm flipH="1">
            <a:off x="228600" y="3429000"/>
            <a:ext cx="1371600" cy="76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005F85-8C95-4525-9AC3-84B3D3797221}"/>
              </a:ext>
            </a:extLst>
          </p:cNvPr>
          <p:cNvCxnSpPr>
            <a:cxnSpLocks/>
          </p:cNvCxnSpPr>
          <p:nvPr/>
        </p:nvCxnSpPr>
        <p:spPr bwMode="auto">
          <a:xfrm flipH="1">
            <a:off x="1349333" y="3477377"/>
            <a:ext cx="252908" cy="17118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DCE85E-0809-4256-9E13-F86DE0013947}"/>
              </a:ext>
            </a:extLst>
          </p:cNvPr>
          <p:cNvCxnSpPr>
            <a:cxnSpLocks/>
          </p:cNvCxnSpPr>
          <p:nvPr/>
        </p:nvCxnSpPr>
        <p:spPr bwMode="auto">
          <a:xfrm flipH="1">
            <a:off x="794288" y="3464868"/>
            <a:ext cx="824962" cy="148366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752546A-F40D-433A-BDA3-8BB2906E86D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622594" y="3516265"/>
            <a:ext cx="359713" cy="16436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B0F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0D83124-C38E-43C1-B731-E1B29F9B0009}"/>
              </a:ext>
            </a:extLst>
          </p:cNvPr>
          <p:cNvCxnSpPr>
            <a:cxnSpLocks/>
          </p:cNvCxnSpPr>
          <p:nvPr/>
        </p:nvCxnSpPr>
        <p:spPr bwMode="auto">
          <a:xfrm flipH="1">
            <a:off x="1593109" y="3446346"/>
            <a:ext cx="23570" cy="170296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B7E3D2-BDA2-4F4E-96AE-99E440F2C9C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606012" y="3464868"/>
            <a:ext cx="1046758" cy="12294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8230525-F757-4F68-95BC-508F7025DAFB}"/>
              </a:ext>
            </a:extLst>
          </p:cNvPr>
          <p:cNvSpPr/>
          <p:nvPr/>
        </p:nvSpPr>
        <p:spPr bwMode="auto">
          <a:xfrm>
            <a:off x="111706" y="4310039"/>
            <a:ext cx="1519792" cy="1091231"/>
          </a:xfrm>
          <a:custGeom>
            <a:avLst/>
            <a:gdLst>
              <a:gd name="connsiteX0" fmla="*/ 0 w 1193369"/>
              <a:gd name="connsiteY0" fmla="*/ 0 h 1055239"/>
              <a:gd name="connsiteX1" fmla="*/ 15498 w 1193369"/>
              <a:gd name="connsiteY1" fmla="*/ 38745 h 1055239"/>
              <a:gd name="connsiteX2" fmla="*/ 30996 w 1193369"/>
              <a:gd name="connsiteY2" fmla="*/ 69742 h 1055239"/>
              <a:gd name="connsiteX3" fmla="*/ 54244 w 1193369"/>
              <a:gd name="connsiteY3" fmla="*/ 139484 h 1055239"/>
              <a:gd name="connsiteX4" fmla="*/ 61993 w 1193369"/>
              <a:gd name="connsiteY4" fmla="*/ 162732 h 1055239"/>
              <a:gd name="connsiteX5" fmla="*/ 108488 w 1193369"/>
              <a:gd name="connsiteY5" fmla="*/ 247973 h 1055239"/>
              <a:gd name="connsiteX6" fmla="*/ 131735 w 1193369"/>
              <a:gd name="connsiteY6" fmla="*/ 302217 h 1055239"/>
              <a:gd name="connsiteX7" fmla="*/ 154983 w 1193369"/>
              <a:gd name="connsiteY7" fmla="*/ 340962 h 1055239"/>
              <a:gd name="connsiteX8" fmla="*/ 178230 w 1193369"/>
              <a:gd name="connsiteY8" fmla="*/ 356461 h 1055239"/>
              <a:gd name="connsiteX9" fmla="*/ 209227 w 1193369"/>
              <a:gd name="connsiteY9" fmla="*/ 402956 h 1055239"/>
              <a:gd name="connsiteX10" fmla="*/ 263471 w 1193369"/>
              <a:gd name="connsiteY10" fmla="*/ 464949 h 1055239"/>
              <a:gd name="connsiteX11" fmla="*/ 294467 w 1193369"/>
              <a:gd name="connsiteY11" fmla="*/ 495945 h 1055239"/>
              <a:gd name="connsiteX12" fmla="*/ 309966 w 1193369"/>
              <a:gd name="connsiteY12" fmla="*/ 542440 h 1055239"/>
              <a:gd name="connsiteX13" fmla="*/ 348711 w 1193369"/>
              <a:gd name="connsiteY13" fmla="*/ 588935 h 1055239"/>
              <a:gd name="connsiteX14" fmla="*/ 395206 w 1193369"/>
              <a:gd name="connsiteY14" fmla="*/ 627681 h 1055239"/>
              <a:gd name="connsiteX15" fmla="*/ 449450 w 1193369"/>
              <a:gd name="connsiteY15" fmla="*/ 681925 h 1055239"/>
              <a:gd name="connsiteX16" fmla="*/ 464949 w 1193369"/>
              <a:gd name="connsiteY16" fmla="*/ 697423 h 1055239"/>
              <a:gd name="connsiteX17" fmla="*/ 480447 w 1193369"/>
              <a:gd name="connsiteY17" fmla="*/ 712922 h 1055239"/>
              <a:gd name="connsiteX18" fmla="*/ 550189 w 1193369"/>
              <a:gd name="connsiteY18" fmla="*/ 751667 h 1055239"/>
              <a:gd name="connsiteX19" fmla="*/ 588935 w 1193369"/>
              <a:gd name="connsiteY19" fmla="*/ 774915 h 1055239"/>
              <a:gd name="connsiteX20" fmla="*/ 619932 w 1193369"/>
              <a:gd name="connsiteY20" fmla="*/ 798162 h 1055239"/>
              <a:gd name="connsiteX21" fmla="*/ 643179 w 1193369"/>
              <a:gd name="connsiteY21" fmla="*/ 805912 h 1055239"/>
              <a:gd name="connsiteX22" fmla="*/ 658678 w 1193369"/>
              <a:gd name="connsiteY22" fmla="*/ 821410 h 1055239"/>
              <a:gd name="connsiteX23" fmla="*/ 705172 w 1193369"/>
              <a:gd name="connsiteY23" fmla="*/ 844657 h 1055239"/>
              <a:gd name="connsiteX24" fmla="*/ 774915 w 1193369"/>
              <a:gd name="connsiteY24" fmla="*/ 891152 h 1055239"/>
              <a:gd name="connsiteX25" fmla="*/ 821410 w 1193369"/>
              <a:gd name="connsiteY25" fmla="*/ 922149 h 1055239"/>
              <a:gd name="connsiteX26" fmla="*/ 852406 w 1193369"/>
              <a:gd name="connsiteY26" fmla="*/ 937647 h 1055239"/>
              <a:gd name="connsiteX27" fmla="*/ 898901 w 1193369"/>
              <a:gd name="connsiteY27" fmla="*/ 968644 h 1055239"/>
              <a:gd name="connsiteX28" fmla="*/ 914400 w 1193369"/>
              <a:gd name="connsiteY28" fmla="*/ 984142 h 1055239"/>
              <a:gd name="connsiteX29" fmla="*/ 960895 w 1193369"/>
              <a:gd name="connsiteY29" fmla="*/ 999640 h 1055239"/>
              <a:gd name="connsiteX30" fmla="*/ 984142 w 1193369"/>
              <a:gd name="connsiteY30" fmla="*/ 1022888 h 1055239"/>
              <a:gd name="connsiteX31" fmla="*/ 1030637 w 1193369"/>
              <a:gd name="connsiteY31" fmla="*/ 1038386 h 1055239"/>
              <a:gd name="connsiteX32" fmla="*/ 1193369 w 1193369"/>
              <a:gd name="connsiteY32" fmla="*/ 1053884 h 105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93369" h="1055239">
                <a:moveTo>
                  <a:pt x="0" y="0"/>
                </a:moveTo>
                <a:cubicBezTo>
                  <a:pt x="5166" y="12915"/>
                  <a:pt x="9849" y="26034"/>
                  <a:pt x="15498" y="38745"/>
                </a:cubicBezTo>
                <a:cubicBezTo>
                  <a:pt x="20190" y="49301"/>
                  <a:pt x="26706" y="59016"/>
                  <a:pt x="30996" y="69742"/>
                </a:cubicBezTo>
                <a:cubicBezTo>
                  <a:pt x="31000" y="69751"/>
                  <a:pt x="50368" y="127855"/>
                  <a:pt x="54244" y="139484"/>
                </a:cubicBezTo>
                <a:cubicBezTo>
                  <a:pt x="56827" y="147233"/>
                  <a:pt x="58340" y="155426"/>
                  <a:pt x="61993" y="162732"/>
                </a:cubicBezTo>
                <a:cubicBezTo>
                  <a:pt x="97154" y="233055"/>
                  <a:pt x="80173" y="205502"/>
                  <a:pt x="108488" y="247973"/>
                </a:cubicBezTo>
                <a:cubicBezTo>
                  <a:pt x="117632" y="275406"/>
                  <a:pt x="115777" y="273493"/>
                  <a:pt x="131735" y="302217"/>
                </a:cubicBezTo>
                <a:cubicBezTo>
                  <a:pt x="139050" y="315383"/>
                  <a:pt x="145181" y="329526"/>
                  <a:pt x="154983" y="340962"/>
                </a:cubicBezTo>
                <a:cubicBezTo>
                  <a:pt x="161044" y="348033"/>
                  <a:pt x="170481" y="351295"/>
                  <a:pt x="178230" y="356461"/>
                </a:cubicBezTo>
                <a:cubicBezTo>
                  <a:pt x="191411" y="396004"/>
                  <a:pt x="177565" y="366017"/>
                  <a:pt x="209227" y="402956"/>
                </a:cubicBezTo>
                <a:cubicBezTo>
                  <a:pt x="273257" y="477657"/>
                  <a:pt x="187119" y="388597"/>
                  <a:pt x="263471" y="464949"/>
                </a:cubicBezTo>
                <a:lnTo>
                  <a:pt x="294467" y="495945"/>
                </a:lnTo>
                <a:cubicBezTo>
                  <a:pt x="299633" y="511443"/>
                  <a:pt x="298415" y="530888"/>
                  <a:pt x="309966" y="542440"/>
                </a:cubicBezTo>
                <a:cubicBezTo>
                  <a:pt x="345021" y="577497"/>
                  <a:pt x="302653" y="533665"/>
                  <a:pt x="348711" y="588935"/>
                </a:cubicBezTo>
                <a:cubicBezTo>
                  <a:pt x="367807" y="611850"/>
                  <a:pt x="368150" y="603085"/>
                  <a:pt x="395206" y="627681"/>
                </a:cubicBezTo>
                <a:cubicBezTo>
                  <a:pt x="414127" y="644882"/>
                  <a:pt x="431369" y="663844"/>
                  <a:pt x="449450" y="681925"/>
                </a:cubicBezTo>
                <a:lnTo>
                  <a:pt x="464949" y="697423"/>
                </a:lnTo>
                <a:cubicBezTo>
                  <a:pt x="470115" y="702589"/>
                  <a:pt x="473912" y="709655"/>
                  <a:pt x="480447" y="712922"/>
                </a:cubicBezTo>
                <a:cubicBezTo>
                  <a:pt x="505015" y="725206"/>
                  <a:pt x="527484" y="735449"/>
                  <a:pt x="550189" y="751667"/>
                </a:cubicBezTo>
                <a:cubicBezTo>
                  <a:pt x="587419" y="778260"/>
                  <a:pt x="540919" y="758910"/>
                  <a:pt x="588935" y="774915"/>
                </a:cubicBezTo>
                <a:cubicBezTo>
                  <a:pt x="599267" y="782664"/>
                  <a:pt x="608718" y="791754"/>
                  <a:pt x="619932" y="798162"/>
                </a:cubicBezTo>
                <a:cubicBezTo>
                  <a:pt x="627024" y="802215"/>
                  <a:pt x="636175" y="801709"/>
                  <a:pt x="643179" y="805912"/>
                </a:cubicBezTo>
                <a:cubicBezTo>
                  <a:pt x="649444" y="809671"/>
                  <a:pt x="652973" y="816846"/>
                  <a:pt x="658678" y="821410"/>
                </a:cubicBezTo>
                <a:cubicBezTo>
                  <a:pt x="680138" y="838578"/>
                  <a:pt x="680617" y="836472"/>
                  <a:pt x="705172" y="844657"/>
                </a:cubicBezTo>
                <a:cubicBezTo>
                  <a:pt x="761893" y="887198"/>
                  <a:pt x="709147" y="849300"/>
                  <a:pt x="774915" y="891152"/>
                </a:cubicBezTo>
                <a:cubicBezTo>
                  <a:pt x="790630" y="901152"/>
                  <a:pt x="804750" y="913819"/>
                  <a:pt x="821410" y="922149"/>
                </a:cubicBezTo>
                <a:cubicBezTo>
                  <a:pt x="831742" y="927315"/>
                  <a:pt x="842501" y="931704"/>
                  <a:pt x="852406" y="937647"/>
                </a:cubicBezTo>
                <a:cubicBezTo>
                  <a:pt x="868378" y="947230"/>
                  <a:pt x="885729" y="955473"/>
                  <a:pt x="898901" y="968644"/>
                </a:cubicBezTo>
                <a:cubicBezTo>
                  <a:pt x="904067" y="973810"/>
                  <a:pt x="907865" y="980875"/>
                  <a:pt x="914400" y="984142"/>
                </a:cubicBezTo>
                <a:cubicBezTo>
                  <a:pt x="929012" y="991448"/>
                  <a:pt x="960895" y="999640"/>
                  <a:pt x="960895" y="999640"/>
                </a:cubicBezTo>
                <a:cubicBezTo>
                  <a:pt x="968644" y="1007389"/>
                  <a:pt x="974562" y="1017566"/>
                  <a:pt x="984142" y="1022888"/>
                </a:cubicBezTo>
                <a:cubicBezTo>
                  <a:pt x="998423" y="1030822"/>
                  <a:pt x="1014788" y="1034424"/>
                  <a:pt x="1030637" y="1038386"/>
                </a:cubicBezTo>
                <a:cubicBezTo>
                  <a:pt x="1125207" y="1062028"/>
                  <a:pt x="1071330" y="1053884"/>
                  <a:pt x="1193369" y="1053884"/>
                </a:cubicBez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 type="arrow" w="med" len="med"/>
          </a:ln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3BA347A-DB96-4791-9B7A-79D77BEED0EF}"/>
              </a:ext>
            </a:extLst>
          </p:cNvPr>
          <p:cNvSpPr/>
          <p:nvPr/>
        </p:nvSpPr>
        <p:spPr bwMode="auto">
          <a:xfrm rot="19534153">
            <a:off x="812559" y="4953587"/>
            <a:ext cx="1164342" cy="989424"/>
          </a:xfrm>
          <a:custGeom>
            <a:avLst/>
            <a:gdLst>
              <a:gd name="connsiteX0" fmla="*/ 0 w 1193369"/>
              <a:gd name="connsiteY0" fmla="*/ 0 h 1055239"/>
              <a:gd name="connsiteX1" fmla="*/ 15498 w 1193369"/>
              <a:gd name="connsiteY1" fmla="*/ 38745 h 1055239"/>
              <a:gd name="connsiteX2" fmla="*/ 30996 w 1193369"/>
              <a:gd name="connsiteY2" fmla="*/ 69742 h 1055239"/>
              <a:gd name="connsiteX3" fmla="*/ 54244 w 1193369"/>
              <a:gd name="connsiteY3" fmla="*/ 139484 h 1055239"/>
              <a:gd name="connsiteX4" fmla="*/ 61993 w 1193369"/>
              <a:gd name="connsiteY4" fmla="*/ 162732 h 1055239"/>
              <a:gd name="connsiteX5" fmla="*/ 108488 w 1193369"/>
              <a:gd name="connsiteY5" fmla="*/ 247973 h 1055239"/>
              <a:gd name="connsiteX6" fmla="*/ 131735 w 1193369"/>
              <a:gd name="connsiteY6" fmla="*/ 302217 h 1055239"/>
              <a:gd name="connsiteX7" fmla="*/ 154983 w 1193369"/>
              <a:gd name="connsiteY7" fmla="*/ 340962 h 1055239"/>
              <a:gd name="connsiteX8" fmla="*/ 178230 w 1193369"/>
              <a:gd name="connsiteY8" fmla="*/ 356461 h 1055239"/>
              <a:gd name="connsiteX9" fmla="*/ 209227 w 1193369"/>
              <a:gd name="connsiteY9" fmla="*/ 402956 h 1055239"/>
              <a:gd name="connsiteX10" fmla="*/ 263471 w 1193369"/>
              <a:gd name="connsiteY10" fmla="*/ 464949 h 1055239"/>
              <a:gd name="connsiteX11" fmla="*/ 294467 w 1193369"/>
              <a:gd name="connsiteY11" fmla="*/ 495945 h 1055239"/>
              <a:gd name="connsiteX12" fmla="*/ 309966 w 1193369"/>
              <a:gd name="connsiteY12" fmla="*/ 542440 h 1055239"/>
              <a:gd name="connsiteX13" fmla="*/ 348711 w 1193369"/>
              <a:gd name="connsiteY13" fmla="*/ 588935 h 1055239"/>
              <a:gd name="connsiteX14" fmla="*/ 395206 w 1193369"/>
              <a:gd name="connsiteY14" fmla="*/ 627681 h 1055239"/>
              <a:gd name="connsiteX15" fmla="*/ 449450 w 1193369"/>
              <a:gd name="connsiteY15" fmla="*/ 681925 h 1055239"/>
              <a:gd name="connsiteX16" fmla="*/ 464949 w 1193369"/>
              <a:gd name="connsiteY16" fmla="*/ 697423 h 1055239"/>
              <a:gd name="connsiteX17" fmla="*/ 480447 w 1193369"/>
              <a:gd name="connsiteY17" fmla="*/ 712922 h 1055239"/>
              <a:gd name="connsiteX18" fmla="*/ 550189 w 1193369"/>
              <a:gd name="connsiteY18" fmla="*/ 751667 h 1055239"/>
              <a:gd name="connsiteX19" fmla="*/ 588935 w 1193369"/>
              <a:gd name="connsiteY19" fmla="*/ 774915 h 1055239"/>
              <a:gd name="connsiteX20" fmla="*/ 619932 w 1193369"/>
              <a:gd name="connsiteY20" fmla="*/ 798162 h 1055239"/>
              <a:gd name="connsiteX21" fmla="*/ 643179 w 1193369"/>
              <a:gd name="connsiteY21" fmla="*/ 805912 h 1055239"/>
              <a:gd name="connsiteX22" fmla="*/ 658678 w 1193369"/>
              <a:gd name="connsiteY22" fmla="*/ 821410 h 1055239"/>
              <a:gd name="connsiteX23" fmla="*/ 705172 w 1193369"/>
              <a:gd name="connsiteY23" fmla="*/ 844657 h 1055239"/>
              <a:gd name="connsiteX24" fmla="*/ 774915 w 1193369"/>
              <a:gd name="connsiteY24" fmla="*/ 891152 h 1055239"/>
              <a:gd name="connsiteX25" fmla="*/ 821410 w 1193369"/>
              <a:gd name="connsiteY25" fmla="*/ 922149 h 1055239"/>
              <a:gd name="connsiteX26" fmla="*/ 852406 w 1193369"/>
              <a:gd name="connsiteY26" fmla="*/ 937647 h 1055239"/>
              <a:gd name="connsiteX27" fmla="*/ 898901 w 1193369"/>
              <a:gd name="connsiteY27" fmla="*/ 968644 h 1055239"/>
              <a:gd name="connsiteX28" fmla="*/ 914400 w 1193369"/>
              <a:gd name="connsiteY28" fmla="*/ 984142 h 1055239"/>
              <a:gd name="connsiteX29" fmla="*/ 960895 w 1193369"/>
              <a:gd name="connsiteY29" fmla="*/ 999640 h 1055239"/>
              <a:gd name="connsiteX30" fmla="*/ 984142 w 1193369"/>
              <a:gd name="connsiteY30" fmla="*/ 1022888 h 1055239"/>
              <a:gd name="connsiteX31" fmla="*/ 1030637 w 1193369"/>
              <a:gd name="connsiteY31" fmla="*/ 1038386 h 1055239"/>
              <a:gd name="connsiteX32" fmla="*/ 1193369 w 1193369"/>
              <a:gd name="connsiteY32" fmla="*/ 1053884 h 105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93369" h="1055239">
                <a:moveTo>
                  <a:pt x="0" y="0"/>
                </a:moveTo>
                <a:cubicBezTo>
                  <a:pt x="5166" y="12915"/>
                  <a:pt x="9849" y="26034"/>
                  <a:pt x="15498" y="38745"/>
                </a:cubicBezTo>
                <a:cubicBezTo>
                  <a:pt x="20190" y="49301"/>
                  <a:pt x="26706" y="59016"/>
                  <a:pt x="30996" y="69742"/>
                </a:cubicBezTo>
                <a:cubicBezTo>
                  <a:pt x="31000" y="69751"/>
                  <a:pt x="50368" y="127855"/>
                  <a:pt x="54244" y="139484"/>
                </a:cubicBezTo>
                <a:cubicBezTo>
                  <a:pt x="56827" y="147233"/>
                  <a:pt x="58340" y="155426"/>
                  <a:pt x="61993" y="162732"/>
                </a:cubicBezTo>
                <a:cubicBezTo>
                  <a:pt x="97154" y="233055"/>
                  <a:pt x="80173" y="205502"/>
                  <a:pt x="108488" y="247973"/>
                </a:cubicBezTo>
                <a:cubicBezTo>
                  <a:pt x="117632" y="275406"/>
                  <a:pt x="115777" y="273493"/>
                  <a:pt x="131735" y="302217"/>
                </a:cubicBezTo>
                <a:cubicBezTo>
                  <a:pt x="139050" y="315383"/>
                  <a:pt x="145181" y="329526"/>
                  <a:pt x="154983" y="340962"/>
                </a:cubicBezTo>
                <a:cubicBezTo>
                  <a:pt x="161044" y="348033"/>
                  <a:pt x="170481" y="351295"/>
                  <a:pt x="178230" y="356461"/>
                </a:cubicBezTo>
                <a:cubicBezTo>
                  <a:pt x="191411" y="396004"/>
                  <a:pt x="177565" y="366017"/>
                  <a:pt x="209227" y="402956"/>
                </a:cubicBezTo>
                <a:cubicBezTo>
                  <a:pt x="273257" y="477657"/>
                  <a:pt x="187119" y="388597"/>
                  <a:pt x="263471" y="464949"/>
                </a:cubicBezTo>
                <a:lnTo>
                  <a:pt x="294467" y="495945"/>
                </a:lnTo>
                <a:cubicBezTo>
                  <a:pt x="299633" y="511443"/>
                  <a:pt x="298415" y="530888"/>
                  <a:pt x="309966" y="542440"/>
                </a:cubicBezTo>
                <a:cubicBezTo>
                  <a:pt x="345021" y="577497"/>
                  <a:pt x="302653" y="533665"/>
                  <a:pt x="348711" y="588935"/>
                </a:cubicBezTo>
                <a:cubicBezTo>
                  <a:pt x="367807" y="611850"/>
                  <a:pt x="368150" y="603085"/>
                  <a:pt x="395206" y="627681"/>
                </a:cubicBezTo>
                <a:cubicBezTo>
                  <a:pt x="414127" y="644882"/>
                  <a:pt x="431369" y="663844"/>
                  <a:pt x="449450" y="681925"/>
                </a:cubicBezTo>
                <a:lnTo>
                  <a:pt x="464949" y="697423"/>
                </a:lnTo>
                <a:cubicBezTo>
                  <a:pt x="470115" y="702589"/>
                  <a:pt x="473912" y="709655"/>
                  <a:pt x="480447" y="712922"/>
                </a:cubicBezTo>
                <a:cubicBezTo>
                  <a:pt x="505015" y="725206"/>
                  <a:pt x="527484" y="735449"/>
                  <a:pt x="550189" y="751667"/>
                </a:cubicBezTo>
                <a:cubicBezTo>
                  <a:pt x="587419" y="778260"/>
                  <a:pt x="540919" y="758910"/>
                  <a:pt x="588935" y="774915"/>
                </a:cubicBezTo>
                <a:cubicBezTo>
                  <a:pt x="599267" y="782664"/>
                  <a:pt x="608718" y="791754"/>
                  <a:pt x="619932" y="798162"/>
                </a:cubicBezTo>
                <a:cubicBezTo>
                  <a:pt x="627024" y="802215"/>
                  <a:pt x="636175" y="801709"/>
                  <a:pt x="643179" y="805912"/>
                </a:cubicBezTo>
                <a:cubicBezTo>
                  <a:pt x="649444" y="809671"/>
                  <a:pt x="652973" y="816846"/>
                  <a:pt x="658678" y="821410"/>
                </a:cubicBezTo>
                <a:cubicBezTo>
                  <a:pt x="680138" y="838578"/>
                  <a:pt x="680617" y="836472"/>
                  <a:pt x="705172" y="844657"/>
                </a:cubicBezTo>
                <a:cubicBezTo>
                  <a:pt x="761893" y="887198"/>
                  <a:pt x="709147" y="849300"/>
                  <a:pt x="774915" y="891152"/>
                </a:cubicBezTo>
                <a:cubicBezTo>
                  <a:pt x="790630" y="901152"/>
                  <a:pt x="804750" y="913819"/>
                  <a:pt x="821410" y="922149"/>
                </a:cubicBezTo>
                <a:cubicBezTo>
                  <a:pt x="831742" y="927315"/>
                  <a:pt x="842501" y="931704"/>
                  <a:pt x="852406" y="937647"/>
                </a:cubicBezTo>
                <a:cubicBezTo>
                  <a:pt x="868378" y="947230"/>
                  <a:pt x="885729" y="955473"/>
                  <a:pt x="898901" y="968644"/>
                </a:cubicBezTo>
                <a:cubicBezTo>
                  <a:pt x="904067" y="973810"/>
                  <a:pt x="907865" y="980875"/>
                  <a:pt x="914400" y="984142"/>
                </a:cubicBezTo>
                <a:cubicBezTo>
                  <a:pt x="929012" y="991448"/>
                  <a:pt x="960895" y="999640"/>
                  <a:pt x="960895" y="999640"/>
                </a:cubicBezTo>
                <a:cubicBezTo>
                  <a:pt x="968644" y="1007389"/>
                  <a:pt x="974562" y="1017566"/>
                  <a:pt x="984142" y="1022888"/>
                </a:cubicBezTo>
                <a:cubicBezTo>
                  <a:pt x="998423" y="1030822"/>
                  <a:pt x="1014788" y="1034424"/>
                  <a:pt x="1030637" y="1038386"/>
                </a:cubicBezTo>
                <a:cubicBezTo>
                  <a:pt x="1125207" y="1062028"/>
                  <a:pt x="1071330" y="1053884"/>
                  <a:pt x="1193369" y="1053884"/>
                </a:cubicBezTo>
              </a:path>
            </a:pathLst>
          </a:custGeom>
          <a:noFill/>
          <a:ln w="12700">
            <a:solidFill>
              <a:srgbClr val="00B0F0"/>
            </a:solidFill>
            <a:round/>
            <a:headEnd/>
            <a:tailEnd type="arrow" w="med" len="med"/>
          </a:ln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A8935DC-D6BD-434F-A8E4-A93184288F71}"/>
              </a:ext>
            </a:extLst>
          </p:cNvPr>
          <p:cNvSpPr/>
          <p:nvPr/>
        </p:nvSpPr>
        <p:spPr bwMode="auto">
          <a:xfrm rot="17915186">
            <a:off x="1378678" y="4679513"/>
            <a:ext cx="1193369" cy="1055239"/>
          </a:xfrm>
          <a:custGeom>
            <a:avLst/>
            <a:gdLst>
              <a:gd name="connsiteX0" fmla="*/ 0 w 1193369"/>
              <a:gd name="connsiteY0" fmla="*/ 0 h 1055239"/>
              <a:gd name="connsiteX1" fmla="*/ 15498 w 1193369"/>
              <a:gd name="connsiteY1" fmla="*/ 38745 h 1055239"/>
              <a:gd name="connsiteX2" fmla="*/ 30996 w 1193369"/>
              <a:gd name="connsiteY2" fmla="*/ 69742 h 1055239"/>
              <a:gd name="connsiteX3" fmla="*/ 54244 w 1193369"/>
              <a:gd name="connsiteY3" fmla="*/ 139484 h 1055239"/>
              <a:gd name="connsiteX4" fmla="*/ 61993 w 1193369"/>
              <a:gd name="connsiteY4" fmla="*/ 162732 h 1055239"/>
              <a:gd name="connsiteX5" fmla="*/ 108488 w 1193369"/>
              <a:gd name="connsiteY5" fmla="*/ 247973 h 1055239"/>
              <a:gd name="connsiteX6" fmla="*/ 131735 w 1193369"/>
              <a:gd name="connsiteY6" fmla="*/ 302217 h 1055239"/>
              <a:gd name="connsiteX7" fmla="*/ 154983 w 1193369"/>
              <a:gd name="connsiteY7" fmla="*/ 340962 h 1055239"/>
              <a:gd name="connsiteX8" fmla="*/ 178230 w 1193369"/>
              <a:gd name="connsiteY8" fmla="*/ 356461 h 1055239"/>
              <a:gd name="connsiteX9" fmla="*/ 209227 w 1193369"/>
              <a:gd name="connsiteY9" fmla="*/ 402956 h 1055239"/>
              <a:gd name="connsiteX10" fmla="*/ 263471 w 1193369"/>
              <a:gd name="connsiteY10" fmla="*/ 464949 h 1055239"/>
              <a:gd name="connsiteX11" fmla="*/ 294467 w 1193369"/>
              <a:gd name="connsiteY11" fmla="*/ 495945 h 1055239"/>
              <a:gd name="connsiteX12" fmla="*/ 309966 w 1193369"/>
              <a:gd name="connsiteY12" fmla="*/ 542440 h 1055239"/>
              <a:gd name="connsiteX13" fmla="*/ 348711 w 1193369"/>
              <a:gd name="connsiteY13" fmla="*/ 588935 h 1055239"/>
              <a:gd name="connsiteX14" fmla="*/ 395206 w 1193369"/>
              <a:gd name="connsiteY14" fmla="*/ 627681 h 1055239"/>
              <a:gd name="connsiteX15" fmla="*/ 449450 w 1193369"/>
              <a:gd name="connsiteY15" fmla="*/ 681925 h 1055239"/>
              <a:gd name="connsiteX16" fmla="*/ 464949 w 1193369"/>
              <a:gd name="connsiteY16" fmla="*/ 697423 h 1055239"/>
              <a:gd name="connsiteX17" fmla="*/ 480447 w 1193369"/>
              <a:gd name="connsiteY17" fmla="*/ 712922 h 1055239"/>
              <a:gd name="connsiteX18" fmla="*/ 550189 w 1193369"/>
              <a:gd name="connsiteY18" fmla="*/ 751667 h 1055239"/>
              <a:gd name="connsiteX19" fmla="*/ 588935 w 1193369"/>
              <a:gd name="connsiteY19" fmla="*/ 774915 h 1055239"/>
              <a:gd name="connsiteX20" fmla="*/ 619932 w 1193369"/>
              <a:gd name="connsiteY20" fmla="*/ 798162 h 1055239"/>
              <a:gd name="connsiteX21" fmla="*/ 643179 w 1193369"/>
              <a:gd name="connsiteY21" fmla="*/ 805912 h 1055239"/>
              <a:gd name="connsiteX22" fmla="*/ 658678 w 1193369"/>
              <a:gd name="connsiteY22" fmla="*/ 821410 h 1055239"/>
              <a:gd name="connsiteX23" fmla="*/ 705172 w 1193369"/>
              <a:gd name="connsiteY23" fmla="*/ 844657 h 1055239"/>
              <a:gd name="connsiteX24" fmla="*/ 774915 w 1193369"/>
              <a:gd name="connsiteY24" fmla="*/ 891152 h 1055239"/>
              <a:gd name="connsiteX25" fmla="*/ 821410 w 1193369"/>
              <a:gd name="connsiteY25" fmla="*/ 922149 h 1055239"/>
              <a:gd name="connsiteX26" fmla="*/ 852406 w 1193369"/>
              <a:gd name="connsiteY26" fmla="*/ 937647 h 1055239"/>
              <a:gd name="connsiteX27" fmla="*/ 898901 w 1193369"/>
              <a:gd name="connsiteY27" fmla="*/ 968644 h 1055239"/>
              <a:gd name="connsiteX28" fmla="*/ 914400 w 1193369"/>
              <a:gd name="connsiteY28" fmla="*/ 984142 h 1055239"/>
              <a:gd name="connsiteX29" fmla="*/ 960895 w 1193369"/>
              <a:gd name="connsiteY29" fmla="*/ 999640 h 1055239"/>
              <a:gd name="connsiteX30" fmla="*/ 984142 w 1193369"/>
              <a:gd name="connsiteY30" fmla="*/ 1022888 h 1055239"/>
              <a:gd name="connsiteX31" fmla="*/ 1030637 w 1193369"/>
              <a:gd name="connsiteY31" fmla="*/ 1038386 h 1055239"/>
              <a:gd name="connsiteX32" fmla="*/ 1193369 w 1193369"/>
              <a:gd name="connsiteY32" fmla="*/ 1053884 h 105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93369" h="1055239">
                <a:moveTo>
                  <a:pt x="0" y="0"/>
                </a:moveTo>
                <a:cubicBezTo>
                  <a:pt x="5166" y="12915"/>
                  <a:pt x="9849" y="26034"/>
                  <a:pt x="15498" y="38745"/>
                </a:cubicBezTo>
                <a:cubicBezTo>
                  <a:pt x="20190" y="49301"/>
                  <a:pt x="26706" y="59016"/>
                  <a:pt x="30996" y="69742"/>
                </a:cubicBezTo>
                <a:cubicBezTo>
                  <a:pt x="31000" y="69751"/>
                  <a:pt x="50368" y="127855"/>
                  <a:pt x="54244" y="139484"/>
                </a:cubicBezTo>
                <a:cubicBezTo>
                  <a:pt x="56827" y="147233"/>
                  <a:pt x="58340" y="155426"/>
                  <a:pt x="61993" y="162732"/>
                </a:cubicBezTo>
                <a:cubicBezTo>
                  <a:pt x="97154" y="233055"/>
                  <a:pt x="80173" y="205502"/>
                  <a:pt x="108488" y="247973"/>
                </a:cubicBezTo>
                <a:cubicBezTo>
                  <a:pt x="117632" y="275406"/>
                  <a:pt x="115777" y="273493"/>
                  <a:pt x="131735" y="302217"/>
                </a:cubicBezTo>
                <a:cubicBezTo>
                  <a:pt x="139050" y="315383"/>
                  <a:pt x="145181" y="329526"/>
                  <a:pt x="154983" y="340962"/>
                </a:cubicBezTo>
                <a:cubicBezTo>
                  <a:pt x="161044" y="348033"/>
                  <a:pt x="170481" y="351295"/>
                  <a:pt x="178230" y="356461"/>
                </a:cubicBezTo>
                <a:cubicBezTo>
                  <a:pt x="191411" y="396004"/>
                  <a:pt x="177565" y="366017"/>
                  <a:pt x="209227" y="402956"/>
                </a:cubicBezTo>
                <a:cubicBezTo>
                  <a:pt x="273257" y="477657"/>
                  <a:pt x="187119" y="388597"/>
                  <a:pt x="263471" y="464949"/>
                </a:cubicBezTo>
                <a:lnTo>
                  <a:pt x="294467" y="495945"/>
                </a:lnTo>
                <a:cubicBezTo>
                  <a:pt x="299633" y="511443"/>
                  <a:pt x="298415" y="530888"/>
                  <a:pt x="309966" y="542440"/>
                </a:cubicBezTo>
                <a:cubicBezTo>
                  <a:pt x="345021" y="577497"/>
                  <a:pt x="302653" y="533665"/>
                  <a:pt x="348711" y="588935"/>
                </a:cubicBezTo>
                <a:cubicBezTo>
                  <a:pt x="367807" y="611850"/>
                  <a:pt x="368150" y="603085"/>
                  <a:pt x="395206" y="627681"/>
                </a:cubicBezTo>
                <a:cubicBezTo>
                  <a:pt x="414127" y="644882"/>
                  <a:pt x="431369" y="663844"/>
                  <a:pt x="449450" y="681925"/>
                </a:cubicBezTo>
                <a:lnTo>
                  <a:pt x="464949" y="697423"/>
                </a:lnTo>
                <a:cubicBezTo>
                  <a:pt x="470115" y="702589"/>
                  <a:pt x="473912" y="709655"/>
                  <a:pt x="480447" y="712922"/>
                </a:cubicBezTo>
                <a:cubicBezTo>
                  <a:pt x="505015" y="725206"/>
                  <a:pt x="527484" y="735449"/>
                  <a:pt x="550189" y="751667"/>
                </a:cubicBezTo>
                <a:cubicBezTo>
                  <a:pt x="587419" y="778260"/>
                  <a:pt x="540919" y="758910"/>
                  <a:pt x="588935" y="774915"/>
                </a:cubicBezTo>
                <a:cubicBezTo>
                  <a:pt x="599267" y="782664"/>
                  <a:pt x="608718" y="791754"/>
                  <a:pt x="619932" y="798162"/>
                </a:cubicBezTo>
                <a:cubicBezTo>
                  <a:pt x="627024" y="802215"/>
                  <a:pt x="636175" y="801709"/>
                  <a:pt x="643179" y="805912"/>
                </a:cubicBezTo>
                <a:cubicBezTo>
                  <a:pt x="649444" y="809671"/>
                  <a:pt x="652973" y="816846"/>
                  <a:pt x="658678" y="821410"/>
                </a:cubicBezTo>
                <a:cubicBezTo>
                  <a:pt x="680138" y="838578"/>
                  <a:pt x="680617" y="836472"/>
                  <a:pt x="705172" y="844657"/>
                </a:cubicBezTo>
                <a:cubicBezTo>
                  <a:pt x="761893" y="887198"/>
                  <a:pt x="709147" y="849300"/>
                  <a:pt x="774915" y="891152"/>
                </a:cubicBezTo>
                <a:cubicBezTo>
                  <a:pt x="790630" y="901152"/>
                  <a:pt x="804750" y="913819"/>
                  <a:pt x="821410" y="922149"/>
                </a:cubicBezTo>
                <a:cubicBezTo>
                  <a:pt x="831742" y="927315"/>
                  <a:pt x="842501" y="931704"/>
                  <a:pt x="852406" y="937647"/>
                </a:cubicBezTo>
                <a:cubicBezTo>
                  <a:pt x="868378" y="947230"/>
                  <a:pt x="885729" y="955473"/>
                  <a:pt x="898901" y="968644"/>
                </a:cubicBezTo>
                <a:cubicBezTo>
                  <a:pt x="904067" y="973810"/>
                  <a:pt x="907865" y="980875"/>
                  <a:pt x="914400" y="984142"/>
                </a:cubicBezTo>
                <a:cubicBezTo>
                  <a:pt x="929012" y="991448"/>
                  <a:pt x="960895" y="999640"/>
                  <a:pt x="960895" y="999640"/>
                </a:cubicBezTo>
                <a:cubicBezTo>
                  <a:pt x="968644" y="1007389"/>
                  <a:pt x="974562" y="1017566"/>
                  <a:pt x="984142" y="1022888"/>
                </a:cubicBezTo>
                <a:cubicBezTo>
                  <a:pt x="998423" y="1030822"/>
                  <a:pt x="1014788" y="1034424"/>
                  <a:pt x="1030637" y="1038386"/>
                </a:cubicBezTo>
                <a:cubicBezTo>
                  <a:pt x="1125207" y="1062028"/>
                  <a:pt x="1071330" y="1053884"/>
                  <a:pt x="1193369" y="1053884"/>
                </a:cubicBezTo>
              </a:path>
            </a:pathLst>
          </a:custGeom>
          <a:noFill/>
          <a:ln w="12700">
            <a:solidFill>
              <a:srgbClr val="FF00FF"/>
            </a:solidFill>
            <a:round/>
            <a:headEnd/>
            <a:tailEnd type="arrow" w="med" len="med"/>
          </a:ln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7F2BBC-47BF-49C3-B08B-45C2F704A086}"/>
              </a:ext>
            </a:extLst>
          </p:cNvPr>
          <p:cNvCxnSpPr/>
          <p:nvPr/>
        </p:nvCxnSpPr>
        <p:spPr bwMode="auto">
          <a:xfrm>
            <a:off x="1447800" y="5232664"/>
            <a:ext cx="0" cy="63473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59253BC-F83C-4711-9DF1-A81FFEA7B5BC}"/>
              </a:ext>
            </a:extLst>
          </p:cNvPr>
          <p:cNvSpPr txBox="1"/>
          <p:nvPr/>
        </p:nvSpPr>
        <p:spPr>
          <a:xfrm>
            <a:off x="755349" y="5844161"/>
            <a:ext cx="172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radial order</a:t>
            </a:r>
          </a:p>
        </p:txBody>
      </p:sp>
    </p:spTree>
    <p:extLst>
      <p:ext uri="{BB962C8B-B14F-4D97-AF65-F5344CB8AC3E}">
        <p14:creationId xmlns:p14="http://schemas.microsoft.com/office/powerpoint/2010/main" val="12956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1" grpId="0" animBg="1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FF1A073A-FAE2-46FD-9A6F-2D6A7F7EFE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745" y="3383"/>
            <a:ext cx="9144000" cy="643997"/>
          </a:xfrm>
          <a:solidFill>
            <a:srgbClr val="FF00FF"/>
          </a:solidFill>
        </p:spPr>
        <p:txBody>
          <a:bodyPr/>
          <a:lstStyle/>
          <a:p>
            <a:pPr algn="ctr" eaLnBrk="1" hangingPunct="1"/>
            <a:r>
              <a:rPr lang="en-US" sz="3600" b="0" dirty="0">
                <a:solidFill>
                  <a:schemeClr val="bg1"/>
                </a:solidFill>
              </a:rPr>
              <a:t>Homework Set – 03: Solution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26E7B9-33F9-4993-927A-8A17343CECB5}"/>
              </a:ext>
            </a:extLst>
          </p:cNvPr>
          <p:cNvSpPr/>
          <p:nvPr/>
        </p:nvSpPr>
        <p:spPr bwMode="auto">
          <a:xfrm>
            <a:off x="2095500" y="1066800"/>
            <a:ext cx="3162300" cy="461664"/>
          </a:xfrm>
          <a:prstGeom prst="rect">
            <a:avLst/>
          </a:prstGeom>
          <a:solidFill>
            <a:schemeClr val="bg1"/>
          </a:solidFill>
          <a:ln w="12700">
            <a:noFill/>
            <a:round/>
            <a:headEnd/>
            <a:tailEnd type="arrow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E99B4E-329A-4859-AD66-A0C7B7EA6005}"/>
              </a:ext>
            </a:extLst>
          </p:cNvPr>
          <p:cNvSpPr/>
          <p:nvPr/>
        </p:nvSpPr>
        <p:spPr bwMode="auto">
          <a:xfrm>
            <a:off x="6705600" y="4038600"/>
            <a:ext cx="2438400" cy="1376065"/>
          </a:xfrm>
          <a:prstGeom prst="rect">
            <a:avLst/>
          </a:prstGeom>
          <a:solidFill>
            <a:schemeClr val="bg1"/>
          </a:solidFill>
          <a:ln w="12700">
            <a:noFill/>
            <a:round/>
            <a:headEnd/>
            <a:tailEnd type="arrow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22C508-FC2A-4077-B554-128235BD6EB5}"/>
              </a:ext>
            </a:extLst>
          </p:cNvPr>
          <p:cNvSpPr txBox="1"/>
          <p:nvPr/>
        </p:nvSpPr>
        <p:spPr>
          <a:xfrm>
            <a:off x="110414" y="700397"/>
            <a:ext cx="8686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"/>
                <a:ea typeface="+mn-ea"/>
                <a:cs typeface="Arial" pitchFamily="34" charset="0"/>
              </a:rPr>
              <a:t>2. Let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-Italic"/>
                <a:ea typeface="+mn-ea"/>
                <a:cs typeface="Arial" pitchFamily="34" charset="0"/>
              </a:rPr>
              <a:t>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"/>
                <a:ea typeface="+mn-ea"/>
                <a:cs typeface="Arial" pitchFamily="34" charset="0"/>
              </a:rPr>
              <a:t>be a subdivision of complexity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-Italic"/>
                <a:ea typeface="+mn-ea"/>
                <a:cs typeface="Arial" pitchFamily="34" charset="0"/>
              </a:rPr>
              <a:t>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"/>
                <a:ea typeface="+mn-ea"/>
                <a:cs typeface="Arial" pitchFamily="34" charset="0"/>
              </a:rPr>
              <a:t>, represented using DCEL data structure, and let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-Italic"/>
                <a:ea typeface="+mn-ea"/>
                <a:cs typeface="Arial" pitchFamily="34" charset="0"/>
              </a:rPr>
              <a:t>P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"/>
                <a:ea typeface="+mn-ea"/>
                <a:cs typeface="Arial" pitchFamily="34" charset="0"/>
              </a:rPr>
              <a:t>be a set of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-Italic"/>
                <a:ea typeface="+mn-ea"/>
                <a:cs typeface="Arial" pitchFamily="34" charset="0"/>
              </a:rPr>
              <a:t>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"/>
                <a:ea typeface="+mn-ea"/>
                <a:cs typeface="Arial" pitchFamily="34" charset="0"/>
              </a:rPr>
              <a:t>query points. Give an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-Italic"/>
                <a:ea typeface="+mn-ea"/>
                <a:cs typeface="Arial" pitchFamily="34" charset="0"/>
              </a:rPr>
              <a:t>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"/>
                <a:ea typeface="+mn-ea"/>
                <a:cs typeface="Arial" pitchFamily="34" charset="0"/>
              </a:rPr>
              <a:t>((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-Italic"/>
                <a:ea typeface="+mn-ea"/>
                <a:cs typeface="Arial" pitchFamily="34" charset="0"/>
              </a:rPr>
              <a:t>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"/>
                <a:ea typeface="+mn-ea"/>
                <a:cs typeface="Arial" pitchFamily="34" charset="0"/>
              </a:rPr>
              <a:t>+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-Italic"/>
                <a:ea typeface="+mn-ea"/>
                <a:cs typeface="Arial" pitchFamily="34" charset="0"/>
              </a:rPr>
              <a:t>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"/>
                <a:ea typeface="+mn-ea"/>
                <a:cs typeface="Arial" pitchFamily="34" charset="0"/>
              </a:rPr>
              <a:t>) log(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-Italic"/>
                <a:ea typeface="+mn-ea"/>
                <a:cs typeface="Arial" pitchFamily="34" charset="0"/>
              </a:rPr>
              <a:t>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"/>
                <a:ea typeface="+mn-ea"/>
                <a:cs typeface="Arial" pitchFamily="34" charset="0"/>
              </a:rPr>
              <a:t>+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-Italic"/>
                <a:ea typeface="+mn-ea"/>
                <a:cs typeface="Arial" pitchFamily="34" charset="0"/>
              </a:rPr>
              <a:t>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"/>
                <a:ea typeface="+mn-ea"/>
                <a:cs typeface="Arial" pitchFamily="34" charset="0"/>
              </a:rPr>
              <a:t>))-time algorithm that computes for every point in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-Italic"/>
                <a:ea typeface="+mn-ea"/>
                <a:cs typeface="Arial" pitchFamily="34" charset="0"/>
              </a:rPr>
              <a:t>P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"/>
                <a:ea typeface="+mn-ea"/>
                <a:cs typeface="Arial" pitchFamily="34" charset="0"/>
              </a:rPr>
              <a:t>in which face of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-Italic"/>
                <a:ea typeface="+mn-ea"/>
                <a:cs typeface="Arial" pitchFamily="34" charset="0"/>
              </a:rPr>
              <a:t>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"/>
                <a:ea typeface="+mn-ea"/>
                <a:cs typeface="Arial" pitchFamily="34" charset="0"/>
              </a:rPr>
              <a:t>it is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"/>
                <a:ea typeface="+mn-ea"/>
                <a:cs typeface="Arial" pitchFamily="34" charset="0"/>
              </a:rPr>
              <a:t>contained. [5]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700B5-5B7C-4D8F-82FC-7F2CFB22C788}"/>
              </a:ext>
            </a:extLst>
          </p:cNvPr>
          <p:cNvSpPr txBox="1"/>
          <p:nvPr/>
        </p:nvSpPr>
        <p:spPr>
          <a:xfrm>
            <a:off x="3967411" y="1737479"/>
            <a:ext cx="481404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Solution: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Draw vertical lines passing through each vertex of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and each point in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, and sort them left-to-right based on their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-coordinates.  Imagine a vertical sweep-line that moves horizontally stopping at all vertices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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and points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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. Sweep-line status (SLS) is maintained as a balanced binary tree (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 which stores relevant edges of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in vertical order.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is updated for each vertex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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. When a left (right) end-point of an edge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is hit,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is inserted (removed) in (from)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maintaining the edge-order. </a:t>
            </a:r>
          </a:p>
        </p:txBody>
      </p:sp>
      <p:pic>
        <p:nvPicPr>
          <p:cNvPr id="22" name="Picture 36">
            <a:extLst>
              <a:ext uri="{FF2B5EF4-FFF2-40B4-BE49-F238E27FC236}">
                <a16:creationId xmlns:a16="http://schemas.microsoft.com/office/drawing/2014/main" id="{A7629BA0-1177-45AF-B5CD-57FE94F8A9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07"/>
          <a:stretch>
            <a:fillRect/>
          </a:stretch>
        </p:blipFill>
        <p:spPr bwMode="auto">
          <a:xfrm>
            <a:off x="110414" y="1596027"/>
            <a:ext cx="3430836" cy="348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Oval 21">
            <a:extLst>
              <a:ext uri="{FF2B5EF4-FFF2-40B4-BE49-F238E27FC236}">
                <a16:creationId xmlns:a16="http://schemas.microsoft.com/office/drawing/2014/main" id="{28DE8FC7-7B24-49CC-A016-A285DA77D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349" y="2591639"/>
            <a:ext cx="88900" cy="88900"/>
          </a:xfrm>
          <a:prstGeom prst="ellipse">
            <a:avLst/>
          </a:prstGeom>
          <a:solidFill>
            <a:srgbClr val="33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B942E2-2B0A-440B-AEAD-94D72E467E12}"/>
              </a:ext>
            </a:extLst>
          </p:cNvPr>
          <p:cNvSpPr/>
          <p:nvPr/>
        </p:nvSpPr>
        <p:spPr>
          <a:xfrm>
            <a:off x="2273284" y="2369329"/>
            <a:ext cx="397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p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2</a:t>
            </a:r>
            <a:endParaRPr kumimoji="0" lang="en-US" sz="3200" b="0" i="0" u="none" strike="noStrike" kern="1200" cap="none" spc="0" normalizeH="0" baseline="-25000" noProof="0" dirty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5" name="Oval 21">
            <a:extLst>
              <a:ext uri="{FF2B5EF4-FFF2-40B4-BE49-F238E27FC236}">
                <a16:creationId xmlns:a16="http://schemas.microsoft.com/office/drawing/2014/main" id="{483750A1-1F25-4366-BC98-6565E16E7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149" y="2680539"/>
            <a:ext cx="88900" cy="88900"/>
          </a:xfrm>
          <a:prstGeom prst="ellipse">
            <a:avLst/>
          </a:prstGeom>
          <a:solidFill>
            <a:srgbClr val="33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115774-4809-4DC2-AD02-DF313AE4C53A}"/>
              </a:ext>
            </a:extLst>
          </p:cNvPr>
          <p:cNvSpPr/>
          <p:nvPr/>
        </p:nvSpPr>
        <p:spPr>
          <a:xfrm>
            <a:off x="675020" y="2524934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p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/>
                <a:ea typeface="+mn-ea"/>
                <a:cs typeface="Arial" pitchFamily="34" charset="0"/>
              </a:rPr>
              <a:t>1</a:t>
            </a:r>
            <a:endParaRPr kumimoji="0" lang="en-US" sz="3200" b="0" i="0" u="none" strike="noStrike" kern="1200" cap="none" spc="0" normalizeH="0" baseline="-25000" noProof="0" dirty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E7D587B-C685-44D1-8599-48099035536F}"/>
              </a:ext>
            </a:extLst>
          </p:cNvPr>
          <p:cNvCxnSpPr>
            <a:cxnSpLocks/>
          </p:cNvCxnSpPr>
          <p:nvPr/>
        </p:nvCxnSpPr>
        <p:spPr bwMode="auto">
          <a:xfrm>
            <a:off x="1072886" y="1773610"/>
            <a:ext cx="0" cy="302699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D0D500-657B-49C0-9F34-A32CA67C1BA5}"/>
              </a:ext>
            </a:extLst>
          </p:cNvPr>
          <p:cNvCxnSpPr>
            <a:cxnSpLocks/>
          </p:cNvCxnSpPr>
          <p:nvPr/>
        </p:nvCxnSpPr>
        <p:spPr bwMode="auto">
          <a:xfrm>
            <a:off x="2659094" y="1775586"/>
            <a:ext cx="0" cy="310121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85508B4-B044-4CA8-BDD5-5AA021940F74}"/>
              </a:ext>
            </a:extLst>
          </p:cNvPr>
          <p:cNvSpPr txBox="1"/>
          <p:nvPr/>
        </p:nvSpPr>
        <p:spPr>
          <a:xfrm>
            <a:off x="107619" y="4828604"/>
            <a:ext cx="88391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When a query point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US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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is hit,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is searched to locate the two edges of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that appear just above and below of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US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. The face defined by the two edges encloses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US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and is reported.  If the edge is found only at one side (above or below), then the enclosing face is the exterior one.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Sorting of all vertices in 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S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and points in 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takes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O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 + m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)log(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 + m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 time;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Update of 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T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requires  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log 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time using DCEL, over all vertices in 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S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; processing of 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m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query-points needs 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m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log 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time in total. For each point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US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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the enclosing face can be identified in 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(1) time using DCEL. Hence, overall, we need  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 + m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)log(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 + m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 time;</a:t>
            </a:r>
          </a:p>
        </p:txBody>
      </p:sp>
    </p:spTree>
    <p:extLst>
      <p:ext uri="{BB962C8B-B14F-4D97-AF65-F5344CB8AC3E}">
        <p14:creationId xmlns:p14="http://schemas.microsoft.com/office/powerpoint/2010/main" val="241169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FF1A073A-FAE2-46FD-9A6F-2D6A7F7EFE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745" y="3383"/>
            <a:ext cx="9144000" cy="643997"/>
          </a:xfrm>
          <a:solidFill>
            <a:srgbClr val="FF00FF"/>
          </a:solidFill>
        </p:spPr>
        <p:txBody>
          <a:bodyPr/>
          <a:lstStyle/>
          <a:p>
            <a:pPr algn="ctr" eaLnBrk="1" hangingPunct="1"/>
            <a:r>
              <a:rPr lang="en-US" sz="3600" b="0" dirty="0">
                <a:solidFill>
                  <a:schemeClr val="bg1"/>
                </a:solidFill>
              </a:rPr>
              <a:t>Homework Set – 03: Solution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26E7B9-33F9-4993-927A-8A17343CECB5}"/>
              </a:ext>
            </a:extLst>
          </p:cNvPr>
          <p:cNvSpPr/>
          <p:nvPr/>
        </p:nvSpPr>
        <p:spPr bwMode="auto">
          <a:xfrm>
            <a:off x="2095500" y="1066800"/>
            <a:ext cx="3162300" cy="461664"/>
          </a:xfrm>
          <a:prstGeom prst="rect">
            <a:avLst/>
          </a:prstGeom>
          <a:solidFill>
            <a:schemeClr val="bg1"/>
          </a:solidFill>
          <a:ln w="12700">
            <a:noFill/>
            <a:round/>
            <a:headEnd/>
            <a:tailEnd type="arrow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E99B4E-329A-4859-AD66-A0C7B7EA6005}"/>
              </a:ext>
            </a:extLst>
          </p:cNvPr>
          <p:cNvSpPr/>
          <p:nvPr/>
        </p:nvSpPr>
        <p:spPr bwMode="auto">
          <a:xfrm>
            <a:off x="6705600" y="4038600"/>
            <a:ext cx="2438400" cy="1376065"/>
          </a:xfrm>
          <a:prstGeom prst="rect">
            <a:avLst/>
          </a:prstGeom>
          <a:solidFill>
            <a:schemeClr val="bg1"/>
          </a:solidFill>
          <a:ln w="12700">
            <a:noFill/>
            <a:round/>
            <a:headEnd/>
            <a:tailEnd type="arrow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22C508-FC2A-4077-B554-128235BD6EB5}"/>
              </a:ext>
            </a:extLst>
          </p:cNvPr>
          <p:cNvSpPr txBox="1"/>
          <p:nvPr/>
        </p:nvSpPr>
        <p:spPr>
          <a:xfrm>
            <a:off x="110414" y="700397"/>
            <a:ext cx="8686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"/>
                <a:ea typeface="+mn-ea"/>
                <a:cs typeface="Arial" pitchFamily="34" charset="0"/>
              </a:rPr>
              <a:t>3. Write a formal proof for the following claim: Any polygon with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-Italic"/>
                <a:ea typeface="+mn-ea"/>
                <a:cs typeface="Arial" pitchFamily="34" charset="0"/>
              </a:rPr>
              <a:t>h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"/>
                <a:ea typeface="+mn-ea"/>
                <a:cs typeface="Arial" pitchFamily="34" charset="0"/>
              </a:rPr>
              <a:t>holes and a total of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-Italic"/>
                <a:ea typeface="+mn-ea"/>
                <a:cs typeface="Arial" pitchFamily="34" charset="0"/>
              </a:rPr>
              <a:t>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"/>
                <a:ea typeface="+mn-ea"/>
                <a:cs typeface="Arial" pitchFamily="34" charset="0"/>
              </a:rPr>
              <a:t>vertices (including those defining the polygon and holes), can always be guarded by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Math"/>
                <a:ea typeface="+mn-ea"/>
                <a:cs typeface="Arial" pitchFamily="34" charset="0"/>
              </a:rPr>
              <a:t>⌊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"/>
                <a:ea typeface="+mn-ea"/>
                <a:cs typeface="Arial" pitchFamily="34" charset="0"/>
              </a:rPr>
              <a:t>(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-Italic"/>
                <a:ea typeface="+mn-ea"/>
                <a:cs typeface="Arial" pitchFamily="34" charset="0"/>
              </a:rPr>
              <a:t>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"/>
                <a:ea typeface="+mn-ea"/>
                <a:cs typeface="Arial" pitchFamily="34" charset="0"/>
              </a:rPr>
              <a:t>+ 2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-Italic"/>
                <a:ea typeface="+mn-ea"/>
                <a:cs typeface="Arial" pitchFamily="34" charset="0"/>
              </a:rPr>
              <a:t>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"/>
                <a:ea typeface="+mn-ea"/>
                <a:cs typeface="Arial" pitchFamily="34" charset="0"/>
              </a:rPr>
              <a:t>)/3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Math"/>
                <a:ea typeface="+mn-ea"/>
                <a:cs typeface="Arial" pitchFamily="34" charset="0"/>
              </a:rPr>
              <a:t>⌋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"/>
                <a:ea typeface="+mn-ea"/>
                <a:cs typeface="Arial" pitchFamily="34" charset="0"/>
              </a:rPr>
              <a:t>vertex guards. Note that a hole may be surrounded by other holes, and thus it may not be always visible from the boundary of the polygon. [5]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5508B4-B044-4CA8-BDD5-5AA021940F74}"/>
              </a:ext>
            </a:extLst>
          </p:cNvPr>
          <p:cNvSpPr txBox="1"/>
          <p:nvPr/>
        </p:nvSpPr>
        <p:spPr>
          <a:xfrm>
            <a:off x="193147" y="5656976"/>
            <a:ext cx="88391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Application of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Chvátal’s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theorem on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* implies that it can be guarded with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⌊(</a:t>
            </a:r>
            <a:r>
              <a:rPr kumimoji="0" lang="pt-BR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+ 2</a:t>
            </a:r>
            <a:r>
              <a:rPr kumimoji="0" lang="pt-BR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h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)/3⌋ vertex guards.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Since the extra vertices were placed very close to the original corners, the visibility solution in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* also holds for the original problem.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A6C7D68-ED75-4CDE-BECC-E4ED76F8A318}"/>
              </a:ext>
            </a:extLst>
          </p:cNvPr>
          <p:cNvGrpSpPr/>
          <p:nvPr/>
        </p:nvGrpSpPr>
        <p:grpSpPr>
          <a:xfrm>
            <a:off x="228600" y="2055365"/>
            <a:ext cx="8233457" cy="3179583"/>
            <a:chOff x="304800" y="2041495"/>
            <a:chExt cx="8233457" cy="317958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ADB2925-E1F1-4154-A43D-9D69DAA59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800" y="2086680"/>
              <a:ext cx="7964961" cy="3089214"/>
            </a:xfrm>
            <a:prstGeom prst="rect">
              <a:avLst/>
            </a:prstGeom>
            <a:solidFill>
              <a:srgbClr val="0070C0"/>
            </a:solidFill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BA8C690-0242-458D-A1B7-FABC12AA528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819400" y="3302353"/>
              <a:ext cx="74988" cy="4642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B21AF8A-7519-4F8B-B085-52BFE558963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948008" y="3253022"/>
              <a:ext cx="114299" cy="43720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5D01EEB-27DF-4219-A997-D7D6E411B247}"/>
                </a:ext>
              </a:extLst>
            </p:cNvPr>
            <p:cNvSpPr/>
            <p:nvPr/>
          </p:nvSpPr>
          <p:spPr bwMode="auto">
            <a:xfrm rot="20336328">
              <a:off x="2900412" y="3272188"/>
              <a:ext cx="11516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2184C73-D246-41B0-8EEA-B03AFA9E9CE6}"/>
                </a:ext>
              </a:extLst>
            </p:cNvPr>
            <p:cNvSpPr/>
            <p:nvPr/>
          </p:nvSpPr>
          <p:spPr bwMode="auto">
            <a:xfrm rot="20336328">
              <a:off x="2844708" y="3694978"/>
              <a:ext cx="11516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10E5D25-EA2B-45A9-8F72-C65FAA475FCD}"/>
                </a:ext>
              </a:extLst>
            </p:cNvPr>
            <p:cNvSpPr/>
            <p:nvPr/>
          </p:nvSpPr>
          <p:spPr bwMode="auto">
            <a:xfrm>
              <a:off x="4688945" y="2041495"/>
              <a:ext cx="3849312" cy="31795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38E9C90-95BB-47BA-8DFE-6FB04878F55D}"/>
                </a:ext>
              </a:extLst>
            </p:cNvPr>
            <p:cNvSpPr/>
            <p:nvPr/>
          </p:nvSpPr>
          <p:spPr bwMode="auto">
            <a:xfrm>
              <a:off x="2846305" y="3266697"/>
              <a:ext cx="76200" cy="838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4ADB4D8-662C-409F-8B35-231FC61D91AD}"/>
                </a:ext>
              </a:extLst>
            </p:cNvPr>
            <p:cNvSpPr/>
            <p:nvPr/>
          </p:nvSpPr>
          <p:spPr bwMode="auto">
            <a:xfrm>
              <a:off x="2919893" y="3639868"/>
              <a:ext cx="76200" cy="7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FC8BB84-8F27-4232-9CCB-52263F992679}"/>
                </a:ext>
              </a:extLst>
            </p:cNvPr>
            <p:cNvSpPr/>
            <p:nvPr/>
          </p:nvSpPr>
          <p:spPr bwMode="auto">
            <a:xfrm>
              <a:off x="2995559" y="3204600"/>
              <a:ext cx="76200" cy="8382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FC11585-AC9C-420B-8796-90F85CFA3B1B}"/>
                </a:ext>
              </a:extLst>
            </p:cNvPr>
            <p:cNvSpPr/>
            <p:nvPr/>
          </p:nvSpPr>
          <p:spPr bwMode="auto">
            <a:xfrm>
              <a:off x="2785110" y="3684729"/>
              <a:ext cx="76200" cy="76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64AF6A4-2572-4197-BBAE-0A3B0A4419FD}"/>
              </a:ext>
            </a:extLst>
          </p:cNvPr>
          <p:cNvSpPr txBox="1"/>
          <p:nvPr/>
        </p:nvSpPr>
        <p:spPr>
          <a:xfrm>
            <a:off x="3938840" y="2155357"/>
            <a:ext cx="505201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Solution: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Locate the hole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H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which is closest to the polygon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,  i.e., find a pair (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,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b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 of vertices 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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P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 and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b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 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H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such that </a:t>
            </a:r>
            <a:r>
              <a:rPr kumimoji="0" lang="en-IN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dist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,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b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 is minimum. Hence, (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,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b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  must be a mutually visible pair. Add two new vertices (very close to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,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b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, one each), and two edges so as to combine the contours of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and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H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into a single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simple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polygon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,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as in the figure.  Repeat this procedure until all holes and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are all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merged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to form only a single simple polygon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*. Clearly,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* will have with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+ 2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h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vertices;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43BFD-895D-4A2E-B248-73D6B08A6D99}"/>
              </a:ext>
            </a:extLst>
          </p:cNvPr>
          <p:cNvSpPr txBox="1"/>
          <p:nvPr/>
        </p:nvSpPr>
        <p:spPr>
          <a:xfrm>
            <a:off x="2060629" y="237896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E88804-1C6B-4F98-907D-09E73EC4174F}"/>
              </a:ext>
            </a:extLst>
          </p:cNvPr>
          <p:cNvSpPr txBox="1"/>
          <p:nvPr/>
        </p:nvSpPr>
        <p:spPr>
          <a:xfrm>
            <a:off x="2381006" y="291734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57492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FF1A073A-FAE2-46FD-9A6F-2D6A7F7EFE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745" y="3383"/>
            <a:ext cx="9144000" cy="643997"/>
          </a:xfrm>
          <a:solidFill>
            <a:srgbClr val="FF00FF"/>
          </a:solidFill>
        </p:spPr>
        <p:txBody>
          <a:bodyPr/>
          <a:lstStyle/>
          <a:p>
            <a:pPr algn="ctr" eaLnBrk="1" hangingPunct="1"/>
            <a:r>
              <a:rPr lang="en-US" sz="3600" b="0" dirty="0">
                <a:solidFill>
                  <a:schemeClr val="bg1"/>
                </a:solidFill>
              </a:rPr>
              <a:t>Homework Set – 03: 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22C508-FC2A-4077-B554-128235BD6EB5}"/>
              </a:ext>
            </a:extLst>
          </p:cNvPr>
          <p:cNvSpPr txBox="1"/>
          <p:nvPr/>
        </p:nvSpPr>
        <p:spPr>
          <a:xfrm>
            <a:off x="110414" y="700397"/>
            <a:ext cx="8686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"/>
                <a:ea typeface="+mn-ea"/>
                <a:cs typeface="Arial" pitchFamily="34" charset="0"/>
              </a:rPr>
              <a:t>4. Consider an implementation of Hertel-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"/>
                <a:ea typeface="+mn-ea"/>
                <a:cs typeface="Arial" pitchFamily="34" charset="0"/>
              </a:rPr>
              <a:t>Melhorn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"/>
                <a:ea typeface="+mn-ea"/>
                <a:cs typeface="Arial" pitchFamily="34" charset="0"/>
              </a:rPr>
              <a:t> (HM) Algorithm for convex-partitioning of a simple polygon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-Italic"/>
                <a:ea typeface="+mn-ea"/>
                <a:cs typeface="Arial" pitchFamily="34" charset="0"/>
              </a:rPr>
              <a:t>P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"/>
                <a:ea typeface="+mn-ea"/>
                <a:cs typeface="Arial" pitchFamily="34" charset="0"/>
              </a:rPr>
              <a:t>with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"/>
                <a:ea typeface="+mn-ea"/>
                <a:cs typeface="Arial" pitchFamily="34" charset="0"/>
              </a:rPr>
              <a:t>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"/>
                <a:ea typeface="+mn-ea"/>
                <a:cs typeface="Arial" pitchFamily="34" charset="0"/>
              </a:rPr>
              <a:t> vertices. Assume that a triangulation of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-Italic"/>
                <a:ea typeface="+mn-ea"/>
                <a:cs typeface="Arial" pitchFamily="34" charset="0"/>
              </a:rPr>
              <a:t>P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"/>
                <a:ea typeface="+mn-ea"/>
                <a:cs typeface="Arial" pitchFamily="34" charset="0"/>
              </a:rPr>
              <a:t>is given. Suggest a data structure and the required procedure so that HM-Algorithm can be implemented in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-Italic"/>
                <a:ea typeface="+mn-ea"/>
                <a:cs typeface="Arial" pitchFamily="34" charset="0"/>
              </a:rPr>
              <a:t>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"/>
                <a:ea typeface="+mn-ea"/>
                <a:cs typeface="Arial" pitchFamily="34" charset="0"/>
              </a:rPr>
              <a:t>(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-Italic"/>
                <a:ea typeface="+mn-ea"/>
                <a:cs typeface="Arial" pitchFamily="34" charset="0"/>
              </a:rPr>
              <a:t>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Narrow"/>
                <a:ea typeface="+mn-ea"/>
                <a:cs typeface="Arial" pitchFamily="34" charset="0"/>
              </a:rPr>
              <a:t>)-time. [5]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5508B4-B044-4CA8-BDD5-5AA021940F74}"/>
              </a:ext>
            </a:extLst>
          </p:cNvPr>
          <p:cNvSpPr txBox="1"/>
          <p:nvPr/>
        </p:nvSpPr>
        <p:spPr>
          <a:xfrm>
            <a:off x="110414" y="3724211"/>
            <a:ext cx="88391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Solution: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Triangulation of an 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-vertex polygon yields a planar sub-division of complexity 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), which can be conveniently represented by DCEL. In HM algorithm, we first determine, for each diagonal, whether or not it is essential. For each diagonal 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d,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this can be checked by looking at the two opposite angles (which are joined by 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d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 of the quadrilateral formed by the two faces separated by 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d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. If 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d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is not essential (i.e., when both the angles are convex), we remove the edge 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d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, and update DCEL; else retain 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d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. 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If a diagonal is removed, 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he status of at most four diagonals (whether essential or non-essential) corresponding to the edges of the quadrilateral needs to be updated.  We iterate this procedure until the status of all diagonals become essential. In DCEL, each update can be done 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(1) time, and since we have (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– 3) diagonals in the triangulation, the HM-procedure for partitioning 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into convex pieces can be completed in 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 time and in 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O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</a:t>
            </a:r>
            <a:r>
              <a: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 space.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AC94D3A-BC2C-48F9-9EE3-27EDD4083CDE}"/>
              </a:ext>
            </a:extLst>
          </p:cNvPr>
          <p:cNvGrpSpPr/>
          <p:nvPr/>
        </p:nvGrpSpPr>
        <p:grpSpPr>
          <a:xfrm>
            <a:off x="666427" y="1983117"/>
            <a:ext cx="1781014" cy="1585082"/>
            <a:chOff x="347785" y="2060857"/>
            <a:chExt cx="3387725" cy="3064714"/>
          </a:xfrm>
        </p:grpSpPr>
        <p:sp>
          <p:nvSpPr>
            <p:cNvPr id="43" name="Freeform 3">
              <a:extLst>
                <a:ext uri="{FF2B5EF4-FFF2-40B4-BE49-F238E27FC236}">
                  <a16:creationId xmlns:a16="http://schemas.microsoft.com/office/drawing/2014/main" id="{9EB5FEF9-B5D5-4C57-955B-2186D78FB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785" y="2060857"/>
              <a:ext cx="3387725" cy="3059113"/>
            </a:xfrm>
            <a:custGeom>
              <a:avLst/>
              <a:gdLst>
                <a:gd name="T0" fmla="*/ 1004266 w 3387777"/>
                <a:gd name="T1" fmla="*/ 1531797 h 3057994"/>
                <a:gd name="T2" fmla="*/ 734463 w 3387777"/>
                <a:gd name="T3" fmla="*/ 1171373 h 3057994"/>
                <a:gd name="T4" fmla="*/ 704483 w 3387777"/>
                <a:gd name="T5" fmla="*/ 495581 h 3057994"/>
                <a:gd name="T6" fmla="*/ 989276 w 3387777"/>
                <a:gd name="T7" fmla="*/ 165192 h 3057994"/>
                <a:gd name="T8" fmla="*/ 1498903 w 3387777"/>
                <a:gd name="T9" fmla="*/ 0 h 3057994"/>
                <a:gd name="T10" fmla="*/ 2173410 w 3387777"/>
                <a:gd name="T11" fmla="*/ 60071 h 3057994"/>
                <a:gd name="T12" fmla="*/ 2563124 w 3387777"/>
                <a:gd name="T13" fmla="*/ 450530 h 3057994"/>
                <a:gd name="T14" fmla="*/ 2593099 w 3387777"/>
                <a:gd name="T15" fmla="*/ 1381620 h 3057994"/>
                <a:gd name="T16" fmla="*/ 2368267 w 3387777"/>
                <a:gd name="T17" fmla="*/ 1712008 h 3057994"/>
                <a:gd name="T18" fmla="*/ 3147695 w 3387777"/>
                <a:gd name="T19" fmla="*/ 1787096 h 3057994"/>
                <a:gd name="T20" fmla="*/ 3387517 w 3387777"/>
                <a:gd name="T21" fmla="*/ 2327730 h 3057994"/>
                <a:gd name="T22" fmla="*/ 3207650 w 3387777"/>
                <a:gd name="T23" fmla="*/ 2883382 h 3057994"/>
                <a:gd name="T24" fmla="*/ 2713011 w 3387777"/>
                <a:gd name="T25" fmla="*/ 3063593 h 3057994"/>
                <a:gd name="T26" fmla="*/ 1918597 w 3387777"/>
                <a:gd name="T27" fmla="*/ 3033556 h 3057994"/>
                <a:gd name="T28" fmla="*/ 1693760 w 3387777"/>
                <a:gd name="T29" fmla="*/ 2357765 h 3057994"/>
                <a:gd name="T30" fmla="*/ 1543868 w 3387777"/>
                <a:gd name="T31" fmla="*/ 2537976 h 3057994"/>
                <a:gd name="T32" fmla="*/ 914330 w 3387777"/>
                <a:gd name="T33" fmla="*/ 2793275 h 3057994"/>
                <a:gd name="T34" fmla="*/ 314769 w 3387777"/>
                <a:gd name="T35" fmla="*/ 2763240 h 3057994"/>
                <a:gd name="T36" fmla="*/ 0 w 3387777"/>
                <a:gd name="T37" fmla="*/ 2177554 h 3057994"/>
                <a:gd name="T38" fmla="*/ 254813 w 3387777"/>
                <a:gd name="T39" fmla="*/ 1621902 h 3057994"/>
                <a:gd name="T40" fmla="*/ 974286 w 3387777"/>
                <a:gd name="T41" fmla="*/ 1516779 h 30579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387777" h="3057994">
                  <a:moveTo>
                    <a:pt x="1004341" y="1528997"/>
                  </a:moveTo>
                  <a:lnTo>
                    <a:pt x="734518" y="1169233"/>
                  </a:lnTo>
                  <a:lnTo>
                    <a:pt x="704538" y="494676"/>
                  </a:lnTo>
                  <a:lnTo>
                    <a:pt x="989351" y="164892"/>
                  </a:lnTo>
                  <a:lnTo>
                    <a:pt x="1499017" y="0"/>
                  </a:lnTo>
                  <a:lnTo>
                    <a:pt x="2173574" y="59961"/>
                  </a:lnTo>
                  <a:lnTo>
                    <a:pt x="2563318" y="449705"/>
                  </a:lnTo>
                  <a:lnTo>
                    <a:pt x="2593299" y="1379095"/>
                  </a:lnTo>
                  <a:lnTo>
                    <a:pt x="2368446" y="1708879"/>
                  </a:lnTo>
                  <a:lnTo>
                    <a:pt x="3147935" y="1783830"/>
                  </a:lnTo>
                  <a:lnTo>
                    <a:pt x="3387777" y="2323476"/>
                  </a:lnTo>
                  <a:lnTo>
                    <a:pt x="3207895" y="2878112"/>
                  </a:lnTo>
                  <a:lnTo>
                    <a:pt x="2713220" y="3057994"/>
                  </a:lnTo>
                  <a:lnTo>
                    <a:pt x="1918741" y="3028013"/>
                  </a:lnTo>
                  <a:lnTo>
                    <a:pt x="1693889" y="2353456"/>
                  </a:lnTo>
                  <a:lnTo>
                    <a:pt x="1543987" y="2533338"/>
                  </a:lnTo>
                  <a:lnTo>
                    <a:pt x="914400" y="2788171"/>
                  </a:lnTo>
                  <a:lnTo>
                    <a:pt x="314794" y="2758191"/>
                  </a:lnTo>
                  <a:lnTo>
                    <a:pt x="0" y="2173574"/>
                  </a:lnTo>
                  <a:lnTo>
                    <a:pt x="254833" y="1618938"/>
                  </a:lnTo>
                  <a:lnTo>
                    <a:pt x="974361" y="1514007"/>
                  </a:ln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435478D-1EED-4B6F-8927-50CD12BABE0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337046" y="2137003"/>
              <a:ext cx="1199106" cy="1457241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F9FB570-F06F-42A0-A89C-B5996562C3E2}"/>
                </a:ext>
              </a:extLst>
            </p:cNvPr>
            <p:cNvCxnSpPr>
              <a:cxnSpLocks noChangeShapeType="1"/>
              <a:stCxn id="43" idx="3"/>
              <a:endCxn id="43" idx="20"/>
            </p:cNvCxnSpPr>
            <p:nvPr/>
          </p:nvCxnSpPr>
          <p:spPr bwMode="auto">
            <a:xfrm flipH="1">
              <a:off x="1322056" y="2226109"/>
              <a:ext cx="14990" cy="135208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C74603E-60AF-4D0A-9375-B28FF0B2B488}"/>
                </a:ext>
              </a:extLst>
            </p:cNvPr>
            <p:cNvCxnSpPr>
              <a:cxnSpLocks noChangeShapeType="1"/>
              <a:stCxn id="43" idx="3"/>
              <a:endCxn id="43" idx="5"/>
            </p:cNvCxnSpPr>
            <p:nvPr/>
          </p:nvCxnSpPr>
          <p:spPr bwMode="auto">
            <a:xfrm flipV="1">
              <a:off x="1337046" y="2120950"/>
              <a:ext cx="1184116" cy="105159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A3B56BC-017F-48F8-9575-2FDB0BF59580}"/>
                </a:ext>
              </a:extLst>
            </p:cNvPr>
            <p:cNvCxnSpPr>
              <a:cxnSpLocks noChangeShapeType="1"/>
              <a:stCxn id="43" idx="2"/>
              <a:endCxn id="43" idx="0"/>
            </p:cNvCxnSpPr>
            <p:nvPr/>
          </p:nvCxnSpPr>
          <p:spPr bwMode="auto">
            <a:xfrm>
              <a:off x="1052257" y="2556619"/>
              <a:ext cx="299779" cy="1036596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73A7FDB-63D6-44B4-AF5F-6ED7C7A4BD75}"/>
                </a:ext>
              </a:extLst>
            </p:cNvPr>
            <p:cNvCxnSpPr>
              <a:cxnSpLocks noChangeShapeType="1"/>
              <a:stCxn id="43" idx="20"/>
              <a:endCxn id="43" idx="11"/>
            </p:cNvCxnSpPr>
            <p:nvPr/>
          </p:nvCxnSpPr>
          <p:spPr bwMode="auto">
            <a:xfrm>
              <a:off x="1322056" y="3578191"/>
              <a:ext cx="2233330" cy="136710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7B47358-385F-4BFF-A5E9-EE723B481B2E}"/>
                </a:ext>
              </a:extLst>
            </p:cNvPr>
            <p:cNvCxnSpPr>
              <a:cxnSpLocks noChangeShapeType="1"/>
              <a:stCxn id="43" idx="8"/>
              <a:endCxn id="43" idx="11"/>
            </p:cNvCxnSpPr>
            <p:nvPr/>
          </p:nvCxnSpPr>
          <p:spPr bwMode="auto">
            <a:xfrm>
              <a:off x="2716016" y="3773491"/>
              <a:ext cx="839370" cy="117180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A5CCAB-A2F3-4362-B7AE-11C4DE9D7283}"/>
                </a:ext>
              </a:extLst>
            </p:cNvPr>
            <p:cNvCxnSpPr>
              <a:cxnSpLocks noChangeShapeType="1"/>
              <a:stCxn id="43" idx="5"/>
              <a:endCxn id="43" idx="8"/>
            </p:cNvCxnSpPr>
            <p:nvPr/>
          </p:nvCxnSpPr>
          <p:spPr bwMode="auto">
            <a:xfrm>
              <a:off x="2521162" y="2120950"/>
              <a:ext cx="194854" cy="1652541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9">
              <a:extLst>
                <a:ext uri="{FF2B5EF4-FFF2-40B4-BE49-F238E27FC236}">
                  <a16:creationId xmlns:a16="http://schemas.microsoft.com/office/drawing/2014/main" id="{3B5EA77B-0FFD-493B-872C-0343FB337B19}"/>
                </a:ext>
              </a:extLst>
            </p:cNvPr>
            <p:cNvCxnSpPr>
              <a:cxnSpLocks noChangeShapeType="1"/>
              <a:stCxn id="43" idx="20"/>
              <a:endCxn id="43" idx="8"/>
            </p:cNvCxnSpPr>
            <p:nvPr/>
          </p:nvCxnSpPr>
          <p:spPr bwMode="auto">
            <a:xfrm>
              <a:off x="1322056" y="3578191"/>
              <a:ext cx="1393960" cy="1953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16B6739-8607-436D-A07C-099802F82495}"/>
                </a:ext>
              </a:extLst>
            </p:cNvPr>
            <p:cNvCxnSpPr>
              <a:cxnSpLocks noChangeShapeType="1"/>
              <a:stCxn id="43" idx="6"/>
              <a:endCxn id="43" idx="8"/>
            </p:cNvCxnSpPr>
            <p:nvPr/>
          </p:nvCxnSpPr>
          <p:spPr bwMode="auto">
            <a:xfrm flipH="1">
              <a:off x="2716016" y="2511552"/>
              <a:ext cx="194854" cy="1261939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23">
              <a:extLst>
                <a:ext uri="{FF2B5EF4-FFF2-40B4-BE49-F238E27FC236}">
                  <a16:creationId xmlns:a16="http://schemas.microsoft.com/office/drawing/2014/main" id="{23A3E6A1-413C-4139-8B55-7D4552774530}"/>
                </a:ext>
              </a:extLst>
            </p:cNvPr>
            <p:cNvCxnSpPr>
              <a:cxnSpLocks noChangeShapeType="1"/>
              <a:stCxn id="43" idx="8"/>
              <a:endCxn id="43" idx="10"/>
            </p:cNvCxnSpPr>
            <p:nvPr/>
          </p:nvCxnSpPr>
          <p:spPr bwMode="auto">
            <a:xfrm>
              <a:off x="2716016" y="3773491"/>
              <a:ext cx="1019234" cy="61594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5">
              <a:extLst>
                <a:ext uri="{FF2B5EF4-FFF2-40B4-BE49-F238E27FC236}">
                  <a16:creationId xmlns:a16="http://schemas.microsoft.com/office/drawing/2014/main" id="{9D8E0ECB-5D67-4486-84E2-9B75742A0A45}"/>
                </a:ext>
              </a:extLst>
            </p:cNvPr>
            <p:cNvCxnSpPr>
              <a:cxnSpLocks noChangeShapeType="1"/>
              <a:stCxn id="43" idx="20"/>
              <a:endCxn id="43" idx="14"/>
            </p:cNvCxnSpPr>
            <p:nvPr/>
          </p:nvCxnSpPr>
          <p:spPr bwMode="auto">
            <a:xfrm>
              <a:off x="1322056" y="3578191"/>
              <a:ext cx="719463" cy="84129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7">
              <a:extLst>
                <a:ext uri="{FF2B5EF4-FFF2-40B4-BE49-F238E27FC236}">
                  <a16:creationId xmlns:a16="http://schemas.microsoft.com/office/drawing/2014/main" id="{4CD3F173-3BEC-4816-BCA7-864E720AF0C2}"/>
                </a:ext>
              </a:extLst>
            </p:cNvPr>
            <p:cNvCxnSpPr>
              <a:cxnSpLocks noChangeShapeType="1"/>
              <a:stCxn id="43" idx="14"/>
              <a:endCxn id="43" idx="11"/>
            </p:cNvCxnSpPr>
            <p:nvPr/>
          </p:nvCxnSpPr>
          <p:spPr bwMode="auto">
            <a:xfrm>
              <a:off x="2041519" y="4419485"/>
              <a:ext cx="1513867" cy="525809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F29E9A0-57FC-48B7-A213-C761517C68C6}"/>
                </a:ext>
              </a:extLst>
            </p:cNvPr>
            <p:cNvCxnSpPr>
              <a:cxnSpLocks noChangeShapeType="1"/>
              <a:stCxn id="43" idx="14"/>
              <a:endCxn id="43" idx="12"/>
            </p:cNvCxnSpPr>
            <p:nvPr/>
          </p:nvCxnSpPr>
          <p:spPr bwMode="auto">
            <a:xfrm>
              <a:off x="2041519" y="4419485"/>
              <a:ext cx="1019235" cy="706086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6879681-2A48-4B17-9BE6-D245C5793D32}"/>
                </a:ext>
              </a:extLst>
            </p:cNvPr>
            <p:cNvCxnSpPr>
              <a:cxnSpLocks noChangeShapeType="1"/>
              <a:stCxn id="43" idx="20"/>
              <a:endCxn id="43" idx="17"/>
            </p:cNvCxnSpPr>
            <p:nvPr/>
          </p:nvCxnSpPr>
          <p:spPr bwMode="auto">
            <a:xfrm flipH="1">
              <a:off x="662549" y="3578191"/>
              <a:ext cx="659507" cy="124691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E974307-17CA-4B3B-BF86-014B9A8BCA14}"/>
                </a:ext>
              </a:extLst>
            </p:cNvPr>
            <p:cNvCxnSpPr>
              <a:cxnSpLocks noChangeShapeType="1"/>
              <a:stCxn id="43" idx="19"/>
              <a:endCxn id="43" idx="17"/>
            </p:cNvCxnSpPr>
            <p:nvPr/>
          </p:nvCxnSpPr>
          <p:spPr bwMode="auto">
            <a:xfrm>
              <a:off x="602594" y="3683352"/>
              <a:ext cx="59955" cy="1141756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B1AF8DD-DBA1-41DF-AF06-AEC8DBD4C209}"/>
                </a:ext>
              </a:extLst>
            </p:cNvPr>
            <p:cNvCxnSpPr>
              <a:cxnSpLocks noChangeShapeType="1"/>
              <a:stCxn id="43" idx="20"/>
              <a:endCxn id="43" idx="15"/>
            </p:cNvCxnSpPr>
            <p:nvPr/>
          </p:nvCxnSpPr>
          <p:spPr bwMode="auto">
            <a:xfrm>
              <a:off x="1322056" y="3578191"/>
              <a:ext cx="569573" cy="1021571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B027060-9198-4B63-A4E7-9DBA4E901EAC}"/>
                </a:ext>
              </a:extLst>
            </p:cNvPr>
            <p:cNvCxnSpPr>
              <a:cxnSpLocks noChangeShapeType="1"/>
              <a:stCxn id="43" idx="17"/>
              <a:endCxn id="43" idx="15"/>
            </p:cNvCxnSpPr>
            <p:nvPr/>
          </p:nvCxnSpPr>
          <p:spPr bwMode="auto">
            <a:xfrm flipV="1">
              <a:off x="662549" y="4599762"/>
              <a:ext cx="1229080" cy="225346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B7D8B4B-5C61-4AF9-BC8D-BC5A0101C432}"/>
              </a:ext>
            </a:extLst>
          </p:cNvPr>
          <p:cNvGrpSpPr/>
          <p:nvPr/>
        </p:nvGrpSpPr>
        <p:grpSpPr>
          <a:xfrm>
            <a:off x="4945554" y="1639339"/>
            <a:ext cx="2388503" cy="1938960"/>
            <a:chOff x="4837908" y="2013586"/>
            <a:chExt cx="2388503" cy="193896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9EDAC24-3F1E-4F63-9FA2-D9D8A12D6E82}"/>
                </a:ext>
              </a:extLst>
            </p:cNvPr>
            <p:cNvSpPr/>
            <p:nvPr/>
          </p:nvSpPr>
          <p:spPr bwMode="auto">
            <a:xfrm>
              <a:off x="4881993" y="2013586"/>
              <a:ext cx="152400" cy="18095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7D232D-A9A9-4D4E-A7B8-0DAF94A51DC7}"/>
                </a:ext>
              </a:extLst>
            </p:cNvPr>
            <p:cNvSpPr/>
            <p:nvPr/>
          </p:nvSpPr>
          <p:spPr bwMode="auto">
            <a:xfrm>
              <a:off x="5385824" y="3771591"/>
              <a:ext cx="152400" cy="18095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C39EBC2-CAC5-4F9B-BFC8-E84D8DFBEAF6}"/>
                </a:ext>
              </a:extLst>
            </p:cNvPr>
            <p:cNvSpPr/>
            <p:nvPr/>
          </p:nvSpPr>
          <p:spPr bwMode="auto">
            <a:xfrm>
              <a:off x="7074011" y="2733829"/>
              <a:ext cx="152400" cy="18095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547632E-01D6-4AFC-B159-C18E2DDB658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668686" y="3054827"/>
              <a:ext cx="186055" cy="62171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944F79D-CEF1-4221-896A-D8458E5DA42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164174" y="2912293"/>
              <a:ext cx="572665" cy="5029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DD51E9B-47CA-4504-90F2-37C076B1498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56029" y="3074916"/>
              <a:ext cx="855534" cy="52496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F473F9D-F760-410E-BDAE-01BBE2182F2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552670" y="3016713"/>
              <a:ext cx="186635" cy="48782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1E2A958-0A1E-4AB5-B4BE-CFC725DA99B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515116" y="2943682"/>
              <a:ext cx="311506" cy="8857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CCFA032-4FF9-4813-A35D-2342A5B5DFE3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5218525" y="2409695"/>
              <a:ext cx="424349" cy="39864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D3ABA48-3BBA-427D-BF92-B6E8EFCA20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93512" y="2456183"/>
              <a:ext cx="306954" cy="88121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CE88804-1C6B-4F98-907D-09E73EC4174F}"/>
                </a:ext>
              </a:extLst>
            </p:cNvPr>
            <p:cNvSpPr txBox="1"/>
            <p:nvPr/>
          </p:nvSpPr>
          <p:spPr>
            <a:xfrm>
              <a:off x="4837908" y="356996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i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Times New Roman" pitchFamily="18" charset="0"/>
                  <a:cs typeface="Arial" pitchFamily="34" charset="0"/>
                </a:rPr>
                <a:t>d</a:t>
              </a:r>
              <a:endParaRPr kumimoji="0" lang="en-IN" sz="1800" b="0" i="1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DF67828-5737-41A9-9A61-AE7ACD927E11}"/>
                </a:ext>
              </a:extLst>
            </p:cNvPr>
            <p:cNvCxnSpPr>
              <a:cxnSpLocks/>
              <a:stCxn id="25" idx="4"/>
              <a:endCxn id="26" idx="5"/>
            </p:cNvCxnSpPr>
            <p:nvPr/>
          </p:nvCxnSpPr>
          <p:spPr bwMode="auto">
            <a:xfrm>
              <a:off x="4958193" y="2194541"/>
              <a:ext cx="557713" cy="17315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58DD8E1-9BCB-4C84-B055-7F00E0054A1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535946" y="2863409"/>
              <a:ext cx="1558105" cy="10000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DAA8294-31D1-433E-AC12-20255E5B22ED}"/>
                </a:ext>
              </a:extLst>
            </p:cNvPr>
            <p:cNvCxnSpPr>
              <a:cxnSpLocks/>
              <a:stCxn id="25" idx="6"/>
              <a:endCxn id="37" idx="6"/>
            </p:cNvCxnSpPr>
            <p:nvPr/>
          </p:nvCxnSpPr>
          <p:spPr bwMode="auto">
            <a:xfrm>
              <a:off x="5034393" y="2104064"/>
              <a:ext cx="885478" cy="81140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F36755D-0B84-4FE0-9AEB-99FDA675E3B6}"/>
                </a:ext>
              </a:extLst>
            </p:cNvPr>
            <p:cNvCxnSpPr>
              <a:cxnSpLocks/>
              <a:endCxn id="31" idx="2"/>
            </p:cNvCxnSpPr>
            <p:nvPr/>
          </p:nvCxnSpPr>
          <p:spPr bwMode="auto">
            <a:xfrm flipV="1">
              <a:off x="5889192" y="2824307"/>
              <a:ext cx="1184819" cy="8798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Connector: Curved 32">
              <a:extLst>
                <a:ext uri="{FF2B5EF4-FFF2-40B4-BE49-F238E27FC236}">
                  <a16:creationId xmlns:a16="http://schemas.microsoft.com/office/drawing/2014/main" id="{0FFF6A18-C809-48D9-B1D7-10DB730BAD9C}"/>
                </a:ext>
              </a:extLst>
            </p:cNvPr>
            <p:cNvCxnSpPr/>
            <p:nvPr/>
          </p:nvCxnSpPr>
          <p:spPr bwMode="auto">
            <a:xfrm flipV="1">
              <a:off x="5073221" y="3600089"/>
              <a:ext cx="498012" cy="198265"/>
            </a:xfrm>
            <a:prstGeom prst="curvedConnector3">
              <a:avLst/>
            </a:prstGeom>
            <a:solidFill>
              <a:schemeClr val="accent1"/>
            </a:solidFill>
            <a:ln w="127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712FB8E-A7AB-4177-8B3A-A50E5C9DD702}"/>
                </a:ext>
              </a:extLst>
            </p:cNvPr>
            <p:cNvSpPr/>
            <p:nvPr/>
          </p:nvSpPr>
          <p:spPr bwMode="auto">
            <a:xfrm>
              <a:off x="5767471" y="2824988"/>
              <a:ext cx="152400" cy="18095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61746"/>
      </p:ext>
    </p:extLst>
  </p:cSld>
  <p:clrMapOvr>
    <a:masterClrMapping/>
  </p:clrMapOvr>
</p:sld>
</file>

<file path=ppt/theme/theme1.xml><?xml version="1.0" encoding="utf-8"?>
<a:theme xmlns:a="http://schemas.openxmlformats.org/drawingml/2006/main" name="3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FF505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round/>
          <a:headEnd/>
          <a:tailEnd type="arrow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/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1213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ArialNarrow</vt:lpstr>
      <vt:lpstr>ArialNarrow-Italic</vt:lpstr>
      <vt:lpstr>CambriaMath</vt:lpstr>
      <vt:lpstr>Times New Roman</vt:lpstr>
      <vt:lpstr>3_Default Design</vt:lpstr>
      <vt:lpstr>Homework Set – 03: Solution</vt:lpstr>
      <vt:lpstr>Homework Set – 03: Solution</vt:lpstr>
      <vt:lpstr>Homework Set – 03: Solution</vt:lpstr>
      <vt:lpstr>Homework Set – 03: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Set – 03: Solution</dc:title>
  <dc:creator>Bhargab Bhatta</dc:creator>
  <cp:lastModifiedBy>Bhargab Bhatta</cp:lastModifiedBy>
  <cp:revision>3</cp:revision>
  <dcterms:created xsi:type="dcterms:W3CDTF">2022-03-11T13:00:44Z</dcterms:created>
  <dcterms:modified xsi:type="dcterms:W3CDTF">2022-03-11T13:34:34Z</dcterms:modified>
</cp:coreProperties>
</file>