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1" r:id="rId6"/>
    <p:sldId id="262" r:id="rId7"/>
    <p:sldId id="263" r:id="rId8"/>
    <p:sldId id="264" r:id="rId9"/>
    <p:sldId id="265" r:id="rId10"/>
    <p:sldId id="266" r:id="rId11"/>
    <p:sldId id="260"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79781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39F0D-BAB8-4ED0-A4F3-887026828CC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02799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110562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2896261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6877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139F0D-BAB8-4ED0-A4F3-887026828CCB}"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352818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139F0D-BAB8-4ED0-A4F3-887026828CCB}" type="datetimeFigureOut">
              <a:rPr lang="en-US" smtClean="0"/>
              <a:t>9/14/2023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426220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2876091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40797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85688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39F0D-BAB8-4ED0-A4F3-887026828CC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399548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39F0D-BAB8-4ED0-A4F3-887026828CC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378049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39F0D-BAB8-4ED0-A4F3-887026828CCB}"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19712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139F0D-BAB8-4ED0-A4F3-887026828CCB}"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71890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39F0D-BAB8-4ED0-A4F3-887026828CCB}"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3960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39F0D-BAB8-4ED0-A4F3-887026828CC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215723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39F0D-BAB8-4ED0-A4F3-887026828CC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50343B-7461-41E0-B49E-8B61BCA2873A}" type="slidenum">
              <a:rPr lang="en-US" smtClean="0"/>
              <a:t>‹#›</a:t>
            </a:fld>
            <a:endParaRPr lang="en-US"/>
          </a:p>
        </p:txBody>
      </p:sp>
    </p:spTree>
    <p:extLst>
      <p:ext uri="{BB962C8B-B14F-4D97-AF65-F5344CB8AC3E}">
        <p14:creationId xmlns:p14="http://schemas.microsoft.com/office/powerpoint/2010/main" val="180458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139F0D-BAB8-4ED0-A4F3-887026828CCB}" type="datetimeFigureOut">
              <a:rPr lang="en-US" smtClean="0"/>
              <a:t>9/14/2023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50343B-7461-41E0-B49E-8B61BCA2873A}" type="slidenum">
              <a:rPr lang="en-US" smtClean="0"/>
              <a:t>‹#›</a:t>
            </a:fld>
            <a:endParaRPr lang="en-US"/>
          </a:p>
        </p:txBody>
      </p:sp>
    </p:spTree>
    <p:extLst>
      <p:ext uri="{BB962C8B-B14F-4D97-AF65-F5344CB8AC3E}">
        <p14:creationId xmlns:p14="http://schemas.microsoft.com/office/powerpoint/2010/main" val="287327371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748C-B791-CD8F-FC85-E2EB3C3B0869}"/>
              </a:ext>
            </a:extLst>
          </p:cNvPr>
          <p:cNvSpPr>
            <a:spLocks noGrp="1"/>
          </p:cNvSpPr>
          <p:nvPr>
            <p:ph type="ctrTitle"/>
          </p:nvPr>
        </p:nvSpPr>
        <p:spPr/>
        <p:txBody>
          <a:bodyPr/>
          <a:lstStyle/>
          <a:p>
            <a:r>
              <a:rPr lang="en-US" b="1" dirty="0"/>
              <a:t>Lead Scoring Case Study </a:t>
            </a:r>
          </a:p>
        </p:txBody>
      </p:sp>
      <p:sp>
        <p:nvSpPr>
          <p:cNvPr id="3" name="Subtitle 2">
            <a:extLst>
              <a:ext uri="{FF2B5EF4-FFF2-40B4-BE49-F238E27FC236}">
                <a16:creationId xmlns:a16="http://schemas.microsoft.com/office/drawing/2014/main" id="{DED9B38A-6357-588A-5C2C-C8BC4EF8801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840629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C31B09B-D775-B96E-FED0-E62780EF3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42" y="1317158"/>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a:extLst>
              <a:ext uri="{FF2B5EF4-FFF2-40B4-BE49-F238E27FC236}">
                <a16:creationId xmlns:a16="http://schemas.microsoft.com/office/drawing/2014/main" id="{1207D908-108A-F1AD-A387-0DE347C84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014" y="1317158"/>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9A77A1E7-5111-93D3-702B-20C1B608E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511" y="1317158"/>
            <a:ext cx="3581400" cy="24955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9702086-E65B-1D50-370E-C6B8656DAAE8}"/>
              </a:ext>
            </a:extLst>
          </p:cNvPr>
          <p:cNvSpPr txBox="1"/>
          <p:nvPr/>
        </p:nvSpPr>
        <p:spPr>
          <a:xfrm>
            <a:off x="0" y="151002"/>
            <a:ext cx="12192000" cy="369332"/>
          </a:xfrm>
          <a:prstGeom prst="rect">
            <a:avLst/>
          </a:prstGeom>
          <a:noFill/>
        </p:spPr>
        <p:txBody>
          <a:bodyPr wrap="square">
            <a:spAutoFit/>
          </a:bodyPr>
          <a:lstStyle/>
          <a:p>
            <a:r>
              <a:rPr lang="en-US" dirty="0">
                <a:solidFill>
                  <a:schemeClr val="tx2"/>
                </a:solidFill>
              </a:rPr>
              <a:t>Analyzing behavior of numerical variables with the target variable</a:t>
            </a:r>
          </a:p>
        </p:txBody>
      </p:sp>
      <p:sp>
        <p:nvSpPr>
          <p:cNvPr id="8" name="TextBox 7">
            <a:extLst>
              <a:ext uri="{FF2B5EF4-FFF2-40B4-BE49-F238E27FC236}">
                <a16:creationId xmlns:a16="http://schemas.microsoft.com/office/drawing/2014/main" id="{E93C1AAF-44C2-379C-EE7A-E892D33C1EEF}"/>
              </a:ext>
            </a:extLst>
          </p:cNvPr>
          <p:cNvSpPr txBox="1"/>
          <p:nvPr/>
        </p:nvSpPr>
        <p:spPr>
          <a:xfrm>
            <a:off x="-1" y="4345226"/>
            <a:ext cx="12191999" cy="1754326"/>
          </a:xfrm>
          <a:prstGeom prst="rect">
            <a:avLst/>
          </a:prstGeom>
          <a:noFill/>
        </p:spPr>
        <p:txBody>
          <a:bodyPr wrap="square">
            <a:spAutoFit/>
          </a:bodyPr>
          <a:lstStyle/>
          <a:p>
            <a:pPr marL="742950" lvl="1" indent="-285750">
              <a:buFont typeface="Wingdings" panose="05000000000000000000" pitchFamily="2" charset="2"/>
              <a:buChar char="ü"/>
            </a:pPr>
            <a:r>
              <a:rPr lang="en-US" dirty="0"/>
              <a:t>Even though median is same, upper limit is quite high for the converted visitors. Therefore, it means that visitors who visit the page frequently are likely to be get converted as learners.</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If the visitor spend more amount of time in the website, more likely to him/her become learner.</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Although the median is same for both of the ‘Page Views per Visit’, nothing can be concluded over here</a:t>
            </a:r>
          </a:p>
        </p:txBody>
      </p:sp>
    </p:spTree>
    <p:extLst>
      <p:ext uri="{BB962C8B-B14F-4D97-AF65-F5344CB8AC3E}">
        <p14:creationId xmlns:p14="http://schemas.microsoft.com/office/powerpoint/2010/main" val="377225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6F738E-B260-29F2-E2E2-B9E6FE716683}"/>
              </a:ext>
            </a:extLst>
          </p:cNvPr>
          <p:cNvSpPr txBox="1"/>
          <p:nvPr/>
        </p:nvSpPr>
        <p:spPr>
          <a:xfrm>
            <a:off x="0" y="-1"/>
            <a:ext cx="10947633" cy="1200329"/>
          </a:xfrm>
          <a:prstGeom prst="rect">
            <a:avLst/>
          </a:prstGeom>
          <a:noFill/>
        </p:spPr>
        <p:txBody>
          <a:bodyPr wrap="square">
            <a:spAutoFit/>
          </a:bodyPr>
          <a:lstStyle/>
          <a:p>
            <a:endParaRPr lang="en-US" dirty="0"/>
          </a:p>
          <a:p>
            <a:r>
              <a:rPr lang="en-US" dirty="0">
                <a:solidFill>
                  <a:schemeClr val="tx2"/>
                </a:solidFill>
              </a:rPr>
              <a:t>Looking at the correlation of numerical variables </a:t>
            </a:r>
          </a:p>
          <a:p>
            <a:endParaRPr lang="en-US" dirty="0"/>
          </a:p>
          <a:p>
            <a:endParaRPr lang="en-US" dirty="0"/>
          </a:p>
        </p:txBody>
      </p:sp>
      <p:pic>
        <p:nvPicPr>
          <p:cNvPr id="1026" name="Picture 2">
            <a:extLst>
              <a:ext uri="{FF2B5EF4-FFF2-40B4-BE49-F238E27FC236}">
                <a16:creationId xmlns:a16="http://schemas.microsoft.com/office/drawing/2014/main" id="{BB8E1E8C-E7E2-E9D4-325C-2DEAF994B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749" y="829887"/>
            <a:ext cx="6090408" cy="46732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CFF2A5-5609-99AD-AF71-9C21BF360A0C}"/>
              </a:ext>
            </a:extLst>
          </p:cNvPr>
          <p:cNvSpPr txBox="1"/>
          <p:nvPr/>
        </p:nvSpPr>
        <p:spPr>
          <a:xfrm>
            <a:off x="67112" y="5368954"/>
            <a:ext cx="12192000" cy="1200329"/>
          </a:xfrm>
          <a:prstGeom prst="rect">
            <a:avLst/>
          </a:prstGeom>
          <a:noFill/>
        </p:spPr>
        <p:txBody>
          <a:bodyPr wrap="square">
            <a:spAutoFit/>
          </a:bodyPr>
          <a:lstStyle/>
          <a:p>
            <a:pPr marL="742950" lvl="1" indent="-285750">
              <a:buFont typeface="Arial" panose="020B0604020202020204" pitchFamily="34" charset="0"/>
              <a:buChar char="•"/>
            </a:pPr>
            <a:r>
              <a:rPr lang="en-US" dirty="0"/>
              <a:t>'</a:t>
            </a:r>
            <a:r>
              <a:rPr lang="en-US" dirty="0" err="1"/>
              <a:t>TotalVisits</a:t>
            </a:r>
            <a:r>
              <a:rPr lang="en-US" dirty="0"/>
              <a:t>' variable is highly correlated with 'Pages Views Per Visit' variable which may be affected in our analysis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Target variable ('Converted') has a good correlation with 'Total Time Spent on Website' variable whereas least correlated with '</a:t>
            </a:r>
            <a:r>
              <a:rPr lang="en-US" dirty="0" err="1"/>
              <a:t>TotalVisits</a:t>
            </a:r>
            <a:r>
              <a:rPr lang="en-US" dirty="0"/>
              <a:t>' variable</a:t>
            </a:r>
          </a:p>
        </p:txBody>
      </p:sp>
    </p:spTree>
    <p:extLst>
      <p:ext uri="{BB962C8B-B14F-4D97-AF65-F5344CB8AC3E}">
        <p14:creationId xmlns:p14="http://schemas.microsoft.com/office/powerpoint/2010/main" val="385607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CE485-52A1-F61E-E674-8120311C4866}"/>
              </a:ext>
            </a:extLst>
          </p:cNvPr>
          <p:cNvSpPr txBox="1"/>
          <p:nvPr/>
        </p:nvSpPr>
        <p:spPr>
          <a:xfrm>
            <a:off x="0" y="310393"/>
            <a:ext cx="12192000" cy="1870961"/>
          </a:xfrm>
          <a:prstGeom prst="rect">
            <a:avLst/>
          </a:prstGeom>
          <a:noFill/>
        </p:spPr>
        <p:txBody>
          <a:bodyPr wrap="square">
            <a:spAutoFit/>
          </a:bodyPr>
          <a:lstStyle/>
          <a:p>
            <a:r>
              <a:rPr lang="en-US" sz="2000" dirty="0">
                <a:solidFill>
                  <a:schemeClr val="tx2"/>
                </a:solidFill>
                <a:effectLst>
                  <a:outerShdw blurRad="38100" dist="38100" dir="2700000" algn="tl">
                    <a:srgbClr val="000000">
                      <a:alpha val="43137"/>
                    </a:srgbClr>
                  </a:outerShdw>
                </a:effectLst>
              </a:rPr>
              <a:t>Preparing the data for modeling</a:t>
            </a:r>
          </a:p>
          <a:p>
            <a:endParaRPr lang="en-US" dirty="0"/>
          </a:p>
          <a:p>
            <a:pPr marL="742950" lvl="1" indent="-285750">
              <a:lnSpc>
                <a:spcPct val="150000"/>
              </a:lnSpc>
              <a:buFont typeface="Wingdings" panose="05000000000000000000" pitchFamily="2" charset="2"/>
              <a:buChar char="ü"/>
            </a:pPr>
            <a:r>
              <a:rPr lang="en-US" dirty="0"/>
              <a:t>Dummy variables were created for the categorical variables  </a:t>
            </a:r>
          </a:p>
          <a:p>
            <a:pPr marL="742950" lvl="1" indent="-285750">
              <a:lnSpc>
                <a:spcPct val="150000"/>
              </a:lnSpc>
              <a:buFont typeface="Wingdings" panose="05000000000000000000" pitchFamily="2" charset="2"/>
              <a:buChar char="ü"/>
            </a:pPr>
            <a:r>
              <a:rPr lang="en-US" dirty="0"/>
              <a:t>Dataset was then split into train set and test set with 70:30 ratio keeping the random state at 100 </a:t>
            </a:r>
          </a:p>
          <a:p>
            <a:pPr marL="742950" lvl="1" indent="-285750">
              <a:lnSpc>
                <a:spcPct val="150000"/>
              </a:lnSpc>
              <a:buFont typeface="Wingdings" panose="05000000000000000000" pitchFamily="2" charset="2"/>
              <a:buChar char="ü"/>
            </a:pPr>
            <a:r>
              <a:rPr lang="en-US" dirty="0"/>
              <a:t>Numerical features were standardized</a:t>
            </a:r>
          </a:p>
        </p:txBody>
      </p:sp>
    </p:spTree>
    <p:extLst>
      <p:ext uri="{BB962C8B-B14F-4D97-AF65-F5344CB8AC3E}">
        <p14:creationId xmlns:p14="http://schemas.microsoft.com/office/powerpoint/2010/main" val="281134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9CB42C-EFAC-2E80-6B30-36BC64EB5F8E}"/>
              </a:ext>
            </a:extLst>
          </p:cNvPr>
          <p:cNvSpPr txBox="1"/>
          <p:nvPr/>
        </p:nvSpPr>
        <p:spPr>
          <a:xfrm>
            <a:off x="0" y="251562"/>
            <a:ext cx="12192000" cy="5256504"/>
          </a:xfrm>
          <a:prstGeom prst="rect">
            <a:avLst/>
          </a:prstGeom>
          <a:noFill/>
        </p:spPr>
        <p:txBody>
          <a:bodyPr wrap="square">
            <a:spAutoFit/>
          </a:bodyPr>
          <a:lstStyle/>
          <a:p>
            <a:r>
              <a:rPr lang="en-US" sz="2400" dirty="0">
                <a:effectLst>
                  <a:outerShdw blurRad="38100" dist="38100" dir="2700000" algn="tl">
                    <a:srgbClr val="000000">
                      <a:alpha val="43137"/>
                    </a:srgbClr>
                  </a:outerShdw>
                </a:effectLst>
              </a:rPr>
              <a:t>Model Building</a:t>
            </a:r>
          </a:p>
          <a:p>
            <a:endParaRPr lang="en-US" dirty="0"/>
          </a:p>
          <a:p>
            <a:pPr marL="285750" indent="-285750">
              <a:lnSpc>
                <a:spcPct val="150000"/>
              </a:lnSpc>
              <a:buFont typeface="Wingdings" panose="05000000000000000000" pitchFamily="2" charset="2"/>
              <a:buChar char="Ø"/>
            </a:pPr>
            <a:r>
              <a:rPr lang="en-US" dirty="0"/>
              <a:t>Coarse tuning using RFE </a:t>
            </a:r>
          </a:p>
          <a:p>
            <a:pPr marL="742950" lvl="1" indent="-285750">
              <a:lnSpc>
                <a:spcPct val="150000"/>
              </a:lnSpc>
              <a:buFont typeface="Wingdings" panose="05000000000000000000" pitchFamily="2" charset="2"/>
              <a:buChar char="ü"/>
            </a:pPr>
            <a:r>
              <a:rPr lang="en-US" dirty="0"/>
              <a:t>Top 15 most variables were selected using Recursive Frequency Elimination approach </a:t>
            </a:r>
          </a:p>
          <a:p>
            <a:pPr lvl="1">
              <a:lnSpc>
                <a:spcPct val="150000"/>
              </a:lnSpc>
            </a:pPr>
            <a:endParaRPr lang="en-US" dirty="0"/>
          </a:p>
          <a:p>
            <a:pPr marL="285750" indent="-285750">
              <a:lnSpc>
                <a:spcPct val="150000"/>
              </a:lnSpc>
              <a:buFont typeface="Wingdings" panose="05000000000000000000" pitchFamily="2" charset="2"/>
              <a:buChar char="Ø"/>
            </a:pPr>
            <a:r>
              <a:rPr lang="en-US" dirty="0"/>
              <a:t> Fine tuning using VIF and p-value</a:t>
            </a:r>
          </a:p>
          <a:p>
            <a:pPr marL="742950" lvl="1" indent="-285750">
              <a:lnSpc>
                <a:spcPct val="150000"/>
              </a:lnSpc>
              <a:buFont typeface="Wingdings" panose="05000000000000000000" pitchFamily="2" charset="2"/>
              <a:buChar char="ü"/>
            </a:pPr>
            <a:r>
              <a:rPr lang="en-US" dirty="0"/>
              <a:t>Built our first model using the variables selected by RFE method</a:t>
            </a:r>
          </a:p>
          <a:p>
            <a:pPr marL="742950" lvl="1" indent="-285750">
              <a:lnSpc>
                <a:spcPct val="150000"/>
              </a:lnSpc>
              <a:buFont typeface="Wingdings" panose="05000000000000000000" pitchFamily="2" charset="2"/>
              <a:buChar char="ü"/>
            </a:pPr>
            <a:r>
              <a:rPr lang="en-US" dirty="0"/>
              <a:t>Analyzed the model w.r.t the parameters such as p-value and VIF</a:t>
            </a:r>
          </a:p>
          <a:p>
            <a:pPr marL="742950" lvl="1" indent="-285750">
              <a:lnSpc>
                <a:spcPct val="150000"/>
              </a:lnSpc>
              <a:buFont typeface="Wingdings" panose="05000000000000000000" pitchFamily="2" charset="2"/>
              <a:buChar char="ü"/>
            </a:pPr>
            <a:r>
              <a:rPr lang="en-US" dirty="0"/>
              <a:t>Dropped ‘Last Notable </a:t>
            </a:r>
            <a:r>
              <a:rPr lang="en-US" dirty="0" err="1"/>
              <a:t>Activity_SMS</a:t>
            </a:r>
            <a:r>
              <a:rPr lang="en-US" dirty="0"/>
              <a:t> Sent’ as VIF &gt; 5 </a:t>
            </a:r>
          </a:p>
          <a:p>
            <a:pPr marL="742950" lvl="1" indent="-285750">
              <a:lnSpc>
                <a:spcPct val="150000"/>
              </a:lnSpc>
              <a:buFont typeface="Wingdings" panose="05000000000000000000" pitchFamily="2" charset="2"/>
              <a:buChar char="ü"/>
            </a:pPr>
            <a:r>
              <a:rPr lang="en-US" dirty="0"/>
              <a:t>Built our second model using the remaining variables </a:t>
            </a:r>
          </a:p>
          <a:p>
            <a:pPr marL="742950" lvl="1" indent="-285750">
              <a:lnSpc>
                <a:spcPct val="150000"/>
              </a:lnSpc>
              <a:buFont typeface="Wingdings" panose="05000000000000000000" pitchFamily="2" charset="2"/>
              <a:buChar char="ü"/>
            </a:pPr>
            <a:r>
              <a:rPr lang="en-US" dirty="0"/>
              <a:t>This model was considered as the optimal model where model was confident about all coefficient values obtained and also all the variables of a model had low VIF values which indicates that the variables are not much correlated with themselves (except target variable)</a:t>
            </a:r>
          </a:p>
        </p:txBody>
      </p:sp>
    </p:spTree>
    <p:extLst>
      <p:ext uri="{BB962C8B-B14F-4D97-AF65-F5344CB8AC3E}">
        <p14:creationId xmlns:p14="http://schemas.microsoft.com/office/powerpoint/2010/main" val="1369599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0CBB8C-CE59-CFC6-E5AA-7CEE6733EB33}"/>
              </a:ext>
            </a:extLst>
          </p:cNvPr>
          <p:cNvSpPr txBox="1"/>
          <p:nvPr/>
        </p:nvSpPr>
        <p:spPr>
          <a:xfrm>
            <a:off x="25167" y="267146"/>
            <a:ext cx="12192000" cy="1200329"/>
          </a:xfrm>
          <a:prstGeom prst="rect">
            <a:avLst/>
          </a:prstGeom>
          <a:noFill/>
        </p:spPr>
        <p:txBody>
          <a:bodyPr wrap="square">
            <a:spAutoFit/>
          </a:bodyPr>
          <a:lstStyle/>
          <a:p>
            <a:r>
              <a:rPr lang="en-US" dirty="0">
                <a:solidFill>
                  <a:schemeClr val="tx2"/>
                </a:solidFill>
                <a:effectLst>
                  <a:outerShdw blurRad="38100" dist="38100" dir="2700000" algn="tl">
                    <a:srgbClr val="000000">
                      <a:alpha val="43137"/>
                    </a:srgbClr>
                  </a:outerShdw>
                </a:effectLst>
              </a:rPr>
              <a:t>Threshold determination using ROC Curve </a:t>
            </a:r>
          </a:p>
          <a:p>
            <a:endParaRPr lang="en-US" dirty="0"/>
          </a:p>
          <a:p>
            <a:endParaRPr lang="en-US" dirty="0"/>
          </a:p>
          <a:p>
            <a:r>
              <a:rPr lang="en-US" dirty="0"/>
              <a:t> </a:t>
            </a:r>
          </a:p>
        </p:txBody>
      </p:sp>
      <p:pic>
        <p:nvPicPr>
          <p:cNvPr id="1026" name="Picture 2">
            <a:extLst>
              <a:ext uri="{FF2B5EF4-FFF2-40B4-BE49-F238E27FC236}">
                <a16:creationId xmlns:a16="http://schemas.microsoft.com/office/drawing/2014/main" id="{899E623E-FFDB-C4B8-B46B-EE93B5400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97" y="1200329"/>
            <a:ext cx="4943355" cy="3569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A6B9E6-BC31-32F8-D11F-0DBF1D9F8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219" y="1200328"/>
            <a:ext cx="4846814" cy="35695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701819-667C-62C6-2CA2-DBFEBFA60A5C}"/>
              </a:ext>
            </a:extLst>
          </p:cNvPr>
          <p:cNvSpPr txBox="1"/>
          <p:nvPr/>
        </p:nvSpPr>
        <p:spPr>
          <a:xfrm>
            <a:off x="0" y="5435876"/>
            <a:ext cx="12192000" cy="923330"/>
          </a:xfrm>
          <a:prstGeom prst="rect">
            <a:avLst/>
          </a:prstGeom>
          <a:noFill/>
        </p:spPr>
        <p:txBody>
          <a:bodyPr wrap="square">
            <a:spAutoFit/>
          </a:bodyPr>
          <a:lstStyle/>
          <a:p>
            <a:pPr marL="742950" lvl="1" indent="-285750">
              <a:buFont typeface="Wingdings" panose="05000000000000000000" pitchFamily="2" charset="2"/>
              <a:buChar char="ü"/>
            </a:pPr>
            <a:r>
              <a:rPr lang="en-US" dirty="0"/>
              <a:t>Optimal cut-off is the one which has balanced values of accuracy, sensitivity and specificity.</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Therefore, 0.3 was considered as the optimal cut-off point</a:t>
            </a:r>
          </a:p>
        </p:txBody>
      </p:sp>
    </p:spTree>
    <p:extLst>
      <p:ext uri="{BB962C8B-B14F-4D97-AF65-F5344CB8AC3E}">
        <p14:creationId xmlns:p14="http://schemas.microsoft.com/office/powerpoint/2010/main" val="12907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9CD93-0D60-0A99-F431-B52CF45D3E9F}"/>
              </a:ext>
            </a:extLst>
          </p:cNvPr>
          <p:cNvSpPr txBox="1"/>
          <p:nvPr/>
        </p:nvSpPr>
        <p:spPr>
          <a:xfrm>
            <a:off x="75501" y="251670"/>
            <a:ext cx="12192000" cy="400110"/>
          </a:xfrm>
          <a:prstGeom prst="rect">
            <a:avLst/>
          </a:prstGeom>
          <a:noFill/>
        </p:spPr>
        <p:txBody>
          <a:bodyPr wrap="square">
            <a:spAutoFit/>
          </a:bodyPr>
          <a:lstStyle/>
          <a:p>
            <a:pPr algn="l"/>
            <a:r>
              <a:rPr lang="en-US" sz="2000" dirty="0">
                <a:solidFill>
                  <a:schemeClr val="tx2"/>
                </a:solidFill>
                <a:effectLst>
                  <a:outerShdw blurRad="38100" dist="38100" dir="2700000" algn="tl">
                    <a:srgbClr val="000000">
                      <a:alpha val="43137"/>
                    </a:srgbClr>
                  </a:outerShdw>
                </a:effectLst>
                <a:latin typeface="Helvetica Neue"/>
              </a:rPr>
              <a:t>P</a:t>
            </a:r>
            <a:r>
              <a:rPr lang="en-US" sz="2000" i="0" dirty="0">
                <a:solidFill>
                  <a:schemeClr val="tx2"/>
                </a:solidFill>
                <a:effectLst>
                  <a:outerShdw blurRad="38100" dist="38100" dir="2700000" algn="tl">
                    <a:srgbClr val="000000">
                      <a:alpha val="43137"/>
                    </a:srgbClr>
                  </a:outerShdw>
                </a:effectLst>
                <a:latin typeface="Helvetica Neue"/>
              </a:rPr>
              <a:t>recision</a:t>
            </a:r>
            <a:r>
              <a:rPr lang="en-US" i="0" dirty="0">
                <a:solidFill>
                  <a:schemeClr val="tx2"/>
                </a:solidFill>
                <a:effectLst>
                  <a:outerShdw blurRad="38100" dist="38100" dir="2700000" algn="tl">
                    <a:srgbClr val="000000">
                      <a:alpha val="43137"/>
                    </a:srgbClr>
                  </a:outerShdw>
                </a:effectLst>
                <a:latin typeface="Helvetica Neue"/>
              </a:rPr>
              <a:t> - Recall curve</a:t>
            </a:r>
          </a:p>
        </p:txBody>
      </p:sp>
      <p:pic>
        <p:nvPicPr>
          <p:cNvPr id="2050" name="Picture 2">
            <a:extLst>
              <a:ext uri="{FF2B5EF4-FFF2-40B4-BE49-F238E27FC236}">
                <a16:creationId xmlns:a16="http://schemas.microsoft.com/office/drawing/2014/main" id="{E5D4BD28-E186-F715-287A-D3A2776EE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176" y="1191237"/>
            <a:ext cx="5412204" cy="34562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D455E6-CCDA-FE30-3901-DF4948E50F45}"/>
              </a:ext>
            </a:extLst>
          </p:cNvPr>
          <p:cNvSpPr txBox="1"/>
          <p:nvPr/>
        </p:nvSpPr>
        <p:spPr>
          <a:xfrm>
            <a:off x="0" y="5234514"/>
            <a:ext cx="12192000" cy="1477328"/>
          </a:xfrm>
          <a:prstGeom prst="rect">
            <a:avLst/>
          </a:prstGeom>
          <a:noFill/>
        </p:spPr>
        <p:txBody>
          <a:bodyPr wrap="square">
            <a:spAutoFit/>
          </a:bodyPr>
          <a:lstStyle/>
          <a:p>
            <a:pPr marL="742950" lvl="1" indent="-285750">
              <a:buFont typeface="Wingdings" panose="05000000000000000000" pitchFamily="2" charset="2"/>
              <a:buChar char="ü"/>
            </a:pPr>
            <a:r>
              <a:rPr lang="en-US" dirty="0"/>
              <a:t>Green line represents precision and red line represents recall</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For low threshold, precision is low and recall is high and for high threshold, high precision and low recall</a:t>
            </a:r>
          </a:p>
          <a:p>
            <a:endParaRPr lang="en-US" dirty="0"/>
          </a:p>
          <a:p>
            <a:r>
              <a:rPr lang="en-US" dirty="0"/>
              <a:t> </a:t>
            </a:r>
          </a:p>
        </p:txBody>
      </p:sp>
    </p:spTree>
    <p:extLst>
      <p:ext uri="{BB962C8B-B14F-4D97-AF65-F5344CB8AC3E}">
        <p14:creationId xmlns:p14="http://schemas.microsoft.com/office/powerpoint/2010/main" val="280567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9F88C-079B-AA5B-346F-85C556A09D28}"/>
              </a:ext>
            </a:extLst>
          </p:cNvPr>
          <p:cNvSpPr txBox="1"/>
          <p:nvPr/>
        </p:nvSpPr>
        <p:spPr>
          <a:xfrm>
            <a:off x="0" y="234892"/>
            <a:ext cx="12192000" cy="5496376"/>
          </a:xfrm>
          <a:prstGeom prst="rect">
            <a:avLst/>
          </a:prstGeom>
          <a:noFill/>
        </p:spPr>
        <p:txBody>
          <a:bodyPr wrap="square">
            <a:spAutoFit/>
          </a:bodyPr>
          <a:lstStyle/>
          <a:p>
            <a:r>
              <a:rPr lang="en-US" sz="2000" dirty="0">
                <a:effectLst>
                  <a:outerShdw blurRad="38100" dist="38100" dir="2700000" algn="tl">
                    <a:srgbClr val="000000">
                      <a:alpha val="43137"/>
                    </a:srgbClr>
                  </a:outerShdw>
                </a:effectLst>
              </a:rPr>
              <a:t>Result Outcomes</a:t>
            </a:r>
          </a:p>
          <a:p>
            <a:endParaRPr lang="en-US" dirty="0"/>
          </a:p>
          <a:p>
            <a:r>
              <a:rPr lang="en-US" dirty="0"/>
              <a:t>Following are the results obtained on train set for the ideal cutoff of 0.3</a:t>
            </a:r>
          </a:p>
          <a:p>
            <a:endParaRPr lang="en-US" dirty="0"/>
          </a:p>
          <a:p>
            <a:pPr lvl="1">
              <a:spcAft>
                <a:spcPts val="130"/>
              </a:spcAft>
            </a:pPr>
            <a:r>
              <a:rPr lang="en-US" dirty="0"/>
              <a:t>1. Accuracy - 92.6% </a:t>
            </a:r>
          </a:p>
          <a:p>
            <a:pPr lvl="1">
              <a:spcAft>
                <a:spcPts val="130"/>
              </a:spcAft>
            </a:pPr>
            <a:r>
              <a:rPr lang="en-US" dirty="0"/>
              <a:t>2. Sensitivity - 91.8%</a:t>
            </a:r>
          </a:p>
          <a:p>
            <a:pPr lvl="1">
              <a:spcAft>
                <a:spcPts val="130"/>
              </a:spcAft>
            </a:pPr>
            <a:r>
              <a:rPr lang="en-US" dirty="0"/>
              <a:t>3. Specificity - 93.1%</a:t>
            </a:r>
          </a:p>
          <a:p>
            <a:pPr lvl="1">
              <a:spcAft>
                <a:spcPts val="130"/>
              </a:spcAft>
            </a:pPr>
            <a:r>
              <a:rPr lang="en-US" dirty="0"/>
              <a:t>4. Precision - 89.3%</a:t>
            </a:r>
          </a:p>
          <a:p>
            <a:pPr lvl="1">
              <a:spcAft>
                <a:spcPts val="130"/>
              </a:spcAft>
            </a:pPr>
            <a:r>
              <a:rPr lang="en-US" dirty="0"/>
              <a:t>5. Recall - 91.8%</a:t>
            </a:r>
          </a:p>
          <a:p>
            <a:pPr lvl="1">
              <a:spcAft>
                <a:spcPts val="130"/>
              </a:spcAft>
            </a:pPr>
            <a:r>
              <a:rPr lang="en-US" dirty="0"/>
              <a:t>6. F1_score - 90.5%</a:t>
            </a:r>
          </a:p>
          <a:p>
            <a:endParaRPr lang="en-US" dirty="0"/>
          </a:p>
          <a:p>
            <a:r>
              <a:rPr lang="en-US" dirty="0"/>
              <a:t>Following are the results obtained on test set for the ideal cutoff of 0.3</a:t>
            </a:r>
          </a:p>
          <a:p>
            <a:endParaRPr lang="en-US" dirty="0"/>
          </a:p>
          <a:p>
            <a:pPr lvl="1">
              <a:spcAft>
                <a:spcPts val="130"/>
              </a:spcAft>
            </a:pPr>
            <a:r>
              <a:rPr lang="en-US" dirty="0"/>
              <a:t>1. Accuracy - 91.4% </a:t>
            </a:r>
          </a:p>
          <a:p>
            <a:pPr lvl="1">
              <a:spcAft>
                <a:spcPts val="130"/>
              </a:spcAft>
            </a:pPr>
            <a:r>
              <a:rPr lang="en-US" dirty="0"/>
              <a:t>2. Sensitivity - 89.8%</a:t>
            </a:r>
          </a:p>
          <a:p>
            <a:pPr lvl="1">
              <a:spcAft>
                <a:spcPts val="130"/>
              </a:spcAft>
            </a:pPr>
            <a:r>
              <a:rPr lang="en-US" dirty="0"/>
              <a:t>3. Specificity - 92.2%</a:t>
            </a:r>
          </a:p>
          <a:p>
            <a:pPr lvl="1">
              <a:spcAft>
                <a:spcPts val="130"/>
              </a:spcAft>
            </a:pPr>
            <a:r>
              <a:rPr lang="en-US" dirty="0"/>
              <a:t>4. Precision - 86.8%</a:t>
            </a:r>
          </a:p>
          <a:p>
            <a:pPr lvl="1">
              <a:spcAft>
                <a:spcPts val="130"/>
              </a:spcAft>
            </a:pPr>
            <a:r>
              <a:rPr lang="en-US" dirty="0"/>
              <a:t>5. Recall - 89.8%</a:t>
            </a:r>
          </a:p>
          <a:p>
            <a:pPr lvl="1">
              <a:spcAft>
                <a:spcPts val="130"/>
              </a:spcAft>
            </a:pPr>
            <a:r>
              <a:rPr lang="en-US" dirty="0"/>
              <a:t>6. F1_score - 88.3%</a:t>
            </a:r>
          </a:p>
        </p:txBody>
      </p:sp>
    </p:spTree>
    <p:extLst>
      <p:ext uri="{BB962C8B-B14F-4D97-AF65-F5344CB8AC3E}">
        <p14:creationId xmlns:p14="http://schemas.microsoft.com/office/powerpoint/2010/main" val="120432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AC4C0-CCB6-0CEC-A319-858DA27F7F3F}"/>
              </a:ext>
            </a:extLst>
          </p:cNvPr>
          <p:cNvSpPr txBox="1"/>
          <p:nvPr/>
        </p:nvSpPr>
        <p:spPr>
          <a:xfrm>
            <a:off x="0" y="109057"/>
            <a:ext cx="12192000" cy="4481355"/>
          </a:xfrm>
          <a:prstGeom prst="rect">
            <a:avLst/>
          </a:prstGeom>
          <a:noFill/>
        </p:spPr>
        <p:txBody>
          <a:bodyPr wrap="square">
            <a:spAutoFit/>
          </a:bodyPr>
          <a:lstStyle/>
          <a:p>
            <a:r>
              <a:rPr lang="en-US" sz="2000" dirty="0">
                <a:effectLst>
                  <a:outerShdw blurRad="38100" dist="38100" dir="2700000" algn="tl">
                    <a:srgbClr val="000000">
                      <a:alpha val="43137"/>
                    </a:srgbClr>
                  </a:outerShdw>
                </a:effectLst>
              </a:rPr>
              <a:t>Summary </a:t>
            </a:r>
          </a:p>
          <a:p>
            <a:endParaRPr lang="en-US" dirty="0"/>
          </a:p>
          <a:p>
            <a:pPr>
              <a:lnSpc>
                <a:spcPct val="150000"/>
              </a:lnSpc>
            </a:pPr>
            <a:r>
              <a:rPr lang="en-US" dirty="0"/>
              <a:t>Top three variables which contribute most towards the probability of a lead getting converted are : </a:t>
            </a:r>
          </a:p>
          <a:p>
            <a:pPr lvl="1">
              <a:lnSpc>
                <a:spcPct val="150000"/>
              </a:lnSpc>
            </a:pPr>
            <a:r>
              <a:rPr lang="en-US" dirty="0"/>
              <a:t> 1. </a:t>
            </a:r>
            <a:r>
              <a:rPr lang="en-US" dirty="0" err="1"/>
              <a:t>Tags_Closed</a:t>
            </a:r>
            <a:r>
              <a:rPr lang="en-US" dirty="0"/>
              <a:t> by </a:t>
            </a:r>
            <a:r>
              <a:rPr lang="en-US" dirty="0" err="1"/>
              <a:t>Horizzon</a:t>
            </a:r>
            <a:r>
              <a:rPr lang="en-US" dirty="0"/>
              <a:t> (7.05)</a:t>
            </a:r>
          </a:p>
          <a:p>
            <a:pPr lvl="1">
              <a:lnSpc>
                <a:spcPct val="150000"/>
              </a:lnSpc>
            </a:pPr>
            <a:r>
              <a:rPr lang="en-US" dirty="0"/>
              <a:t>2. </a:t>
            </a:r>
            <a:r>
              <a:rPr lang="en-US" dirty="0" err="1"/>
              <a:t>Tags_Lost</a:t>
            </a:r>
            <a:r>
              <a:rPr lang="en-US" dirty="0"/>
              <a:t> to EINS (6.31)</a:t>
            </a:r>
          </a:p>
          <a:p>
            <a:pPr lvl="1">
              <a:lnSpc>
                <a:spcPct val="150000"/>
              </a:lnSpc>
            </a:pPr>
            <a:r>
              <a:rPr lang="en-US" dirty="0"/>
              <a:t>3. </a:t>
            </a:r>
            <a:r>
              <a:rPr lang="en-US" dirty="0" err="1"/>
              <a:t>Tags_Will</a:t>
            </a:r>
            <a:r>
              <a:rPr lang="en-US" dirty="0"/>
              <a:t> revert after reading the email (5.01)</a:t>
            </a:r>
          </a:p>
          <a:p>
            <a:endParaRPr lang="en-US" dirty="0"/>
          </a:p>
          <a:p>
            <a:endParaRPr lang="en-US" dirty="0"/>
          </a:p>
          <a:p>
            <a:pPr>
              <a:lnSpc>
                <a:spcPct val="150000"/>
              </a:lnSpc>
            </a:pPr>
            <a:r>
              <a:rPr lang="en-US" dirty="0"/>
              <a:t>Some of the other important variables are </a:t>
            </a:r>
          </a:p>
          <a:p>
            <a:pPr lvl="1">
              <a:lnSpc>
                <a:spcPct val="150000"/>
              </a:lnSpc>
            </a:pPr>
            <a:r>
              <a:rPr lang="en-US" dirty="0"/>
              <a:t>1. Lead </a:t>
            </a:r>
            <a:r>
              <a:rPr lang="en-US" dirty="0" err="1"/>
              <a:t>Source_Welingak</a:t>
            </a:r>
            <a:r>
              <a:rPr lang="en-US" dirty="0"/>
              <a:t> Website (3.80)</a:t>
            </a:r>
          </a:p>
          <a:p>
            <a:pPr lvl="1">
              <a:lnSpc>
                <a:spcPct val="150000"/>
              </a:lnSpc>
            </a:pPr>
            <a:r>
              <a:rPr lang="en-US" dirty="0"/>
              <a:t>2. Last </a:t>
            </a:r>
            <a:r>
              <a:rPr lang="en-US" dirty="0" err="1"/>
              <a:t>Activity_SMS</a:t>
            </a:r>
            <a:r>
              <a:rPr lang="en-US" dirty="0"/>
              <a:t> Sent (2.11)</a:t>
            </a:r>
          </a:p>
          <a:p>
            <a:pPr lvl="1">
              <a:lnSpc>
                <a:spcPct val="150000"/>
              </a:lnSpc>
            </a:pPr>
            <a:r>
              <a:rPr lang="en-US" dirty="0"/>
              <a:t>3. Lead </a:t>
            </a:r>
            <a:r>
              <a:rPr lang="en-US" dirty="0" err="1"/>
              <a:t>Origin_Lead</a:t>
            </a:r>
            <a:r>
              <a:rPr lang="en-US" dirty="0"/>
              <a:t> Add Form (1.28)</a:t>
            </a:r>
          </a:p>
        </p:txBody>
      </p:sp>
    </p:spTree>
    <p:extLst>
      <p:ext uri="{BB962C8B-B14F-4D97-AF65-F5344CB8AC3E}">
        <p14:creationId xmlns:p14="http://schemas.microsoft.com/office/powerpoint/2010/main" val="254806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B10234-6386-CDEB-9161-2F15011CC21F}"/>
              </a:ext>
            </a:extLst>
          </p:cNvPr>
          <p:cNvSpPr txBox="1"/>
          <p:nvPr/>
        </p:nvSpPr>
        <p:spPr>
          <a:xfrm>
            <a:off x="0" y="142613"/>
            <a:ext cx="12192000" cy="6574813"/>
          </a:xfrm>
          <a:prstGeom prst="rect">
            <a:avLst/>
          </a:prstGeom>
          <a:noFill/>
        </p:spPr>
        <p:txBody>
          <a:bodyPr wrap="square">
            <a:spAutoFit/>
          </a:bodyPr>
          <a:lstStyle/>
          <a:p>
            <a:r>
              <a:rPr lang="en-US" sz="2000" dirty="0">
                <a:solidFill>
                  <a:schemeClr val="tx2"/>
                </a:solidFill>
                <a:effectLst>
                  <a:outerShdw blurRad="38100" dist="38100" dir="2700000" algn="tl">
                    <a:srgbClr val="000000">
                      <a:alpha val="43137"/>
                    </a:srgbClr>
                  </a:outerShdw>
                </a:effectLst>
              </a:rPr>
              <a:t>Conclusion </a:t>
            </a:r>
          </a:p>
          <a:p>
            <a:endParaRPr lang="en-US" dirty="0"/>
          </a:p>
          <a:p>
            <a:r>
              <a:rPr lang="en-US" dirty="0"/>
              <a:t>Company should focus on following features to increase the lead conversion rate</a:t>
            </a:r>
          </a:p>
          <a:p>
            <a:endParaRPr lang="en-US" dirty="0"/>
          </a:p>
          <a:p>
            <a:pPr marL="342900" indent="-342900">
              <a:lnSpc>
                <a:spcPct val="150000"/>
              </a:lnSpc>
              <a:buFont typeface="+mj-lt"/>
              <a:buAutoNum type="arabicPeriod"/>
            </a:pPr>
            <a:r>
              <a:rPr lang="en-US" dirty="0" err="1"/>
              <a:t>Tags_Closed</a:t>
            </a:r>
            <a:r>
              <a:rPr lang="en-US" dirty="0"/>
              <a:t> by </a:t>
            </a:r>
            <a:r>
              <a:rPr lang="en-US" dirty="0" err="1"/>
              <a:t>Horizzon</a:t>
            </a:r>
            <a:r>
              <a:rPr lang="en-US" dirty="0"/>
              <a:t>: Leads that have been assigned Tags as ‘closed by horizon’ have the highest probability of conversion.</a:t>
            </a:r>
          </a:p>
          <a:p>
            <a:pPr marL="342900" indent="-342900">
              <a:lnSpc>
                <a:spcPct val="150000"/>
              </a:lnSpc>
              <a:buFont typeface="+mj-lt"/>
              <a:buAutoNum type="arabicPeriod"/>
            </a:pPr>
            <a:r>
              <a:rPr lang="en-US" dirty="0" err="1"/>
              <a:t>Tags_Lost</a:t>
            </a:r>
            <a:r>
              <a:rPr lang="en-US" dirty="0"/>
              <a:t>: Leads that have been tagged as ‘Lost ‘also contribute to the conversion to a considerable extent. </a:t>
            </a:r>
          </a:p>
          <a:p>
            <a:pPr marL="342900" indent="-342900">
              <a:lnSpc>
                <a:spcPct val="150000"/>
              </a:lnSpc>
              <a:buFont typeface="+mj-lt"/>
              <a:buAutoNum type="arabicPeriod"/>
            </a:pPr>
            <a:r>
              <a:rPr lang="en-US" dirty="0" err="1"/>
              <a:t>Tags_Will</a:t>
            </a:r>
            <a:r>
              <a:rPr lang="en-US" dirty="0"/>
              <a:t> revert after reading the email: Leads that have been tagged as ‘will revert after reading the mail’ also have significant correlation with the conversion.</a:t>
            </a:r>
          </a:p>
          <a:p>
            <a:pPr>
              <a:lnSpc>
                <a:spcPct val="150000"/>
              </a:lnSpc>
            </a:pPr>
            <a:endParaRPr lang="en-US" dirty="0"/>
          </a:p>
          <a:p>
            <a:pPr marL="285750" indent="-285750">
              <a:lnSpc>
                <a:spcPct val="150000"/>
              </a:lnSpc>
              <a:spcAft>
                <a:spcPts val="130"/>
              </a:spcAft>
              <a:buFont typeface="Wingdings" panose="05000000000000000000" pitchFamily="2" charset="2"/>
              <a:buChar char="Ø"/>
            </a:pPr>
            <a:r>
              <a:rPr lang="en-US" dirty="0"/>
              <a:t>In addition to this, it is advisable that the company ask the developing team to improvise the UI of an app so that the visitors can have a smooth experience and spend the considerable amount of time on the platform which may lead to get them converted as learners. </a:t>
            </a:r>
          </a:p>
          <a:p>
            <a:pPr marL="285750" indent="-285750">
              <a:lnSpc>
                <a:spcPct val="150000"/>
              </a:lnSpc>
              <a:spcAft>
                <a:spcPts val="130"/>
              </a:spcAft>
              <a:buFont typeface="Wingdings" panose="05000000000000000000" pitchFamily="2" charset="2"/>
              <a:buChar char="Ø"/>
            </a:pPr>
            <a:r>
              <a:rPr lang="en-US" dirty="0"/>
              <a:t>It is also advised that the company prioritizes the leads whose lead source is from ‘</a:t>
            </a:r>
            <a:r>
              <a:rPr lang="en-US" dirty="0" err="1"/>
              <a:t>Welingak</a:t>
            </a:r>
            <a:r>
              <a:rPr lang="en-US" dirty="0"/>
              <a:t> Website’ and also generate the leads as much as possible through this region. </a:t>
            </a:r>
          </a:p>
          <a:p>
            <a:pPr>
              <a:lnSpc>
                <a:spcPct val="150000"/>
              </a:lnSpc>
            </a:pPr>
            <a:r>
              <a:rPr lang="en-US" dirty="0"/>
              <a:t> </a:t>
            </a:r>
          </a:p>
        </p:txBody>
      </p:sp>
    </p:spTree>
    <p:extLst>
      <p:ext uri="{BB962C8B-B14F-4D97-AF65-F5344CB8AC3E}">
        <p14:creationId xmlns:p14="http://schemas.microsoft.com/office/powerpoint/2010/main" val="99332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61814A-837C-3CA1-A93C-3C0852F93FF1}"/>
              </a:ext>
            </a:extLst>
          </p:cNvPr>
          <p:cNvSpPr/>
          <p:nvPr/>
        </p:nvSpPr>
        <p:spPr>
          <a:xfrm>
            <a:off x="3271708" y="2505670"/>
            <a:ext cx="4429386"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230140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1B92B-293B-68C1-F730-A94E4078DA70}"/>
              </a:ext>
            </a:extLst>
          </p:cNvPr>
          <p:cNvSpPr txBox="1"/>
          <p:nvPr/>
        </p:nvSpPr>
        <p:spPr>
          <a:xfrm>
            <a:off x="0" y="0"/>
            <a:ext cx="12192000" cy="6370975"/>
          </a:xfrm>
          <a:prstGeom prst="rect">
            <a:avLst/>
          </a:prstGeom>
          <a:noFill/>
        </p:spPr>
        <p:txBody>
          <a:bodyPr wrap="square">
            <a:spAutoFit/>
          </a:bodyPr>
          <a:lstStyle/>
          <a:p>
            <a:pPr algn="l"/>
            <a:r>
              <a:rPr lang="en-US" sz="2400" i="0" dirty="0">
                <a:solidFill>
                  <a:srgbClr val="091E42"/>
                </a:solidFill>
                <a:effectLst>
                  <a:outerShdw blurRad="38100" dist="38100" dir="2700000" algn="tl">
                    <a:srgbClr val="000000">
                      <a:alpha val="43137"/>
                    </a:srgbClr>
                  </a:outerShdw>
                </a:effectLst>
                <a:latin typeface="circular"/>
              </a:rPr>
              <a:t>Problem Statement</a:t>
            </a:r>
          </a:p>
          <a:p>
            <a:pPr marL="285750" indent="-285750" algn="l">
              <a:buFont typeface="Wingdings" panose="05000000000000000000" pitchFamily="2" charset="2"/>
              <a:buChar char="Ø"/>
            </a:pPr>
            <a:endParaRPr lang="en-US" b="1" dirty="0">
              <a:solidFill>
                <a:srgbClr val="091E42"/>
              </a:solidFill>
              <a:latin typeface="circular"/>
            </a:endParaRPr>
          </a:p>
          <a:p>
            <a:pPr marL="285750" indent="-285750" algn="just">
              <a:buFont typeface="Wingdings" panose="05000000000000000000" pitchFamily="2" charset="2"/>
              <a:buChar char="Ø"/>
            </a:pPr>
            <a:r>
              <a:rPr lang="en-US" b="0" i="0" dirty="0">
                <a:solidFill>
                  <a:srgbClr val="091E42"/>
                </a:solidFill>
                <a:effectLst/>
                <a:latin typeface="freight-text-pro"/>
              </a:rPr>
              <a:t>An education company named X Education sells online courses to industry professionals. </a:t>
            </a:r>
          </a:p>
          <a:p>
            <a:pPr algn="just"/>
            <a:endParaRPr lang="en-US" dirty="0">
              <a:solidFill>
                <a:srgbClr val="091E42"/>
              </a:solidFill>
              <a:latin typeface="freight-text-pro"/>
            </a:endParaRPr>
          </a:p>
          <a:p>
            <a:pPr marL="285750" indent="-285750" algn="just">
              <a:buFont typeface="Wingdings" panose="05000000000000000000" pitchFamily="2" charset="2"/>
              <a:buChar char="Ø"/>
            </a:pPr>
            <a:r>
              <a:rPr lang="en-US" dirty="0"/>
              <a:t>X Education gets a lot of leads, its lead conversion rate is very poor. For example, if, say, they acquire 100 leads in a day, only about 30 of them are converted.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To make this process more efficient, the company wishes to identify the most potential leads, also known as ‘Hot Leads’. </a:t>
            </a:r>
          </a:p>
          <a:p>
            <a:pPr algn="just"/>
            <a:endParaRPr lang="en-US" dirty="0"/>
          </a:p>
          <a:p>
            <a:pPr marL="285750" indent="-285750" algn="just">
              <a:buFont typeface="Wingdings" panose="05000000000000000000" pitchFamily="2" charset="2"/>
              <a:buChar char="Ø"/>
            </a:pPr>
            <a:r>
              <a:rPr lang="en-US" dirty="0"/>
              <a:t>If they successfully identify this set of leads, the lead conversion rate should go up as the sales team will now be focusing more on communicating with the potential leads rather than making calls to everyone.</a:t>
            </a:r>
          </a:p>
          <a:p>
            <a:pPr marL="285750" indent="-285750" algn="l">
              <a:buFont typeface="Wingdings" panose="05000000000000000000" pitchFamily="2" charset="2"/>
              <a:buChar char="Ø"/>
            </a:pPr>
            <a:endParaRPr lang="en-US" b="1" i="0" dirty="0">
              <a:solidFill>
                <a:srgbClr val="091E42"/>
              </a:solidFill>
              <a:effectLst/>
              <a:latin typeface="circular"/>
            </a:endParaRPr>
          </a:p>
          <a:p>
            <a:pPr algn="l"/>
            <a:endParaRPr lang="en-US" b="1" dirty="0">
              <a:solidFill>
                <a:srgbClr val="091E42"/>
              </a:solidFill>
              <a:latin typeface="circular"/>
            </a:endParaRPr>
          </a:p>
          <a:p>
            <a:pPr algn="l"/>
            <a:r>
              <a:rPr lang="en-US" sz="2400" i="0" dirty="0">
                <a:solidFill>
                  <a:srgbClr val="091E42"/>
                </a:solidFill>
                <a:effectLst>
                  <a:outerShdw blurRad="38100" dist="38100" dir="2700000" algn="tl">
                    <a:srgbClr val="000000">
                      <a:alpha val="43137"/>
                    </a:srgbClr>
                  </a:outerShdw>
                </a:effectLst>
                <a:latin typeface="circular"/>
              </a:rPr>
              <a:t>Object</a:t>
            </a:r>
            <a:r>
              <a:rPr lang="en-US" sz="2400" dirty="0">
                <a:solidFill>
                  <a:srgbClr val="091E42"/>
                </a:solidFill>
                <a:effectLst>
                  <a:outerShdw blurRad="38100" dist="38100" dir="2700000" algn="tl">
                    <a:srgbClr val="000000">
                      <a:alpha val="43137"/>
                    </a:srgbClr>
                  </a:outerShdw>
                </a:effectLst>
                <a:latin typeface="circular"/>
              </a:rPr>
              <a:t>ives</a:t>
            </a:r>
            <a:r>
              <a:rPr lang="en-US" sz="2400" b="1" dirty="0">
                <a:solidFill>
                  <a:srgbClr val="091E42"/>
                </a:solidFill>
                <a:effectLst>
                  <a:outerShdw blurRad="38100" dist="38100" dir="2700000" algn="tl">
                    <a:srgbClr val="000000">
                      <a:alpha val="43137"/>
                    </a:srgbClr>
                  </a:outerShdw>
                </a:effectLst>
                <a:latin typeface="circular"/>
              </a:rPr>
              <a:t> </a:t>
            </a:r>
          </a:p>
          <a:p>
            <a:pPr algn="l"/>
            <a:endParaRPr lang="en-US" b="1" i="0" dirty="0">
              <a:solidFill>
                <a:srgbClr val="091E42"/>
              </a:solidFill>
              <a:effectLst/>
              <a:latin typeface="circular"/>
            </a:endParaRPr>
          </a:p>
          <a:p>
            <a:pPr marL="285750" indent="-285750" algn="just">
              <a:buFont typeface="Wingdings" panose="05000000000000000000" pitchFamily="2" charset="2"/>
              <a:buChar char="ü"/>
            </a:pPr>
            <a:r>
              <a:rPr lang="en-US" b="0" i="0" dirty="0">
                <a:solidFill>
                  <a:srgbClr val="091E42"/>
                </a:solidFill>
                <a:effectLst/>
                <a:latin typeface="freight-text-pro"/>
              </a:rPr>
              <a:t>To build a logistic regression model to assign a lead score between 0 and 100 to each of the leads which can be used by the company to target potential leads. </a:t>
            </a:r>
          </a:p>
          <a:p>
            <a:pPr marL="285750" indent="-285750" algn="just">
              <a:buFont typeface="Wingdings" panose="05000000000000000000" pitchFamily="2" charset="2"/>
              <a:buChar char="ü"/>
            </a:pPr>
            <a:endParaRPr lang="en-US" dirty="0">
              <a:solidFill>
                <a:srgbClr val="091E42"/>
              </a:solidFill>
              <a:latin typeface="freight-text-pro"/>
            </a:endParaRPr>
          </a:p>
          <a:p>
            <a:pPr marL="285750" indent="-285750" algn="just">
              <a:buFont typeface="Wingdings" panose="05000000000000000000" pitchFamily="2" charset="2"/>
              <a:buChar char="ü"/>
            </a:pPr>
            <a:r>
              <a:rPr lang="en-US" b="0" i="0" dirty="0">
                <a:solidFill>
                  <a:srgbClr val="091E42"/>
                </a:solidFill>
                <a:effectLst/>
                <a:latin typeface="freight-text-pro"/>
              </a:rPr>
              <a:t>A higher score would mean that the lead is hot lead, i.e. is most likely to convert whereas a lower score would mean that the lead is cold and will mostly not get converted.</a:t>
            </a:r>
          </a:p>
          <a:p>
            <a:pPr algn="l"/>
            <a:endParaRPr lang="en-US" b="1" i="0" dirty="0">
              <a:solidFill>
                <a:srgbClr val="091E42"/>
              </a:solidFill>
              <a:effectLst/>
              <a:latin typeface="circular"/>
            </a:endParaRPr>
          </a:p>
        </p:txBody>
      </p:sp>
    </p:spTree>
    <p:extLst>
      <p:ext uri="{BB962C8B-B14F-4D97-AF65-F5344CB8AC3E}">
        <p14:creationId xmlns:p14="http://schemas.microsoft.com/office/powerpoint/2010/main" val="42839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853A3-CF95-BBED-DDED-2239D069F4B0}"/>
              </a:ext>
            </a:extLst>
          </p:cNvPr>
          <p:cNvSpPr txBox="1"/>
          <p:nvPr/>
        </p:nvSpPr>
        <p:spPr>
          <a:xfrm>
            <a:off x="0" y="0"/>
            <a:ext cx="12192000" cy="6894195"/>
          </a:xfrm>
          <a:prstGeom prst="rect">
            <a:avLst/>
          </a:prstGeom>
          <a:noFill/>
        </p:spPr>
        <p:txBody>
          <a:bodyPr wrap="square">
            <a:spAutoFit/>
          </a:bodyPr>
          <a:lstStyle/>
          <a:p>
            <a:r>
              <a:rPr lang="en-US" sz="2400" dirty="0">
                <a:solidFill>
                  <a:schemeClr val="tx2"/>
                </a:solidFill>
                <a:effectLst>
                  <a:outerShdw blurRad="38100" dist="38100" dir="2700000" algn="tl">
                    <a:srgbClr val="000000">
                      <a:alpha val="43137"/>
                    </a:srgbClr>
                  </a:outerShdw>
                </a:effectLst>
              </a:rPr>
              <a:t>Solution Methodology </a:t>
            </a:r>
          </a:p>
          <a:p>
            <a:endParaRPr lang="en-US" dirty="0"/>
          </a:p>
          <a:p>
            <a:pPr marL="342900" indent="-342900" algn="just">
              <a:buAutoNum type="arabicPeriod"/>
            </a:pPr>
            <a:r>
              <a:rPr lang="en-US" dirty="0">
                <a:solidFill>
                  <a:schemeClr val="tx2"/>
                </a:solidFill>
              </a:rPr>
              <a:t>Data Understanding, Cleaning and Preparation </a:t>
            </a:r>
          </a:p>
          <a:p>
            <a:pPr algn="just"/>
            <a:endParaRPr lang="en-US" dirty="0"/>
          </a:p>
          <a:p>
            <a:pPr marL="742950" lvl="1" indent="-285750" algn="just">
              <a:buFont typeface="Arial" panose="020B0604020202020204" pitchFamily="34" charset="0"/>
              <a:buChar char="•"/>
            </a:pPr>
            <a:r>
              <a:rPr lang="en-US" dirty="0"/>
              <a:t>Reading the data and looking for duplicates if any </a:t>
            </a:r>
          </a:p>
          <a:p>
            <a:pPr marL="742950" lvl="1" indent="-285750" algn="just">
              <a:buFont typeface="Arial" panose="020B0604020202020204" pitchFamily="34" charset="0"/>
              <a:buChar char="•"/>
            </a:pPr>
            <a:r>
              <a:rPr lang="en-US" dirty="0"/>
              <a:t>Looking at the info and statistical summary of the data </a:t>
            </a:r>
          </a:p>
          <a:p>
            <a:pPr marL="742950" lvl="1" indent="-285750" algn="just">
              <a:buFont typeface="Arial" panose="020B0604020202020204" pitchFamily="34" charset="0"/>
              <a:buChar char="•"/>
            </a:pPr>
            <a:r>
              <a:rPr lang="en-US" dirty="0"/>
              <a:t>Handling missing values and treating outliers</a:t>
            </a:r>
          </a:p>
          <a:p>
            <a:pPr marL="742950" lvl="1" indent="-285750" algn="just">
              <a:buFont typeface="Arial" panose="020B0604020202020204" pitchFamily="34" charset="0"/>
              <a:buChar char="•"/>
            </a:pPr>
            <a:r>
              <a:rPr lang="en-US" dirty="0"/>
              <a:t>Analyzing Variables and the behavior of variables with target variable using visualization</a:t>
            </a:r>
          </a:p>
          <a:p>
            <a:pPr lvl="1" algn="just"/>
            <a:r>
              <a:rPr lang="en-US" dirty="0"/>
              <a:t> </a:t>
            </a:r>
          </a:p>
          <a:p>
            <a:pPr algn="just"/>
            <a:r>
              <a:rPr lang="en-US" dirty="0"/>
              <a:t>2. </a:t>
            </a:r>
            <a:r>
              <a:rPr lang="en-US" dirty="0">
                <a:solidFill>
                  <a:schemeClr val="tx2"/>
                </a:solidFill>
              </a:rPr>
              <a:t>Train - Test split and scaling </a:t>
            </a:r>
          </a:p>
          <a:p>
            <a:pPr algn="just"/>
            <a:endParaRPr lang="en-US" dirty="0"/>
          </a:p>
          <a:p>
            <a:pPr algn="just"/>
            <a:r>
              <a:rPr lang="en-US" dirty="0"/>
              <a:t>3. </a:t>
            </a:r>
            <a:r>
              <a:rPr lang="en-US" dirty="0">
                <a:solidFill>
                  <a:schemeClr val="tx2"/>
                </a:solidFill>
              </a:rPr>
              <a:t>Model Building</a:t>
            </a:r>
          </a:p>
          <a:p>
            <a:pPr algn="just"/>
            <a:r>
              <a:rPr lang="en-US" dirty="0"/>
              <a:t> </a:t>
            </a:r>
          </a:p>
          <a:p>
            <a:pPr marL="742950" lvl="1" indent="-285750" algn="just">
              <a:buFont typeface="Arial" panose="020B0604020202020204" pitchFamily="34" charset="0"/>
              <a:buChar char="•"/>
            </a:pPr>
            <a:r>
              <a:rPr lang="en-US" dirty="0"/>
              <a:t>Coarse Tuning using RFE </a:t>
            </a:r>
          </a:p>
          <a:p>
            <a:pPr marL="742950" lvl="1" indent="-285750" algn="just">
              <a:buFont typeface="Arial" panose="020B0604020202020204" pitchFamily="34" charset="0"/>
              <a:buChar char="•"/>
            </a:pPr>
            <a:r>
              <a:rPr lang="en-US" dirty="0"/>
              <a:t>Manual Fine Tuning using VIF and p-value</a:t>
            </a:r>
          </a:p>
          <a:p>
            <a:pPr lvl="1" algn="just"/>
            <a:r>
              <a:rPr lang="en-US" dirty="0"/>
              <a:t> </a:t>
            </a:r>
          </a:p>
          <a:p>
            <a:pPr algn="just"/>
            <a:r>
              <a:rPr lang="en-US" dirty="0"/>
              <a:t>4. </a:t>
            </a:r>
            <a:r>
              <a:rPr lang="en-US" dirty="0">
                <a:solidFill>
                  <a:schemeClr val="tx2"/>
                </a:solidFill>
              </a:rPr>
              <a:t>Model Evaluation </a:t>
            </a:r>
          </a:p>
          <a:p>
            <a:pPr algn="just"/>
            <a:endParaRPr lang="en-US" dirty="0"/>
          </a:p>
          <a:p>
            <a:pPr marL="742950" lvl="1" indent="-285750" algn="just">
              <a:buFont typeface="Arial" panose="020B0604020202020204" pitchFamily="34" charset="0"/>
              <a:buChar char="•"/>
            </a:pPr>
            <a:r>
              <a:rPr lang="en-US" dirty="0"/>
              <a:t>Accuracy </a:t>
            </a:r>
          </a:p>
          <a:p>
            <a:pPr marL="742950" lvl="1" indent="-285750" algn="just">
              <a:buFont typeface="Arial" panose="020B0604020202020204" pitchFamily="34" charset="0"/>
              <a:buChar char="•"/>
            </a:pPr>
            <a:r>
              <a:rPr lang="en-US" dirty="0"/>
              <a:t>Sensitivity and Specificity </a:t>
            </a:r>
          </a:p>
          <a:p>
            <a:pPr marL="742950" lvl="1" indent="-285750" algn="just">
              <a:buFont typeface="Arial" panose="020B0604020202020204" pitchFamily="34" charset="0"/>
              <a:buChar char="•"/>
            </a:pPr>
            <a:r>
              <a:rPr lang="en-US" dirty="0"/>
              <a:t>Threshold determination using ROC </a:t>
            </a:r>
          </a:p>
          <a:p>
            <a:pPr marL="742950" lvl="1" indent="-285750" algn="just">
              <a:buFont typeface="Arial" panose="020B0604020202020204" pitchFamily="34" charset="0"/>
              <a:buChar char="•"/>
            </a:pPr>
            <a:r>
              <a:rPr lang="en-US" dirty="0"/>
              <a:t>Precision and Recall </a:t>
            </a:r>
          </a:p>
          <a:p>
            <a:pPr lvl="1" algn="just"/>
            <a:endParaRPr lang="en-US" dirty="0"/>
          </a:p>
          <a:p>
            <a:pPr algn="just"/>
            <a:r>
              <a:rPr lang="en-US" dirty="0"/>
              <a:t>5. </a:t>
            </a:r>
            <a:r>
              <a:rPr lang="en-US" dirty="0">
                <a:solidFill>
                  <a:schemeClr val="tx2"/>
                </a:solidFill>
              </a:rPr>
              <a:t>Predictions on Test set</a:t>
            </a:r>
          </a:p>
        </p:txBody>
      </p:sp>
    </p:spTree>
    <p:extLst>
      <p:ext uri="{BB962C8B-B14F-4D97-AF65-F5344CB8AC3E}">
        <p14:creationId xmlns:p14="http://schemas.microsoft.com/office/powerpoint/2010/main" val="112322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07599-059D-C556-CCFE-626EF5C9F976}"/>
              </a:ext>
            </a:extLst>
          </p:cNvPr>
          <p:cNvSpPr txBox="1"/>
          <p:nvPr/>
        </p:nvSpPr>
        <p:spPr>
          <a:xfrm>
            <a:off x="0" y="83890"/>
            <a:ext cx="12192000" cy="6502999"/>
          </a:xfrm>
          <a:prstGeom prst="rect">
            <a:avLst/>
          </a:prstGeom>
          <a:noFill/>
        </p:spPr>
        <p:txBody>
          <a:bodyPr wrap="square">
            <a:spAutoFit/>
          </a:bodyPr>
          <a:lstStyle/>
          <a:p>
            <a:r>
              <a:rPr lang="en-US" sz="2400" dirty="0">
                <a:solidFill>
                  <a:schemeClr val="tx2"/>
                </a:solidFill>
                <a:effectLst>
                  <a:outerShdw blurRad="38100" dist="38100" dir="2700000" algn="tl">
                    <a:srgbClr val="000000">
                      <a:alpha val="43137"/>
                    </a:srgbClr>
                  </a:outerShdw>
                </a:effectLst>
              </a:rPr>
              <a:t>Data Manipulation</a:t>
            </a:r>
          </a:p>
          <a:p>
            <a:endParaRPr lang="en-US" dirty="0"/>
          </a:p>
          <a:p>
            <a:pPr marL="742950" lvl="1" indent="-285750">
              <a:lnSpc>
                <a:spcPct val="150000"/>
              </a:lnSpc>
              <a:buFont typeface="Wingdings" panose="05000000000000000000" pitchFamily="2" charset="2"/>
              <a:buChar char="ü"/>
            </a:pPr>
            <a:r>
              <a:rPr lang="en-US" dirty="0"/>
              <a:t>Number of columns : 37 and Number of rows : 9240 </a:t>
            </a:r>
          </a:p>
          <a:p>
            <a:pPr marL="742950" lvl="1" indent="-285750">
              <a:lnSpc>
                <a:spcPct val="150000"/>
              </a:lnSpc>
              <a:buFont typeface="Wingdings" panose="05000000000000000000" pitchFamily="2" charset="2"/>
              <a:buChar char="ü"/>
            </a:pPr>
            <a:r>
              <a:rPr lang="en-US" dirty="0"/>
              <a:t>There were no duplicates observed in the dataset</a:t>
            </a:r>
          </a:p>
          <a:p>
            <a:pPr marL="742950" lvl="1" indent="-285750">
              <a:lnSpc>
                <a:spcPct val="150000"/>
              </a:lnSpc>
              <a:buFont typeface="Wingdings" panose="05000000000000000000" pitchFamily="2" charset="2"/>
              <a:buChar char="ü"/>
            </a:pPr>
            <a:r>
              <a:rPr lang="en-US" dirty="0"/>
              <a:t>Dropped 'Prospect ID' and 'Lead Number' columns as they just act as unique identifier </a:t>
            </a:r>
          </a:p>
          <a:p>
            <a:pPr marL="742950" lvl="1" indent="-285750">
              <a:lnSpc>
                <a:spcPct val="150000"/>
              </a:lnSpc>
              <a:buFont typeface="Wingdings" panose="05000000000000000000" pitchFamily="2" charset="2"/>
              <a:buChar char="ü"/>
            </a:pPr>
            <a:r>
              <a:rPr lang="en-US" dirty="0"/>
              <a:t>Replaced ‘Select’ values with </a:t>
            </a:r>
            <a:r>
              <a:rPr lang="en-US" dirty="0" err="1"/>
              <a:t>np.nan</a:t>
            </a:r>
            <a:r>
              <a:rPr lang="en-US" dirty="0"/>
              <a:t> as ‘Select’ stands for missing values</a:t>
            </a:r>
          </a:p>
          <a:p>
            <a:pPr marL="742950" lvl="1" indent="-285750">
              <a:lnSpc>
                <a:spcPct val="150000"/>
              </a:lnSpc>
              <a:buFont typeface="Wingdings" panose="05000000000000000000" pitchFamily="2" charset="2"/>
              <a:buChar char="ü"/>
            </a:pPr>
            <a:r>
              <a:rPr lang="en-US" dirty="0"/>
              <a:t>Dropped the columns for which percentage of missing values is &gt; 45% </a:t>
            </a:r>
          </a:p>
          <a:p>
            <a:pPr marL="742950" lvl="1" indent="-285750">
              <a:lnSpc>
                <a:spcPct val="150000"/>
              </a:lnSpc>
              <a:buFont typeface="Wingdings" panose="05000000000000000000" pitchFamily="2" charset="2"/>
              <a:buChar char="ü"/>
            </a:pPr>
            <a:r>
              <a:rPr lang="en-US" dirty="0"/>
              <a:t>Imputing the missing values of the variables with ‘Not Specified’ where percentage of missing value is high</a:t>
            </a:r>
          </a:p>
          <a:p>
            <a:pPr marL="742950" lvl="1" indent="-285750">
              <a:lnSpc>
                <a:spcPct val="150000"/>
              </a:lnSpc>
              <a:buFont typeface="Wingdings" panose="05000000000000000000" pitchFamily="2" charset="2"/>
              <a:buChar char="ü"/>
            </a:pPr>
            <a:r>
              <a:rPr lang="en-US" dirty="0"/>
              <a:t>Imputing the missing values of the variables with mode where percentage of missing value is comparatively low </a:t>
            </a:r>
          </a:p>
          <a:p>
            <a:pPr marL="742950" lvl="1" indent="-285750">
              <a:lnSpc>
                <a:spcPct val="150000"/>
              </a:lnSpc>
              <a:buFont typeface="Wingdings" panose="05000000000000000000" pitchFamily="2" charset="2"/>
              <a:buChar char="ü"/>
            </a:pPr>
            <a:r>
              <a:rPr lang="en-US" dirty="0"/>
              <a:t>Created separate category called ‘Others’ for low frequency values in a variable</a:t>
            </a:r>
          </a:p>
          <a:p>
            <a:pPr marL="742950" lvl="1" indent="-285750">
              <a:lnSpc>
                <a:spcPct val="150000"/>
              </a:lnSpc>
              <a:buFont typeface="Wingdings" panose="05000000000000000000" pitchFamily="2" charset="2"/>
              <a:buChar char="ü"/>
            </a:pPr>
            <a:r>
              <a:rPr lang="en-US" dirty="0"/>
              <a:t>Dropped all those variables where most of the values were 'No’ considering those as least helpful in analysis </a:t>
            </a:r>
          </a:p>
          <a:p>
            <a:pPr marL="742950" lvl="1" indent="-285750">
              <a:lnSpc>
                <a:spcPct val="150000"/>
              </a:lnSpc>
              <a:buFont typeface="Wingdings" panose="05000000000000000000" pitchFamily="2" charset="2"/>
              <a:buChar char="ü"/>
            </a:pPr>
            <a:r>
              <a:rPr lang="en-US" dirty="0"/>
              <a:t>Handled outliers of numerical columns by using ‘capping’ method</a:t>
            </a:r>
          </a:p>
          <a:p>
            <a:pPr marL="742950" lvl="1" indent="-285750">
              <a:lnSpc>
                <a:spcPct val="150000"/>
              </a:lnSpc>
              <a:buFont typeface="Wingdings" panose="05000000000000000000" pitchFamily="2" charset="2"/>
              <a:buChar char="ü"/>
            </a:pPr>
            <a:r>
              <a:rPr lang="en-US" dirty="0"/>
              <a:t>Conversion rate was 38%</a:t>
            </a:r>
          </a:p>
        </p:txBody>
      </p:sp>
    </p:spTree>
    <p:extLst>
      <p:ext uri="{BB962C8B-B14F-4D97-AF65-F5344CB8AC3E}">
        <p14:creationId xmlns:p14="http://schemas.microsoft.com/office/powerpoint/2010/main" val="295058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92C1E8C-C26C-50C2-4006-ED1CD6BEF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656"/>
            <a:ext cx="7006293"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F77481E-E284-B0B1-69E3-D04F5873E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259" y="1468656"/>
            <a:ext cx="4295775" cy="3724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395772-2E68-2E7D-1403-0D054E751F92}"/>
              </a:ext>
            </a:extLst>
          </p:cNvPr>
          <p:cNvSpPr txBox="1"/>
          <p:nvPr/>
        </p:nvSpPr>
        <p:spPr>
          <a:xfrm>
            <a:off x="0" y="108949"/>
            <a:ext cx="12192000" cy="1631216"/>
          </a:xfrm>
          <a:prstGeom prst="rect">
            <a:avLst/>
          </a:prstGeom>
          <a:noFill/>
        </p:spPr>
        <p:txBody>
          <a:bodyPr wrap="square">
            <a:spAutoFit/>
          </a:bodyPr>
          <a:lstStyle/>
          <a:p>
            <a:r>
              <a:rPr lang="en-US" sz="2800" dirty="0">
                <a:solidFill>
                  <a:schemeClr val="tx2"/>
                </a:solidFill>
                <a:effectLst>
                  <a:outerShdw blurRad="38100" dist="38100" dir="2700000" algn="tl">
                    <a:srgbClr val="000000">
                      <a:alpha val="43137"/>
                    </a:srgbClr>
                  </a:outerShdw>
                </a:effectLst>
              </a:rPr>
              <a:t>EDA</a:t>
            </a:r>
          </a:p>
          <a:p>
            <a:endParaRPr lang="en-US" dirty="0"/>
          </a:p>
          <a:p>
            <a:r>
              <a:rPr lang="en-US" dirty="0">
                <a:solidFill>
                  <a:schemeClr val="tx2"/>
                </a:solidFill>
              </a:rPr>
              <a:t>Analyzing ‘Country’ and ‘City’ variables</a:t>
            </a:r>
          </a:p>
          <a:p>
            <a:endParaRPr lang="en-US" dirty="0"/>
          </a:p>
          <a:p>
            <a:r>
              <a:rPr lang="en-US" dirty="0"/>
              <a:t> </a:t>
            </a:r>
          </a:p>
        </p:txBody>
      </p:sp>
      <p:sp>
        <p:nvSpPr>
          <p:cNvPr id="7" name="TextBox 6">
            <a:extLst>
              <a:ext uri="{FF2B5EF4-FFF2-40B4-BE49-F238E27FC236}">
                <a16:creationId xmlns:a16="http://schemas.microsoft.com/office/drawing/2014/main" id="{90F1F218-9052-2070-9F0D-802F0BC856F7}"/>
              </a:ext>
            </a:extLst>
          </p:cNvPr>
          <p:cNvSpPr txBox="1"/>
          <p:nvPr/>
        </p:nvSpPr>
        <p:spPr>
          <a:xfrm>
            <a:off x="0" y="5305847"/>
            <a:ext cx="12192000" cy="923330"/>
          </a:xfrm>
          <a:prstGeom prst="rect">
            <a:avLst/>
          </a:prstGeom>
          <a:noFill/>
        </p:spPr>
        <p:txBody>
          <a:bodyPr wrap="square">
            <a:spAutoFit/>
          </a:bodyPr>
          <a:lstStyle/>
          <a:p>
            <a:pPr marL="742950" lvl="1" indent="-285750">
              <a:buFont typeface="Wingdings" panose="05000000000000000000" pitchFamily="2" charset="2"/>
              <a:buChar char="ü"/>
            </a:pPr>
            <a:r>
              <a:rPr lang="en-US" dirty="0"/>
              <a:t>Almost all of the visitors/leads are from India out of which most were from Mumbai</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Dropped country variable considering it as insignificant for analysis. </a:t>
            </a:r>
          </a:p>
        </p:txBody>
      </p:sp>
    </p:spTree>
    <p:extLst>
      <p:ext uri="{BB962C8B-B14F-4D97-AF65-F5344CB8AC3E}">
        <p14:creationId xmlns:p14="http://schemas.microsoft.com/office/powerpoint/2010/main" val="159903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BBA8FAF-6C33-2616-451F-8C9D00545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56" y="868261"/>
            <a:ext cx="695325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774F12-A8E5-78FF-3DEC-27B23C33F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687" y="868261"/>
            <a:ext cx="3762375"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EDC938-952A-303A-16EF-E7257AA2C1B8}"/>
              </a:ext>
            </a:extLst>
          </p:cNvPr>
          <p:cNvSpPr txBox="1"/>
          <p:nvPr/>
        </p:nvSpPr>
        <p:spPr>
          <a:xfrm>
            <a:off x="0" y="79506"/>
            <a:ext cx="12192000" cy="369332"/>
          </a:xfrm>
          <a:prstGeom prst="rect">
            <a:avLst/>
          </a:prstGeom>
          <a:noFill/>
        </p:spPr>
        <p:txBody>
          <a:bodyPr wrap="square">
            <a:spAutoFit/>
          </a:bodyPr>
          <a:lstStyle/>
          <a:p>
            <a:r>
              <a:rPr lang="en-US" dirty="0">
                <a:solidFill>
                  <a:schemeClr val="tx2"/>
                </a:solidFill>
              </a:rPr>
              <a:t>Analyzing 'Specialization' and 'what is your current occupation’ variables</a:t>
            </a:r>
          </a:p>
        </p:txBody>
      </p:sp>
      <p:sp>
        <p:nvSpPr>
          <p:cNvPr id="7" name="TextBox 6">
            <a:extLst>
              <a:ext uri="{FF2B5EF4-FFF2-40B4-BE49-F238E27FC236}">
                <a16:creationId xmlns:a16="http://schemas.microsoft.com/office/drawing/2014/main" id="{24BC2F33-053F-D058-6854-E7284BB346A2}"/>
              </a:ext>
            </a:extLst>
          </p:cNvPr>
          <p:cNvSpPr txBox="1"/>
          <p:nvPr/>
        </p:nvSpPr>
        <p:spPr>
          <a:xfrm>
            <a:off x="0" y="5150841"/>
            <a:ext cx="12192000" cy="1477328"/>
          </a:xfrm>
          <a:prstGeom prst="rect">
            <a:avLst/>
          </a:prstGeom>
          <a:noFill/>
        </p:spPr>
        <p:txBody>
          <a:bodyPr wrap="square">
            <a:spAutoFit/>
          </a:bodyPr>
          <a:lstStyle/>
          <a:p>
            <a:pPr marL="742950" lvl="1" indent="-285750">
              <a:buFont typeface="Wingdings" panose="05000000000000000000" pitchFamily="2" charset="2"/>
              <a:buChar char="ü"/>
            </a:pPr>
            <a:r>
              <a:rPr lang="en-US" dirty="0"/>
              <a:t>There are multiple categories in ‘Specialization’ which is related to 'management' profile. Hence, clubbed those into a single category called as ’Management’ </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Working Professionals are more likely to get converted as learners </a:t>
            </a:r>
          </a:p>
          <a:p>
            <a:endParaRPr lang="en-US" dirty="0"/>
          </a:p>
        </p:txBody>
      </p:sp>
    </p:spTree>
    <p:extLst>
      <p:ext uri="{BB962C8B-B14F-4D97-AF65-F5344CB8AC3E}">
        <p14:creationId xmlns:p14="http://schemas.microsoft.com/office/powerpoint/2010/main" val="32457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6D27D9F-8F91-957F-CF42-E8169FD69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96" y="845890"/>
            <a:ext cx="9748008"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F4C215-C357-F6CE-AA1F-96FD81015B97}"/>
              </a:ext>
            </a:extLst>
          </p:cNvPr>
          <p:cNvSpPr txBox="1"/>
          <p:nvPr/>
        </p:nvSpPr>
        <p:spPr>
          <a:xfrm>
            <a:off x="0" y="78405"/>
            <a:ext cx="12192000" cy="369332"/>
          </a:xfrm>
          <a:prstGeom prst="rect">
            <a:avLst/>
          </a:prstGeom>
          <a:noFill/>
        </p:spPr>
        <p:txBody>
          <a:bodyPr wrap="square">
            <a:spAutoFit/>
          </a:bodyPr>
          <a:lstStyle/>
          <a:p>
            <a:r>
              <a:rPr lang="en-US" dirty="0">
                <a:solidFill>
                  <a:schemeClr val="tx2"/>
                </a:solidFill>
              </a:rPr>
              <a:t>Analyzing 'Tags' variable</a:t>
            </a:r>
          </a:p>
        </p:txBody>
      </p:sp>
      <p:sp>
        <p:nvSpPr>
          <p:cNvPr id="6" name="TextBox 5">
            <a:extLst>
              <a:ext uri="{FF2B5EF4-FFF2-40B4-BE49-F238E27FC236}">
                <a16:creationId xmlns:a16="http://schemas.microsoft.com/office/drawing/2014/main" id="{201976F0-5734-D79A-D094-09BB2C78E874}"/>
              </a:ext>
            </a:extLst>
          </p:cNvPr>
          <p:cNvSpPr txBox="1"/>
          <p:nvPr/>
        </p:nvSpPr>
        <p:spPr>
          <a:xfrm>
            <a:off x="0" y="6225597"/>
            <a:ext cx="12192000" cy="369332"/>
          </a:xfrm>
          <a:prstGeom prst="rect">
            <a:avLst/>
          </a:prstGeom>
          <a:noFill/>
        </p:spPr>
        <p:txBody>
          <a:bodyPr wrap="square">
            <a:spAutoFit/>
          </a:bodyPr>
          <a:lstStyle/>
          <a:p>
            <a:pPr marL="742950" lvl="1" indent="-285750">
              <a:buFont typeface="Wingdings" panose="05000000000000000000" pitchFamily="2" charset="2"/>
              <a:buChar char="ü"/>
            </a:pPr>
            <a:r>
              <a:rPr lang="en-US" dirty="0"/>
              <a:t>leads who are tagged as 'Will revert after reading the email' and ‘Closed by </a:t>
            </a:r>
            <a:r>
              <a:rPr lang="en-US" dirty="0" err="1"/>
              <a:t>Horizzon</a:t>
            </a:r>
            <a:r>
              <a:rPr lang="en-US" dirty="0"/>
              <a:t>' are likely to get converted.</a:t>
            </a:r>
          </a:p>
        </p:txBody>
      </p:sp>
    </p:spTree>
    <p:extLst>
      <p:ext uri="{BB962C8B-B14F-4D97-AF65-F5344CB8AC3E}">
        <p14:creationId xmlns:p14="http://schemas.microsoft.com/office/powerpoint/2010/main" val="164296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B068235-0E82-CAC5-B98B-95E8D1554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55" y="1219287"/>
            <a:ext cx="37623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F52183E-2CDF-2285-63D8-F321A9FB6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950" y="1219287"/>
            <a:ext cx="3762375" cy="356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986E5D-D29E-8680-8497-2AC4EDE5D87F}"/>
              </a:ext>
            </a:extLst>
          </p:cNvPr>
          <p:cNvSpPr txBox="1"/>
          <p:nvPr/>
        </p:nvSpPr>
        <p:spPr>
          <a:xfrm>
            <a:off x="0" y="259951"/>
            <a:ext cx="12192000" cy="369332"/>
          </a:xfrm>
          <a:prstGeom prst="rect">
            <a:avLst/>
          </a:prstGeom>
          <a:noFill/>
        </p:spPr>
        <p:txBody>
          <a:bodyPr wrap="square">
            <a:spAutoFit/>
          </a:bodyPr>
          <a:lstStyle/>
          <a:p>
            <a:r>
              <a:rPr lang="en-US" dirty="0">
                <a:solidFill>
                  <a:schemeClr val="tx2"/>
                </a:solidFill>
              </a:rPr>
              <a:t>Analyzing 'Last Activity' and 'Last Notable Activity' variables</a:t>
            </a:r>
          </a:p>
        </p:txBody>
      </p:sp>
      <p:sp>
        <p:nvSpPr>
          <p:cNvPr id="7" name="TextBox 6">
            <a:extLst>
              <a:ext uri="{FF2B5EF4-FFF2-40B4-BE49-F238E27FC236}">
                <a16:creationId xmlns:a16="http://schemas.microsoft.com/office/drawing/2014/main" id="{1E840AE4-A046-B2A9-97CE-52CF6A9B87D3}"/>
              </a:ext>
            </a:extLst>
          </p:cNvPr>
          <p:cNvSpPr txBox="1"/>
          <p:nvPr/>
        </p:nvSpPr>
        <p:spPr>
          <a:xfrm>
            <a:off x="0" y="5339375"/>
            <a:ext cx="12192000" cy="1200329"/>
          </a:xfrm>
          <a:prstGeom prst="rect">
            <a:avLst/>
          </a:prstGeom>
          <a:noFill/>
        </p:spPr>
        <p:txBody>
          <a:bodyPr wrap="square">
            <a:spAutoFit/>
          </a:bodyPr>
          <a:lstStyle/>
          <a:p>
            <a:pPr marL="742950" lvl="1" indent="-285750">
              <a:buFont typeface="Wingdings" panose="05000000000000000000" pitchFamily="2" charset="2"/>
              <a:buChar char="ü"/>
            </a:pPr>
            <a:r>
              <a:rPr lang="en-US" dirty="0"/>
              <a:t>Leads who are mapped as ‘SMS Sent’ are more likely to get converted whereas percentage conversion of ‘Olark Chart Conversation’ being the least </a:t>
            </a:r>
          </a:p>
          <a:p>
            <a:pPr marL="742950" lvl="1" indent="-285750">
              <a:buFont typeface="Wingdings" panose="05000000000000000000" pitchFamily="2" charset="2"/>
              <a:buChar char="ü"/>
            </a:pPr>
            <a:endParaRPr lang="en-US" dirty="0"/>
          </a:p>
          <a:p>
            <a:pPr marL="742950" lvl="1" indent="-285750">
              <a:buFont typeface="Wingdings" panose="05000000000000000000" pitchFamily="2" charset="2"/>
              <a:buChar char="ü"/>
            </a:pPr>
            <a:r>
              <a:rPr lang="en-US" dirty="0"/>
              <a:t>Leads who are mapped as ‘Email Opened’ are also contributed significantly towards the conversion rate </a:t>
            </a:r>
          </a:p>
        </p:txBody>
      </p:sp>
    </p:spTree>
    <p:extLst>
      <p:ext uri="{BB962C8B-B14F-4D97-AF65-F5344CB8AC3E}">
        <p14:creationId xmlns:p14="http://schemas.microsoft.com/office/powerpoint/2010/main" val="292324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28DA215-98BF-1E9E-8EBE-5FC3F42D9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712" y="970872"/>
            <a:ext cx="3762375" cy="3248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4C9FC3-BF6B-ECC0-4195-904D7E96D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442" y="970872"/>
            <a:ext cx="3762375" cy="3619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868C53-BF28-1CB2-B923-C03C868327E3}"/>
              </a:ext>
            </a:extLst>
          </p:cNvPr>
          <p:cNvSpPr txBox="1"/>
          <p:nvPr/>
        </p:nvSpPr>
        <p:spPr>
          <a:xfrm>
            <a:off x="0" y="201228"/>
            <a:ext cx="12192000" cy="369332"/>
          </a:xfrm>
          <a:prstGeom prst="rect">
            <a:avLst/>
          </a:prstGeom>
          <a:noFill/>
        </p:spPr>
        <p:txBody>
          <a:bodyPr wrap="square">
            <a:spAutoFit/>
          </a:bodyPr>
          <a:lstStyle/>
          <a:p>
            <a:r>
              <a:rPr lang="en-US" dirty="0">
                <a:solidFill>
                  <a:schemeClr val="tx2"/>
                </a:solidFill>
              </a:rPr>
              <a:t>Analyzing 'Lead Source' and 'Lead Origin' variables</a:t>
            </a:r>
          </a:p>
        </p:txBody>
      </p:sp>
      <p:sp>
        <p:nvSpPr>
          <p:cNvPr id="7" name="TextBox 6">
            <a:extLst>
              <a:ext uri="{FF2B5EF4-FFF2-40B4-BE49-F238E27FC236}">
                <a16:creationId xmlns:a16="http://schemas.microsoft.com/office/drawing/2014/main" id="{52B4416A-297E-3D4F-366B-F97217528F32}"/>
              </a:ext>
            </a:extLst>
          </p:cNvPr>
          <p:cNvSpPr txBox="1"/>
          <p:nvPr/>
        </p:nvSpPr>
        <p:spPr>
          <a:xfrm>
            <a:off x="0" y="4990684"/>
            <a:ext cx="12192000" cy="1477328"/>
          </a:xfrm>
          <a:prstGeom prst="rect">
            <a:avLst/>
          </a:prstGeom>
          <a:noFill/>
        </p:spPr>
        <p:txBody>
          <a:bodyPr wrap="square">
            <a:spAutoFit/>
          </a:bodyPr>
          <a:lstStyle/>
          <a:p>
            <a:pPr marL="742950" lvl="1" indent="-285750">
              <a:buFont typeface="Wingdings" panose="05000000000000000000" pitchFamily="2" charset="2"/>
              <a:buChar char="Ø"/>
            </a:pPr>
            <a:r>
              <a:rPr lang="en-US" dirty="0"/>
              <a:t>Tags whose lead source is from ‘</a:t>
            </a:r>
            <a:r>
              <a:rPr lang="en-US" dirty="0" err="1"/>
              <a:t>Welingak</a:t>
            </a:r>
            <a:r>
              <a:rPr lang="en-US" dirty="0"/>
              <a:t> Website’ are more likely to get converted along with the leads who are through ‘Reference’.  Tags from ‘Google’ are contributed majorly towards the conversion rate </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Tags whose Lead Origin is ‘Lead Add Form’ are more likely to get converted. Moreover, ‘Landing Page Submission’ also contributed majorly towards the conversion rate </a:t>
            </a:r>
          </a:p>
        </p:txBody>
      </p:sp>
    </p:spTree>
    <p:extLst>
      <p:ext uri="{BB962C8B-B14F-4D97-AF65-F5344CB8AC3E}">
        <p14:creationId xmlns:p14="http://schemas.microsoft.com/office/powerpoint/2010/main" val="241936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195</TotalTime>
  <Words>1417</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Century Gothic</vt:lpstr>
      <vt:lpstr>circular</vt:lpstr>
      <vt:lpstr>freight-text-pro</vt:lpstr>
      <vt:lpstr>Helvetica Neue</vt:lpstr>
      <vt:lpstr>Wingdings</vt:lpstr>
      <vt:lpstr>Wingdings 3</vt:lpstr>
      <vt:lpstr>Ion Boardroom</vt:lpstr>
      <vt:lpstr>Lead Scoring 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suhas sid</dc:creator>
  <cp:lastModifiedBy>Suhas B</cp:lastModifiedBy>
  <cp:revision>9</cp:revision>
  <dcterms:created xsi:type="dcterms:W3CDTF">2022-07-29T08:11:32Z</dcterms:created>
  <dcterms:modified xsi:type="dcterms:W3CDTF">2023-09-14T22:24:53Z</dcterms:modified>
</cp:coreProperties>
</file>