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846" r:id="rId2"/>
    <p:sldMasterId id="2147483894" r:id="rId3"/>
  </p:sldMasterIdLst>
  <p:sldIdLst>
    <p:sldId id="272" r:id="rId4"/>
    <p:sldId id="256" r:id="rId5"/>
    <p:sldId id="257" r:id="rId6"/>
    <p:sldId id="258" r:id="rId7"/>
    <p:sldId id="260" r:id="rId8"/>
    <p:sldId id="261" r:id="rId9"/>
    <p:sldId id="266" r:id="rId10"/>
    <p:sldId id="284" r:id="rId11"/>
    <p:sldId id="283" r:id="rId12"/>
    <p:sldId id="267" r:id="rId13"/>
    <p:sldId id="268" r:id="rId14"/>
    <p:sldId id="269" r:id="rId15"/>
    <p:sldId id="274" r:id="rId16"/>
    <p:sldId id="279" r:id="rId17"/>
    <p:sldId id="275" r:id="rId18"/>
    <p:sldId id="280" r:id="rId19"/>
    <p:sldId id="277" r:id="rId20"/>
    <p:sldId id="281" r:id="rId21"/>
    <p:sldId id="282"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8666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9158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2804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18551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1741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3403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512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3822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917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6881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750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37501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47611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99231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3096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66815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77984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74198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811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14776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50415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924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6582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92275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17471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98403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20487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3"/>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74652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99656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5"/>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44709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41788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52078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853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01200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2331775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82536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16162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70897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98533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696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357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3"/>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807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588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5"/>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963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482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953780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1696666"/>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solidFill>
                  <a:prstClr val="black">
                    <a:tint val="75000"/>
                  </a:prstClr>
                </a:solidFill>
              </a:rPr>
              <a:pPr/>
              <a:t>1/22/2017</a:t>
            </a:fld>
            <a:endParaRPr lang="en-US">
              <a:solidFill>
                <a:prstClr val="black">
                  <a:tint val="75000"/>
                </a:prstClr>
              </a:solidFill>
            </a:endParaRPr>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412083"/>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30.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4435" y="2377438"/>
            <a:ext cx="7244535" cy="1569660"/>
          </a:xfrm>
          <a:prstGeom prst="rect">
            <a:avLst/>
          </a:prstGeom>
          <a:noFill/>
        </p:spPr>
        <p:txBody>
          <a:bodyPr wrap="square" lIns="91440" tIns="45720" rIns="91440" bIns="45720">
            <a:spAutoFit/>
          </a:bodyPr>
          <a:lstStyle/>
          <a:p>
            <a:pPr algn="ctr"/>
            <a:r>
              <a:rPr lang="en-US" sz="9600" dirty="0" smtClean="0">
                <a:ln w="76200"/>
                <a:effectLst>
                  <a:outerShdw blurRad="38100" dist="19050" dir="2700000" algn="tl" rotWithShape="0">
                    <a:schemeClr val="dk1">
                      <a:alpha val="40000"/>
                    </a:schemeClr>
                  </a:outerShdw>
                </a:effectLst>
              </a:rPr>
              <a:t>WELCOME</a:t>
            </a:r>
            <a:endParaRPr lang="en-US" sz="9600" b="0" cap="none" spc="0" dirty="0">
              <a:ln w="7620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048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3" y="243713"/>
            <a:ext cx="7055380" cy="984197"/>
          </a:xfrm>
        </p:spPr>
        <p:txBody>
          <a:bodyPr/>
          <a:lstStyle/>
          <a:p>
            <a:r>
              <a:rPr lang="en-GB" sz="5400" b="1" u="sng" dirty="0" smtClean="0"/>
              <a:t>BACKEND</a:t>
            </a:r>
            <a:endParaRPr lang="en-GB" sz="5400" b="1" u="sng" dirty="0"/>
          </a:p>
        </p:txBody>
      </p:sp>
      <p:sp>
        <p:nvSpPr>
          <p:cNvPr id="3" name="Content Placeholder 2"/>
          <p:cNvSpPr>
            <a:spLocks noGrp="1"/>
          </p:cNvSpPr>
          <p:nvPr>
            <p:ph idx="1"/>
          </p:nvPr>
        </p:nvSpPr>
        <p:spPr>
          <a:xfrm>
            <a:off x="287383" y="1436915"/>
            <a:ext cx="8386353" cy="5068388"/>
          </a:xfrm>
        </p:spPr>
        <p:txBody>
          <a:bodyPr>
            <a:normAutofit fontScale="92500" lnSpcReduction="10000"/>
          </a:bodyPr>
          <a:lstStyle/>
          <a:p>
            <a:r>
              <a:rPr lang="en-US" sz="2600" dirty="0">
                <a:ln>
                  <a:solidFill>
                    <a:schemeClr val="tx1"/>
                  </a:solidFill>
                </a:ln>
              </a:rPr>
              <a:t>Maintain a database of</a:t>
            </a:r>
          </a:p>
          <a:p>
            <a:pPr lvl="0"/>
            <a:r>
              <a:rPr lang="en-US" sz="2600" dirty="0">
                <a:ln>
                  <a:solidFill>
                    <a:schemeClr val="tx1"/>
                  </a:solidFill>
                </a:ln>
              </a:rPr>
              <a:t>Inter-Compatibility information for all parts available for PC</a:t>
            </a:r>
          </a:p>
          <a:p>
            <a:pPr lvl="0"/>
            <a:r>
              <a:rPr lang="en-US" sz="2600" dirty="0">
                <a:ln>
                  <a:solidFill>
                    <a:schemeClr val="tx1"/>
                  </a:solidFill>
                </a:ln>
              </a:rPr>
              <a:t>All parts sorted according to performance </a:t>
            </a:r>
          </a:p>
          <a:p>
            <a:r>
              <a:rPr lang="en-US" sz="2600" dirty="0">
                <a:ln>
                  <a:solidFill>
                    <a:schemeClr val="tx1"/>
                  </a:solidFill>
                </a:ln>
              </a:rPr>
              <a:t>Have facility for accepting user input and storing it.</a:t>
            </a:r>
          </a:p>
          <a:p>
            <a:r>
              <a:rPr lang="en-US" sz="2600" dirty="0">
                <a:ln>
                  <a:solidFill>
                    <a:schemeClr val="tx1"/>
                  </a:solidFill>
                </a:ln>
              </a:rPr>
              <a:t>Process the user input by comparing with internal database.</a:t>
            </a:r>
          </a:p>
          <a:p>
            <a:r>
              <a:rPr lang="en-US" sz="2600" dirty="0">
                <a:ln>
                  <a:solidFill>
                    <a:schemeClr val="tx1"/>
                  </a:solidFill>
                </a:ln>
              </a:rPr>
              <a:t>Create a list of parts that fulfill the user requirements as well as compatibility criteria.</a:t>
            </a:r>
          </a:p>
          <a:p>
            <a:r>
              <a:rPr lang="en-US" sz="2600" dirty="0">
                <a:ln>
                  <a:solidFill>
                    <a:schemeClr val="tx1"/>
                  </a:solidFill>
                </a:ln>
              </a:rPr>
              <a:t>Make this list available to another sector that assembles the PC</a:t>
            </a:r>
          </a:p>
          <a:p>
            <a:r>
              <a:rPr lang="en-US" sz="2600" dirty="0">
                <a:ln>
                  <a:solidFill>
                    <a:schemeClr val="tx1"/>
                  </a:solidFill>
                </a:ln>
              </a:rPr>
              <a:t>Arrange for delivery.</a:t>
            </a:r>
          </a:p>
          <a:p>
            <a:endParaRPr lang="en-GB" dirty="0">
              <a:ln>
                <a:solidFill>
                  <a:schemeClr val="tx1"/>
                </a:solidFill>
              </a:ln>
            </a:endParaRPr>
          </a:p>
        </p:txBody>
      </p:sp>
      <p:sp>
        <p:nvSpPr>
          <p:cNvPr id="5" name="Rectangle 4"/>
          <p:cNvSpPr/>
          <p:nvPr/>
        </p:nvSpPr>
        <p:spPr>
          <a:xfrm>
            <a:off x="7342763" y="6276146"/>
            <a:ext cx="1502230" cy="389853"/>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BUILDmyPC</a:t>
            </a:r>
          </a:p>
        </p:txBody>
      </p:sp>
    </p:spTree>
    <p:extLst>
      <p:ext uri="{BB962C8B-B14F-4D97-AF65-F5344CB8AC3E}">
        <p14:creationId xmlns:p14="http://schemas.microsoft.com/office/powerpoint/2010/main" val="206338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33" y="235132"/>
            <a:ext cx="8097587" cy="1631179"/>
          </a:xfrm>
        </p:spPr>
        <p:txBody>
          <a:bodyPr>
            <a:noAutofit/>
          </a:bodyPr>
          <a:lstStyle/>
          <a:p>
            <a:r>
              <a:rPr lang="en-US" sz="4400" b="1" u="sng" dirty="0">
                <a:ln w="0"/>
                <a:solidFill>
                  <a:schemeClr val="tx1"/>
                </a:solidFill>
                <a:effectLst>
                  <a:outerShdw blurRad="38100" dist="19050" dir="2700000" algn="tl" rotWithShape="0">
                    <a:schemeClr val="dk1">
                      <a:alpha val="40000"/>
                    </a:schemeClr>
                  </a:outerShdw>
                </a:effectLst>
              </a:rPr>
              <a:t>REQUIREMENTS GATHERING</a:t>
            </a:r>
            <a:r>
              <a:rPr lang="en-US" sz="4400" b="1" dirty="0">
                <a:ln w="0"/>
                <a:solidFill>
                  <a:schemeClr val="tx1"/>
                </a:solidFill>
                <a:effectLst>
                  <a:outerShdw blurRad="38100" dist="19050" dir="2700000" algn="tl" rotWithShape="0">
                    <a:schemeClr val="dk1">
                      <a:alpha val="40000"/>
                    </a:schemeClr>
                  </a:outerShdw>
                </a:effectLst>
              </a:rPr>
              <a:t/>
            </a:r>
            <a:br>
              <a:rPr lang="en-US" sz="4400" b="1" dirty="0">
                <a:ln w="0"/>
                <a:solidFill>
                  <a:schemeClr val="tx1"/>
                </a:solidFill>
                <a:effectLst>
                  <a:outerShdw blurRad="38100" dist="19050" dir="2700000" algn="tl" rotWithShape="0">
                    <a:schemeClr val="dk1">
                      <a:alpha val="40000"/>
                    </a:schemeClr>
                  </a:outerShdw>
                </a:effectLst>
              </a:rPr>
            </a:br>
            <a:endParaRPr lang="en-GB" sz="4400" b="1" dirty="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134733" y="1071155"/>
            <a:ext cx="8852513" cy="5177252"/>
          </a:xfrm>
        </p:spPr>
        <p:txBody>
          <a:bodyPr>
            <a:noAutofit/>
          </a:bodyPr>
          <a:lstStyle/>
          <a:p>
            <a:r>
              <a:rPr lang="en-US" sz="2400" dirty="0">
                <a:ln>
                  <a:solidFill>
                    <a:schemeClr val="tx1"/>
                  </a:solidFill>
                </a:ln>
              </a:rPr>
              <a:t>Gather information from user. Information shall include details such as </a:t>
            </a:r>
          </a:p>
          <a:p>
            <a:pPr lvl="0"/>
            <a:r>
              <a:rPr lang="en-US" sz="2400" dirty="0">
                <a:ln>
                  <a:solidFill>
                    <a:schemeClr val="tx1"/>
                  </a:solidFill>
                </a:ln>
              </a:rPr>
              <a:t>Intended area of PC use (Business/Gaming/Home use etc. )</a:t>
            </a:r>
          </a:p>
          <a:p>
            <a:pPr lvl="0"/>
            <a:r>
              <a:rPr lang="en-US" sz="2400" dirty="0">
                <a:ln>
                  <a:solidFill>
                    <a:schemeClr val="tx1"/>
                  </a:solidFill>
                </a:ln>
              </a:rPr>
              <a:t>Specific requirements/Mandatory requirements</a:t>
            </a:r>
          </a:p>
          <a:p>
            <a:pPr lvl="0"/>
            <a:r>
              <a:rPr lang="en-US" sz="2400" dirty="0">
                <a:ln>
                  <a:solidFill>
                    <a:schemeClr val="tx1"/>
                  </a:solidFill>
                </a:ln>
              </a:rPr>
              <a:t>Budget</a:t>
            </a:r>
          </a:p>
          <a:p>
            <a:pPr lvl="0"/>
            <a:r>
              <a:rPr lang="en-US" sz="2400" dirty="0">
                <a:ln>
                  <a:solidFill>
                    <a:schemeClr val="tx1"/>
                  </a:solidFill>
                </a:ln>
              </a:rPr>
              <a:t>Delivery date</a:t>
            </a:r>
          </a:p>
          <a:p>
            <a:r>
              <a:rPr lang="en-US" sz="2400" dirty="0">
                <a:ln>
                  <a:solidFill>
                    <a:schemeClr val="tx1"/>
                  </a:solidFill>
                </a:ln>
              </a:rPr>
              <a:t>Ask the user for details as to how he/she intends to use the PC and in what environment. Get to know the intention for the PC and whether the PC must be inclined towards having more CPU processing, Graphical processing, Storage or Real time calculation works. </a:t>
            </a:r>
          </a:p>
          <a:p>
            <a:endParaRPr lang="en-GB" sz="2400" dirty="0">
              <a:ln>
                <a:solidFill>
                  <a:schemeClr val="tx1"/>
                </a:solidFill>
              </a:ln>
            </a:endParaRPr>
          </a:p>
        </p:txBody>
      </p:sp>
      <p:sp>
        <p:nvSpPr>
          <p:cNvPr id="4" name="Rectangle 3"/>
          <p:cNvSpPr/>
          <p:nvPr/>
        </p:nvSpPr>
        <p:spPr>
          <a:xfrm>
            <a:off x="7485016" y="6479177"/>
            <a:ext cx="1502230" cy="324363"/>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BUILDmyPC</a:t>
            </a:r>
          </a:p>
        </p:txBody>
      </p:sp>
    </p:spTree>
    <p:extLst>
      <p:ext uri="{BB962C8B-B14F-4D97-AF65-F5344CB8AC3E}">
        <p14:creationId xmlns:p14="http://schemas.microsoft.com/office/powerpoint/2010/main" val="241118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87383"/>
            <a:ext cx="8229600" cy="1234758"/>
          </a:xfrm>
        </p:spPr>
        <p:txBody>
          <a:bodyPr>
            <a:normAutofit fontScale="90000"/>
          </a:bodyPr>
          <a:lstStyle/>
          <a:p>
            <a:r>
              <a:rPr lang="en-US" sz="6000" b="1" u="sng" dirty="0">
                <a:ln w="0"/>
                <a:solidFill>
                  <a:schemeClr val="tx1"/>
                </a:solidFill>
                <a:effectLst>
                  <a:outerShdw blurRad="38100" dist="19050" dir="2700000" algn="tl" rotWithShape="0">
                    <a:schemeClr val="dk1">
                      <a:alpha val="40000"/>
                    </a:schemeClr>
                  </a:outerShdw>
                </a:effectLst>
              </a:rPr>
              <a:t>PROCESS</a:t>
            </a:r>
            <a:r>
              <a:rPr lang="en-US" u="sng" dirty="0">
                <a:solidFill>
                  <a:schemeClr val="accent1">
                    <a:lumMod val="75000"/>
                  </a:schemeClr>
                </a:solidFill>
              </a:rPr>
              <a:t/>
            </a:r>
            <a:br>
              <a:rPr lang="en-US" u="sng" dirty="0">
                <a:solidFill>
                  <a:schemeClr val="accent1">
                    <a:lumMod val="75000"/>
                  </a:schemeClr>
                </a:solidFill>
              </a:rPr>
            </a:br>
            <a:endParaRPr lang="en-GB" u="sng" dirty="0"/>
          </a:p>
        </p:txBody>
      </p:sp>
      <p:sp>
        <p:nvSpPr>
          <p:cNvPr id="3" name="Content Placeholder 2"/>
          <p:cNvSpPr>
            <a:spLocks noGrp="1"/>
          </p:cNvSpPr>
          <p:nvPr>
            <p:ph idx="1"/>
          </p:nvPr>
        </p:nvSpPr>
        <p:spPr>
          <a:xfrm>
            <a:off x="182880" y="1522141"/>
            <a:ext cx="8595360" cy="4970099"/>
          </a:xfrm>
        </p:spPr>
        <p:txBody>
          <a:bodyPr>
            <a:normAutofit/>
          </a:bodyPr>
          <a:lstStyle/>
          <a:p>
            <a:r>
              <a:rPr lang="en-US" sz="2400" dirty="0">
                <a:ln>
                  <a:solidFill>
                    <a:schemeClr val="tx1"/>
                  </a:solidFill>
                </a:ln>
              </a:rPr>
              <a:t>Search database for parts as per the requirements. Prioritize the requirements as per the clause 1 of requirements. </a:t>
            </a:r>
          </a:p>
          <a:p>
            <a:r>
              <a:rPr lang="en-US" sz="2400" dirty="0">
                <a:ln>
                  <a:solidFill>
                    <a:schemeClr val="tx1"/>
                  </a:solidFill>
                </a:ln>
              </a:rPr>
              <a:t>Check for compatibility using compatibility data from database.</a:t>
            </a:r>
          </a:p>
          <a:p>
            <a:r>
              <a:rPr lang="en-US" sz="2400" dirty="0">
                <a:ln>
                  <a:solidFill>
                    <a:schemeClr val="tx1"/>
                  </a:solidFill>
                </a:ln>
              </a:rPr>
              <a:t>Find the optimal components that fall within the budget criteria.</a:t>
            </a:r>
          </a:p>
          <a:p>
            <a:r>
              <a:rPr lang="en-US" sz="2400" dirty="0">
                <a:ln>
                  <a:solidFill>
                    <a:schemeClr val="tx1"/>
                  </a:solidFill>
                </a:ln>
              </a:rPr>
              <a:t>Store end PC specification.</a:t>
            </a:r>
          </a:p>
          <a:p>
            <a:r>
              <a:rPr lang="en-US" sz="2400" dirty="0">
                <a:ln>
                  <a:solidFill>
                    <a:schemeClr val="tx1"/>
                  </a:solidFill>
                </a:ln>
              </a:rPr>
              <a:t>Make end PC specification available to PC assembler</a:t>
            </a:r>
            <a:r>
              <a:rPr lang="en-US" sz="2400" dirty="0" smtClean="0">
                <a:ln>
                  <a:solidFill>
                    <a:schemeClr val="tx1"/>
                  </a:solidFill>
                </a:ln>
              </a:rPr>
              <a:t>.</a:t>
            </a:r>
          </a:p>
          <a:p>
            <a:r>
              <a:rPr lang="en-US" sz="2400" dirty="0" smtClean="0">
                <a:ln>
                  <a:solidFill>
                    <a:schemeClr val="tx1"/>
                  </a:solidFill>
                </a:ln>
              </a:rPr>
              <a:t>Deliver the Ordered product.</a:t>
            </a:r>
            <a:endParaRPr lang="en-US" sz="2400" dirty="0">
              <a:ln>
                <a:solidFill>
                  <a:schemeClr val="tx1"/>
                </a:solidFill>
              </a:ln>
            </a:endParaRPr>
          </a:p>
          <a:p>
            <a:endParaRPr lang="en-US" sz="2400" dirty="0">
              <a:ln>
                <a:solidFill>
                  <a:schemeClr val="tx1"/>
                </a:solidFill>
              </a:ln>
            </a:endParaRPr>
          </a:p>
          <a:p>
            <a:endParaRPr lang="en-GB" sz="2400" dirty="0">
              <a:ln>
                <a:solidFill>
                  <a:schemeClr val="tx1"/>
                </a:solidFill>
              </a:ln>
            </a:endParaRPr>
          </a:p>
        </p:txBody>
      </p:sp>
      <p:sp>
        <p:nvSpPr>
          <p:cNvPr id="4" name="Rectangle 3"/>
          <p:cNvSpPr/>
          <p:nvPr/>
        </p:nvSpPr>
        <p:spPr>
          <a:xfrm>
            <a:off x="7393577" y="6297313"/>
            <a:ext cx="1502230" cy="389853"/>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BUILDmyPC</a:t>
            </a:r>
          </a:p>
        </p:txBody>
      </p:sp>
    </p:spTree>
    <p:extLst>
      <p:ext uri="{BB962C8B-B14F-4D97-AF65-F5344CB8AC3E}">
        <p14:creationId xmlns:p14="http://schemas.microsoft.com/office/powerpoint/2010/main" val="126955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2478" y="1595735"/>
            <a:ext cx="7571303" cy="4154984"/>
          </a:xfrm>
          <a:prstGeom prst="rect">
            <a:avLst/>
          </a:prstGeom>
          <a:noFill/>
        </p:spPr>
        <p:txBody>
          <a:bodyPr wrap="none" lIns="91440" tIns="45720" rIns="91440" bIns="45720">
            <a:spAutoFit/>
          </a:bodyPr>
          <a:lstStyle/>
          <a:p>
            <a:pPr algn="ctr"/>
            <a:r>
              <a:rPr lang="en-US" sz="8800" b="1" dirty="0" smtClean="0">
                <a:ln w="0"/>
                <a:solidFill>
                  <a:schemeClr val="accent1"/>
                </a:solidFill>
                <a:effectLst>
                  <a:outerShdw blurRad="38100" dist="25400" dir="5400000" algn="ctr" rotWithShape="0">
                    <a:srgbClr val="6E747A">
                      <a:alpha val="43000"/>
                    </a:srgbClr>
                  </a:outerShdw>
                </a:effectLst>
              </a:rPr>
              <a:t>USER DIGITAL </a:t>
            </a:r>
          </a:p>
          <a:p>
            <a:pPr algn="ctr"/>
            <a:r>
              <a:rPr lang="en-US" sz="8800" b="1" dirty="0" smtClean="0">
                <a:ln w="0"/>
                <a:solidFill>
                  <a:schemeClr val="accent1"/>
                </a:solidFill>
                <a:effectLst>
                  <a:outerShdw blurRad="38100" dist="25400" dir="5400000" algn="ctr" rotWithShape="0">
                    <a:srgbClr val="6E747A">
                      <a:alpha val="43000"/>
                    </a:srgbClr>
                  </a:outerShdw>
                </a:effectLst>
              </a:rPr>
              <a:t>JOURNEY</a:t>
            </a:r>
          </a:p>
          <a:p>
            <a:pPr algn="ctr"/>
            <a:r>
              <a:rPr lang="en-US" sz="8800" b="1" dirty="0" smtClean="0">
                <a:ln w="0"/>
                <a:solidFill>
                  <a:schemeClr val="accent1"/>
                </a:solidFill>
                <a:effectLst>
                  <a:outerShdw blurRad="38100" dist="25400" dir="5400000" algn="ctr" rotWithShape="0">
                    <a:srgbClr val="6E747A">
                      <a:alpha val="43000"/>
                    </a:srgbClr>
                  </a:outerShdw>
                </a:effectLst>
              </a:rPr>
              <a:t> MAP</a:t>
            </a:r>
            <a:endParaRPr lang="en-US" sz="8800" b="1"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7315200" y="6124271"/>
            <a:ext cx="1502230" cy="389853"/>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BUILDmyPC</a:t>
            </a:r>
            <a:endParaRPr lang="en-US"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7230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1750399" y="5961137"/>
            <a:ext cx="1237366" cy="591095"/>
          </a:xfrm>
          <a:prstGeom prst="round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NO JOB</a:t>
            </a:r>
          </a:p>
        </p:txBody>
      </p:sp>
      <p:sp>
        <p:nvSpPr>
          <p:cNvPr id="28" name="Rounded Rectangle 27"/>
          <p:cNvSpPr/>
          <p:nvPr/>
        </p:nvSpPr>
        <p:spPr>
          <a:xfrm>
            <a:off x="2425314" y="4607391"/>
            <a:ext cx="1412204" cy="72198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lumMod val="85000"/>
                    <a:lumOff val="15000"/>
                  </a:schemeClr>
                </a:solidFill>
              </a:rPr>
              <a:t>NO MONEY </a:t>
            </a:r>
          </a:p>
          <a:p>
            <a:pPr algn="ctr"/>
            <a:r>
              <a:rPr lang="en-GB" sz="1600" b="1" dirty="0">
                <a:solidFill>
                  <a:schemeClr val="tx1">
                    <a:lumMod val="85000"/>
                    <a:lumOff val="15000"/>
                  </a:schemeClr>
                </a:solidFill>
              </a:rPr>
              <a:t>NO FUN</a:t>
            </a:r>
          </a:p>
        </p:txBody>
      </p:sp>
      <p:sp>
        <p:nvSpPr>
          <p:cNvPr id="29" name="Rounded Rectangle 28"/>
          <p:cNvSpPr/>
          <p:nvPr/>
        </p:nvSpPr>
        <p:spPr>
          <a:xfrm>
            <a:off x="6947956" y="3830339"/>
            <a:ext cx="1726343" cy="55629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bg1"/>
                </a:solidFill>
              </a:rPr>
              <a:t>QUITS JOB</a:t>
            </a:r>
          </a:p>
        </p:txBody>
      </p:sp>
      <p:sp>
        <p:nvSpPr>
          <p:cNvPr id="30" name="Rounded Rectangle 29"/>
          <p:cNvSpPr/>
          <p:nvPr/>
        </p:nvSpPr>
        <p:spPr>
          <a:xfrm>
            <a:off x="7299569" y="2729362"/>
            <a:ext cx="1666286" cy="49399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lumMod val="85000"/>
                    <a:lumOff val="15000"/>
                  </a:schemeClr>
                </a:solidFill>
              </a:rPr>
              <a:t>PLAYS DAWN TO DUSK</a:t>
            </a:r>
          </a:p>
        </p:txBody>
      </p:sp>
      <p:sp>
        <p:nvSpPr>
          <p:cNvPr id="31" name="Rounded Rectangle 30"/>
          <p:cNvSpPr/>
          <p:nvPr/>
        </p:nvSpPr>
        <p:spPr>
          <a:xfrm>
            <a:off x="331079" y="1108881"/>
            <a:ext cx="1410258" cy="670034"/>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rgbClr val="002060"/>
                </a:solidFill>
              </a:rPr>
              <a:t>COLLEGE STUDENT</a:t>
            </a:r>
          </a:p>
        </p:txBody>
      </p:sp>
      <p:sp>
        <p:nvSpPr>
          <p:cNvPr id="32" name="Rounded Rectangle 31"/>
          <p:cNvSpPr/>
          <p:nvPr/>
        </p:nvSpPr>
        <p:spPr>
          <a:xfrm>
            <a:off x="722326" y="2393281"/>
            <a:ext cx="1590337" cy="646816"/>
          </a:xfrm>
          <a:prstGeom prst="round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GETS GRADUATED</a:t>
            </a:r>
          </a:p>
        </p:txBody>
      </p:sp>
      <p:sp>
        <p:nvSpPr>
          <p:cNvPr id="33" name="Rounded Rectangle 32"/>
          <p:cNvSpPr/>
          <p:nvPr/>
        </p:nvSpPr>
        <p:spPr>
          <a:xfrm>
            <a:off x="204353" y="3620630"/>
            <a:ext cx="1669990" cy="59109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bg1"/>
                </a:solidFill>
              </a:rPr>
              <a:t>NO PLACEMENTS</a:t>
            </a:r>
          </a:p>
        </p:txBody>
      </p:sp>
      <p:sp>
        <p:nvSpPr>
          <p:cNvPr id="34" name="Rounded Rectangle 33"/>
          <p:cNvSpPr/>
          <p:nvPr/>
        </p:nvSpPr>
        <p:spPr>
          <a:xfrm>
            <a:off x="331661" y="4852458"/>
            <a:ext cx="1517131" cy="666531"/>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rgbClr val="002060"/>
                </a:solidFill>
              </a:rPr>
              <a:t>SEARCH FOR JOBS</a:t>
            </a:r>
          </a:p>
        </p:txBody>
      </p:sp>
      <p:sp>
        <p:nvSpPr>
          <p:cNvPr id="35" name="Rounded Rectangle 34"/>
          <p:cNvSpPr/>
          <p:nvPr/>
        </p:nvSpPr>
        <p:spPr>
          <a:xfrm>
            <a:off x="4514057" y="1378663"/>
            <a:ext cx="1872404" cy="9128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bg1"/>
                </a:solidFill>
              </a:rPr>
              <a:t>EXPLORES MORE BUT COULDN’T FIND A RIGHT SYSTEM</a:t>
            </a:r>
          </a:p>
        </p:txBody>
      </p:sp>
      <p:sp>
        <p:nvSpPr>
          <p:cNvPr id="36" name="Rounded Rectangle 35"/>
          <p:cNvSpPr/>
          <p:nvPr/>
        </p:nvSpPr>
        <p:spPr>
          <a:xfrm>
            <a:off x="3181561" y="29678"/>
            <a:ext cx="2132512" cy="785403"/>
          </a:xfrm>
          <a:prstGeom prst="round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ROAMS </a:t>
            </a:r>
            <a:r>
              <a:rPr lang="en-GB" sz="1600" b="1" dirty="0" smtClean="0">
                <a:solidFill>
                  <a:schemeClr val="tx1"/>
                </a:solidFill>
              </a:rPr>
              <a:t>AROUND IN THE </a:t>
            </a:r>
            <a:r>
              <a:rPr lang="en-GB" sz="1600" b="1" dirty="0">
                <a:solidFill>
                  <a:schemeClr val="tx1"/>
                </a:solidFill>
              </a:rPr>
              <a:t>STREET TO FIND GAMING PC</a:t>
            </a:r>
          </a:p>
        </p:txBody>
      </p:sp>
      <p:sp>
        <p:nvSpPr>
          <p:cNvPr id="37" name="Rounded Rectangle 36"/>
          <p:cNvSpPr/>
          <p:nvPr/>
        </p:nvSpPr>
        <p:spPr>
          <a:xfrm>
            <a:off x="2541488" y="1336173"/>
            <a:ext cx="1604180" cy="1159421"/>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rgbClr val="002060"/>
                </a:solidFill>
              </a:rPr>
              <a:t>NOT SATISFIED WITH THE CURRENT SYSTEM</a:t>
            </a:r>
          </a:p>
        </p:txBody>
      </p:sp>
      <p:sp>
        <p:nvSpPr>
          <p:cNvPr id="38" name="Rounded Rectangle 37"/>
          <p:cNvSpPr/>
          <p:nvPr/>
        </p:nvSpPr>
        <p:spPr>
          <a:xfrm>
            <a:off x="2471286" y="3148149"/>
            <a:ext cx="1366232" cy="74779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bg1"/>
                </a:solidFill>
              </a:rPr>
              <a:t>GETS INTERESTED IN GAMING</a:t>
            </a:r>
          </a:p>
        </p:txBody>
      </p:sp>
      <p:sp>
        <p:nvSpPr>
          <p:cNvPr id="39" name="Rounded Rectangle 38"/>
          <p:cNvSpPr/>
          <p:nvPr/>
        </p:nvSpPr>
        <p:spPr>
          <a:xfrm>
            <a:off x="4189227" y="2961069"/>
            <a:ext cx="2001096" cy="591095"/>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rgbClr val="002060"/>
                </a:solidFill>
              </a:rPr>
              <a:t>SEARCHES IN INTERNET</a:t>
            </a:r>
          </a:p>
        </p:txBody>
      </p:sp>
      <p:sp>
        <p:nvSpPr>
          <p:cNvPr id="40" name="Rounded Rectangle 39"/>
          <p:cNvSpPr/>
          <p:nvPr/>
        </p:nvSpPr>
        <p:spPr>
          <a:xfrm>
            <a:off x="4115443" y="4211724"/>
            <a:ext cx="2583761" cy="1447339"/>
          </a:xfrm>
          <a:prstGeom prst="round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rPr>
              <a:t>FINDS </a:t>
            </a:r>
            <a:r>
              <a:rPr lang="en-GB" sz="3600" b="1" u="sng" dirty="0" smtClean="0">
                <a:solidFill>
                  <a:srgbClr val="FF0000"/>
                </a:solidFill>
              </a:rPr>
              <a:t>BUILDmyPC</a:t>
            </a:r>
            <a:endParaRPr lang="en-GB" sz="3600" b="1" u="sng" dirty="0">
              <a:solidFill>
                <a:srgbClr val="FF0000"/>
              </a:solidFill>
            </a:endParaRPr>
          </a:p>
        </p:txBody>
      </p:sp>
      <p:sp>
        <p:nvSpPr>
          <p:cNvPr id="41" name="Rounded Rectangle 40"/>
          <p:cNvSpPr/>
          <p:nvPr/>
        </p:nvSpPr>
        <p:spPr>
          <a:xfrm>
            <a:off x="5974735" y="6081336"/>
            <a:ext cx="1946442" cy="59109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bg1"/>
                </a:solidFill>
              </a:rPr>
              <a:t>DOES A PART TIME JOB TO ACCOMMODATE PC</a:t>
            </a:r>
          </a:p>
        </p:txBody>
      </p:sp>
      <p:sp>
        <p:nvSpPr>
          <p:cNvPr id="42" name="Rounded Rectangle 41"/>
          <p:cNvSpPr/>
          <p:nvPr/>
        </p:nvSpPr>
        <p:spPr>
          <a:xfrm>
            <a:off x="7137741" y="4852457"/>
            <a:ext cx="1828114" cy="704385"/>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rgbClr val="002060"/>
                </a:solidFill>
              </a:rPr>
              <a:t>PLACES THE ORDER FOR PC</a:t>
            </a:r>
          </a:p>
        </p:txBody>
      </p:sp>
      <p:sp>
        <p:nvSpPr>
          <p:cNvPr id="43" name="Rounded Rectangle 42"/>
          <p:cNvSpPr/>
          <p:nvPr/>
        </p:nvSpPr>
        <p:spPr>
          <a:xfrm>
            <a:off x="6801940" y="1535014"/>
            <a:ext cx="1979051" cy="756536"/>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rgbClr val="002060"/>
                </a:solidFill>
              </a:rPr>
              <a:t>PARTICIPATES AT LOCAL TOURNAMENTS</a:t>
            </a:r>
          </a:p>
        </p:txBody>
      </p:sp>
      <p:sp>
        <p:nvSpPr>
          <p:cNvPr id="44" name="Rounded Rectangle 43"/>
          <p:cNvSpPr/>
          <p:nvPr/>
        </p:nvSpPr>
        <p:spPr>
          <a:xfrm>
            <a:off x="6909639" y="83306"/>
            <a:ext cx="1871352" cy="895589"/>
          </a:xfrm>
          <a:prstGeom prst="round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n>
                  <a:solidFill>
                    <a:srgbClr val="FF0000"/>
                  </a:solidFill>
                </a:ln>
                <a:solidFill>
                  <a:srgbClr val="FF0000"/>
                </a:solidFill>
              </a:rPr>
              <a:t>COMES OUT AS A WINNER</a:t>
            </a:r>
          </a:p>
        </p:txBody>
      </p:sp>
      <p:sp>
        <p:nvSpPr>
          <p:cNvPr id="47" name="Down Arrow 46"/>
          <p:cNvSpPr/>
          <p:nvPr/>
        </p:nvSpPr>
        <p:spPr>
          <a:xfrm rot="20149660">
            <a:off x="1039293" y="1878763"/>
            <a:ext cx="403572" cy="41692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49" name="Down Arrow 48"/>
          <p:cNvSpPr/>
          <p:nvPr/>
        </p:nvSpPr>
        <p:spPr>
          <a:xfrm rot="1953995">
            <a:off x="1069510" y="3127905"/>
            <a:ext cx="226864" cy="429971"/>
          </a:xfrm>
          <a:prstGeom prst="downArrow">
            <a:avLst/>
          </a:prstGeom>
          <a:solidFill>
            <a:srgbClr val="87F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50" name="Down Arrow 49"/>
          <p:cNvSpPr/>
          <p:nvPr/>
        </p:nvSpPr>
        <p:spPr>
          <a:xfrm rot="19759591">
            <a:off x="983150" y="4334924"/>
            <a:ext cx="318692" cy="415773"/>
          </a:xfrm>
          <a:prstGeom prst="downArrow">
            <a:avLst/>
          </a:prstGeom>
          <a:solidFill>
            <a:srgbClr val="6DA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51" name="Down Arrow 50"/>
          <p:cNvSpPr/>
          <p:nvPr/>
        </p:nvSpPr>
        <p:spPr>
          <a:xfrm rot="19676725">
            <a:off x="1296842" y="5581740"/>
            <a:ext cx="401687" cy="54460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52" name="Down Arrow 51"/>
          <p:cNvSpPr/>
          <p:nvPr/>
        </p:nvSpPr>
        <p:spPr>
          <a:xfrm rot="13587158">
            <a:off x="2719536" y="5421503"/>
            <a:ext cx="345418" cy="469997"/>
          </a:xfrm>
          <a:prstGeom prst="downArrow">
            <a:avLst/>
          </a:prstGeom>
          <a:solidFill>
            <a:srgbClr val="87F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53" name="Down Arrow 52"/>
          <p:cNvSpPr/>
          <p:nvPr/>
        </p:nvSpPr>
        <p:spPr>
          <a:xfrm flipV="1">
            <a:off x="2979051" y="4030234"/>
            <a:ext cx="276544" cy="509896"/>
          </a:xfrm>
          <a:prstGeom prst="downArrow">
            <a:avLst/>
          </a:prstGeom>
          <a:solidFill>
            <a:srgbClr val="8FB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54" name="Down Arrow 53"/>
          <p:cNvSpPr/>
          <p:nvPr/>
        </p:nvSpPr>
        <p:spPr>
          <a:xfrm rot="12374858">
            <a:off x="2984001" y="2522231"/>
            <a:ext cx="414956" cy="561023"/>
          </a:xfrm>
          <a:prstGeom prst="downArrow">
            <a:avLst/>
          </a:prstGeom>
          <a:solidFill>
            <a:srgbClr val="6DA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55" name="Down Arrow 54"/>
          <p:cNvSpPr/>
          <p:nvPr/>
        </p:nvSpPr>
        <p:spPr>
          <a:xfrm rot="13729813">
            <a:off x="3224004" y="805363"/>
            <a:ext cx="225797" cy="513544"/>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56" name="Down Arrow 55"/>
          <p:cNvSpPr/>
          <p:nvPr/>
        </p:nvSpPr>
        <p:spPr>
          <a:xfrm rot="20601990">
            <a:off x="4632376" y="896256"/>
            <a:ext cx="328068" cy="432126"/>
          </a:xfrm>
          <a:prstGeom prst="downArrow">
            <a:avLst/>
          </a:prstGeom>
          <a:solidFill>
            <a:srgbClr val="87F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57" name="Down Arrow 56"/>
          <p:cNvSpPr/>
          <p:nvPr/>
        </p:nvSpPr>
        <p:spPr>
          <a:xfrm rot="1207124">
            <a:off x="5163029" y="2380662"/>
            <a:ext cx="334336" cy="555135"/>
          </a:xfrm>
          <a:prstGeom prst="downArrow">
            <a:avLst/>
          </a:prstGeom>
          <a:solidFill>
            <a:srgbClr val="6DA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58" name="Down Arrow 57"/>
          <p:cNvSpPr/>
          <p:nvPr/>
        </p:nvSpPr>
        <p:spPr>
          <a:xfrm rot="20455687">
            <a:off x="4953261" y="3630793"/>
            <a:ext cx="414621" cy="585871"/>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59" name="Down Arrow 58"/>
          <p:cNvSpPr/>
          <p:nvPr/>
        </p:nvSpPr>
        <p:spPr>
          <a:xfrm rot="19687429">
            <a:off x="5363476" y="5675416"/>
            <a:ext cx="438010" cy="653066"/>
          </a:xfrm>
          <a:prstGeom prst="downArrow">
            <a:avLst/>
          </a:prstGeom>
          <a:solidFill>
            <a:srgbClr val="87F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60" name="Down Arrow 59"/>
          <p:cNvSpPr/>
          <p:nvPr/>
        </p:nvSpPr>
        <p:spPr>
          <a:xfrm rot="12999085">
            <a:off x="7349113" y="5585985"/>
            <a:ext cx="257963" cy="432519"/>
          </a:xfrm>
          <a:prstGeom prst="downArrow">
            <a:avLst/>
          </a:prstGeom>
          <a:solidFill>
            <a:srgbClr val="6DA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61" name="Down Arrow 60"/>
          <p:cNvSpPr/>
          <p:nvPr/>
        </p:nvSpPr>
        <p:spPr>
          <a:xfrm rot="8366734">
            <a:off x="7880721" y="4392685"/>
            <a:ext cx="345102" cy="395198"/>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62" name="Down Arrow 61"/>
          <p:cNvSpPr/>
          <p:nvPr/>
        </p:nvSpPr>
        <p:spPr>
          <a:xfrm rot="13461481">
            <a:off x="7340724" y="3163256"/>
            <a:ext cx="287445" cy="697846"/>
          </a:xfrm>
          <a:prstGeom prst="downArrow">
            <a:avLst/>
          </a:prstGeom>
          <a:solidFill>
            <a:srgbClr val="6DA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63" name="Down Arrow 62"/>
          <p:cNvSpPr/>
          <p:nvPr/>
        </p:nvSpPr>
        <p:spPr>
          <a:xfrm rot="8408278">
            <a:off x="7898386" y="2279762"/>
            <a:ext cx="366558" cy="446729"/>
          </a:xfrm>
          <a:prstGeom prst="downArrow">
            <a:avLst/>
          </a:prstGeom>
          <a:solidFill>
            <a:srgbClr val="8FB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sp>
        <p:nvSpPr>
          <p:cNvPr id="64" name="Down Arrow 63"/>
          <p:cNvSpPr/>
          <p:nvPr/>
        </p:nvSpPr>
        <p:spPr>
          <a:xfrm rot="10800000">
            <a:off x="7652445" y="1115063"/>
            <a:ext cx="268732" cy="328835"/>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p>
        </p:txBody>
      </p:sp>
      <p:pic>
        <p:nvPicPr>
          <p:cNvPr id="3" name="Picture 2"/>
          <p:cNvPicPr>
            <a:picLocks noChangeAspect="1"/>
          </p:cNvPicPr>
          <p:nvPr/>
        </p:nvPicPr>
        <p:blipFill rotWithShape="1">
          <a:blip r:embed="rId2"/>
          <a:srcRect r="11291"/>
          <a:stretch/>
        </p:blipFill>
        <p:spPr>
          <a:xfrm>
            <a:off x="495867" y="4473"/>
            <a:ext cx="1047750" cy="1047750"/>
          </a:xfrm>
          <a:prstGeom prst="rect">
            <a:avLst/>
          </a:prstGeom>
        </p:spPr>
      </p:pic>
      <p:sp>
        <p:nvSpPr>
          <p:cNvPr id="4" name="TextBox 3"/>
          <p:cNvSpPr txBox="1"/>
          <p:nvPr/>
        </p:nvSpPr>
        <p:spPr>
          <a:xfrm>
            <a:off x="146015" y="5836556"/>
            <a:ext cx="1319720" cy="646331"/>
          </a:xfrm>
          <a:prstGeom prst="rect">
            <a:avLst/>
          </a:prstGeom>
          <a:noFill/>
        </p:spPr>
        <p:txBody>
          <a:bodyPr wrap="none" rtlCol="0">
            <a:spAutoFit/>
          </a:bodyPr>
          <a:lstStyle/>
          <a:p>
            <a:r>
              <a:rPr lang="en-GB" b="1" dirty="0" smtClean="0">
                <a:solidFill>
                  <a:srgbClr val="FF0000"/>
                </a:solidFill>
              </a:rPr>
              <a:t>TWO YEARS</a:t>
            </a:r>
          </a:p>
          <a:p>
            <a:r>
              <a:rPr lang="en-GB" b="1" dirty="0" smtClean="0">
                <a:solidFill>
                  <a:srgbClr val="FF0000"/>
                </a:solidFill>
              </a:rPr>
              <a:t>    LATER</a:t>
            </a:r>
          </a:p>
        </p:txBody>
      </p:sp>
      <p:sp>
        <p:nvSpPr>
          <p:cNvPr id="5" name="TextBox 4"/>
          <p:cNvSpPr txBox="1"/>
          <p:nvPr/>
        </p:nvSpPr>
        <p:spPr>
          <a:xfrm>
            <a:off x="7858823" y="5678783"/>
            <a:ext cx="1156470" cy="646331"/>
          </a:xfrm>
          <a:prstGeom prst="rect">
            <a:avLst/>
          </a:prstGeom>
          <a:noFill/>
        </p:spPr>
        <p:txBody>
          <a:bodyPr wrap="none" rtlCol="0">
            <a:spAutoFit/>
          </a:bodyPr>
          <a:lstStyle/>
          <a:p>
            <a:r>
              <a:rPr lang="en-GB" b="1" dirty="0" smtClean="0">
                <a:solidFill>
                  <a:srgbClr val="FF0000"/>
                </a:solidFill>
              </a:rPr>
              <a:t>ONE YEAR</a:t>
            </a:r>
          </a:p>
          <a:p>
            <a:r>
              <a:rPr lang="en-GB" b="1" dirty="0" smtClean="0">
                <a:solidFill>
                  <a:srgbClr val="FF0000"/>
                </a:solidFill>
              </a:rPr>
              <a:t>  LATER</a:t>
            </a:r>
            <a:endParaRPr lang="en-GB" b="1" dirty="0">
              <a:solidFill>
                <a:srgbClr val="FF0000"/>
              </a:solidFill>
            </a:endParaRPr>
          </a:p>
        </p:txBody>
      </p:sp>
      <p:sp>
        <p:nvSpPr>
          <p:cNvPr id="6" name="TextBox 5"/>
          <p:cNvSpPr txBox="1"/>
          <p:nvPr/>
        </p:nvSpPr>
        <p:spPr>
          <a:xfrm>
            <a:off x="1423567" y="220890"/>
            <a:ext cx="1529329" cy="646331"/>
          </a:xfrm>
          <a:prstGeom prst="rect">
            <a:avLst/>
          </a:prstGeom>
          <a:noFill/>
        </p:spPr>
        <p:txBody>
          <a:bodyPr wrap="none" rtlCol="0">
            <a:spAutoFit/>
          </a:bodyPr>
          <a:lstStyle/>
          <a:p>
            <a:r>
              <a:rPr lang="en-GB" dirty="0" smtClean="0">
                <a:solidFill>
                  <a:srgbClr val="FF0000"/>
                </a:solidFill>
              </a:rPr>
              <a:t>  </a:t>
            </a:r>
            <a:r>
              <a:rPr lang="en-GB" b="1" dirty="0" smtClean="0">
                <a:solidFill>
                  <a:srgbClr val="FF0000"/>
                </a:solidFill>
              </a:rPr>
              <a:t>ADITHYA</a:t>
            </a:r>
          </a:p>
          <a:p>
            <a:r>
              <a:rPr lang="en-GB" b="1" dirty="0" smtClean="0">
                <a:solidFill>
                  <a:srgbClr val="FF0000"/>
                </a:solidFill>
              </a:rPr>
              <a:t>21 YEARS OLD</a:t>
            </a:r>
            <a:endParaRPr lang="en-GB" b="1" dirty="0">
              <a:solidFill>
                <a:srgbClr val="FF0000"/>
              </a:solidFill>
            </a:endParaRPr>
          </a:p>
        </p:txBody>
      </p:sp>
    </p:spTree>
    <p:extLst>
      <p:ext uri="{BB962C8B-B14F-4D97-AF65-F5344CB8AC3E}">
        <p14:creationId xmlns:p14="http://schemas.microsoft.com/office/powerpoint/2010/main" val="256214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randombar(horizontal)">
                                      <p:cBhvr>
                                        <p:cTn id="10" dur="500"/>
                                        <p:tgtEl>
                                          <p:spTgt spid="2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randombar(horizontal)">
                                      <p:cBhvr>
                                        <p:cTn id="13" dur="500"/>
                                        <p:tgtEl>
                                          <p:spTgt spid="2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randombar(horizontal)">
                                      <p:cBhvr>
                                        <p:cTn id="16" dur="500"/>
                                        <p:tgtEl>
                                          <p:spTgt spid="3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randombar(horizontal)">
                                      <p:cBhvr>
                                        <p:cTn id="19" dur="500"/>
                                        <p:tgtEl>
                                          <p:spTgt spid="31"/>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randombar(horizontal)">
                                      <p:cBhvr>
                                        <p:cTn id="22" dur="500"/>
                                        <p:tgtEl>
                                          <p:spTgt spid="32"/>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randombar(horizontal)">
                                      <p:cBhvr>
                                        <p:cTn id="25" dur="500"/>
                                        <p:tgtEl>
                                          <p:spTgt spid="3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randombar(horizontal)">
                                      <p:cBhvr>
                                        <p:cTn id="28" dur="500"/>
                                        <p:tgtEl>
                                          <p:spTgt spid="34"/>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randombar(horizontal)">
                                      <p:cBhvr>
                                        <p:cTn id="31" dur="500"/>
                                        <p:tgtEl>
                                          <p:spTgt spid="3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randombar(horizontal)">
                                      <p:cBhvr>
                                        <p:cTn id="34" dur="500"/>
                                        <p:tgtEl>
                                          <p:spTgt spid="36"/>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randombar(horizontal)">
                                      <p:cBhvr>
                                        <p:cTn id="40" dur="500"/>
                                        <p:tgtEl>
                                          <p:spTgt spid="38"/>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randombar(horizontal)">
                                      <p:cBhvr>
                                        <p:cTn id="43" dur="500"/>
                                        <p:tgtEl>
                                          <p:spTgt spid="39"/>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randombar(horizontal)">
                                      <p:cBhvr>
                                        <p:cTn id="46" dur="500"/>
                                        <p:tgtEl>
                                          <p:spTgt spid="40"/>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randombar(horizontal)">
                                      <p:cBhvr>
                                        <p:cTn id="49" dur="500"/>
                                        <p:tgtEl>
                                          <p:spTgt spid="41"/>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randombar(horizontal)">
                                      <p:cBhvr>
                                        <p:cTn id="52" dur="500"/>
                                        <p:tgtEl>
                                          <p:spTgt spid="42"/>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randombar(horizontal)">
                                      <p:cBhvr>
                                        <p:cTn id="55" dur="500"/>
                                        <p:tgtEl>
                                          <p:spTgt spid="4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randombar(horizontal)">
                                      <p:cBhvr>
                                        <p:cTn id="58" dur="500"/>
                                        <p:tgtEl>
                                          <p:spTgt spid="4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randombar(horizontal)">
                                      <p:cBhvr>
                                        <p:cTn id="61" dur="500"/>
                                        <p:tgtEl>
                                          <p:spTgt spid="47"/>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randombar(horizontal)">
                                      <p:cBhvr>
                                        <p:cTn id="64" dur="500"/>
                                        <p:tgtEl>
                                          <p:spTgt spid="49"/>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randombar(horizontal)">
                                      <p:cBhvr>
                                        <p:cTn id="67" dur="500"/>
                                        <p:tgtEl>
                                          <p:spTgt spid="50"/>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randombar(horizontal)">
                                      <p:cBhvr>
                                        <p:cTn id="70" dur="500"/>
                                        <p:tgtEl>
                                          <p:spTgt spid="51"/>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randombar(horizontal)">
                                      <p:cBhvr>
                                        <p:cTn id="73" dur="500"/>
                                        <p:tgtEl>
                                          <p:spTgt spid="5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randombar(horizontal)">
                                      <p:cBhvr>
                                        <p:cTn id="76" dur="500"/>
                                        <p:tgtEl>
                                          <p:spTgt spid="53"/>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randombar(horizontal)">
                                      <p:cBhvr>
                                        <p:cTn id="79" dur="500"/>
                                        <p:tgtEl>
                                          <p:spTgt spid="54"/>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randombar(horizontal)">
                                      <p:cBhvr>
                                        <p:cTn id="82" dur="500"/>
                                        <p:tgtEl>
                                          <p:spTgt spid="55"/>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randombar(horizontal)">
                                      <p:cBhvr>
                                        <p:cTn id="85" dur="500"/>
                                        <p:tgtEl>
                                          <p:spTgt spid="56"/>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randombar(horizontal)">
                                      <p:cBhvr>
                                        <p:cTn id="88" dur="500"/>
                                        <p:tgtEl>
                                          <p:spTgt spid="57"/>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randombar(horizontal)">
                                      <p:cBhvr>
                                        <p:cTn id="91" dur="500"/>
                                        <p:tgtEl>
                                          <p:spTgt spid="58"/>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randombar(horizontal)">
                                      <p:cBhvr>
                                        <p:cTn id="94" dur="500"/>
                                        <p:tgtEl>
                                          <p:spTgt spid="59"/>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randombar(horizontal)">
                                      <p:cBhvr>
                                        <p:cTn id="97" dur="500"/>
                                        <p:tgtEl>
                                          <p:spTgt spid="60"/>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animEffect transition="in" filter="randombar(horizontal)">
                                      <p:cBhvr>
                                        <p:cTn id="100" dur="500"/>
                                        <p:tgtEl>
                                          <p:spTgt spid="61"/>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randombar(horizontal)">
                                      <p:cBhvr>
                                        <p:cTn id="103" dur="500"/>
                                        <p:tgtEl>
                                          <p:spTgt spid="62"/>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randombar(horizontal)">
                                      <p:cBhvr>
                                        <p:cTn id="106" dur="500"/>
                                        <p:tgtEl>
                                          <p:spTgt spid="63"/>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64"/>
                                        </p:tgtEl>
                                        <p:attrNameLst>
                                          <p:attrName>style.visibility</p:attrName>
                                        </p:attrNameLst>
                                      </p:cBhvr>
                                      <p:to>
                                        <p:strVal val="visible"/>
                                      </p:to>
                                    </p:set>
                                    <p:animEffect transition="in" filter="randombar(horizontal)">
                                      <p:cBhvr>
                                        <p:cTn id="109" dur="500"/>
                                        <p:tgtEl>
                                          <p:spTgt spid="64"/>
                                        </p:tgtEl>
                                      </p:cBhvr>
                                    </p:animEffect>
                                  </p:childTnLst>
                                </p:cTn>
                              </p:par>
                              <p:par>
                                <p:cTn id="110" presetID="14" presetClass="entr" presetSubtype="10" fill="hold" nodeType="with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randombar(horizontal)">
                                      <p:cBhvr>
                                        <p:cTn id="112" dur="500"/>
                                        <p:tgtEl>
                                          <p:spTgt spid="3"/>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4"/>
                                        </p:tgtEl>
                                        <p:attrNameLst>
                                          <p:attrName>style.visibility</p:attrName>
                                        </p:attrNameLst>
                                      </p:cBhvr>
                                      <p:to>
                                        <p:strVal val="visible"/>
                                      </p:to>
                                    </p:set>
                                    <p:animEffect transition="in" filter="randombar(horizontal)">
                                      <p:cBhvr>
                                        <p:cTn id="115" dur="500"/>
                                        <p:tgtEl>
                                          <p:spTgt spid="4"/>
                                        </p:tgtEl>
                                      </p:cBhvr>
                                    </p:animEffect>
                                  </p:childTnLst>
                                </p:cTn>
                              </p:par>
                              <p:par>
                                <p:cTn id="116" presetID="14" presetClass="entr" presetSubtype="10" fill="hold" grpId="0"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randombar(horizontal)">
                                      <p:cBhvr>
                                        <p:cTn id="118" dur="500"/>
                                        <p:tgtEl>
                                          <p:spTgt spid="5"/>
                                        </p:tgtEl>
                                      </p:cBhvr>
                                    </p:animEffect>
                                  </p:childTnLst>
                                </p:cTn>
                              </p:par>
                              <p:par>
                                <p:cTn id="119" presetID="14" presetClass="entr" presetSubtype="10" fill="hold" grpId="0" nodeType="with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randombar(horizontal)">
                                      <p:cBhvr>
                                        <p:cTn id="1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7"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852" y="1987621"/>
            <a:ext cx="8509061" cy="2123658"/>
          </a:xfrm>
          <a:prstGeom prst="rect">
            <a:avLst/>
          </a:prstGeom>
          <a:noFill/>
        </p:spPr>
        <p:txBody>
          <a:bodyPr wrap="none" lIns="91440" tIns="45720" rIns="91440" bIns="45720">
            <a:spAutoFit/>
          </a:bodyPr>
          <a:lstStyle/>
          <a:p>
            <a:pPr algn="ctr"/>
            <a:r>
              <a:rPr lang="en-US" sz="6600" b="1" dirty="0" smtClean="0">
                <a:ln w="0"/>
                <a:solidFill>
                  <a:schemeClr val="accent1"/>
                </a:solidFill>
                <a:effectLst>
                  <a:outerShdw blurRad="38100" dist="25400" dir="5400000" algn="ctr" rotWithShape="0">
                    <a:srgbClr val="6E747A">
                      <a:alpha val="43000"/>
                    </a:srgbClr>
                  </a:outerShdw>
                </a:effectLst>
              </a:rPr>
              <a:t>SOFTWARE MOCKUP</a:t>
            </a:r>
          </a:p>
          <a:p>
            <a:pPr algn="ctr"/>
            <a:r>
              <a:rPr lang="en-US" sz="6600" b="1" dirty="0" smtClean="0">
                <a:ln w="0"/>
                <a:solidFill>
                  <a:schemeClr val="accent1"/>
                </a:solidFill>
                <a:effectLst>
                  <a:outerShdw blurRad="38100" dist="25400" dir="5400000" algn="ctr" rotWithShape="0">
                    <a:srgbClr val="6E747A">
                      <a:alpha val="43000"/>
                    </a:srgbClr>
                  </a:outerShdw>
                </a:effectLst>
              </a:rPr>
              <a:t> WORKFLOWS</a:t>
            </a:r>
            <a:endParaRPr lang="en-US" sz="6600" b="1"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7315200" y="6124271"/>
            <a:ext cx="1502230" cy="389853"/>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BUILDmyPC</a:t>
            </a:r>
          </a:p>
        </p:txBody>
      </p:sp>
    </p:spTree>
    <p:extLst>
      <p:ext uri="{BB962C8B-B14F-4D97-AF65-F5344CB8AC3E}">
        <p14:creationId xmlns:p14="http://schemas.microsoft.com/office/powerpoint/2010/main" val="160796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6299" y="1808799"/>
            <a:ext cx="1116874" cy="46903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b="1" dirty="0">
                <a:solidFill>
                  <a:schemeClr val="tx1"/>
                </a:solidFill>
              </a:rPr>
              <a:t>CATEGORIES</a:t>
            </a:r>
          </a:p>
        </p:txBody>
      </p:sp>
      <p:sp>
        <p:nvSpPr>
          <p:cNvPr id="7" name="Rectangle 6"/>
          <p:cNvSpPr/>
          <p:nvPr/>
        </p:nvSpPr>
        <p:spPr>
          <a:xfrm>
            <a:off x="1426299" y="987882"/>
            <a:ext cx="1116874" cy="449035"/>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b="1" dirty="0">
                <a:solidFill>
                  <a:schemeClr val="tx1"/>
                </a:solidFill>
              </a:rPr>
              <a:t>HOME SCREEN</a:t>
            </a:r>
          </a:p>
        </p:txBody>
      </p:sp>
      <p:sp>
        <p:nvSpPr>
          <p:cNvPr id="8" name="Rectangle 7"/>
          <p:cNvSpPr/>
          <p:nvPr/>
        </p:nvSpPr>
        <p:spPr>
          <a:xfrm>
            <a:off x="127362" y="2756061"/>
            <a:ext cx="1116874" cy="29391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GAMING</a:t>
            </a:r>
          </a:p>
        </p:txBody>
      </p:sp>
      <p:sp>
        <p:nvSpPr>
          <p:cNvPr id="9" name="Rectangle 8"/>
          <p:cNvSpPr/>
          <p:nvPr/>
        </p:nvSpPr>
        <p:spPr>
          <a:xfrm>
            <a:off x="1426299" y="2756061"/>
            <a:ext cx="1116874" cy="29391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HOME USERS</a:t>
            </a:r>
          </a:p>
        </p:txBody>
      </p:sp>
      <p:sp>
        <p:nvSpPr>
          <p:cNvPr id="10" name="Rectangle 9"/>
          <p:cNvSpPr/>
          <p:nvPr/>
        </p:nvSpPr>
        <p:spPr>
          <a:xfrm>
            <a:off x="2730134" y="2756061"/>
            <a:ext cx="1358852" cy="305938"/>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ORGANISATION</a:t>
            </a:r>
          </a:p>
        </p:txBody>
      </p:sp>
      <p:sp>
        <p:nvSpPr>
          <p:cNvPr id="11" name="Rectangle 10"/>
          <p:cNvSpPr/>
          <p:nvPr/>
        </p:nvSpPr>
        <p:spPr>
          <a:xfrm>
            <a:off x="2730133" y="3400004"/>
            <a:ext cx="1165856" cy="29391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VARIANTS</a:t>
            </a:r>
          </a:p>
        </p:txBody>
      </p:sp>
      <p:sp>
        <p:nvSpPr>
          <p:cNvPr id="12" name="Rectangle 11"/>
          <p:cNvSpPr/>
          <p:nvPr/>
        </p:nvSpPr>
        <p:spPr>
          <a:xfrm>
            <a:off x="1426299" y="3400005"/>
            <a:ext cx="1116874" cy="29391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VARIANTS</a:t>
            </a:r>
          </a:p>
        </p:txBody>
      </p:sp>
      <p:sp>
        <p:nvSpPr>
          <p:cNvPr id="13" name="Rectangle 12"/>
          <p:cNvSpPr/>
          <p:nvPr/>
        </p:nvSpPr>
        <p:spPr>
          <a:xfrm>
            <a:off x="127362" y="3400005"/>
            <a:ext cx="1116874" cy="29391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VARIANTS</a:t>
            </a:r>
          </a:p>
        </p:txBody>
      </p:sp>
      <p:sp>
        <p:nvSpPr>
          <p:cNvPr id="14" name="Rectangle 13"/>
          <p:cNvSpPr/>
          <p:nvPr/>
        </p:nvSpPr>
        <p:spPr>
          <a:xfrm>
            <a:off x="1426299" y="4183376"/>
            <a:ext cx="1116874" cy="63192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b="1" dirty="0">
                <a:solidFill>
                  <a:schemeClr val="tx1"/>
                </a:solidFill>
              </a:rPr>
              <a:t>SELECTING</a:t>
            </a:r>
          </a:p>
          <a:p>
            <a:pPr algn="ctr"/>
            <a:r>
              <a:rPr lang="en-GB" sz="1350" b="1" dirty="0">
                <a:solidFill>
                  <a:schemeClr val="tx1"/>
                </a:solidFill>
              </a:rPr>
              <a:t>A</a:t>
            </a:r>
          </a:p>
          <a:p>
            <a:pPr algn="ctr"/>
            <a:r>
              <a:rPr lang="en-GB" sz="1350" b="1" dirty="0">
                <a:solidFill>
                  <a:schemeClr val="tx1"/>
                </a:solidFill>
              </a:rPr>
              <a:t>PC</a:t>
            </a:r>
          </a:p>
        </p:txBody>
      </p:sp>
      <p:sp>
        <p:nvSpPr>
          <p:cNvPr id="15" name="Rectangle 14"/>
          <p:cNvSpPr/>
          <p:nvPr/>
        </p:nvSpPr>
        <p:spPr>
          <a:xfrm>
            <a:off x="3548198" y="1689600"/>
            <a:ext cx="1249137" cy="449035"/>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b="1" dirty="0">
                <a:solidFill>
                  <a:schemeClr val="tx1"/>
                </a:solidFill>
              </a:rPr>
              <a:t>COMPONENTS</a:t>
            </a:r>
          </a:p>
        </p:txBody>
      </p:sp>
      <p:sp>
        <p:nvSpPr>
          <p:cNvPr id="16" name="Rectangle 15"/>
          <p:cNvSpPr/>
          <p:nvPr/>
        </p:nvSpPr>
        <p:spPr>
          <a:xfrm>
            <a:off x="7449090" y="1554685"/>
            <a:ext cx="1352006" cy="483326"/>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b="1" dirty="0">
                <a:solidFill>
                  <a:schemeClr val="tx1"/>
                </a:solidFill>
              </a:rPr>
              <a:t>COMPATIBILITY</a:t>
            </a:r>
          </a:p>
        </p:txBody>
      </p:sp>
      <p:sp>
        <p:nvSpPr>
          <p:cNvPr id="18" name="Rectangle 17"/>
          <p:cNvSpPr/>
          <p:nvPr/>
        </p:nvSpPr>
        <p:spPr>
          <a:xfrm>
            <a:off x="5476601" y="2581547"/>
            <a:ext cx="1352008" cy="29391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b="1" dirty="0">
                <a:solidFill>
                  <a:schemeClr val="tx1"/>
                </a:solidFill>
              </a:rPr>
              <a:t>MOTHERBOARD</a:t>
            </a:r>
          </a:p>
        </p:txBody>
      </p:sp>
      <p:sp>
        <p:nvSpPr>
          <p:cNvPr id="19" name="Rectangle 18"/>
          <p:cNvSpPr/>
          <p:nvPr/>
        </p:nvSpPr>
        <p:spPr>
          <a:xfrm>
            <a:off x="5476601" y="1048296"/>
            <a:ext cx="1352008" cy="29391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b="1" dirty="0">
                <a:solidFill>
                  <a:schemeClr val="tx1"/>
                </a:solidFill>
              </a:rPr>
              <a:t>PROCESSOR</a:t>
            </a:r>
          </a:p>
        </p:txBody>
      </p:sp>
      <p:sp>
        <p:nvSpPr>
          <p:cNvPr id="20" name="Rectangle 19"/>
          <p:cNvSpPr/>
          <p:nvPr/>
        </p:nvSpPr>
        <p:spPr>
          <a:xfrm>
            <a:off x="5476601" y="2063933"/>
            <a:ext cx="1352008" cy="29391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b="1" dirty="0">
                <a:solidFill>
                  <a:schemeClr val="tx1"/>
                </a:solidFill>
              </a:rPr>
              <a:t>STORAGE</a:t>
            </a:r>
          </a:p>
        </p:txBody>
      </p:sp>
      <p:sp>
        <p:nvSpPr>
          <p:cNvPr id="21" name="Rectangle 20"/>
          <p:cNvSpPr/>
          <p:nvPr/>
        </p:nvSpPr>
        <p:spPr>
          <a:xfrm>
            <a:off x="5476601" y="1542643"/>
            <a:ext cx="1352008" cy="29391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b="1" dirty="0">
                <a:solidFill>
                  <a:schemeClr val="tx1"/>
                </a:solidFill>
              </a:rPr>
              <a:t>GPU</a:t>
            </a:r>
          </a:p>
        </p:txBody>
      </p:sp>
      <p:sp>
        <p:nvSpPr>
          <p:cNvPr id="22" name="Rectangle 21"/>
          <p:cNvSpPr/>
          <p:nvPr/>
        </p:nvSpPr>
        <p:spPr>
          <a:xfrm>
            <a:off x="7449088" y="3229926"/>
            <a:ext cx="1221383" cy="321733"/>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b="1" dirty="0">
                <a:solidFill>
                  <a:schemeClr val="tx1"/>
                </a:solidFill>
              </a:rPr>
              <a:t>LOGIN</a:t>
            </a:r>
          </a:p>
        </p:txBody>
      </p:sp>
      <p:sp>
        <p:nvSpPr>
          <p:cNvPr id="23" name="Rectangle 22"/>
          <p:cNvSpPr/>
          <p:nvPr/>
        </p:nvSpPr>
        <p:spPr>
          <a:xfrm>
            <a:off x="7449090" y="4977348"/>
            <a:ext cx="1221382" cy="29391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b="1" dirty="0">
                <a:solidFill>
                  <a:schemeClr val="tx1"/>
                </a:solidFill>
              </a:rPr>
              <a:t>PIN NUMBER</a:t>
            </a:r>
          </a:p>
        </p:txBody>
      </p:sp>
      <p:sp>
        <p:nvSpPr>
          <p:cNvPr id="24" name="Rectangle 23"/>
          <p:cNvSpPr/>
          <p:nvPr/>
        </p:nvSpPr>
        <p:spPr>
          <a:xfrm>
            <a:off x="7449088" y="4298905"/>
            <a:ext cx="1221383" cy="398825"/>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ACCOUNT NO</a:t>
            </a:r>
          </a:p>
          <a:p>
            <a:pPr algn="ctr"/>
            <a:r>
              <a:rPr lang="en-GB" sz="1200" b="1" dirty="0">
                <a:solidFill>
                  <a:schemeClr val="tx1"/>
                </a:solidFill>
              </a:rPr>
              <a:t>CONFIRMATION</a:t>
            </a:r>
          </a:p>
        </p:txBody>
      </p:sp>
      <p:sp>
        <p:nvSpPr>
          <p:cNvPr id="25" name="Rectangle 24"/>
          <p:cNvSpPr/>
          <p:nvPr/>
        </p:nvSpPr>
        <p:spPr>
          <a:xfrm>
            <a:off x="7449088" y="3810730"/>
            <a:ext cx="1221383" cy="29391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b="1" dirty="0">
                <a:solidFill>
                  <a:schemeClr val="tx1"/>
                </a:solidFill>
              </a:rPr>
              <a:t>ACCOUNT NO</a:t>
            </a:r>
          </a:p>
        </p:txBody>
      </p:sp>
      <p:sp>
        <p:nvSpPr>
          <p:cNvPr id="110" name="Rectangle 109"/>
          <p:cNvSpPr/>
          <p:nvPr/>
        </p:nvSpPr>
        <p:spPr>
          <a:xfrm>
            <a:off x="3761333" y="4697730"/>
            <a:ext cx="1409557" cy="334322"/>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b="1" dirty="0">
                <a:solidFill>
                  <a:schemeClr val="tx1"/>
                </a:solidFill>
              </a:rPr>
              <a:t>DESCRIPTION</a:t>
            </a:r>
          </a:p>
        </p:txBody>
      </p:sp>
      <p:sp>
        <p:nvSpPr>
          <p:cNvPr id="120" name="Rectangle 119"/>
          <p:cNvSpPr/>
          <p:nvPr/>
        </p:nvSpPr>
        <p:spPr>
          <a:xfrm>
            <a:off x="5496196" y="5212630"/>
            <a:ext cx="1116874" cy="39295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b="1" dirty="0" smtClean="0">
                <a:solidFill>
                  <a:schemeClr val="tx1"/>
                </a:solidFill>
              </a:rPr>
              <a:t>ENDING TASK</a:t>
            </a:r>
            <a:endParaRPr lang="en-GB" sz="1350" b="1" dirty="0">
              <a:solidFill>
                <a:schemeClr val="tx1"/>
              </a:solidFill>
            </a:endParaRPr>
          </a:p>
        </p:txBody>
      </p:sp>
      <p:sp>
        <p:nvSpPr>
          <p:cNvPr id="121" name="Rectangle 120"/>
          <p:cNvSpPr/>
          <p:nvPr/>
        </p:nvSpPr>
        <p:spPr>
          <a:xfrm>
            <a:off x="5496196" y="4687317"/>
            <a:ext cx="1116874" cy="29391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b="1" dirty="0">
                <a:solidFill>
                  <a:schemeClr val="tx1"/>
                </a:solidFill>
              </a:rPr>
              <a:t>ORDER ID</a:t>
            </a:r>
          </a:p>
        </p:txBody>
      </p:sp>
      <p:sp>
        <p:nvSpPr>
          <p:cNvPr id="122" name="Rectangle 121"/>
          <p:cNvSpPr/>
          <p:nvPr/>
        </p:nvSpPr>
        <p:spPr>
          <a:xfrm>
            <a:off x="5496196" y="3914983"/>
            <a:ext cx="1116874" cy="528679"/>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CONFIRM</a:t>
            </a:r>
          </a:p>
          <a:p>
            <a:pPr algn="ctr"/>
            <a:r>
              <a:rPr lang="en-GB" sz="1200" b="1" dirty="0">
                <a:solidFill>
                  <a:schemeClr val="tx1"/>
                </a:solidFill>
              </a:rPr>
              <a:t>SUMMARY TOTAL</a:t>
            </a:r>
          </a:p>
        </p:txBody>
      </p:sp>
      <p:cxnSp>
        <p:nvCxnSpPr>
          <p:cNvPr id="124" name="Straight Arrow Connector 123"/>
          <p:cNvCxnSpPr>
            <a:stCxn id="22" idx="2"/>
            <a:endCxn id="25" idx="0"/>
          </p:cNvCxnSpPr>
          <p:nvPr/>
        </p:nvCxnSpPr>
        <p:spPr>
          <a:xfrm>
            <a:off x="8059780" y="3551658"/>
            <a:ext cx="0" cy="25907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25" idx="2"/>
            <a:endCxn id="24" idx="0"/>
          </p:cNvCxnSpPr>
          <p:nvPr/>
        </p:nvCxnSpPr>
        <p:spPr>
          <a:xfrm>
            <a:off x="8059780" y="4104643"/>
            <a:ext cx="0" cy="19426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24" idx="2"/>
            <a:endCxn id="23" idx="0"/>
          </p:cNvCxnSpPr>
          <p:nvPr/>
        </p:nvCxnSpPr>
        <p:spPr>
          <a:xfrm>
            <a:off x="8059780" y="4697729"/>
            <a:ext cx="1" cy="27961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2"/>
            <a:endCxn id="6" idx="0"/>
          </p:cNvCxnSpPr>
          <p:nvPr/>
        </p:nvCxnSpPr>
        <p:spPr>
          <a:xfrm>
            <a:off x="1984736" y="1436916"/>
            <a:ext cx="0" cy="37188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6" idx="2"/>
            <a:endCxn id="8" idx="0"/>
          </p:cNvCxnSpPr>
          <p:nvPr/>
        </p:nvCxnSpPr>
        <p:spPr>
          <a:xfrm flipH="1">
            <a:off x="685800" y="2277835"/>
            <a:ext cx="1298936" cy="47822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6" idx="2"/>
            <a:endCxn id="9" idx="0"/>
          </p:cNvCxnSpPr>
          <p:nvPr/>
        </p:nvCxnSpPr>
        <p:spPr>
          <a:xfrm>
            <a:off x="1984736" y="2277835"/>
            <a:ext cx="0" cy="47822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999838" y="2268538"/>
            <a:ext cx="1328327" cy="47822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8" idx="2"/>
            <a:endCxn id="13" idx="0"/>
          </p:cNvCxnSpPr>
          <p:nvPr/>
        </p:nvCxnSpPr>
        <p:spPr>
          <a:xfrm>
            <a:off x="685799" y="3049975"/>
            <a:ext cx="0" cy="35003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9" idx="2"/>
            <a:endCxn id="12" idx="0"/>
          </p:cNvCxnSpPr>
          <p:nvPr/>
        </p:nvCxnSpPr>
        <p:spPr>
          <a:xfrm>
            <a:off x="1984736" y="3049975"/>
            <a:ext cx="0" cy="35003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0" idx="2"/>
            <a:endCxn id="11" idx="0"/>
          </p:cNvCxnSpPr>
          <p:nvPr/>
        </p:nvCxnSpPr>
        <p:spPr>
          <a:xfrm flipH="1">
            <a:off x="3313062" y="3049975"/>
            <a:ext cx="1" cy="350029"/>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3" idx="2"/>
            <a:endCxn id="14" idx="0"/>
          </p:cNvCxnSpPr>
          <p:nvPr/>
        </p:nvCxnSpPr>
        <p:spPr>
          <a:xfrm>
            <a:off x="685800" y="3693919"/>
            <a:ext cx="1298936" cy="48945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2" idx="2"/>
            <a:endCxn id="14" idx="0"/>
          </p:cNvCxnSpPr>
          <p:nvPr/>
        </p:nvCxnSpPr>
        <p:spPr>
          <a:xfrm>
            <a:off x="1984736" y="3693918"/>
            <a:ext cx="0" cy="4894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1984735" y="3693918"/>
            <a:ext cx="1328326" cy="4894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4" idx="2"/>
          </p:cNvCxnSpPr>
          <p:nvPr/>
        </p:nvCxnSpPr>
        <p:spPr>
          <a:xfrm rot="16200000" flipH="1">
            <a:off x="2820784" y="3979247"/>
            <a:ext cx="119604" cy="1791701"/>
          </a:xfrm>
          <a:prstGeom prst="bentConnector2">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22" idx="2"/>
            <a:endCxn id="121" idx="0"/>
          </p:cNvCxnSpPr>
          <p:nvPr/>
        </p:nvCxnSpPr>
        <p:spPr>
          <a:xfrm>
            <a:off x="6054633" y="4443662"/>
            <a:ext cx="0" cy="24365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21" idx="2"/>
            <a:endCxn id="120" idx="0"/>
          </p:cNvCxnSpPr>
          <p:nvPr/>
        </p:nvCxnSpPr>
        <p:spPr>
          <a:xfrm>
            <a:off x="6054633" y="4981231"/>
            <a:ext cx="0" cy="231399"/>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122" idx="0"/>
            <a:endCxn id="22" idx="1"/>
          </p:cNvCxnSpPr>
          <p:nvPr/>
        </p:nvCxnSpPr>
        <p:spPr>
          <a:xfrm rot="5400000" flipH="1" flipV="1">
            <a:off x="6489766" y="2955660"/>
            <a:ext cx="524191" cy="1394456"/>
          </a:xfrm>
          <a:prstGeom prst="bentConnector2">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7" idx="3"/>
            <a:endCxn id="15" idx="0"/>
          </p:cNvCxnSpPr>
          <p:nvPr/>
        </p:nvCxnSpPr>
        <p:spPr>
          <a:xfrm>
            <a:off x="2543172" y="1212400"/>
            <a:ext cx="1629594" cy="477200"/>
          </a:xfrm>
          <a:prstGeom prst="bentConnector2">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5" idx="3"/>
            <a:endCxn id="19" idx="1"/>
          </p:cNvCxnSpPr>
          <p:nvPr/>
        </p:nvCxnSpPr>
        <p:spPr>
          <a:xfrm flipV="1">
            <a:off x="4797335" y="1195254"/>
            <a:ext cx="679266" cy="71886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5" idx="3"/>
            <a:endCxn id="21" idx="1"/>
          </p:cNvCxnSpPr>
          <p:nvPr/>
        </p:nvCxnSpPr>
        <p:spPr>
          <a:xfrm flipV="1">
            <a:off x="4797335" y="1689600"/>
            <a:ext cx="679266" cy="22451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5" idx="3"/>
            <a:endCxn id="20" idx="1"/>
          </p:cNvCxnSpPr>
          <p:nvPr/>
        </p:nvCxnSpPr>
        <p:spPr>
          <a:xfrm>
            <a:off x="4797335" y="1914117"/>
            <a:ext cx="679266" cy="29677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5" idx="3"/>
            <a:endCxn id="18" idx="1"/>
          </p:cNvCxnSpPr>
          <p:nvPr/>
        </p:nvCxnSpPr>
        <p:spPr>
          <a:xfrm>
            <a:off x="4797335" y="1914117"/>
            <a:ext cx="679266" cy="81438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9" idx="3"/>
            <a:endCxn id="16" idx="1"/>
          </p:cNvCxnSpPr>
          <p:nvPr/>
        </p:nvCxnSpPr>
        <p:spPr>
          <a:xfrm>
            <a:off x="6828608" y="1195254"/>
            <a:ext cx="620481" cy="60109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1" idx="3"/>
            <a:endCxn id="16" idx="1"/>
          </p:cNvCxnSpPr>
          <p:nvPr/>
        </p:nvCxnSpPr>
        <p:spPr>
          <a:xfrm>
            <a:off x="6828608" y="1689600"/>
            <a:ext cx="620481" cy="10674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8" idx="3"/>
            <a:endCxn id="16" idx="1"/>
          </p:cNvCxnSpPr>
          <p:nvPr/>
        </p:nvCxnSpPr>
        <p:spPr>
          <a:xfrm flipV="1">
            <a:off x="6828608" y="1796348"/>
            <a:ext cx="620481" cy="93215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20" idx="3"/>
            <a:endCxn id="16" idx="1"/>
          </p:cNvCxnSpPr>
          <p:nvPr/>
        </p:nvCxnSpPr>
        <p:spPr>
          <a:xfrm flipV="1">
            <a:off x="6828608" y="1796348"/>
            <a:ext cx="620481" cy="414542"/>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2" name="Elbow Connector 211"/>
          <p:cNvCxnSpPr>
            <a:stCxn id="110" idx="0"/>
            <a:endCxn id="14" idx="3"/>
          </p:cNvCxnSpPr>
          <p:nvPr/>
        </p:nvCxnSpPr>
        <p:spPr>
          <a:xfrm rot="16200000" flipV="1">
            <a:off x="3405446" y="3637063"/>
            <a:ext cx="198394" cy="1922939"/>
          </a:xfrm>
          <a:prstGeom prst="bentConnector2">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endCxn id="15" idx="2"/>
          </p:cNvCxnSpPr>
          <p:nvPr/>
        </p:nvCxnSpPr>
        <p:spPr>
          <a:xfrm flipV="1">
            <a:off x="4172766" y="2138634"/>
            <a:ext cx="0" cy="236070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H="1">
            <a:off x="4797334" y="3049975"/>
            <a:ext cx="3210191"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p:nvPr/>
        </p:nvCxnSpPr>
        <p:spPr>
          <a:xfrm>
            <a:off x="4797335" y="3049975"/>
            <a:ext cx="0" cy="165607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Elbow Connector 258"/>
          <p:cNvCxnSpPr>
            <a:stCxn id="110" idx="2"/>
            <a:endCxn id="23" idx="2"/>
          </p:cNvCxnSpPr>
          <p:nvPr/>
        </p:nvCxnSpPr>
        <p:spPr>
          <a:xfrm rot="16200000" flipH="1">
            <a:off x="6143341" y="3354822"/>
            <a:ext cx="239210" cy="3593669"/>
          </a:xfrm>
          <a:prstGeom prst="bentConnector3">
            <a:avLst>
              <a:gd name="adj1" fmla="val 319117"/>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flipV="1">
            <a:off x="8007525" y="2062503"/>
            <a:ext cx="0" cy="987472"/>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6" name="TextBox 395"/>
          <p:cNvSpPr txBox="1"/>
          <p:nvPr/>
        </p:nvSpPr>
        <p:spPr>
          <a:xfrm>
            <a:off x="1150818" y="1495801"/>
            <a:ext cx="910827" cy="276999"/>
          </a:xfrm>
          <a:prstGeom prst="rect">
            <a:avLst/>
          </a:prstGeom>
          <a:noFill/>
        </p:spPr>
        <p:txBody>
          <a:bodyPr wrap="none" rtlCol="0">
            <a:spAutoFit/>
          </a:bodyPr>
          <a:lstStyle/>
          <a:p>
            <a:r>
              <a:rPr lang="en-GB" sz="1200" b="1" dirty="0"/>
              <a:t>PRE-BUILD</a:t>
            </a:r>
          </a:p>
        </p:txBody>
      </p:sp>
      <p:sp>
        <p:nvSpPr>
          <p:cNvPr id="397" name="TextBox 396"/>
          <p:cNvSpPr txBox="1"/>
          <p:nvPr/>
        </p:nvSpPr>
        <p:spPr>
          <a:xfrm>
            <a:off x="2966563" y="949690"/>
            <a:ext cx="1122423" cy="276999"/>
          </a:xfrm>
          <a:prstGeom prst="rect">
            <a:avLst/>
          </a:prstGeom>
          <a:noFill/>
        </p:spPr>
        <p:txBody>
          <a:bodyPr wrap="none" rtlCol="0">
            <a:spAutoFit/>
          </a:bodyPr>
          <a:lstStyle/>
          <a:p>
            <a:r>
              <a:rPr lang="en-GB" sz="1200" b="1" dirty="0"/>
              <a:t>CUSTOMIZED</a:t>
            </a:r>
          </a:p>
        </p:txBody>
      </p:sp>
      <p:sp>
        <p:nvSpPr>
          <p:cNvPr id="398" name="TextBox 397"/>
          <p:cNvSpPr txBox="1"/>
          <p:nvPr/>
        </p:nvSpPr>
        <p:spPr>
          <a:xfrm>
            <a:off x="4517729" y="5502660"/>
            <a:ext cx="1061509" cy="276999"/>
          </a:xfrm>
          <a:prstGeom prst="rect">
            <a:avLst/>
          </a:prstGeom>
          <a:noFill/>
        </p:spPr>
        <p:txBody>
          <a:bodyPr wrap="none" rtlCol="0">
            <a:spAutoFit/>
          </a:bodyPr>
          <a:lstStyle/>
          <a:p>
            <a:r>
              <a:rPr lang="en-GB" sz="1200" b="1" dirty="0"/>
              <a:t>CHECK-OUT</a:t>
            </a:r>
          </a:p>
        </p:txBody>
      </p:sp>
      <p:sp>
        <p:nvSpPr>
          <p:cNvPr id="61" name="Rectangle 60"/>
          <p:cNvSpPr/>
          <p:nvPr/>
        </p:nvSpPr>
        <p:spPr>
          <a:xfrm>
            <a:off x="7300997" y="6191793"/>
            <a:ext cx="1451117" cy="417297"/>
          </a:xfrm>
          <a:prstGeom prst="rect">
            <a:avLst/>
          </a:prstGeom>
          <a:solidFill>
            <a:srgbClr val="FF0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effectLst>
                  <a:outerShdw blurRad="38100" dist="19050" dir="2700000" algn="tl" rotWithShape="0">
                    <a:schemeClr val="dk1">
                      <a:alpha val="40000"/>
                    </a:schemeClr>
                  </a:outerShdw>
                </a:effectLst>
              </a:rPr>
              <a:t>BUILDmyPC</a:t>
            </a:r>
          </a:p>
        </p:txBody>
      </p:sp>
    </p:spTree>
    <p:extLst>
      <p:ext uri="{BB962C8B-B14F-4D97-AF65-F5344CB8AC3E}">
        <p14:creationId xmlns:p14="http://schemas.microsoft.com/office/powerpoint/2010/main" val="82283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2000"/>
                                        <p:tgtEl>
                                          <p:spTgt spid="11"/>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2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2000"/>
                                        <p:tgtEl>
                                          <p:spTgt spid="13"/>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heel(1)">
                                      <p:cBhvr>
                                        <p:cTn id="31" dur="2000"/>
                                        <p:tgtEl>
                                          <p:spTgt spid="14"/>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heel(1)">
                                      <p:cBhvr>
                                        <p:cTn id="34" dur="2000"/>
                                        <p:tgtEl>
                                          <p:spTgt spid="15"/>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heel(1)">
                                      <p:cBhvr>
                                        <p:cTn id="37" dur="2000"/>
                                        <p:tgtEl>
                                          <p:spTgt spid="16"/>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heel(1)">
                                      <p:cBhvr>
                                        <p:cTn id="40" dur="2000"/>
                                        <p:tgtEl>
                                          <p:spTgt spid="18"/>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heel(1)">
                                      <p:cBhvr>
                                        <p:cTn id="43" dur="2000"/>
                                        <p:tgtEl>
                                          <p:spTgt spid="19"/>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heel(1)">
                                      <p:cBhvr>
                                        <p:cTn id="46" dur="2000"/>
                                        <p:tgtEl>
                                          <p:spTgt spid="20"/>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heel(1)">
                                      <p:cBhvr>
                                        <p:cTn id="49" dur="2000"/>
                                        <p:tgtEl>
                                          <p:spTgt spid="21"/>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heel(1)">
                                      <p:cBhvr>
                                        <p:cTn id="52" dur="2000"/>
                                        <p:tgtEl>
                                          <p:spTgt spid="22"/>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heel(1)">
                                      <p:cBhvr>
                                        <p:cTn id="55" dur="2000"/>
                                        <p:tgtEl>
                                          <p:spTgt spid="23"/>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heel(1)">
                                      <p:cBhvr>
                                        <p:cTn id="58" dur="2000"/>
                                        <p:tgtEl>
                                          <p:spTgt spid="24"/>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heel(1)">
                                      <p:cBhvr>
                                        <p:cTn id="61" dur="2000"/>
                                        <p:tgtEl>
                                          <p:spTgt spid="25"/>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110"/>
                                        </p:tgtEl>
                                        <p:attrNameLst>
                                          <p:attrName>style.visibility</p:attrName>
                                        </p:attrNameLst>
                                      </p:cBhvr>
                                      <p:to>
                                        <p:strVal val="visible"/>
                                      </p:to>
                                    </p:set>
                                    <p:animEffect transition="in" filter="wheel(1)">
                                      <p:cBhvr>
                                        <p:cTn id="64" dur="2000"/>
                                        <p:tgtEl>
                                          <p:spTgt spid="110"/>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120"/>
                                        </p:tgtEl>
                                        <p:attrNameLst>
                                          <p:attrName>style.visibility</p:attrName>
                                        </p:attrNameLst>
                                      </p:cBhvr>
                                      <p:to>
                                        <p:strVal val="visible"/>
                                      </p:to>
                                    </p:set>
                                    <p:animEffect transition="in" filter="wheel(1)">
                                      <p:cBhvr>
                                        <p:cTn id="67" dur="2000"/>
                                        <p:tgtEl>
                                          <p:spTgt spid="120"/>
                                        </p:tgtEl>
                                      </p:cBhvr>
                                    </p:animEffect>
                                  </p:childTnLst>
                                </p:cTn>
                              </p:par>
                              <p:par>
                                <p:cTn id="68" presetID="21" presetClass="entr" presetSubtype="1" fill="hold" grpId="0" nodeType="withEffect">
                                  <p:stCondLst>
                                    <p:cond delay="0"/>
                                  </p:stCondLst>
                                  <p:childTnLst>
                                    <p:set>
                                      <p:cBhvr>
                                        <p:cTn id="69" dur="1" fill="hold">
                                          <p:stCondLst>
                                            <p:cond delay="0"/>
                                          </p:stCondLst>
                                        </p:cTn>
                                        <p:tgtEl>
                                          <p:spTgt spid="121"/>
                                        </p:tgtEl>
                                        <p:attrNameLst>
                                          <p:attrName>style.visibility</p:attrName>
                                        </p:attrNameLst>
                                      </p:cBhvr>
                                      <p:to>
                                        <p:strVal val="visible"/>
                                      </p:to>
                                    </p:set>
                                    <p:animEffect transition="in" filter="wheel(1)">
                                      <p:cBhvr>
                                        <p:cTn id="70" dur="2000"/>
                                        <p:tgtEl>
                                          <p:spTgt spid="121"/>
                                        </p:tgtEl>
                                      </p:cBhvr>
                                    </p:animEffect>
                                  </p:childTnLst>
                                </p:cTn>
                              </p:par>
                              <p:par>
                                <p:cTn id="71" presetID="21" presetClass="entr" presetSubtype="1" fill="hold" grpId="0" nodeType="withEffect">
                                  <p:stCondLst>
                                    <p:cond delay="0"/>
                                  </p:stCondLst>
                                  <p:childTnLst>
                                    <p:set>
                                      <p:cBhvr>
                                        <p:cTn id="72" dur="1" fill="hold">
                                          <p:stCondLst>
                                            <p:cond delay="0"/>
                                          </p:stCondLst>
                                        </p:cTn>
                                        <p:tgtEl>
                                          <p:spTgt spid="122"/>
                                        </p:tgtEl>
                                        <p:attrNameLst>
                                          <p:attrName>style.visibility</p:attrName>
                                        </p:attrNameLst>
                                      </p:cBhvr>
                                      <p:to>
                                        <p:strVal val="visible"/>
                                      </p:to>
                                    </p:set>
                                    <p:animEffect transition="in" filter="wheel(1)">
                                      <p:cBhvr>
                                        <p:cTn id="73" dur="2000"/>
                                        <p:tgtEl>
                                          <p:spTgt spid="122"/>
                                        </p:tgtEl>
                                      </p:cBhvr>
                                    </p:animEffect>
                                  </p:childTnLst>
                                </p:cTn>
                              </p:par>
                              <p:par>
                                <p:cTn id="74" presetID="21" presetClass="entr" presetSubtype="1" fill="hold" nodeType="withEffect">
                                  <p:stCondLst>
                                    <p:cond delay="0"/>
                                  </p:stCondLst>
                                  <p:childTnLst>
                                    <p:set>
                                      <p:cBhvr>
                                        <p:cTn id="75" dur="1" fill="hold">
                                          <p:stCondLst>
                                            <p:cond delay="0"/>
                                          </p:stCondLst>
                                        </p:cTn>
                                        <p:tgtEl>
                                          <p:spTgt spid="124"/>
                                        </p:tgtEl>
                                        <p:attrNameLst>
                                          <p:attrName>style.visibility</p:attrName>
                                        </p:attrNameLst>
                                      </p:cBhvr>
                                      <p:to>
                                        <p:strVal val="visible"/>
                                      </p:to>
                                    </p:set>
                                    <p:animEffect transition="in" filter="wheel(1)">
                                      <p:cBhvr>
                                        <p:cTn id="76" dur="2000"/>
                                        <p:tgtEl>
                                          <p:spTgt spid="124"/>
                                        </p:tgtEl>
                                      </p:cBhvr>
                                    </p:animEffect>
                                  </p:childTnLst>
                                </p:cTn>
                              </p:par>
                              <p:par>
                                <p:cTn id="77" presetID="21" presetClass="entr" presetSubtype="1" fill="hold" nodeType="withEffect">
                                  <p:stCondLst>
                                    <p:cond delay="0"/>
                                  </p:stCondLst>
                                  <p:childTnLst>
                                    <p:set>
                                      <p:cBhvr>
                                        <p:cTn id="78" dur="1" fill="hold">
                                          <p:stCondLst>
                                            <p:cond delay="0"/>
                                          </p:stCondLst>
                                        </p:cTn>
                                        <p:tgtEl>
                                          <p:spTgt spid="126"/>
                                        </p:tgtEl>
                                        <p:attrNameLst>
                                          <p:attrName>style.visibility</p:attrName>
                                        </p:attrNameLst>
                                      </p:cBhvr>
                                      <p:to>
                                        <p:strVal val="visible"/>
                                      </p:to>
                                    </p:set>
                                    <p:animEffect transition="in" filter="wheel(1)">
                                      <p:cBhvr>
                                        <p:cTn id="79" dur="2000"/>
                                        <p:tgtEl>
                                          <p:spTgt spid="126"/>
                                        </p:tgtEl>
                                      </p:cBhvr>
                                    </p:animEffect>
                                  </p:childTnLst>
                                </p:cTn>
                              </p:par>
                              <p:par>
                                <p:cTn id="80" presetID="21" presetClass="entr" presetSubtype="1" fill="hold" nodeType="withEffect">
                                  <p:stCondLst>
                                    <p:cond delay="0"/>
                                  </p:stCondLst>
                                  <p:childTnLst>
                                    <p:set>
                                      <p:cBhvr>
                                        <p:cTn id="81" dur="1" fill="hold">
                                          <p:stCondLst>
                                            <p:cond delay="0"/>
                                          </p:stCondLst>
                                        </p:cTn>
                                        <p:tgtEl>
                                          <p:spTgt spid="128"/>
                                        </p:tgtEl>
                                        <p:attrNameLst>
                                          <p:attrName>style.visibility</p:attrName>
                                        </p:attrNameLst>
                                      </p:cBhvr>
                                      <p:to>
                                        <p:strVal val="visible"/>
                                      </p:to>
                                    </p:set>
                                    <p:animEffect transition="in" filter="wheel(1)">
                                      <p:cBhvr>
                                        <p:cTn id="82" dur="2000"/>
                                        <p:tgtEl>
                                          <p:spTgt spid="128"/>
                                        </p:tgtEl>
                                      </p:cBhvr>
                                    </p:animEffect>
                                  </p:childTnLst>
                                </p:cTn>
                              </p:par>
                              <p:par>
                                <p:cTn id="83" presetID="21" presetClass="entr" presetSubtype="1" fill="hold"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wheel(1)">
                                      <p:cBhvr>
                                        <p:cTn id="85" dur="2000"/>
                                        <p:tgtEl>
                                          <p:spTgt spid="40"/>
                                        </p:tgtEl>
                                      </p:cBhvr>
                                    </p:animEffect>
                                  </p:childTnLst>
                                </p:cTn>
                              </p:par>
                              <p:par>
                                <p:cTn id="86" presetID="21" presetClass="entr" presetSubtype="1" fill="hold" nodeType="with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wheel(1)">
                                      <p:cBhvr>
                                        <p:cTn id="88" dur="2000"/>
                                        <p:tgtEl>
                                          <p:spTgt spid="47"/>
                                        </p:tgtEl>
                                      </p:cBhvr>
                                    </p:animEffect>
                                  </p:childTnLst>
                                </p:cTn>
                              </p:par>
                              <p:par>
                                <p:cTn id="89" presetID="21" presetClass="entr" presetSubtype="1"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wheel(1)">
                                      <p:cBhvr>
                                        <p:cTn id="91" dur="2000"/>
                                        <p:tgtEl>
                                          <p:spTgt spid="49"/>
                                        </p:tgtEl>
                                      </p:cBhvr>
                                    </p:animEffect>
                                  </p:childTnLst>
                                </p:cTn>
                              </p:par>
                              <p:par>
                                <p:cTn id="92" presetID="21" presetClass="entr" presetSubtype="1" fill="hold" nodeType="withEffect">
                                  <p:stCondLst>
                                    <p:cond delay="0"/>
                                  </p:stCondLst>
                                  <p:childTnLst>
                                    <p:set>
                                      <p:cBhvr>
                                        <p:cTn id="93" dur="1" fill="hold">
                                          <p:stCondLst>
                                            <p:cond delay="0"/>
                                          </p:stCondLst>
                                        </p:cTn>
                                        <p:tgtEl>
                                          <p:spTgt spid="51"/>
                                        </p:tgtEl>
                                        <p:attrNameLst>
                                          <p:attrName>style.visibility</p:attrName>
                                        </p:attrNameLst>
                                      </p:cBhvr>
                                      <p:to>
                                        <p:strVal val="visible"/>
                                      </p:to>
                                    </p:set>
                                    <p:animEffect transition="in" filter="wheel(1)">
                                      <p:cBhvr>
                                        <p:cTn id="94" dur="2000"/>
                                        <p:tgtEl>
                                          <p:spTgt spid="51"/>
                                        </p:tgtEl>
                                      </p:cBhvr>
                                    </p:animEffect>
                                  </p:childTnLst>
                                </p:cTn>
                              </p:par>
                              <p:par>
                                <p:cTn id="95" presetID="21" presetClass="entr" presetSubtype="1"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wheel(1)">
                                      <p:cBhvr>
                                        <p:cTn id="97" dur="2000"/>
                                        <p:tgtEl>
                                          <p:spTgt spid="53"/>
                                        </p:tgtEl>
                                      </p:cBhvr>
                                    </p:animEffect>
                                  </p:childTnLst>
                                </p:cTn>
                              </p:par>
                              <p:par>
                                <p:cTn id="98" presetID="21" presetClass="entr" presetSubtype="1" fill="hold" nodeType="withEffect">
                                  <p:stCondLst>
                                    <p:cond delay="0"/>
                                  </p:stCondLst>
                                  <p:childTnLst>
                                    <p:set>
                                      <p:cBhvr>
                                        <p:cTn id="99" dur="1" fill="hold">
                                          <p:stCondLst>
                                            <p:cond delay="0"/>
                                          </p:stCondLst>
                                        </p:cTn>
                                        <p:tgtEl>
                                          <p:spTgt spid="55"/>
                                        </p:tgtEl>
                                        <p:attrNameLst>
                                          <p:attrName>style.visibility</p:attrName>
                                        </p:attrNameLst>
                                      </p:cBhvr>
                                      <p:to>
                                        <p:strVal val="visible"/>
                                      </p:to>
                                    </p:set>
                                    <p:animEffect transition="in" filter="wheel(1)">
                                      <p:cBhvr>
                                        <p:cTn id="100" dur="2000"/>
                                        <p:tgtEl>
                                          <p:spTgt spid="55"/>
                                        </p:tgtEl>
                                      </p:cBhvr>
                                    </p:animEffect>
                                  </p:childTnLst>
                                </p:cTn>
                              </p:par>
                              <p:par>
                                <p:cTn id="101" presetID="21" presetClass="entr" presetSubtype="1" fill="hold" nodeType="withEffect">
                                  <p:stCondLst>
                                    <p:cond delay="0"/>
                                  </p:stCondLst>
                                  <p:childTnLst>
                                    <p:set>
                                      <p:cBhvr>
                                        <p:cTn id="102" dur="1" fill="hold">
                                          <p:stCondLst>
                                            <p:cond delay="0"/>
                                          </p:stCondLst>
                                        </p:cTn>
                                        <p:tgtEl>
                                          <p:spTgt spid="59"/>
                                        </p:tgtEl>
                                        <p:attrNameLst>
                                          <p:attrName>style.visibility</p:attrName>
                                        </p:attrNameLst>
                                      </p:cBhvr>
                                      <p:to>
                                        <p:strVal val="visible"/>
                                      </p:to>
                                    </p:set>
                                    <p:animEffect transition="in" filter="wheel(1)">
                                      <p:cBhvr>
                                        <p:cTn id="103" dur="2000"/>
                                        <p:tgtEl>
                                          <p:spTgt spid="59"/>
                                        </p:tgtEl>
                                      </p:cBhvr>
                                    </p:animEffect>
                                  </p:childTnLst>
                                </p:cTn>
                              </p:par>
                              <p:par>
                                <p:cTn id="104" presetID="21" presetClass="entr" presetSubtype="1" fill="hold" nodeType="with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heel(1)">
                                      <p:cBhvr>
                                        <p:cTn id="106" dur="2000"/>
                                        <p:tgtEl>
                                          <p:spTgt spid="63"/>
                                        </p:tgtEl>
                                      </p:cBhvr>
                                    </p:animEffect>
                                  </p:childTnLst>
                                </p:cTn>
                              </p:par>
                              <p:par>
                                <p:cTn id="107" presetID="21" presetClass="entr" presetSubtype="1"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wheel(1)">
                                      <p:cBhvr>
                                        <p:cTn id="109" dur="2000"/>
                                        <p:tgtEl>
                                          <p:spTgt spid="66"/>
                                        </p:tgtEl>
                                      </p:cBhvr>
                                    </p:animEffect>
                                  </p:childTnLst>
                                </p:cTn>
                              </p:par>
                              <p:par>
                                <p:cTn id="110" presetID="21" presetClass="entr" presetSubtype="1" fill="hold" nodeType="withEffect">
                                  <p:stCondLst>
                                    <p:cond delay="0"/>
                                  </p:stCondLst>
                                  <p:childTnLst>
                                    <p:set>
                                      <p:cBhvr>
                                        <p:cTn id="111" dur="1" fill="hold">
                                          <p:stCondLst>
                                            <p:cond delay="0"/>
                                          </p:stCondLst>
                                        </p:cTn>
                                        <p:tgtEl>
                                          <p:spTgt spid="69"/>
                                        </p:tgtEl>
                                        <p:attrNameLst>
                                          <p:attrName>style.visibility</p:attrName>
                                        </p:attrNameLst>
                                      </p:cBhvr>
                                      <p:to>
                                        <p:strVal val="visible"/>
                                      </p:to>
                                    </p:set>
                                    <p:animEffect transition="in" filter="wheel(1)">
                                      <p:cBhvr>
                                        <p:cTn id="112" dur="2000"/>
                                        <p:tgtEl>
                                          <p:spTgt spid="69"/>
                                        </p:tgtEl>
                                      </p:cBhvr>
                                    </p:animEffect>
                                  </p:childTnLst>
                                </p:cTn>
                              </p:par>
                              <p:par>
                                <p:cTn id="113" presetID="21" presetClass="entr" presetSubtype="1" fill="hold" nodeType="withEffect">
                                  <p:stCondLst>
                                    <p:cond delay="0"/>
                                  </p:stCondLst>
                                  <p:childTnLst>
                                    <p:set>
                                      <p:cBhvr>
                                        <p:cTn id="114" dur="1" fill="hold">
                                          <p:stCondLst>
                                            <p:cond delay="0"/>
                                          </p:stCondLst>
                                        </p:cTn>
                                        <p:tgtEl>
                                          <p:spTgt spid="71"/>
                                        </p:tgtEl>
                                        <p:attrNameLst>
                                          <p:attrName>style.visibility</p:attrName>
                                        </p:attrNameLst>
                                      </p:cBhvr>
                                      <p:to>
                                        <p:strVal val="visible"/>
                                      </p:to>
                                    </p:set>
                                    <p:animEffect transition="in" filter="wheel(1)">
                                      <p:cBhvr>
                                        <p:cTn id="115" dur="2000"/>
                                        <p:tgtEl>
                                          <p:spTgt spid="71"/>
                                        </p:tgtEl>
                                      </p:cBhvr>
                                    </p:animEffect>
                                  </p:childTnLst>
                                </p:cTn>
                              </p:par>
                              <p:par>
                                <p:cTn id="116" presetID="21" presetClass="entr" presetSubtype="1" fill="hold" nodeType="withEffect">
                                  <p:stCondLst>
                                    <p:cond delay="0"/>
                                  </p:stCondLst>
                                  <p:childTnLst>
                                    <p:set>
                                      <p:cBhvr>
                                        <p:cTn id="117" dur="1" fill="hold">
                                          <p:stCondLst>
                                            <p:cond delay="0"/>
                                          </p:stCondLst>
                                        </p:cTn>
                                        <p:tgtEl>
                                          <p:spTgt spid="77"/>
                                        </p:tgtEl>
                                        <p:attrNameLst>
                                          <p:attrName>style.visibility</p:attrName>
                                        </p:attrNameLst>
                                      </p:cBhvr>
                                      <p:to>
                                        <p:strVal val="visible"/>
                                      </p:to>
                                    </p:set>
                                    <p:animEffect transition="in" filter="wheel(1)">
                                      <p:cBhvr>
                                        <p:cTn id="118" dur="2000"/>
                                        <p:tgtEl>
                                          <p:spTgt spid="77"/>
                                        </p:tgtEl>
                                      </p:cBhvr>
                                    </p:animEffect>
                                  </p:childTnLst>
                                </p:cTn>
                              </p:par>
                              <p:par>
                                <p:cTn id="119" presetID="21" presetClass="entr" presetSubtype="1" fill="hold" nodeType="withEffect">
                                  <p:stCondLst>
                                    <p:cond delay="0"/>
                                  </p:stCondLst>
                                  <p:childTnLst>
                                    <p:set>
                                      <p:cBhvr>
                                        <p:cTn id="120" dur="1" fill="hold">
                                          <p:stCondLst>
                                            <p:cond delay="0"/>
                                          </p:stCondLst>
                                        </p:cTn>
                                        <p:tgtEl>
                                          <p:spTgt spid="79"/>
                                        </p:tgtEl>
                                        <p:attrNameLst>
                                          <p:attrName>style.visibility</p:attrName>
                                        </p:attrNameLst>
                                      </p:cBhvr>
                                      <p:to>
                                        <p:strVal val="visible"/>
                                      </p:to>
                                    </p:set>
                                    <p:animEffect transition="in" filter="wheel(1)">
                                      <p:cBhvr>
                                        <p:cTn id="121" dur="2000"/>
                                        <p:tgtEl>
                                          <p:spTgt spid="79"/>
                                        </p:tgtEl>
                                      </p:cBhvr>
                                    </p:animEffect>
                                  </p:childTnLst>
                                </p:cTn>
                              </p:par>
                              <p:par>
                                <p:cTn id="122" presetID="21" presetClass="entr" presetSubtype="1" fill="hold" nodeType="withEffect">
                                  <p:stCondLst>
                                    <p:cond delay="0"/>
                                  </p:stCondLst>
                                  <p:childTnLst>
                                    <p:set>
                                      <p:cBhvr>
                                        <p:cTn id="123" dur="1" fill="hold">
                                          <p:stCondLst>
                                            <p:cond delay="0"/>
                                          </p:stCondLst>
                                        </p:cTn>
                                        <p:tgtEl>
                                          <p:spTgt spid="83"/>
                                        </p:tgtEl>
                                        <p:attrNameLst>
                                          <p:attrName>style.visibility</p:attrName>
                                        </p:attrNameLst>
                                      </p:cBhvr>
                                      <p:to>
                                        <p:strVal val="visible"/>
                                      </p:to>
                                    </p:set>
                                    <p:animEffect transition="in" filter="wheel(1)">
                                      <p:cBhvr>
                                        <p:cTn id="124" dur="2000"/>
                                        <p:tgtEl>
                                          <p:spTgt spid="83"/>
                                        </p:tgtEl>
                                      </p:cBhvr>
                                    </p:animEffect>
                                  </p:childTnLst>
                                </p:cTn>
                              </p:par>
                              <p:par>
                                <p:cTn id="125" presetID="21" presetClass="entr" presetSubtype="1" fill="hold" nodeType="withEffect">
                                  <p:stCondLst>
                                    <p:cond delay="0"/>
                                  </p:stCondLst>
                                  <p:childTnLst>
                                    <p:set>
                                      <p:cBhvr>
                                        <p:cTn id="126" dur="1" fill="hold">
                                          <p:stCondLst>
                                            <p:cond delay="0"/>
                                          </p:stCondLst>
                                        </p:cTn>
                                        <p:tgtEl>
                                          <p:spTgt spid="106"/>
                                        </p:tgtEl>
                                        <p:attrNameLst>
                                          <p:attrName>style.visibility</p:attrName>
                                        </p:attrNameLst>
                                      </p:cBhvr>
                                      <p:to>
                                        <p:strVal val="visible"/>
                                      </p:to>
                                    </p:set>
                                    <p:animEffect transition="in" filter="wheel(1)">
                                      <p:cBhvr>
                                        <p:cTn id="127" dur="2000"/>
                                        <p:tgtEl>
                                          <p:spTgt spid="106"/>
                                        </p:tgtEl>
                                      </p:cBhvr>
                                    </p:animEffect>
                                  </p:childTnLst>
                                </p:cTn>
                              </p:par>
                              <p:par>
                                <p:cTn id="128" presetID="21" presetClass="entr" presetSubtype="1" fill="hold" nodeType="withEffect">
                                  <p:stCondLst>
                                    <p:cond delay="0"/>
                                  </p:stCondLst>
                                  <p:childTnLst>
                                    <p:set>
                                      <p:cBhvr>
                                        <p:cTn id="129" dur="1" fill="hold">
                                          <p:stCondLst>
                                            <p:cond delay="0"/>
                                          </p:stCondLst>
                                        </p:cTn>
                                        <p:tgtEl>
                                          <p:spTgt spid="112"/>
                                        </p:tgtEl>
                                        <p:attrNameLst>
                                          <p:attrName>style.visibility</p:attrName>
                                        </p:attrNameLst>
                                      </p:cBhvr>
                                      <p:to>
                                        <p:strVal val="visible"/>
                                      </p:to>
                                    </p:set>
                                    <p:animEffect transition="in" filter="wheel(1)">
                                      <p:cBhvr>
                                        <p:cTn id="130" dur="2000"/>
                                        <p:tgtEl>
                                          <p:spTgt spid="112"/>
                                        </p:tgtEl>
                                      </p:cBhvr>
                                    </p:animEffect>
                                  </p:childTnLst>
                                </p:cTn>
                              </p:par>
                              <p:par>
                                <p:cTn id="131" presetID="21" presetClass="entr" presetSubtype="1" fill="hold" nodeType="withEffect">
                                  <p:stCondLst>
                                    <p:cond delay="0"/>
                                  </p:stCondLst>
                                  <p:childTnLst>
                                    <p:set>
                                      <p:cBhvr>
                                        <p:cTn id="132" dur="1" fill="hold">
                                          <p:stCondLst>
                                            <p:cond delay="0"/>
                                          </p:stCondLst>
                                        </p:cTn>
                                        <p:tgtEl>
                                          <p:spTgt spid="114"/>
                                        </p:tgtEl>
                                        <p:attrNameLst>
                                          <p:attrName>style.visibility</p:attrName>
                                        </p:attrNameLst>
                                      </p:cBhvr>
                                      <p:to>
                                        <p:strVal val="visible"/>
                                      </p:to>
                                    </p:set>
                                    <p:animEffect transition="in" filter="wheel(1)">
                                      <p:cBhvr>
                                        <p:cTn id="133" dur="2000"/>
                                        <p:tgtEl>
                                          <p:spTgt spid="114"/>
                                        </p:tgtEl>
                                      </p:cBhvr>
                                    </p:animEffect>
                                  </p:childTnLst>
                                </p:cTn>
                              </p:par>
                              <p:par>
                                <p:cTn id="134" presetID="21" presetClass="entr" presetSubtype="1" fill="hold" nodeType="withEffect">
                                  <p:stCondLst>
                                    <p:cond delay="0"/>
                                  </p:stCondLst>
                                  <p:childTnLst>
                                    <p:set>
                                      <p:cBhvr>
                                        <p:cTn id="135" dur="1" fill="hold">
                                          <p:stCondLst>
                                            <p:cond delay="0"/>
                                          </p:stCondLst>
                                        </p:cTn>
                                        <p:tgtEl>
                                          <p:spTgt spid="117"/>
                                        </p:tgtEl>
                                        <p:attrNameLst>
                                          <p:attrName>style.visibility</p:attrName>
                                        </p:attrNameLst>
                                      </p:cBhvr>
                                      <p:to>
                                        <p:strVal val="visible"/>
                                      </p:to>
                                    </p:set>
                                    <p:animEffect transition="in" filter="wheel(1)">
                                      <p:cBhvr>
                                        <p:cTn id="136" dur="2000"/>
                                        <p:tgtEl>
                                          <p:spTgt spid="117"/>
                                        </p:tgtEl>
                                      </p:cBhvr>
                                    </p:animEffect>
                                  </p:childTnLst>
                                </p:cTn>
                              </p:par>
                              <p:par>
                                <p:cTn id="137" presetID="21" presetClass="entr" presetSubtype="1" fill="hold" nodeType="withEffect">
                                  <p:stCondLst>
                                    <p:cond delay="0"/>
                                  </p:stCondLst>
                                  <p:childTnLst>
                                    <p:set>
                                      <p:cBhvr>
                                        <p:cTn id="138" dur="1" fill="hold">
                                          <p:stCondLst>
                                            <p:cond delay="0"/>
                                          </p:stCondLst>
                                        </p:cTn>
                                        <p:tgtEl>
                                          <p:spTgt spid="123"/>
                                        </p:tgtEl>
                                        <p:attrNameLst>
                                          <p:attrName>style.visibility</p:attrName>
                                        </p:attrNameLst>
                                      </p:cBhvr>
                                      <p:to>
                                        <p:strVal val="visible"/>
                                      </p:to>
                                    </p:set>
                                    <p:animEffect transition="in" filter="wheel(1)">
                                      <p:cBhvr>
                                        <p:cTn id="139" dur="2000"/>
                                        <p:tgtEl>
                                          <p:spTgt spid="123"/>
                                        </p:tgtEl>
                                      </p:cBhvr>
                                    </p:animEffect>
                                  </p:childTnLst>
                                </p:cTn>
                              </p:par>
                              <p:par>
                                <p:cTn id="140" presetID="21" presetClass="entr" presetSubtype="1" fill="hold" nodeType="withEffect">
                                  <p:stCondLst>
                                    <p:cond delay="0"/>
                                  </p:stCondLst>
                                  <p:childTnLst>
                                    <p:set>
                                      <p:cBhvr>
                                        <p:cTn id="141" dur="1" fill="hold">
                                          <p:stCondLst>
                                            <p:cond delay="0"/>
                                          </p:stCondLst>
                                        </p:cTn>
                                        <p:tgtEl>
                                          <p:spTgt spid="127"/>
                                        </p:tgtEl>
                                        <p:attrNameLst>
                                          <p:attrName>style.visibility</p:attrName>
                                        </p:attrNameLst>
                                      </p:cBhvr>
                                      <p:to>
                                        <p:strVal val="visible"/>
                                      </p:to>
                                    </p:set>
                                    <p:animEffect transition="in" filter="wheel(1)">
                                      <p:cBhvr>
                                        <p:cTn id="142" dur="2000"/>
                                        <p:tgtEl>
                                          <p:spTgt spid="127"/>
                                        </p:tgtEl>
                                      </p:cBhvr>
                                    </p:animEffect>
                                  </p:childTnLst>
                                </p:cTn>
                              </p:par>
                              <p:par>
                                <p:cTn id="143" presetID="21" presetClass="entr" presetSubtype="1" fill="hold" nodeType="withEffect">
                                  <p:stCondLst>
                                    <p:cond delay="0"/>
                                  </p:stCondLst>
                                  <p:childTnLst>
                                    <p:set>
                                      <p:cBhvr>
                                        <p:cTn id="144" dur="1" fill="hold">
                                          <p:stCondLst>
                                            <p:cond delay="0"/>
                                          </p:stCondLst>
                                        </p:cTn>
                                        <p:tgtEl>
                                          <p:spTgt spid="130"/>
                                        </p:tgtEl>
                                        <p:attrNameLst>
                                          <p:attrName>style.visibility</p:attrName>
                                        </p:attrNameLst>
                                      </p:cBhvr>
                                      <p:to>
                                        <p:strVal val="visible"/>
                                      </p:to>
                                    </p:set>
                                    <p:animEffect transition="in" filter="wheel(1)">
                                      <p:cBhvr>
                                        <p:cTn id="145" dur="2000"/>
                                        <p:tgtEl>
                                          <p:spTgt spid="130"/>
                                        </p:tgtEl>
                                      </p:cBhvr>
                                    </p:animEffect>
                                  </p:childTnLst>
                                </p:cTn>
                              </p:par>
                              <p:par>
                                <p:cTn id="146" presetID="21" presetClass="entr" presetSubtype="1" fill="hold" nodeType="withEffect">
                                  <p:stCondLst>
                                    <p:cond delay="0"/>
                                  </p:stCondLst>
                                  <p:childTnLst>
                                    <p:set>
                                      <p:cBhvr>
                                        <p:cTn id="147" dur="1" fill="hold">
                                          <p:stCondLst>
                                            <p:cond delay="0"/>
                                          </p:stCondLst>
                                        </p:cTn>
                                        <p:tgtEl>
                                          <p:spTgt spid="133"/>
                                        </p:tgtEl>
                                        <p:attrNameLst>
                                          <p:attrName>style.visibility</p:attrName>
                                        </p:attrNameLst>
                                      </p:cBhvr>
                                      <p:to>
                                        <p:strVal val="visible"/>
                                      </p:to>
                                    </p:set>
                                    <p:animEffect transition="in" filter="wheel(1)">
                                      <p:cBhvr>
                                        <p:cTn id="148" dur="2000"/>
                                        <p:tgtEl>
                                          <p:spTgt spid="133"/>
                                        </p:tgtEl>
                                      </p:cBhvr>
                                    </p:animEffect>
                                  </p:childTnLst>
                                </p:cTn>
                              </p:par>
                              <p:par>
                                <p:cTn id="149" presetID="21" presetClass="entr" presetSubtype="1" fill="hold" nodeType="withEffect">
                                  <p:stCondLst>
                                    <p:cond delay="0"/>
                                  </p:stCondLst>
                                  <p:childTnLst>
                                    <p:set>
                                      <p:cBhvr>
                                        <p:cTn id="150" dur="1" fill="hold">
                                          <p:stCondLst>
                                            <p:cond delay="0"/>
                                          </p:stCondLst>
                                        </p:cTn>
                                        <p:tgtEl>
                                          <p:spTgt spid="135"/>
                                        </p:tgtEl>
                                        <p:attrNameLst>
                                          <p:attrName>style.visibility</p:attrName>
                                        </p:attrNameLst>
                                      </p:cBhvr>
                                      <p:to>
                                        <p:strVal val="visible"/>
                                      </p:to>
                                    </p:set>
                                    <p:animEffect transition="in" filter="wheel(1)">
                                      <p:cBhvr>
                                        <p:cTn id="151" dur="2000"/>
                                        <p:tgtEl>
                                          <p:spTgt spid="135"/>
                                        </p:tgtEl>
                                      </p:cBhvr>
                                    </p:animEffect>
                                  </p:childTnLst>
                                </p:cTn>
                              </p:par>
                              <p:par>
                                <p:cTn id="152" presetID="21" presetClass="entr" presetSubtype="1" fill="hold" nodeType="withEffect">
                                  <p:stCondLst>
                                    <p:cond delay="0"/>
                                  </p:stCondLst>
                                  <p:childTnLst>
                                    <p:set>
                                      <p:cBhvr>
                                        <p:cTn id="153" dur="1" fill="hold">
                                          <p:stCondLst>
                                            <p:cond delay="0"/>
                                          </p:stCondLst>
                                        </p:cTn>
                                        <p:tgtEl>
                                          <p:spTgt spid="212"/>
                                        </p:tgtEl>
                                        <p:attrNameLst>
                                          <p:attrName>style.visibility</p:attrName>
                                        </p:attrNameLst>
                                      </p:cBhvr>
                                      <p:to>
                                        <p:strVal val="visible"/>
                                      </p:to>
                                    </p:set>
                                    <p:animEffect transition="in" filter="wheel(1)">
                                      <p:cBhvr>
                                        <p:cTn id="154" dur="2000"/>
                                        <p:tgtEl>
                                          <p:spTgt spid="212"/>
                                        </p:tgtEl>
                                      </p:cBhvr>
                                    </p:animEffect>
                                  </p:childTnLst>
                                </p:cTn>
                              </p:par>
                              <p:par>
                                <p:cTn id="155" presetID="21" presetClass="entr" presetSubtype="1" fill="hold" nodeType="withEffect">
                                  <p:stCondLst>
                                    <p:cond delay="0"/>
                                  </p:stCondLst>
                                  <p:childTnLst>
                                    <p:set>
                                      <p:cBhvr>
                                        <p:cTn id="156" dur="1" fill="hold">
                                          <p:stCondLst>
                                            <p:cond delay="0"/>
                                          </p:stCondLst>
                                        </p:cTn>
                                        <p:tgtEl>
                                          <p:spTgt spid="227"/>
                                        </p:tgtEl>
                                        <p:attrNameLst>
                                          <p:attrName>style.visibility</p:attrName>
                                        </p:attrNameLst>
                                      </p:cBhvr>
                                      <p:to>
                                        <p:strVal val="visible"/>
                                      </p:to>
                                    </p:set>
                                    <p:animEffect transition="in" filter="wheel(1)">
                                      <p:cBhvr>
                                        <p:cTn id="157" dur="2000"/>
                                        <p:tgtEl>
                                          <p:spTgt spid="227"/>
                                        </p:tgtEl>
                                      </p:cBhvr>
                                    </p:animEffect>
                                  </p:childTnLst>
                                </p:cTn>
                              </p:par>
                              <p:par>
                                <p:cTn id="158" presetID="21" presetClass="entr" presetSubtype="1" fill="hold" nodeType="withEffect">
                                  <p:stCondLst>
                                    <p:cond delay="0"/>
                                  </p:stCondLst>
                                  <p:childTnLst>
                                    <p:set>
                                      <p:cBhvr>
                                        <p:cTn id="159" dur="1" fill="hold">
                                          <p:stCondLst>
                                            <p:cond delay="0"/>
                                          </p:stCondLst>
                                        </p:cTn>
                                        <p:tgtEl>
                                          <p:spTgt spid="251"/>
                                        </p:tgtEl>
                                        <p:attrNameLst>
                                          <p:attrName>style.visibility</p:attrName>
                                        </p:attrNameLst>
                                      </p:cBhvr>
                                      <p:to>
                                        <p:strVal val="visible"/>
                                      </p:to>
                                    </p:set>
                                    <p:animEffect transition="in" filter="wheel(1)">
                                      <p:cBhvr>
                                        <p:cTn id="160" dur="2000"/>
                                        <p:tgtEl>
                                          <p:spTgt spid="251"/>
                                        </p:tgtEl>
                                      </p:cBhvr>
                                    </p:animEffect>
                                  </p:childTnLst>
                                </p:cTn>
                              </p:par>
                              <p:par>
                                <p:cTn id="161" presetID="21" presetClass="entr" presetSubtype="1" fill="hold" nodeType="withEffect">
                                  <p:stCondLst>
                                    <p:cond delay="0"/>
                                  </p:stCondLst>
                                  <p:childTnLst>
                                    <p:set>
                                      <p:cBhvr>
                                        <p:cTn id="162" dur="1" fill="hold">
                                          <p:stCondLst>
                                            <p:cond delay="0"/>
                                          </p:stCondLst>
                                        </p:cTn>
                                        <p:tgtEl>
                                          <p:spTgt spid="253"/>
                                        </p:tgtEl>
                                        <p:attrNameLst>
                                          <p:attrName>style.visibility</p:attrName>
                                        </p:attrNameLst>
                                      </p:cBhvr>
                                      <p:to>
                                        <p:strVal val="visible"/>
                                      </p:to>
                                    </p:set>
                                    <p:animEffect transition="in" filter="wheel(1)">
                                      <p:cBhvr>
                                        <p:cTn id="163" dur="2000"/>
                                        <p:tgtEl>
                                          <p:spTgt spid="253"/>
                                        </p:tgtEl>
                                      </p:cBhvr>
                                    </p:animEffect>
                                  </p:childTnLst>
                                </p:cTn>
                              </p:par>
                              <p:par>
                                <p:cTn id="164" presetID="21" presetClass="entr" presetSubtype="1" fill="hold" nodeType="withEffect">
                                  <p:stCondLst>
                                    <p:cond delay="0"/>
                                  </p:stCondLst>
                                  <p:childTnLst>
                                    <p:set>
                                      <p:cBhvr>
                                        <p:cTn id="165" dur="1" fill="hold">
                                          <p:stCondLst>
                                            <p:cond delay="0"/>
                                          </p:stCondLst>
                                        </p:cTn>
                                        <p:tgtEl>
                                          <p:spTgt spid="259"/>
                                        </p:tgtEl>
                                        <p:attrNameLst>
                                          <p:attrName>style.visibility</p:attrName>
                                        </p:attrNameLst>
                                      </p:cBhvr>
                                      <p:to>
                                        <p:strVal val="visible"/>
                                      </p:to>
                                    </p:set>
                                    <p:animEffect transition="in" filter="wheel(1)">
                                      <p:cBhvr>
                                        <p:cTn id="166" dur="2000"/>
                                        <p:tgtEl>
                                          <p:spTgt spid="259"/>
                                        </p:tgtEl>
                                      </p:cBhvr>
                                    </p:animEffect>
                                  </p:childTnLst>
                                </p:cTn>
                              </p:par>
                              <p:par>
                                <p:cTn id="167" presetID="21" presetClass="entr" presetSubtype="1" fill="hold" nodeType="withEffect">
                                  <p:stCondLst>
                                    <p:cond delay="0"/>
                                  </p:stCondLst>
                                  <p:childTnLst>
                                    <p:set>
                                      <p:cBhvr>
                                        <p:cTn id="168" dur="1" fill="hold">
                                          <p:stCondLst>
                                            <p:cond delay="0"/>
                                          </p:stCondLst>
                                        </p:cTn>
                                        <p:tgtEl>
                                          <p:spTgt spid="351"/>
                                        </p:tgtEl>
                                        <p:attrNameLst>
                                          <p:attrName>style.visibility</p:attrName>
                                        </p:attrNameLst>
                                      </p:cBhvr>
                                      <p:to>
                                        <p:strVal val="visible"/>
                                      </p:to>
                                    </p:set>
                                    <p:animEffect transition="in" filter="wheel(1)">
                                      <p:cBhvr>
                                        <p:cTn id="169" dur="2000"/>
                                        <p:tgtEl>
                                          <p:spTgt spid="351"/>
                                        </p:tgtEl>
                                      </p:cBhvr>
                                    </p:animEffect>
                                  </p:childTnLst>
                                </p:cTn>
                              </p:par>
                              <p:par>
                                <p:cTn id="170" presetID="21" presetClass="entr" presetSubtype="1" fill="hold" grpId="0" nodeType="withEffect">
                                  <p:stCondLst>
                                    <p:cond delay="0"/>
                                  </p:stCondLst>
                                  <p:childTnLst>
                                    <p:set>
                                      <p:cBhvr>
                                        <p:cTn id="171" dur="1" fill="hold">
                                          <p:stCondLst>
                                            <p:cond delay="0"/>
                                          </p:stCondLst>
                                        </p:cTn>
                                        <p:tgtEl>
                                          <p:spTgt spid="396"/>
                                        </p:tgtEl>
                                        <p:attrNameLst>
                                          <p:attrName>style.visibility</p:attrName>
                                        </p:attrNameLst>
                                      </p:cBhvr>
                                      <p:to>
                                        <p:strVal val="visible"/>
                                      </p:to>
                                    </p:set>
                                    <p:animEffect transition="in" filter="wheel(1)">
                                      <p:cBhvr>
                                        <p:cTn id="172" dur="2000"/>
                                        <p:tgtEl>
                                          <p:spTgt spid="396"/>
                                        </p:tgtEl>
                                      </p:cBhvr>
                                    </p:animEffect>
                                  </p:childTnLst>
                                </p:cTn>
                              </p:par>
                              <p:par>
                                <p:cTn id="173" presetID="21" presetClass="entr" presetSubtype="1" fill="hold" grpId="0" nodeType="withEffect">
                                  <p:stCondLst>
                                    <p:cond delay="0"/>
                                  </p:stCondLst>
                                  <p:childTnLst>
                                    <p:set>
                                      <p:cBhvr>
                                        <p:cTn id="174" dur="1" fill="hold">
                                          <p:stCondLst>
                                            <p:cond delay="0"/>
                                          </p:stCondLst>
                                        </p:cTn>
                                        <p:tgtEl>
                                          <p:spTgt spid="397"/>
                                        </p:tgtEl>
                                        <p:attrNameLst>
                                          <p:attrName>style.visibility</p:attrName>
                                        </p:attrNameLst>
                                      </p:cBhvr>
                                      <p:to>
                                        <p:strVal val="visible"/>
                                      </p:to>
                                    </p:set>
                                    <p:animEffect transition="in" filter="wheel(1)">
                                      <p:cBhvr>
                                        <p:cTn id="175" dur="2000"/>
                                        <p:tgtEl>
                                          <p:spTgt spid="397"/>
                                        </p:tgtEl>
                                      </p:cBhvr>
                                    </p:animEffect>
                                  </p:childTnLst>
                                </p:cTn>
                              </p:par>
                              <p:par>
                                <p:cTn id="176" presetID="21" presetClass="entr" presetSubtype="1" fill="hold" grpId="0" nodeType="withEffect">
                                  <p:stCondLst>
                                    <p:cond delay="0"/>
                                  </p:stCondLst>
                                  <p:childTnLst>
                                    <p:set>
                                      <p:cBhvr>
                                        <p:cTn id="177" dur="1" fill="hold">
                                          <p:stCondLst>
                                            <p:cond delay="0"/>
                                          </p:stCondLst>
                                        </p:cTn>
                                        <p:tgtEl>
                                          <p:spTgt spid="398"/>
                                        </p:tgtEl>
                                        <p:attrNameLst>
                                          <p:attrName>style.visibility</p:attrName>
                                        </p:attrNameLst>
                                      </p:cBhvr>
                                      <p:to>
                                        <p:strVal val="visible"/>
                                      </p:to>
                                    </p:set>
                                    <p:animEffect transition="in" filter="wheel(1)">
                                      <p:cBhvr>
                                        <p:cTn id="178" dur="2000"/>
                                        <p:tgtEl>
                                          <p:spTgt spid="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P spid="110" grpId="0" animBg="1"/>
      <p:bldP spid="120" grpId="0" animBg="1"/>
      <p:bldP spid="121" grpId="0" animBg="1"/>
      <p:bldP spid="122" grpId="0" animBg="1"/>
      <p:bldP spid="396" grpId="0"/>
      <p:bldP spid="397" grpId="0"/>
      <p:bldP spid="39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UNIQUE FEATURES OF THE PRODUCT</a:t>
            </a:r>
            <a:endParaRPr lang="en-GB" b="1" dirty="0"/>
          </a:p>
        </p:txBody>
      </p:sp>
      <p:sp>
        <p:nvSpPr>
          <p:cNvPr id="3" name="Content Placeholder 2"/>
          <p:cNvSpPr>
            <a:spLocks noGrp="1"/>
          </p:cNvSpPr>
          <p:nvPr>
            <p:ph idx="1"/>
          </p:nvPr>
        </p:nvSpPr>
        <p:spPr/>
        <p:txBody>
          <a:bodyPr>
            <a:normAutofit/>
          </a:bodyPr>
          <a:lstStyle/>
          <a:p>
            <a:r>
              <a:rPr lang="en-GB" sz="2800" b="1" dirty="0" smtClean="0"/>
              <a:t>Design, Assembly and Delivery all in a single platform</a:t>
            </a:r>
          </a:p>
          <a:p>
            <a:r>
              <a:rPr lang="en-GB" sz="2800" b="1" dirty="0" smtClean="0"/>
              <a:t>Assures compatibility of all the components</a:t>
            </a:r>
          </a:p>
          <a:p>
            <a:r>
              <a:rPr lang="en-GB" sz="2800" b="1" dirty="0" smtClean="0"/>
              <a:t> Provides PCs at cost lower than others</a:t>
            </a:r>
          </a:p>
          <a:p>
            <a:r>
              <a:rPr lang="en-GB" sz="2800" b="1" dirty="0" smtClean="0"/>
              <a:t>Full control of customizability to customers</a:t>
            </a:r>
            <a:endParaRPr lang="en-GB" sz="2800" b="1" dirty="0"/>
          </a:p>
        </p:txBody>
      </p:sp>
      <p:sp>
        <p:nvSpPr>
          <p:cNvPr id="4" name="Rectangle 3"/>
          <p:cNvSpPr/>
          <p:nvPr/>
        </p:nvSpPr>
        <p:spPr>
          <a:xfrm>
            <a:off x="7379375" y="6248406"/>
            <a:ext cx="1451117" cy="417297"/>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effectLst>
                  <a:outerShdw blurRad="38100" dist="19050" dir="2700000" algn="tl" rotWithShape="0">
                    <a:schemeClr val="dk1">
                      <a:alpha val="40000"/>
                    </a:schemeClr>
                  </a:outerShdw>
                </a:effectLst>
              </a:rPr>
              <a:t>BUILDmyPC</a:t>
            </a:r>
          </a:p>
        </p:txBody>
      </p:sp>
    </p:spTree>
    <p:extLst>
      <p:ext uri="{BB962C8B-B14F-4D97-AF65-F5344CB8AC3E}">
        <p14:creationId xmlns:p14="http://schemas.microsoft.com/office/powerpoint/2010/main" val="3819021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36842"/>
          <a:stretch/>
        </p:blipFill>
        <p:spPr>
          <a:xfrm>
            <a:off x="0" y="0"/>
            <a:ext cx="9144000" cy="6858000"/>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b="86184"/>
          <a:stretch/>
        </p:blipFill>
        <p:spPr>
          <a:xfrm>
            <a:off x="0" y="3043991"/>
            <a:ext cx="9144000" cy="589464"/>
          </a:xfrm>
          <a:prstGeom prst="rect">
            <a:avLst/>
          </a:prstGeom>
        </p:spPr>
      </p:pic>
      <p:sp>
        <p:nvSpPr>
          <p:cNvPr id="2" name="Title 1"/>
          <p:cNvSpPr>
            <a:spLocks noGrp="1"/>
          </p:cNvSpPr>
          <p:nvPr>
            <p:ph type="title"/>
          </p:nvPr>
        </p:nvSpPr>
        <p:spPr>
          <a:xfrm>
            <a:off x="553453" y="3043990"/>
            <a:ext cx="8229600" cy="541338"/>
          </a:xfrm>
        </p:spPr>
        <p:txBody>
          <a:bodyPr>
            <a:noAutofit/>
          </a:bodyPr>
          <a:lstStyle/>
          <a:p>
            <a:r>
              <a:rPr lang="en-US" sz="9600" dirty="0" smtClean="0">
                <a:solidFill>
                  <a:schemeClr val="bg2"/>
                </a:solidFill>
              </a:rPr>
              <a:t>SWOT ANALYSIS</a:t>
            </a:r>
            <a:endParaRPr lang="en-US" sz="9600" dirty="0">
              <a:solidFill>
                <a:schemeClr val="bg2"/>
              </a:solidFill>
            </a:endParaRPr>
          </a:p>
        </p:txBody>
      </p:sp>
    </p:spTree>
    <p:extLst>
      <p:ext uri="{BB962C8B-B14F-4D97-AF65-F5344CB8AC3E}">
        <p14:creationId xmlns:p14="http://schemas.microsoft.com/office/powerpoint/2010/main" val="173751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84" y="705351"/>
            <a:ext cx="7387390" cy="4155406"/>
          </a:xfrm>
          <a:prstGeom prst="rect">
            <a:avLst/>
          </a:prstGeom>
        </p:spPr>
      </p:pic>
      <p:sp>
        <p:nvSpPr>
          <p:cNvPr id="5" name="TextBox 4"/>
          <p:cNvSpPr txBox="1"/>
          <p:nvPr/>
        </p:nvSpPr>
        <p:spPr>
          <a:xfrm>
            <a:off x="5125452" y="414636"/>
            <a:ext cx="374182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t>
            </a:r>
            <a:r>
              <a:rPr lang="en-US" dirty="0" smtClean="0"/>
              <a:t>Only </a:t>
            </a:r>
            <a:r>
              <a:rPr lang="en-US" dirty="0" smtClean="0"/>
              <a:t>website for designing, assembling and delivering PCs</a:t>
            </a:r>
          </a:p>
          <a:p>
            <a:pPr marL="285750" indent="-285750">
              <a:buFont typeface="Arial" panose="020B0604020202020204" pitchFamily="34" charset="0"/>
              <a:buChar char="•"/>
            </a:pPr>
            <a:r>
              <a:rPr lang="en-US" dirty="0" smtClean="0"/>
              <a:t>Confidence of compatibility for customers</a:t>
            </a:r>
          </a:p>
          <a:p>
            <a:pPr marL="285750" indent="-285750">
              <a:buFont typeface="Arial" panose="020B0604020202020204" pitchFamily="34" charset="0"/>
              <a:buChar char="•"/>
            </a:pPr>
            <a:r>
              <a:rPr lang="en-US" dirty="0" smtClean="0"/>
              <a:t>Provides a unified platform for building custom PCs</a:t>
            </a:r>
          </a:p>
          <a:p>
            <a:pPr marL="285750" indent="-285750">
              <a:buFont typeface="Arial" panose="020B0604020202020204" pitchFamily="34" charset="0"/>
              <a:buChar char="•"/>
            </a:pPr>
            <a:endParaRPr lang="en-US" dirty="0"/>
          </a:p>
        </p:txBody>
      </p:sp>
      <p:sp>
        <p:nvSpPr>
          <p:cNvPr id="6" name="TextBox 5"/>
          <p:cNvSpPr txBox="1"/>
          <p:nvPr/>
        </p:nvSpPr>
        <p:spPr>
          <a:xfrm>
            <a:off x="5281863" y="3657600"/>
            <a:ext cx="358541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New concept may be vulnerable to issues like component failure</a:t>
            </a:r>
          </a:p>
          <a:p>
            <a:pPr marL="285750" indent="-285750">
              <a:buFont typeface="Arial" panose="020B0604020202020204" pitchFamily="34" charset="0"/>
              <a:buChar char="•"/>
            </a:pPr>
            <a:r>
              <a:rPr lang="en-US" dirty="0" smtClean="0"/>
              <a:t>Delivery issues due to large size of product</a:t>
            </a:r>
          </a:p>
          <a:p>
            <a:endParaRPr lang="en-US" dirty="0"/>
          </a:p>
        </p:txBody>
      </p:sp>
      <p:sp>
        <p:nvSpPr>
          <p:cNvPr id="7" name="TextBox 6"/>
          <p:cNvSpPr txBox="1"/>
          <p:nvPr/>
        </p:nvSpPr>
        <p:spPr>
          <a:xfrm>
            <a:off x="433137" y="3801979"/>
            <a:ext cx="2971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Opportunity for providing even more types of PCs</a:t>
            </a:r>
          </a:p>
          <a:p>
            <a:pPr marL="285750" indent="-285750">
              <a:buFont typeface="Arial" panose="020B0604020202020204" pitchFamily="34" charset="0"/>
              <a:buChar char="•"/>
            </a:pPr>
            <a:r>
              <a:rPr lang="en-US" dirty="0" smtClean="0"/>
              <a:t>Increase capacity of assembly</a:t>
            </a:r>
            <a:endParaRPr lang="en-US" dirty="0"/>
          </a:p>
        </p:txBody>
      </p:sp>
      <p:sp>
        <p:nvSpPr>
          <p:cNvPr id="8" name="TextBox 7"/>
          <p:cNvSpPr txBox="1"/>
          <p:nvPr/>
        </p:nvSpPr>
        <p:spPr>
          <a:xfrm>
            <a:off x="144379" y="563800"/>
            <a:ext cx="3031957"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Consumers are moving towards laptops and smart phones</a:t>
            </a:r>
          </a:p>
          <a:p>
            <a:pPr marL="285750" indent="-285750">
              <a:buFont typeface="Arial" panose="020B0604020202020204" pitchFamily="34" charset="0"/>
              <a:buChar char="•"/>
            </a:pPr>
            <a:r>
              <a:rPr lang="en-US" dirty="0" smtClean="0"/>
              <a:t>Similar services provided in the market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3970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01783" y="1384663"/>
            <a:ext cx="6531428" cy="1502228"/>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http://www.digitalstorm.com/unlocked/images/articles/Nav/articles/gamingcomput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389" y="4388628"/>
            <a:ext cx="4006988" cy="18815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olotilo.com/wp-content/uploads/2016/08/custom-comp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738" y="4388628"/>
            <a:ext cx="2286000" cy="19716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276237" y="1386729"/>
            <a:ext cx="6434775" cy="1446550"/>
          </a:xfrm>
          <a:prstGeom prst="rect">
            <a:avLst/>
          </a:prstGeom>
          <a:noFill/>
        </p:spPr>
        <p:txBody>
          <a:bodyPr wrap="none" lIns="91440" tIns="45720" rIns="91440" bIns="45720">
            <a:spAutoFit/>
          </a:bodyPr>
          <a:lstStyle/>
          <a:p>
            <a:pPr algn="ctr"/>
            <a:r>
              <a:rPr lang="en-US" sz="8800" b="0" cap="none" spc="0" dirty="0" smtClean="0">
                <a:ln w="0"/>
                <a:solidFill>
                  <a:schemeClr val="tx1"/>
                </a:solidFill>
                <a:effectLst>
                  <a:outerShdw blurRad="38100" dist="19050" dir="2700000" algn="tl" rotWithShape="0">
                    <a:schemeClr val="dk1">
                      <a:alpha val="40000"/>
                    </a:schemeClr>
                  </a:outerShdw>
                </a:effectLst>
              </a:rPr>
              <a:t>BUILDmyPC</a:t>
            </a:r>
            <a:endParaRPr lang="en-US" sz="8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1147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additive="base">
                                        <p:cTn id="14" dur="500" fill="hold"/>
                                        <p:tgtEl>
                                          <p:spTgt spid="1026"/>
                                        </p:tgtEl>
                                        <p:attrNameLst>
                                          <p:attrName>ppt_x</p:attrName>
                                        </p:attrNameLst>
                                      </p:cBhvr>
                                      <p:tavLst>
                                        <p:tav tm="0">
                                          <p:val>
                                            <p:strVal val="#ppt_x"/>
                                          </p:val>
                                        </p:tav>
                                        <p:tav tm="100000">
                                          <p:val>
                                            <p:strVal val="#ppt_x"/>
                                          </p:val>
                                        </p:tav>
                                      </p:tavLst>
                                    </p:anim>
                                    <p:anim calcmode="lin" valueType="num">
                                      <p:cBhvr additive="base">
                                        <p:cTn id="1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 calcmode="lin" valueType="num">
                                      <p:cBhvr additive="base">
                                        <p:cTn id="20" dur="500" fill="hold"/>
                                        <p:tgtEl>
                                          <p:spTgt spid="1028"/>
                                        </p:tgtEl>
                                        <p:attrNameLst>
                                          <p:attrName>ppt_x</p:attrName>
                                        </p:attrNameLst>
                                      </p:cBhvr>
                                      <p:tavLst>
                                        <p:tav tm="0">
                                          <p:val>
                                            <p:strVal val="#ppt_x"/>
                                          </p:val>
                                        </p:tav>
                                        <p:tav tm="100000">
                                          <p:val>
                                            <p:strVal val="#ppt_x"/>
                                          </p:val>
                                        </p:tav>
                                      </p:tavLst>
                                    </p:anim>
                                    <p:anim calcmode="lin" valueType="num">
                                      <p:cBhvr additive="base">
                                        <p:cTn id="21"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0369" y="2222752"/>
            <a:ext cx="4586512" cy="1569660"/>
          </a:xfrm>
          <a:prstGeom prst="rect">
            <a:avLst/>
          </a:prstGeom>
          <a:noFill/>
        </p:spPr>
        <p:txBody>
          <a:bodyPr wrap="none" lIns="91440" tIns="45720" rIns="91440" bIns="45720">
            <a:spAutoFit/>
          </a:bodyPr>
          <a:lstStyle/>
          <a:p>
            <a:pPr algn="ctr"/>
            <a:r>
              <a:rPr lang="en-US" sz="9600" b="0" cap="none" spc="0" dirty="0" smtClean="0">
                <a:ln w="0"/>
                <a:solidFill>
                  <a:schemeClr val="tx1"/>
                </a:solidFill>
                <a:effectLst>
                  <a:outerShdw blurRad="38100" dist="19050" dir="2700000" algn="tl" rotWithShape="0">
                    <a:schemeClr val="dk1">
                      <a:alpha val="40000"/>
                    </a:schemeClr>
                  </a:outerShdw>
                </a:effectLst>
              </a:rPr>
              <a:t>THE END</a:t>
            </a:r>
            <a:endParaRPr lang="en-US" sz="96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7300998" y="6191794"/>
            <a:ext cx="1451117" cy="417297"/>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effectLst>
                  <a:outerShdw blurRad="38100" dist="19050" dir="2700000" algn="tl" rotWithShape="0">
                    <a:schemeClr val="dk1">
                      <a:alpha val="40000"/>
                    </a:schemeClr>
                  </a:outerShdw>
                </a:effectLst>
              </a:rPr>
              <a:t>BUILDmyPC</a:t>
            </a:r>
          </a:p>
        </p:txBody>
      </p:sp>
      <p:sp>
        <p:nvSpPr>
          <p:cNvPr id="5" name="Rectangle 4"/>
          <p:cNvSpPr/>
          <p:nvPr/>
        </p:nvSpPr>
        <p:spPr>
          <a:xfrm>
            <a:off x="7300997" y="6139541"/>
            <a:ext cx="1451117" cy="469550"/>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effectLst>
                  <a:outerShdw blurRad="38100" dist="19050" dir="2700000" algn="tl" rotWithShape="0">
                    <a:schemeClr val="dk1">
                      <a:alpha val="40000"/>
                    </a:schemeClr>
                  </a:outerShdw>
                </a:effectLst>
              </a:rPr>
              <a:t>BUILDmyPC</a:t>
            </a:r>
          </a:p>
        </p:txBody>
      </p:sp>
    </p:spTree>
    <p:extLst>
      <p:ext uri="{BB962C8B-B14F-4D97-AF65-F5344CB8AC3E}">
        <p14:creationId xmlns:p14="http://schemas.microsoft.com/office/powerpoint/2010/main" val="372233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 y="1669983"/>
            <a:ext cx="8283227" cy="3847207"/>
          </a:xfrm>
          <a:prstGeom prst="rect">
            <a:avLst/>
          </a:prstGeom>
        </p:spPr>
        <p:txBody>
          <a:bodyPr wrap="square">
            <a:spAutoFit/>
          </a:bodyPr>
          <a:lstStyle/>
          <a:p>
            <a:endParaRPr lang="en-GB" sz="4400" dirty="0" smtClean="0">
              <a:solidFill>
                <a:schemeClr val="bg1"/>
              </a:solidFill>
            </a:endParaRPr>
          </a:p>
          <a:p>
            <a:pPr>
              <a:buFont typeface="Arial" pitchFamily="34" charset="0"/>
              <a:buChar char="•"/>
            </a:pPr>
            <a:r>
              <a:rPr lang="en-GB" sz="4000" dirty="0" smtClean="0">
                <a:solidFill>
                  <a:schemeClr val="bg1"/>
                </a:solidFill>
                <a:latin typeface="Century Gothic" panose="020B0502020202020204" pitchFamily="34" charset="0"/>
              </a:rPr>
              <a:t>To </a:t>
            </a:r>
            <a:r>
              <a:rPr lang="en-GB" sz="4000" dirty="0">
                <a:solidFill>
                  <a:schemeClr val="bg1"/>
                </a:solidFill>
                <a:latin typeface="Century Gothic" panose="020B0502020202020204" pitchFamily="34" charset="0"/>
              </a:rPr>
              <a:t>deliver user-customised PC.</a:t>
            </a:r>
          </a:p>
          <a:p>
            <a:pPr>
              <a:buFont typeface="Arial" pitchFamily="34" charset="0"/>
              <a:buChar char="•"/>
            </a:pPr>
            <a:r>
              <a:rPr lang="en-GB" sz="4000" dirty="0">
                <a:solidFill>
                  <a:schemeClr val="bg1"/>
                </a:solidFill>
                <a:latin typeface="Century Gothic" panose="020B0502020202020204" pitchFamily="34" charset="0"/>
              </a:rPr>
              <a:t>To guide user to come up with </a:t>
            </a:r>
            <a:r>
              <a:rPr lang="en-GB" sz="4000" dirty="0" smtClean="0">
                <a:solidFill>
                  <a:schemeClr val="bg1"/>
                </a:solidFill>
                <a:latin typeface="Century Gothic" panose="020B0502020202020204" pitchFamily="34" charset="0"/>
              </a:rPr>
              <a:t>a </a:t>
            </a:r>
            <a:r>
              <a:rPr lang="en-GB" sz="4000" dirty="0">
                <a:solidFill>
                  <a:schemeClr val="bg1"/>
                </a:solidFill>
                <a:latin typeface="Century Gothic" panose="020B0502020202020204" pitchFamily="34" charset="0"/>
              </a:rPr>
              <a:t>fulfilling  product .</a:t>
            </a:r>
          </a:p>
          <a:p>
            <a:pPr>
              <a:buFont typeface="Arial" pitchFamily="34" charset="0"/>
              <a:buChar char="•"/>
            </a:pPr>
            <a:r>
              <a:rPr lang="en-GB" sz="4000" dirty="0">
                <a:solidFill>
                  <a:schemeClr val="bg1"/>
                </a:solidFill>
                <a:latin typeface="Century Gothic" panose="020B0502020202020204" pitchFamily="34" charset="0"/>
              </a:rPr>
              <a:t>To ensure proper usage of user’s resources.</a:t>
            </a:r>
          </a:p>
        </p:txBody>
      </p:sp>
      <p:sp>
        <p:nvSpPr>
          <p:cNvPr id="2" name="TextBox 1"/>
          <p:cNvSpPr txBox="1"/>
          <p:nvPr/>
        </p:nvSpPr>
        <p:spPr>
          <a:xfrm>
            <a:off x="365760" y="654320"/>
            <a:ext cx="4953600" cy="1015663"/>
          </a:xfrm>
          <a:prstGeom prst="rect">
            <a:avLst/>
          </a:prstGeom>
          <a:noFill/>
        </p:spPr>
        <p:txBody>
          <a:bodyPr wrap="none" rtlCol="0">
            <a:spAutoFit/>
          </a:bodyPr>
          <a:lstStyle/>
          <a:p>
            <a:r>
              <a:rPr lang="en-GB" sz="6000" b="1" u="sng" dirty="0" smtClean="0">
                <a:solidFill>
                  <a:schemeClr val="bg1"/>
                </a:solidFill>
              </a:rPr>
              <a:t>Objectives</a:t>
            </a:r>
            <a:r>
              <a:rPr lang="en-GB" sz="6000" b="1" dirty="0" smtClean="0">
                <a:solidFill>
                  <a:schemeClr val="bg1"/>
                </a:solidFill>
              </a:rPr>
              <a:t> :-</a:t>
            </a:r>
            <a:endParaRPr lang="en-GB" sz="6000" b="1" dirty="0">
              <a:solidFill>
                <a:schemeClr val="bg1"/>
              </a:solidFill>
            </a:endParaRPr>
          </a:p>
        </p:txBody>
      </p:sp>
      <p:sp>
        <p:nvSpPr>
          <p:cNvPr id="6" name="Rectangle 5"/>
          <p:cNvSpPr/>
          <p:nvPr/>
        </p:nvSpPr>
        <p:spPr>
          <a:xfrm>
            <a:off x="7315200" y="6124272"/>
            <a:ext cx="1502230" cy="389853"/>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4540637" y="6144793"/>
            <a:ext cx="7129731" cy="369332"/>
          </a:xfrm>
          <a:prstGeom prst="rect">
            <a:avLst/>
          </a:prstGeom>
          <a:noFill/>
        </p:spPr>
        <p:txBody>
          <a:bodyPr wrap="square" lIns="91440" tIns="45720" rIns="91440" bIns="45720">
            <a:spAutoFit/>
          </a:bodyPr>
          <a:lstStyle/>
          <a:p>
            <a:pPr algn="ctr"/>
            <a:r>
              <a:rPr lang="en-US" b="1" cap="none" spc="0" dirty="0" smtClean="0">
                <a:ln w="0"/>
                <a:solidFill>
                  <a:schemeClr val="tx1"/>
                </a:solidFill>
                <a:effectLst>
                  <a:outerShdw blurRad="38100" dist="19050" dir="2700000" algn="tl" rotWithShape="0">
                    <a:schemeClr val="dk1">
                      <a:alpha val="40000"/>
                    </a:schemeClr>
                  </a:outerShdw>
                </a:effectLst>
              </a:rPr>
              <a:t>BUILDmyPC</a:t>
            </a:r>
            <a:endParaRPr lang="en-US"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4990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254"/>
            <a:ext cx="8229600" cy="1143000"/>
          </a:xfrm>
          <a:solidFill>
            <a:schemeClr val="accent5"/>
          </a:solidFill>
        </p:spPr>
        <p:txBody>
          <a:bodyPr/>
          <a:lstStyle/>
          <a:p>
            <a:pPr algn="l"/>
            <a:r>
              <a:rPr lang="en-GB" dirty="0" smtClean="0">
                <a:solidFill>
                  <a:schemeClr val="bg1"/>
                </a:solidFill>
                <a:latin typeface="AR JULIAN" pitchFamily="2" charset="0"/>
              </a:rPr>
              <a:t>Dendi</a:t>
            </a:r>
            <a:endParaRPr lang="en-GB" dirty="0">
              <a:solidFill>
                <a:schemeClr val="bg1"/>
              </a:solidFill>
              <a:latin typeface="AR JULIAN" pitchFamily="2" charset="0"/>
            </a:endParaRPr>
          </a:p>
        </p:txBody>
      </p:sp>
      <p:pic>
        <p:nvPicPr>
          <p:cNvPr id="4" name="Content Placeholder 3" descr="dendi.jpg"/>
          <p:cNvPicPr>
            <a:picLocks noGrp="1" noChangeAspect="1"/>
          </p:cNvPicPr>
          <p:nvPr>
            <p:ph idx="1"/>
          </p:nvPr>
        </p:nvPicPr>
        <p:blipFill>
          <a:blip r:embed="rId2"/>
          <a:stretch>
            <a:fillRect/>
          </a:stretch>
        </p:blipFill>
        <p:spPr>
          <a:xfrm>
            <a:off x="609600" y="1191120"/>
            <a:ext cx="3276600" cy="3200400"/>
          </a:xfrm>
        </p:spPr>
      </p:pic>
      <p:sp>
        <p:nvSpPr>
          <p:cNvPr id="5" name="TextBox 4"/>
          <p:cNvSpPr txBox="1"/>
          <p:nvPr/>
        </p:nvSpPr>
        <p:spPr>
          <a:xfrm>
            <a:off x="3276600" y="1114920"/>
            <a:ext cx="3657600" cy="369332"/>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t="100000" r="100000"/>
            </a:path>
            <a:tileRect l="-100000" b="-100000"/>
          </a:gradFill>
          <a:ln>
            <a:solidFill>
              <a:schemeClr val="accent1"/>
            </a:solidFill>
          </a:ln>
        </p:spPr>
        <p:txBody>
          <a:bodyPr wrap="square" rtlCol="0">
            <a:spAutoFit/>
          </a:bodyPr>
          <a:lstStyle/>
          <a:p>
            <a:r>
              <a:rPr lang="en-GB" dirty="0" smtClean="0">
                <a:latin typeface="AR DESTINE" pitchFamily="2" charset="0"/>
              </a:rPr>
              <a:t>EXPERIENCED </a:t>
            </a:r>
            <a:r>
              <a:rPr lang="en-GB" sz="1600" dirty="0" smtClean="0">
                <a:latin typeface="AR DESTINE" pitchFamily="2" charset="0"/>
              </a:rPr>
              <a:t>GAMER</a:t>
            </a:r>
            <a:endParaRPr lang="en-GB" dirty="0">
              <a:latin typeface="AR DESTINE" pitchFamily="2" charset="0"/>
            </a:endParaRPr>
          </a:p>
        </p:txBody>
      </p:sp>
      <p:sp>
        <p:nvSpPr>
          <p:cNvPr id="6" name="TextBox 5"/>
          <p:cNvSpPr txBox="1"/>
          <p:nvPr/>
        </p:nvSpPr>
        <p:spPr>
          <a:xfrm>
            <a:off x="4191000" y="2029320"/>
            <a:ext cx="1066800" cy="646331"/>
          </a:xfrm>
          <a:prstGeom prst="rect">
            <a:avLst/>
          </a:prstGeom>
          <a:noFill/>
        </p:spPr>
        <p:txBody>
          <a:bodyPr wrap="square" rtlCol="0">
            <a:spAutoFit/>
          </a:bodyPr>
          <a:lstStyle/>
          <a:p>
            <a:r>
              <a:rPr lang="en-GB" dirty="0" smtClean="0">
                <a:solidFill>
                  <a:prstClr val="black"/>
                </a:solidFill>
                <a:latin typeface="Bradley Hand ITC" pitchFamily="66" charset="0"/>
              </a:rPr>
              <a:t>age:</a:t>
            </a:r>
          </a:p>
          <a:p>
            <a:r>
              <a:rPr lang="en-GB" dirty="0" smtClean="0">
                <a:solidFill>
                  <a:prstClr val="black"/>
                </a:solidFill>
                <a:latin typeface="AR CENA" pitchFamily="2" charset="0"/>
              </a:rPr>
              <a:t>25</a:t>
            </a:r>
            <a:endParaRPr lang="en-GB" dirty="0">
              <a:solidFill>
                <a:prstClr val="black"/>
              </a:solidFill>
              <a:latin typeface="AR CENA" pitchFamily="2" charset="0"/>
            </a:endParaRPr>
          </a:p>
        </p:txBody>
      </p:sp>
      <p:sp>
        <p:nvSpPr>
          <p:cNvPr id="7" name="TextBox 6"/>
          <p:cNvSpPr txBox="1"/>
          <p:nvPr/>
        </p:nvSpPr>
        <p:spPr>
          <a:xfrm>
            <a:off x="5867400" y="2029320"/>
            <a:ext cx="1295400" cy="646331"/>
          </a:xfrm>
          <a:prstGeom prst="rect">
            <a:avLst/>
          </a:prstGeom>
          <a:noFill/>
        </p:spPr>
        <p:txBody>
          <a:bodyPr wrap="square" rtlCol="0">
            <a:spAutoFit/>
          </a:bodyPr>
          <a:lstStyle/>
          <a:p>
            <a:r>
              <a:rPr lang="en-GB" dirty="0" smtClean="0">
                <a:solidFill>
                  <a:prstClr val="black"/>
                </a:solidFill>
                <a:latin typeface="Bradley Hand ITC" pitchFamily="66" charset="0"/>
              </a:rPr>
              <a:t>title:</a:t>
            </a:r>
          </a:p>
          <a:p>
            <a:r>
              <a:rPr lang="en-GB" dirty="0" smtClean="0">
                <a:solidFill>
                  <a:prstClr val="black"/>
                </a:solidFill>
                <a:latin typeface="AR CENA" pitchFamily="2" charset="0"/>
              </a:rPr>
              <a:t>Pro Gamer</a:t>
            </a:r>
            <a:endParaRPr lang="en-GB" dirty="0">
              <a:solidFill>
                <a:prstClr val="black"/>
              </a:solidFill>
              <a:latin typeface="AR CENA" pitchFamily="2" charset="0"/>
            </a:endParaRPr>
          </a:p>
        </p:txBody>
      </p:sp>
      <p:sp>
        <p:nvSpPr>
          <p:cNvPr id="8" name="TextBox 7"/>
          <p:cNvSpPr txBox="1"/>
          <p:nvPr/>
        </p:nvSpPr>
        <p:spPr>
          <a:xfrm>
            <a:off x="4191000" y="3019920"/>
            <a:ext cx="1066800" cy="646331"/>
          </a:xfrm>
          <a:prstGeom prst="rect">
            <a:avLst/>
          </a:prstGeom>
          <a:noFill/>
        </p:spPr>
        <p:txBody>
          <a:bodyPr wrap="square" rtlCol="0">
            <a:spAutoFit/>
          </a:bodyPr>
          <a:lstStyle/>
          <a:p>
            <a:r>
              <a:rPr lang="en-GB" dirty="0" smtClean="0">
                <a:solidFill>
                  <a:prstClr val="black"/>
                </a:solidFill>
                <a:latin typeface="Bradley Hand ITC" pitchFamily="66" charset="0"/>
              </a:rPr>
              <a:t>Gender:</a:t>
            </a:r>
          </a:p>
          <a:p>
            <a:r>
              <a:rPr lang="en-GB" dirty="0" smtClean="0">
                <a:solidFill>
                  <a:prstClr val="black"/>
                </a:solidFill>
                <a:latin typeface="AR CENA" pitchFamily="2" charset="0"/>
              </a:rPr>
              <a:t>Male</a:t>
            </a:r>
            <a:endParaRPr lang="en-GB" dirty="0">
              <a:solidFill>
                <a:prstClr val="black"/>
              </a:solidFill>
              <a:latin typeface="AR CENA" pitchFamily="2" charset="0"/>
            </a:endParaRPr>
          </a:p>
        </p:txBody>
      </p:sp>
      <p:sp>
        <p:nvSpPr>
          <p:cNvPr id="9" name="TextBox 8"/>
          <p:cNvSpPr txBox="1"/>
          <p:nvPr/>
        </p:nvSpPr>
        <p:spPr>
          <a:xfrm>
            <a:off x="5867400" y="3019920"/>
            <a:ext cx="2971800" cy="646331"/>
          </a:xfrm>
          <a:prstGeom prst="rect">
            <a:avLst/>
          </a:prstGeom>
          <a:noFill/>
        </p:spPr>
        <p:txBody>
          <a:bodyPr wrap="square" rtlCol="0">
            <a:spAutoFit/>
          </a:bodyPr>
          <a:lstStyle/>
          <a:p>
            <a:r>
              <a:rPr lang="en-GB" dirty="0" smtClean="0">
                <a:solidFill>
                  <a:prstClr val="black"/>
                </a:solidFill>
                <a:latin typeface="Bradley Hand ITC" pitchFamily="66" charset="0"/>
              </a:rPr>
              <a:t>Industry:</a:t>
            </a:r>
          </a:p>
          <a:p>
            <a:r>
              <a:rPr lang="en-GB" dirty="0" smtClean="0">
                <a:solidFill>
                  <a:prstClr val="black"/>
                </a:solidFill>
                <a:latin typeface="AR CENA" pitchFamily="2" charset="0"/>
              </a:rPr>
              <a:t>Entertainment/Computer Gaming</a:t>
            </a:r>
            <a:endParaRPr lang="en-GB" dirty="0">
              <a:solidFill>
                <a:prstClr val="black"/>
              </a:solidFill>
              <a:latin typeface="AR CENA" pitchFamily="2" charset="0"/>
            </a:endParaRPr>
          </a:p>
        </p:txBody>
      </p:sp>
      <p:sp>
        <p:nvSpPr>
          <p:cNvPr id="10" name="TextBox 9"/>
          <p:cNvSpPr txBox="1"/>
          <p:nvPr/>
        </p:nvSpPr>
        <p:spPr>
          <a:xfrm>
            <a:off x="4114800" y="3682847"/>
            <a:ext cx="4800600" cy="3139321"/>
          </a:xfrm>
          <a:prstGeom prst="rect">
            <a:avLst/>
          </a:prstGeom>
          <a:solidFill>
            <a:schemeClr val="accent5">
              <a:lumMod val="20000"/>
              <a:lumOff val="80000"/>
            </a:schemeClr>
          </a:solidFill>
        </p:spPr>
        <p:txBody>
          <a:bodyPr wrap="square" rtlCol="0">
            <a:spAutoFit/>
          </a:bodyPr>
          <a:lstStyle/>
          <a:p>
            <a:r>
              <a:rPr lang="en-GB" dirty="0">
                <a:solidFill>
                  <a:prstClr val="black"/>
                </a:solidFill>
                <a:latin typeface="Bradley Hand ITC" pitchFamily="66" charset="0"/>
              </a:rPr>
              <a:t>Description:</a:t>
            </a:r>
          </a:p>
          <a:p>
            <a:pPr>
              <a:buFont typeface="Arial" pitchFamily="34" charset="0"/>
              <a:buChar char="•"/>
            </a:pPr>
            <a:r>
              <a:rPr lang="en-GB" dirty="0">
                <a:solidFill>
                  <a:prstClr val="black"/>
                </a:solidFill>
                <a:latin typeface="AR CENA" pitchFamily="2" charset="0"/>
              </a:rPr>
              <a:t>Dendi is a 25 year old professional gamer. </a:t>
            </a:r>
          </a:p>
          <a:p>
            <a:pPr>
              <a:buFont typeface="Arial" pitchFamily="34" charset="0"/>
              <a:buChar char="•"/>
            </a:pPr>
            <a:r>
              <a:rPr lang="en-GB" dirty="0">
                <a:solidFill>
                  <a:prstClr val="black"/>
                </a:solidFill>
                <a:latin typeface="AR CENA" pitchFamily="2" charset="0"/>
              </a:rPr>
              <a:t>He feels poorly losing a game and doesn’t like  talking  about it. .</a:t>
            </a:r>
          </a:p>
          <a:p>
            <a:pPr>
              <a:buFont typeface="Arial" pitchFamily="34" charset="0"/>
              <a:buChar char="•"/>
            </a:pPr>
            <a:r>
              <a:rPr lang="en-GB" dirty="0">
                <a:solidFill>
                  <a:prstClr val="black"/>
                </a:solidFill>
                <a:latin typeface="AR CENA" pitchFamily="2" charset="0"/>
              </a:rPr>
              <a:t>Raking in more  money  each year  through  tournaments  and  from sponsors.</a:t>
            </a:r>
          </a:p>
          <a:p>
            <a:pPr>
              <a:buFont typeface="Arial" pitchFamily="34" charset="0"/>
              <a:buChar char="•"/>
            </a:pPr>
            <a:r>
              <a:rPr lang="en-GB" dirty="0">
                <a:solidFill>
                  <a:prstClr val="black"/>
                </a:solidFill>
                <a:latin typeface="AR CENA" pitchFamily="2" charset="0"/>
              </a:rPr>
              <a:t>Lives with his parents , but makes enough money to live alone.</a:t>
            </a:r>
          </a:p>
          <a:p>
            <a:pPr>
              <a:buFont typeface="Arial" pitchFamily="34" charset="0"/>
              <a:buChar char="•"/>
            </a:pPr>
            <a:r>
              <a:rPr lang="en-GB" dirty="0">
                <a:solidFill>
                  <a:prstClr val="black"/>
                </a:solidFill>
                <a:latin typeface="AR CENA" pitchFamily="2" charset="0"/>
              </a:rPr>
              <a:t>He is a homebody.</a:t>
            </a:r>
          </a:p>
          <a:p>
            <a:pPr>
              <a:buFont typeface="Arial" pitchFamily="34" charset="0"/>
              <a:buChar char="•"/>
            </a:pPr>
            <a:r>
              <a:rPr lang="en-GB" dirty="0">
                <a:solidFill>
                  <a:prstClr val="black"/>
                </a:solidFill>
                <a:latin typeface="AR CENA" pitchFamily="2" charset="0"/>
              </a:rPr>
              <a:t>Was a state level soccer player.</a:t>
            </a:r>
          </a:p>
          <a:p>
            <a:pPr>
              <a:buFont typeface="Arial" pitchFamily="34" charset="0"/>
              <a:buChar char="•"/>
            </a:pPr>
            <a:r>
              <a:rPr lang="en-GB" dirty="0">
                <a:solidFill>
                  <a:prstClr val="black"/>
                </a:solidFill>
                <a:latin typeface="AR CENA" pitchFamily="2" charset="0"/>
              </a:rPr>
              <a:t>Knows ethical-hacking .</a:t>
            </a:r>
          </a:p>
        </p:txBody>
      </p:sp>
      <p:sp>
        <p:nvSpPr>
          <p:cNvPr id="14" name="TextBox 13"/>
          <p:cNvSpPr txBox="1"/>
          <p:nvPr/>
        </p:nvSpPr>
        <p:spPr>
          <a:xfrm>
            <a:off x="685800" y="4239120"/>
            <a:ext cx="3124200" cy="923330"/>
          </a:xfrm>
          <a:prstGeom prst="rect">
            <a:avLst/>
          </a:prstGeom>
          <a:solidFill>
            <a:schemeClr val="bg1">
              <a:lumMod val="85000"/>
            </a:schemeClr>
          </a:solidFill>
        </p:spPr>
        <p:txBody>
          <a:bodyPr wrap="square" rtlCol="0">
            <a:spAutoFit/>
          </a:bodyPr>
          <a:lstStyle/>
          <a:p>
            <a:r>
              <a:rPr lang="en-GB" dirty="0" smtClean="0">
                <a:latin typeface="Bradley Hand ITC" pitchFamily="66" charset="0"/>
              </a:rPr>
              <a:t>needs:</a:t>
            </a:r>
          </a:p>
          <a:p>
            <a:r>
              <a:rPr lang="en-GB" dirty="0" smtClean="0">
                <a:latin typeface="AR CENA" pitchFamily="2" charset="0"/>
              </a:rPr>
              <a:t>A gaming rig with the most recent heavy hardware.</a:t>
            </a:r>
            <a:endParaRPr lang="en-GB" dirty="0">
              <a:latin typeface="AR CENA" pitchFamily="2" charset="0"/>
            </a:endParaRPr>
          </a:p>
        </p:txBody>
      </p:sp>
      <p:pic>
        <p:nvPicPr>
          <p:cNvPr id="11" name="Picture 10" descr="mobile-white-on-black-icon-0.png"/>
          <p:cNvPicPr>
            <a:picLocks noChangeAspect="1"/>
          </p:cNvPicPr>
          <p:nvPr/>
        </p:nvPicPr>
        <p:blipFill>
          <a:blip r:embed="rId3" cstate="print"/>
          <a:stretch>
            <a:fillRect/>
          </a:stretch>
        </p:blipFill>
        <p:spPr>
          <a:xfrm>
            <a:off x="304800" y="5305920"/>
            <a:ext cx="1066825" cy="1066825"/>
          </a:xfrm>
          <a:prstGeom prst="ellipse">
            <a:avLst/>
          </a:prstGeom>
          <a:ln>
            <a:noFill/>
          </a:ln>
          <a:effectLst>
            <a:softEdge rad="112500"/>
          </a:effectLst>
        </p:spPr>
      </p:pic>
      <p:pic>
        <p:nvPicPr>
          <p:cNvPr id="15" name="Picture 14" descr="desktop-computer-with-screen-vector-icon-800x566.jpg"/>
          <p:cNvPicPr>
            <a:picLocks noChangeAspect="1"/>
          </p:cNvPicPr>
          <p:nvPr/>
        </p:nvPicPr>
        <p:blipFill>
          <a:blip r:embed="rId4" cstate="print"/>
          <a:stretch>
            <a:fillRect/>
          </a:stretch>
        </p:blipFill>
        <p:spPr>
          <a:xfrm>
            <a:off x="2514600" y="5305920"/>
            <a:ext cx="1600200" cy="1132142"/>
          </a:xfrm>
          <a:prstGeom prst="ellipse">
            <a:avLst/>
          </a:prstGeom>
          <a:ln>
            <a:noFill/>
          </a:ln>
          <a:effectLst>
            <a:softEdge rad="112500"/>
          </a:effectLst>
        </p:spPr>
      </p:pic>
      <p:pic>
        <p:nvPicPr>
          <p:cNvPr id="18" name="Picture 17" descr="ipad_landscape-512.png"/>
          <p:cNvPicPr>
            <a:picLocks noChangeAspect="1"/>
          </p:cNvPicPr>
          <p:nvPr/>
        </p:nvPicPr>
        <p:blipFill>
          <a:blip r:embed="rId5"/>
          <a:stretch>
            <a:fillRect/>
          </a:stretch>
        </p:blipFill>
        <p:spPr>
          <a:xfrm>
            <a:off x="1371600" y="5305920"/>
            <a:ext cx="1143000" cy="1143000"/>
          </a:xfrm>
          <a:prstGeom prst="rect">
            <a:avLst/>
          </a:prstGeom>
        </p:spPr>
      </p:pic>
      <p:pic>
        <p:nvPicPr>
          <p:cNvPr id="20" name="Picture 19" descr="download.png"/>
          <p:cNvPicPr>
            <a:picLocks noChangeAspect="1"/>
          </p:cNvPicPr>
          <p:nvPr/>
        </p:nvPicPr>
        <p:blipFill>
          <a:blip r:embed="rId6"/>
          <a:stretch>
            <a:fillRect/>
          </a:stretch>
        </p:blipFill>
        <p:spPr>
          <a:xfrm>
            <a:off x="7620000" y="1419720"/>
            <a:ext cx="1295400" cy="4619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1" name="Picture 20" descr="steam.png"/>
          <p:cNvPicPr>
            <a:picLocks noChangeAspect="1"/>
          </p:cNvPicPr>
          <p:nvPr/>
        </p:nvPicPr>
        <p:blipFill>
          <a:blip r:embed="rId7"/>
          <a:stretch>
            <a:fillRect/>
          </a:stretch>
        </p:blipFill>
        <p:spPr>
          <a:xfrm>
            <a:off x="7924800" y="2638920"/>
            <a:ext cx="766763" cy="5381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2" name="Picture 21" descr="download (1).png"/>
          <p:cNvPicPr>
            <a:picLocks noChangeAspect="1"/>
          </p:cNvPicPr>
          <p:nvPr/>
        </p:nvPicPr>
        <p:blipFill>
          <a:blip r:embed="rId8"/>
          <a:stretch>
            <a:fillRect/>
          </a:stretch>
        </p:blipFill>
        <p:spPr>
          <a:xfrm>
            <a:off x="7696200" y="2105520"/>
            <a:ext cx="1295400" cy="3857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73612065"/>
      </p:ext>
    </p:ext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solidFill>
        </p:spPr>
        <p:txBody>
          <a:bodyPr/>
          <a:lstStyle/>
          <a:p>
            <a:pPr algn="l"/>
            <a:r>
              <a:rPr lang="en-GB" dirty="0" smtClean="0">
                <a:solidFill>
                  <a:schemeClr val="bg1"/>
                </a:solidFill>
                <a:latin typeface="AR JULIAN" pitchFamily="2" charset="0"/>
              </a:rPr>
              <a:t>JOHNNY RAIL</a:t>
            </a:r>
            <a:endParaRPr lang="en-GB" dirty="0">
              <a:solidFill>
                <a:schemeClr val="bg1"/>
              </a:solidFill>
              <a:latin typeface="AR JULIAN" pitchFamily="2" charset="0"/>
            </a:endParaRPr>
          </a:p>
        </p:txBody>
      </p:sp>
      <p:pic>
        <p:nvPicPr>
          <p:cNvPr id="4" name="Content Placeholder 3" descr="danny.jpg"/>
          <p:cNvPicPr>
            <a:picLocks noGrp="1" noChangeAspect="1"/>
          </p:cNvPicPr>
          <p:nvPr>
            <p:ph idx="1"/>
          </p:nvPr>
        </p:nvPicPr>
        <p:blipFill>
          <a:blip r:embed="rId2"/>
          <a:stretch>
            <a:fillRect/>
          </a:stretch>
        </p:blipFill>
        <p:spPr>
          <a:xfrm>
            <a:off x="609601" y="1371600"/>
            <a:ext cx="3276599" cy="3200400"/>
          </a:xfrm>
        </p:spPr>
      </p:pic>
      <p:sp>
        <p:nvSpPr>
          <p:cNvPr id="5" name="TextBox 4"/>
          <p:cNvSpPr txBox="1"/>
          <p:nvPr/>
        </p:nvSpPr>
        <p:spPr>
          <a:xfrm>
            <a:off x="4038600" y="2209800"/>
            <a:ext cx="1066800" cy="646331"/>
          </a:xfrm>
          <a:prstGeom prst="rect">
            <a:avLst/>
          </a:prstGeom>
          <a:noFill/>
        </p:spPr>
        <p:txBody>
          <a:bodyPr wrap="square" rtlCol="0">
            <a:spAutoFit/>
          </a:bodyPr>
          <a:lstStyle/>
          <a:p>
            <a:r>
              <a:rPr lang="en-GB" dirty="0" smtClean="0">
                <a:solidFill>
                  <a:prstClr val="black"/>
                </a:solidFill>
                <a:latin typeface="Bradley Hand ITC" pitchFamily="66" charset="0"/>
              </a:rPr>
              <a:t>age:</a:t>
            </a:r>
          </a:p>
          <a:p>
            <a:r>
              <a:rPr lang="en-GB" dirty="0" smtClean="0">
                <a:solidFill>
                  <a:prstClr val="black"/>
                </a:solidFill>
                <a:latin typeface="AR CENA" pitchFamily="2" charset="0"/>
              </a:rPr>
              <a:t>36</a:t>
            </a:r>
            <a:endParaRPr lang="en-GB" dirty="0">
              <a:solidFill>
                <a:prstClr val="black"/>
              </a:solidFill>
              <a:latin typeface="AR CENA" pitchFamily="2" charset="0"/>
            </a:endParaRPr>
          </a:p>
        </p:txBody>
      </p:sp>
      <p:sp>
        <p:nvSpPr>
          <p:cNvPr id="6" name="TextBox 5"/>
          <p:cNvSpPr txBox="1"/>
          <p:nvPr/>
        </p:nvSpPr>
        <p:spPr>
          <a:xfrm>
            <a:off x="5867400" y="2209800"/>
            <a:ext cx="1295400" cy="646331"/>
          </a:xfrm>
          <a:prstGeom prst="rect">
            <a:avLst/>
          </a:prstGeom>
          <a:noFill/>
        </p:spPr>
        <p:txBody>
          <a:bodyPr wrap="square" rtlCol="0">
            <a:spAutoFit/>
          </a:bodyPr>
          <a:lstStyle/>
          <a:p>
            <a:r>
              <a:rPr lang="en-GB" dirty="0" smtClean="0">
                <a:solidFill>
                  <a:prstClr val="black"/>
                </a:solidFill>
                <a:latin typeface="Bradley Hand ITC" pitchFamily="66" charset="0"/>
              </a:rPr>
              <a:t>title:</a:t>
            </a:r>
          </a:p>
          <a:p>
            <a:r>
              <a:rPr lang="en-GB" dirty="0" smtClean="0">
                <a:solidFill>
                  <a:prstClr val="black"/>
                </a:solidFill>
                <a:latin typeface="AR CENA" pitchFamily="2" charset="0"/>
              </a:rPr>
              <a:t>CEO at MSPA</a:t>
            </a:r>
            <a:endParaRPr lang="en-GB" dirty="0">
              <a:solidFill>
                <a:prstClr val="black"/>
              </a:solidFill>
              <a:latin typeface="AR CENA" pitchFamily="2" charset="0"/>
            </a:endParaRPr>
          </a:p>
        </p:txBody>
      </p:sp>
      <p:sp>
        <p:nvSpPr>
          <p:cNvPr id="7" name="TextBox 6"/>
          <p:cNvSpPr txBox="1"/>
          <p:nvPr/>
        </p:nvSpPr>
        <p:spPr>
          <a:xfrm>
            <a:off x="4038600" y="3200400"/>
            <a:ext cx="1066800" cy="646331"/>
          </a:xfrm>
          <a:prstGeom prst="rect">
            <a:avLst/>
          </a:prstGeom>
          <a:noFill/>
        </p:spPr>
        <p:txBody>
          <a:bodyPr wrap="square" rtlCol="0">
            <a:spAutoFit/>
          </a:bodyPr>
          <a:lstStyle/>
          <a:p>
            <a:r>
              <a:rPr lang="en-GB" dirty="0" smtClean="0">
                <a:solidFill>
                  <a:prstClr val="black"/>
                </a:solidFill>
                <a:latin typeface="Bradley Hand ITC" pitchFamily="66" charset="0"/>
              </a:rPr>
              <a:t>gender:</a:t>
            </a:r>
          </a:p>
          <a:p>
            <a:r>
              <a:rPr lang="en-GB" dirty="0" smtClean="0">
                <a:solidFill>
                  <a:prstClr val="black"/>
                </a:solidFill>
                <a:latin typeface="AR CENA" pitchFamily="2" charset="0"/>
              </a:rPr>
              <a:t>Male</a:t>
            </a:r>
            <a:endParaRPr lang="en-GB" dirty="0">
              <a:solidFill>
                <a:prstClr val="black"/>
              </a:solidFill>
              <a:latin typeface="AR CENA" pitchFamily="2" charset="0"/>
            </a:endParaRPr>
          </a:p>
        </p:txBody>
      </p:sp>
      <p:sp>
        <p:nvSpPr>
          <p:cNvPr id="8" name="TextBox 7"/>
          <p:cNvSpPr txBox="1"/>
          <p:nvPr/>
        </p:nvSpPr>
        <p:spPr>
          <a:xfrm>
            <a:off x="5867400" y="3200400"/>
            <a:ext cx="2971800" cy="646331"/>
          </a:xfrm>
          <a:prstGeom prst="rect">
            <a:avLst/>
          </a:prstGeom>
          <a:noFill/>
        </p:spPr>
        <p:txBody>
          <a:bodyPr wrap="square" rtlCol="0">
            <a:spAutoFit/>
          </a:bodyPr>
          <a:lstStyle/>
          <a:p>
            <a:r>
              <a:rPr lang="en-GB" dirty="0" smtClean="0">
                <a:solidFill>
                  <a:prstClr val="black"/>
                </a:solidFill>
                <a:latin typeface="Bradley Hand ITC" pitchFamily="66" charset="0"/>
              </a:rPr>
              <a:t>Industry:</a:t>
            </a:r>
          </a:p>
          <a:p>
            <a:r>
              <a:rPr lang="en-GB" dirty="0" smtClean="0">
                <a:solidFill>
                  <a:prstClr val="black"/>
                </a:solidFill>
                <a:latin typeface="AR CENA" pitchFamily="2" charset="0"/>
              </a:rPr>
              <a:t>Technical Support</a:t>
            </a:r>
            <a:endParaRPr lang="en-GB" dirty="0">
              <a:solidFill>
                <a:prstClr val="black"/>
              </a:solidFill>
              <a:latin typeface="AR CENA" pitchFamily="2" charset="0"/>
            </a:endParaRPr>
          </a:p>
        </p:txBody>
      </p:sp>
      <p:sp>
        <p:nvSpPr>
          <p:cNvPr id="9" name="TextBox 8"/>
          <p:cNvSpPr txBox="1"/>
          <p:nvPr/>
        </p:nvSpPr>
        <p:spPr>
          <a:xfrm>
            <a:off x="4038600" y="3894224"/>
            <a:ext cx="4953000" cy="2862322"/>
          </a:xfrm>
          <a:prstGeom prst="rect">
            <a:avLst/>
          </a:prstGeom>
          <a:solidFill>
            <a:schemeClr val="accent5">
              <a:lumMod val="20000"/>
              <a:lumOff val="80000"/>
            </a:schemeClr>
          </a:solidFill>
        </p:spPr>
        <p:txBody>
          <a:bodyPr wrap="square" rtlCol="0">
            <a:spAutoFit/>
          </a:bodyPr>
          <a:lstStyle/>
          <a:p>
            <a:r>
              <a:rPr lang="en-GB" dirty="0" smtClean="0">
                <a:solidFill>
                  <a:prstClr val="black"/>
                </a:solidFill>
                <a:latin typeface="Bradley Hand ITC" pitchFamily="66" charset="0"/>
              </a:rPr>
              <a:t>description:</a:t>
            </a:r>
          </a:p>
          <a:p>
            <a:pPr>
              <a:buFont typeface="Arial" pitchFamily="34" charset="0"/>
              <a:buChar char="•"/>
            </a:pPr>
            <a:r>
              <a:rPr lang="en-GB" dirty="0" smtClean="0">
                <a:solidFill>
                  <a:prstClr val="black"/>
                </a:solidFill>
                <a:latin typeface="AR CENA" pitchFamily="2" charset="0"/>
              </a:rPr>
              <a:t>Johnny Rail is  a 36 year old CEO. </a:t>
            </a:r>
          </a:p>
          <a:p>
            <a:pPr>
              <a:buFont typeface="Arial" pitchFamily="34" charset="0"/>
              <a:buChar char="•"/>
            </a:pPr>
            <a:r>
              <a:rPr lang="en-GB" dirty="0" smtClean="0">
                <a:solidFill>
                  <a:prstClr val="black"/>
                </a:solidFill>
                <a:latin typeface="AR CENA" pitchFamily="2" charset="0"/>
              </a:rPr>
              <a:t> He became a CEO at MSPA  through his extensive skills in managing any responsibility. </a:t>
            </a:r>
          </a:p>
          <a:p>
            <a:pPr>
              <a:buFont typeface="Arial" pitchFamily="34" charset="0"/>
              <a:buChar char="•"/>
            </a:pPr>
            <a:r>
              <a:rPr lang="en-GB" dirty="0" smtClean="0">
                <a:solidFill>
                  <a:prstClr val="black"/>
                </a:solidFill>
                <a:latin typeface="AR CENA" pitchFamily="2" charset="0"/>
              </a:rPr>
              <a:t>Has hopes  to make it big with his company.</a:t>
            </a:r>
          </a:p>
          <a:p>
            <a:pPr>
              <a:buFont typeface="Arial" pitchFamily="34" charset="0"/>
              <a:buChar char="•"/>
            </a:pPr>
            <a:r>
              <a:rPr lang="en-GB" dirty="0" smtClean="0">
                <a:solidFill>
                  <a:prstClr val="black"/>
                </a:solidFill>
                <a:latin typeface="AR CENA" pitchFamily="2" charset="0"/>
              </a:rPr>
              <a:t>Loves to cook. Has a blog on cooking.</a:t>
            </a:r>
          </a:p>
          <a:p>
            <a:pPr>
              <a:buFont typeface="Arial" pitchFamily="34" charset="0"/>
              <a:buChar char="•"/>
            </a:pPr>
            <a:r>
              <a:rPr lang="en-GB" dirty="0" smtClean="0">
                <a:solidFill>
                  <a:prstClr val="black"/>
                </a:solidFill>
                <a:latin typeface="AR CENA" pitchFamily="2" charset="0"/>
              </a:rPr>
              <a:t>Passionate driver. Loves to go on long rides.</a:t>
            </a:r>
          </a:p>
          <a:p>
            <a:pPr>
              <a:buFont typeface="Arial" pitchFamily="34" charset="0"/>
              <a:buChar char="•"/>
            </a:pPr>
            <a:r>
              <a:rPr lang="en-GB" dirty="0" smtClean="0">
                <a:solidFill>
                  <a:prstClr val="black"/>
                </a:solidFill>
                <a:latin typeface="AR CENA" pitchFamily="2" charset="0"/>
              </a:rPr>
              <a:t>Religious person.  Attends church every week.</a:t>
            </a:r>
          </a:p>
          <a:p>
            <a:pPr>
              <a:buFont typeface="Arial" pitchFamily="34" charset="0"/>
              <a:buChar char="•"/>
            </a:pPr>
            <a:r>
              <a:rPr lang="en-GB" dirty="0" smtClean="0">
                <a:solidFill>
                  <a:prstClr val="black"/>
                </a:solidFill>
                <a:latin typeface="AR CENA" pitchFamily="2" charset="0"/>
              </a:rPr>
              <a:t>Puts his wife’s and children’s needs first.</a:t>
            </a:r>
          </a:p>
          <a:p>
            <a:pPr>
              <a:buFont typeface="Arial" pitchFamily="34" charset="0"/>
              <a:buChar char="•"/>
            </a:pPr>
            <a:r>
              <a:rPr lang="en-GB" dirty="0" smtClean="0">
                <a:solidFill>
                  <a:prstClr val="black"/>
                </a:solidFill>
                <a:latin typeface="AR CENA" pitchFamily="2" charset="0"/>
              </a:rPr>
              <a:t>He is a diabetic patient. </a:t>
            </a:r>
          </a:p>
        </p:txBody>
      </p:sp>
      <p:sp>
        <p:nvSpPr>
          <p:cNvPr id="11" name="TextBox 10"/>
          <p:cNvSpPr txBox="1"/>
          <p:nvPr/>
        </p:nvSpPr>
        <p:spPr>
          <a:xfrm>
            <a:off x="762000" y="4419600"/>
            <a:ext cx="3048000" cy="923330"/>
          </a:xfrm>
          <a:prstGeom prst="rect">
            <a:avLst/>
          </a:prstGeom>
          <a:solidFill>
            <a:schemeClr val="bg1">
              <a:lumMod val="85000"/>
            </a:schemeClr>
          </a:solidFill>
        </p:spPr>
        <p:txBody>
          <a:bodyPr wrap="square" rtlCol="0">
            <a:spAutoFit/>
          </a:bodyPr>
          <a:lstStyle/>
          <a:p>
            <a:r>
              <a:rPr lang="en-GB" dirty="0" smtClean="0">
                <a:latin typeface="Bradley Hand ITC" pitchFamily="66" charset="0"/>
              </a:rPr>
              <a:t>needs:</a:t>
            </a:r>
          </a:p>
          <a:p>
            <a:r>
              <a:rPr lang="en-GB" dirty="0" smtClean="0">
                <a:latin typeface="AR CENA" pitchFamily="2" charset="0"/>
              </a:rPr>
              <a:t>Large number of PCs with a specific network card for his organisation</a:t>
            </a:r>
            <a:r>
              <a:rPr lang="en-GB" dirty="0" smtClean="0">
                <a:solidFill>
                  <a:prstClr val="black"/>
                </a:solidFill>
                <a:latin typeface="AR CENA" pitchFamily="2" charset="0"/>
              </a:rPr>
              <a:t>.</a:t>
            </a:r>
            <a:endParaRPr lang="en-GB" dirty="0">
              <a:solidFill>
                <a:prstClr val="black"/>
              </a:solidFill>
              <a:latin typeface="AR CENA" pitchFamily="2" charset="0"/>
            </a:endParaRPr>
          </a:p>
        </p:txBody>
      </p:sp>
      <p:sp>
        <p:nvSpPr>
          <p:cNvPr id="12" name="TextBox 11"/>
          <p:cNvSpPr txBox="1"/>
          <p:nvPr/>
        </p:nvSpPr>
        <p:spPr>
          <a:xfrm>
            <a:off x="3429000" y="1295400"/>
            <a:ext cx="3352800" cy="369332"/>
          </a:xfrm>
          <a:prstGeom prst="rect">
            <a:avLst/>
          </a:prstGeom>
          <a:solidFill>
            <a:schemeClr val="bg1">
              <a:lumMod val="85000"/>
            </a:schemeClr>
          </a:solidFill>
          <a:ln>
            <a:solidFill>
              <a:schemeClr val="accent1"/>
            </a:solidFill>
          </a:ln>
        </p:spPr>
        <p:txBody>
          <a:bodyPr wrap="square" rtlCol="0">
            <a:spAutoFit/>
          </a:bodyPr>
          <a:lstStyle/>
          <a:p>
            <a:r>
              <a:rPr lang="en-GB" dirty="0" smtClean="0">
                <a:latin typeface="AR JULIAN" pitchFamily="2" charset="0"/>
              </a:rPr>
              <a:t>SKILLED</a:t>
            </a:r>
            <a:r>
              <a:rPr lang="en-GB" dirty="0" smtClean="0">
                <a:solidFill>
                  <a:prstClr val="black"/>
                </a:solidFill>
                <a:latin typeface="AR JULIAN" pitchFamily="2" charset="0"/>
              </a:rPr>
              <a:t> </a:t>
            </a:r>
            <a:r>
              <a:rPr lang="en-GB" dirty="0" smtClean="0">
                <a:latin typeface="AR JULIAN" pitchFamily="2" charset="0"/>
              </a:rPr>
              <a:t>MANAGER</a:t>
            </a:r>
            <a:endParaRPr lang="en-GB" dirty="0">
              <a:latin typeface="AR JULIAN" pitchFamily="2" charset="0"/>
            </a:endParaRPr>
          </a:p>
        </p:txBody>
      </p:sp>
      <p:pic>
        <p:nvPicPr>
          <p:cNvPr id="13" name="Picture 12" descr="mobile-white-on-black-icon-0.png"/>
          <p:cNvPicPr>
            <a:picLocks noChangeAspect="1"/>
          </p:cNvPicPr>
          <p:nvPr/>
        </p:nvPicPr>
        <p:blipFill>
          <a:blip r:embed="rId3" cstate="print"/>
          <a:stretch>
            <a:fillRect/>
          </a:stretch>
        </p:blipFill>
        <p:spPr>
          <a:xfrm>
            <a:off x="304800" y="5486400"/>
            <a:ext cx="1066825" cy="1066825"/>
          </a:xfrm>
          <a:prstGeom prst="ellipse">
            <a:avLst/>
          </a:prstGeom>
          <a:ln>
            <a:noFill/>
          </a:ln>
          <a:effectLst>
            <a:softEdge rad="112500"/>
          </a:effectLst>
        </p:spPr>
      </p:pic>
      <p:pic>
        <p:nvPicPr>
          <p:cNvPr id="14" name="Picture 13" descr="desktop-computer-with-screen-vector-icon-800x566.jpg"/>
          <p:cNvPicPr>
            <a:picLocks noChangeAspect="1"/>
          </p:cNvPicPr>
          <p:nvPr/>
        </p:nvPicPr>
        <p:blipFill>
          <a:blip r:embed="rId4" cstate="print"/>
          <a:stretch>
            <a:fillRect/>
          </a:stretch>
        </p:blipFill>
        <p:spPr>
          <a:xfrm>
            <a:off x="2514600" y="5486400"/>
            <a:ext cx="1600200" cy="1132142"/>
          </a:xfrm>
          <a:prstGeom prst="ellipse">
            <a:avLst/>
          </a:prstGeom>
          <a:ln>
            <a:noFill/>
          </a:ln>
          <a:effectLst>
            <a:softEdge rad="112500"/>
          </a:effectLst>
        </p:spPr>
      </p:pic>
      <p:pic>
        <p:nvPicPr>
          <p:cNvPr id="16" name="Picture 15" descr="ipad-landscape off.png"/>
          <p:cNvPicPr>
            <a:picLocks noChangeAspect="1"/>
          </p:cNvPicPr>
          <p:nvPr/>
        </p:nvPicPr>
        <p:blipFill>
          <a:blip r:embed="rId5" cstate="print"/>
          <a:stretch>
            <a:fillRect/>
          </a:stretch>
        </p:blipFill>
        <p:spPr>
          <a:xfrm>
            <a:off x="1371600" y="5410200"/>
            <a:ext cx="1219200" cy="1219200"/>
          </a:xfrm>
          <a:prstGeom prst="rect">
            <a:avLst/>
          </a:prstGeom>
        </p:spPr>
      </p:pic>
      <p:pic>
        <p:nvPicPr>
          <p:cNvPr id="17" name="Picture 16" descr="download (3).png"/>
          <p:cNvPicPr>
            <a:picLocks noChangeAspect="1"/>
          </p:cNvPicPr>
          <p:nvPr/>
        </p:nvPicPr>
        <p:blipFill>
          <a:blip r:embed="rId6"/>
          <a:stretch>
            <a:fillRect/>
          </a:stretch>
        </p:blipFill>
        <p:spPr>
          <a:xfrm>
            <a:off x="7620000" y="1752600"/>
            <a:ext cx="1295400" cy="3381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8" name="Picture 17" descr="netflix-logo.png"/>
          <p:cNvPicPr>
            <a:picLocks noChangeAspect="1"/>
          </p:cNvPicPr>
          <p:nvPr/>
        </p:nvPicPr>
        <p:blipFill>
          <a:blip r:embed="rId7" cstate="print"/>
          <a:stretch>
            <a:fillRect/>
          </a:stretch>
        </p:blipFill>
        <p:spPr>
          <a:xfrm>
            <a:off x="7620000" y="2209800"/>
            <a:ext cx="1295400" cy="381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9" name="Picture 18" descr="download.jpg"/>
          <p:cNvPicPr>
            <a:picLocks noChangeAspect="1"/>
          </p:cNvPicPr>
          <p:nvPr/>
        </p:nvPicPr>
        <p:blipFill>
          <a:blip r:embed="rId8"/>
          <a:stretch>
            <a:fillRect/>
          </a:stretch>
        </p:blipFill>
        <p:spPr>
          <a:xfrm>
            <a:off x="7620000" y="2743201"/>
            <a:ext cx="1295400" cy="381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19516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4800"/>
            <a:ext cx="8229600" cy="1143000"/>
          </a:xfrm>
          <a:prstGeom prst="rect">
            <a:avLst/>
          </a:prstGeom>
          <a:solidFill>
            <a:schemeClr val="accent5"/>
          </a:solidFill>
        </p:spPr>
        <p:txBody>
          <a:bodyPr vert="horz" lIns="91440" tIns="45720" rIns="91440" bIns="45720" rtlCol="0" anchor="ctr">
            <a:normAutofit/>
          </a:bodyPr>
          <a:lstStyle/>
          <a:p>
            <a:pPr>
              <a:spcBef>
                <a:spcPct val="0"/>
              </a:spcBef>
              <a:defRPr/>
            </a:pPr>
            <a:r>
              <a:rPr lang="en-GB" sz="4400" dirty="0" smtClean="0">
                <a:solidFill>
                  <a:prstClr val="white"/>
                </a:solidFill>
                <a:latin typeface="AR JULIAN" pitchFamily="2" charset="0"/>
              </a:rPr>
              <a:t>MAXWELL MACHITO</a:t>
            </a:r>
            <a:endParaRPr lang="en-GB" sz="4400" dirty="0">
              <a:solidFill>
                <a:prstClr val="white"/>
              </a:solidFill>
              <a:latin typeface="AR JULIAN" pitchFamily="2" charset="0"/>
            </a:endParaRPr>
          </a:p>
        </p:txBody>
      </p:sp>
      <p:pic>
        <p:nvPicPr>
          <p:cNvPr id="5" name="Content Placeholder 3" descr="dendi.jpg"/>
          <p:cNvPicPr>
            <a:picLocks noChangeAspect="1"/>
          </p:cNvPicPr>
          <p:nvPr/>
        </p:nvPicPr>
        <p:blipFill>
          <a:blip r:embed="rId2"/>
          <a:stretch>
            <a:fillRect/>
          </a:stretch>
        </p:blipFill>
        <p:spPr>
          <a:xfrm>
            <a:off x="609600" y="1371600"/>
            <a:ext cx="3276600" cy="3200400"/>
          </a:xfrm>
          <a:prstGeom prst="rect">
            <a:avLst/>
          </a:prstGeom>
        </p:spPr>
      </p:pic>
      <p:sp>
        <p:nvSpPr>
          <p:cNvPr id="6" name="TextBox 5"/>
          <p:cNvSpPr txBox="1"/>
          <p:nvPr/>
        </p:nvSpPr>
        <p:spPr>
          <a:xfrm>
            <a:off x="3429000" y="1295400"/>
            <a:ext cx="3352800" cy="369332"/>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r="100000" b="100000"/>
            </a:path>
            <a:tileRect l="-100000" t="-100000"/>
          </a:gradFill>
          <a:ln>
            <a:solidFill>
              <a:schemeClr val="bg1">
                <a:lumMod val="85000"/>
              </a:schemeClr>
            </a:solidFill>
          </a:ln>
        </p:spPr>
        <p:txBody>
          <a:bodyPr wrap="square" rtlCol="0">
            <a:spAutoFit/>
          </a:bodyPr>
          <a:lstStyle/>
          <a:p>
            <a:r>
              <a:rPr lang="en-GB" dirty="0" smtClean="0">
                <a:latin typeface="AR DESTINE" pitchFamily="2" charset="0"/>
              </a:rPr>
              <a:t>YOUTUBER</a:t>
            </a:r>
            <a:endParaRPr lang="en-GB" dirty="0">
              <a:latin typeface="AR DESTINE" pitchFamily="2" charset="0"/>
            </a:endParaRPr>
          </a:p>
        </p:txBody>
      </p:sp>
      <p:sp>
        <p:nvSpPr>
          <p:cNvPr id="7" name="TextBox 6"/>
          <p:cNvSpPr txBox="1"/>
          <p:nvPr/>
        </p:nvSpPr>
        <p:spPr>
          <a:xfrm>
            <a:off x="4038600" y="2209800"/>
            <a:ext cx="1066800" cy="646331"/>
          </a:xfrm>
          <a:prstGeom prst="rect">
            <a:avLst/>
          </a:prstGeom>
          <a:noFill/>
        </p:spPr>
        <p:txBody>
          <a:bodyPr wrap="square" rtlCol="0">
            <a:spAutoFit/>
          </a:bodyPr>
          <a:lstStyle/>
          <a:p>
            <a:r>
              <a:rPr lang="en-GB" dirty="0" smtClean="0">
                <a:solidFill>
                  <a:prstClr val="black"/>
                </a:solidFill>
                <a:latin typeface="Bradley Hand ITC" pitchFamily="66" charset="0"/>
              </a:rPr>
              <a:t>age:</a:t>
            </a:r>
          </a:p>
          <a:p>
            <a:r>
              <a:rPr lang="en-GB" dirty="0" smtClean="0">
                <a:solidFill>
                  <a:prstClr val="black"/>
                </a:solidFill>
                <a:latin typeface="AR CENA" pitchFamily="2" charset="0"/>
              </a:rPr>
              <a:t>28</a:t>
            </a:r>
            <a:endParaRPr lang="en-GB" dirty="0">
              <a:solidFill>
                <a:prstClr val="black"/>
              </a:solidFill>
              <a:latin typeface="AR CENA" pitchFamily="2" charset="0"/>
            </a:endParaRPr>
          </a:p>
        </p:txBody>
      </p:sp>
      <p:sp>
        <p:nvSpPr>
          <p:cNvPr id="8" name="TextBox 7"/>
          <p:cNvSpPr txBox="1"/>
          <p:nvPr/>
        </p:nvSpPr>
        <p:spPr>
          <a:xfrm>
            <a:off x="5867400" y="2209800"/>
            <a:ext cx="1295400" cy="646331"/>
          </a:xfrm>
          <a:prstGeom prst="rect">
            <a:avLst/>
          </a:prstGeom>
          <a:noFill/>
        </p:spPr>
        <p:txBody>
          <a:bodyPr wrap="square" rtlCol="0">
            <a:spAutoFit/>
          </a:bodyPr>
          <a:lstStyle/>
          <a:p>
            <a:r>
              <a:rPr lang="en-GB" dirty="0" smtClean="0">
                <a:solidFill>
                  <a:prstClr val="black"/>
                </a:solidFill>
                <a:latin typeface="Bradley Hand ITC" pitchFamily="66" charset="0"/>
              </a:rPr>
              <a:t>title:</a:t>
            </a:r>
          </a:p>
          <a:p>
            <a:r>
              <a:rPr lang="en-GB" dirty="0" smtClean="0">
                <a:solidFill>
                  <a:prstClr val="black"/>
                </a:solidFill>
                <a:latin typeface="AR CENA" pitchFamily="2" charset="0"/>
              </a:rPr>
              <a:t>Avid YouTube</a:t>
            </a:r>
            <a:endParaRPr lang="en-GB" dirty="0">
              <a:solidFill>
                <a:prstClr val="black"/>
              </a:solidFill>
              <a:latin typeface="AR CENA" pitchFamily="2" charset="0"/>
            </a:endParaRPr>
          </a:p>
        </p:txBody>
      </p:sp>
      <p:sp>
        <p:nvSpPr>
          <p:cNvPr id="9" name="TextBox 8"/>
          <p:cNvSpPr txBox="1"/>
          <p:nvPr/>
        </p:nvSpPr>
        <p:spPr>
          <a:xfrm>
            <a:off x="4038600" y="3200400"/>
            <a:ext cx="1066800" cy="646331"/>
          </a:xfrm>
          <a:prstGeom prst="rect">
            <a:avLst/>
          </a:prstGeom>
          <a:noFill/>
        </p:spPr>
        <p:txBody>
          <a:bodyPr wrap="square" rtlCol="0">
            <a:spAutoFit/>
          </a:bodyPr>
          <a:lstStyle/>
          <a:p>
            <a:r>
              <a:rPr lang="en-GB" dirty="0" smtClean="0">
                <a:solidFill>
                  <a:prstClr val="black"/>
                </a:solidFill>
                <a:latin typeface="Bradley Hand ITC" pitchFamily="66" charset="0"/>
              </a:rPr>
              <a:t>Gender:</a:t>
            </a:r>
          </a:p>
          <a:p>
            <a:r>
              <a:rPr lang="en-GB" dirty="0" smtClean="0">
                <a:solidFill>
                  <a:prstClr val="black"/>
                </a:solidFill>
                <a:latin typeface="AR CENA" pitchFamily="2" charset="0"/>
              </a:rPr>
              <a:t>Male</a:t>
            </a:r>
            <a:endParaRPr lang="en-GB" dirty="0">
              <a:solidFill>
                <a:prstClr val="black"/>
              </a:solidFill>
              <a:latin typeface="AR CENA" pitchFamily="2" charset="0"/>
            </a:endParaRPr>
          </a:p>
        </p:txBody>
      </p:sp>
      <p:sp>
        <p:nvSpPr>
          <p:cNvPr id="10" name="TextBox 9"/>
          <p:cNvSpPr txBox="1"/>
          <p:nvPr/>
        </p:nvSpPr>
        <p:spPr>
          <a:xfrm>
            <a:off x="3962400" y="3930312"/>
            <a:ext cx="4953000" cy="2862322"/>
          </a:xfrm>
          <a:prstGeom prst="rect">
            <a:avLst/>
          </a:prstGeom>
          <a:solidFill>
            <a:schemeClr val="accent5">
              <a:lumMod val="20000"/>
              <a:lumOff val="80000"/>
            </a:schemeClr>
          </a:solidFill>
        </p:spPr>
        <p:txBody>
          <a:bodyPr wrap="square" rtlCol="0">
            <a:spAutoFit/>
          </a:bodyPr>
          <a:lstStyle/>
          <a:p>
            <a:r>
              <a:rPr lang="en-GB" dirty="0">
                <a:solidFill>
                  <a:prstClr val="black"/>
                </a:solidFill>
                <a:latin typeface="Bradley Hand ITC" pitchFamily="66" charset="0"/>
              </a:rPr>
              <a:t>Description:</a:t>
            </a:r>
          </a:p>
          <a:p>
            <a:pPr>
              <a:buFont typeface="Arial" pitchFamily="34" charset="0"/>
              <a:buChar char="•"/>
            </a:pPr>
            <a:r>
              <a:rPr lang="en-GB" dirty="0">
                <a:solidFill>
                  <a:prstClr val="black"/>
                </a:solidFill>
                <a:latin typeface="AR CENA" pitchFamily="2" charset="0"/>
              </a:rPr>
              <a:t>Maxwell Machito is a 28 year old You Tuber.</a:t>
            </a:r>
          </a:p>
          <a:p>
            <a:pPr>
              <a:buFont typeface="Arial" pitchFamily="34" charset="0"/>
              <a:buChar char="•"/>
            </a:pPr>
            <a:r>
              <a:rPr lang="en-GB" dirty="0">
                <a:solidFill>
                  <a:prstClr val="black"/>
                </a:solidFill>
                <a:latin typeface="AR CENA" pitchFamily="2" charset="0"/>
              </a:rPr>
              <a:t>He mostly makes videos about fitness. </a:t>
            </a:r>
          </a:p>
          <a:p>
            <a:pPr>
              <a:buFont typeface="Arial" pitchFamily="34" charset="0"/>
              <a:buChar char="•"/>
            </a:pPr>
            <a:r>
              <a:rPr lang="en-GB" dirty="0">
                <a:solidFill>
                  <a:prstClr val="black"/>
                </a:solidFill>
                <a:latin typeface="AR CENA" pitchFamily="2" charset="0"/>
              </a:rPr>
              <a:t>He is single .  And has a no </a:t>
            </a:r>
            <a:r>
              <a:rPr lang="en-GB" dirty="0" smtClean="0">
                <a:solidFill>
                  <a:prstClr val="black"/>
                </a:solidFill>
                <a:latin typeface="AR CENA" pitchFamily="2" charset="0"/>
              </a:rPr>
              <a:t>marriage </a:t>
            </a:r>
            <a:r>
              <a:rPr lang="en-GB" dirty="0">
                <a:solidFill>
                  <a:prstClr val="black"/>
                </a:solidFill>
                <a:latin typeface="AR CENA" pitchFamily="2" charset="0"/>
              </a:rPr>
              <a:t>policy.</a:t>
            </a:r>
          </a:p>
          <a:p>
            <a:pPr>
              <a:buFont typeface="Arial" pitchFamily="34" charset="0"/>
              <a:buChar char="•"/>
            </a:pPr>
            <a:r>
              <a:rPr lang="en-GB" dirty="0">
                <a:solidFill>
                  <a:prstClr val="black"/>
                </a:solidFill>
                <a:latin typeface="AR CENA" pitchFamily="2" charset="0"/>
              </a:rPr>
              <a:t>He is an atheist.</a:t>
            </a:r>
          </a:p>
          <a:p>
            <a:pPr>
              <a:buFont typeface="Arial" pitchFamily="34" charset="0"/>
              <a:buChar char="•"/>
            </a:pPr>
            <a:r>
              <a:rPr lang="en-GB" dirty="0">
                <a:solidFill>
                  <a:prstClr val="black"/>
                </a:solidFill>
                <a:latin typeface="AR CENA" pitchFamily="2" charset="0"/>
              </a:rPr>
              <a:t>Does not  like people who </a:t>
            </a:r>
            <a:r>
              <a:rPr lang="en-GB" dirty="0" smtClean="0">
                <a:solidFill>
                  <a:prstClr val="black"/>
                </a:solidFill>
                <a:latin typeface="AR CENA" pitchFamily="2" charset="0"/>
              </a:rPr>
              <a:t>do </a:t>
            </a:r>
            <a:r>
              <a:rPr lang="en-GB" dirty="0">
                <a:solidFill>
                  <a:prstClr val="black"/>
                </a:solidFill>
                <a:latin typeface="AR CENA" pitchFamily="2" charset="0"/>
              </a:rPr>
              <a:t>not maintain their body fitness.</a:t>
            </a:r>
          </a:p>
          <a:p>
            <a:pPr>
              <a:buFont typeface="Arial" pitchFamily="34" charset="0"/>
              <a:buChar char="•"/>
            </a:pPr>
            <a:r>
              <a:rPr lang="en-GB" dirty="0">
                <a:solidFill>
                  <a:prstClr val="black"/>
                </a:solidFill>
                <a:latin typeface="AR CENA" pitchFamily="2" charset="0"/>
              </a:rPr>
              <a:t> Beginner in golf.</a:t>
            </a:r>
          </a:p>
          <a:p>
            <a:pPr>
              <a:buFont typeface="Arial" pitchFamily="34" charset="0"/>
              <a:buChar char="•"/>
            </a:pPr>
            <a:r>
              <a:rPr lang="en-GB" dirty="0">
                <a:solidFill>
                  <a:prstClr val="black"/>
                </a:solidFill>
                <a:latin typeface="AR CENA" pitchFamily="2" charset="0"/>
              </a:rPr>
              <a:t>Was a navy seal.</a:t>
            </a:r>
          </a:p>
          <a:p>
            <a:pPr>
              <a:buFont typeface="Arial" pitchFamily="34" charset="0"/>
              <a:buChar char="•"/>
            </a:pPr>
            <a:r>
              <a:rPr lang="en-GB" dirty="0">
                <a:solidFill>
                  <a:prstClr val="black"/>
                </a:solidFill>
                <a:latin typeface="AR CENA" pitchFamily="2" charset="0"/>
              </a:rPr>
              <a:t>Short-tempered</a:t>
            </a:r>
            <a:r>
              <a:rPr lang="en-GB" dirty="0" smtClean="0">
                <a:solidFill>
                  <a:prstClr val="black"/>
                </a:solidFill>
                <a:latin typeface="AR CENA" pitchFamily="2" charset="0"/>
              </a:rPr>
              <a:t>.</a:t>
            </a:r>
            <a:endParaRPr lang="en-GB" dirty="0">
              <a:solidFill>
                <a:prstClr val="black"/>
              </a:solidFill>
              <a:latin typeface="AR CENA" pitchFamily="2" charset="0"/>
            </a:endParaRPr>
          </a:p>
        </p:txBody>
      </p:sp>
      <p:sp>
        <p:nvSpPr>
          <p:cNvPr id="11" name="TextBox 10"/>
          <p:cNvSpPr txBox="1"/>
          <p:nvPr/>
        </p:nvSpPr>
        <p:spPr>
          <a:xfrm>
            <a:off x="381000" y="4495800"/>
            <a:ext cx="3429000" cy="1200329"/>
          </a:xfrm>
          <a:prstGeom prst="rect">
            <a:avLst/>
          </a:prstGeom>
          <a:solidFill>
            <a:schemeClr val="bg1">
              <a:lumMod val="85000"/>
            </a:schemeClr>
          </a:solidFill>
        </p:spPr>
        <p:txBody>
          <a:bodyPr wrap="square" rtlCol="0">
            <a:spAutoFit/>
          </a:bodyPr>
          <a:lstStyle/>
          <a:p>
            <a:r>
              <a:rPr lang="en-GB" dirty="0" smtClean="0">
                <a:latin typeface="Bradley Hand ITC" pitchFamily="66" charset="0"/>
              </a:rPr>
              <a:t>needs:</a:t>
            </a:r>
          </a:p>
          <a:p>
            <a:r>
              <a:rPr lang="en-GB" dirty="0" smtClean="0">
                <a:latin typeface="AR CENA" pitchFamily="2" charset="0"/>
              </a:rPr>
              <a:t>A budget PC just for website maintenance and uploading  videos on YouTube.</a:t>
            </a:r>
            <a:endParaRPr lang="en-GB" dirty="0">
              <a:latin typeface="AR CENA" pitchFamily="2" charset="0"/>
            </a:endParaRPr>
          </a:p>
        </p:txBody>
      </p:sp>
      <p:sp>
        <p:nvSpPr>
          <p:cNvPr id="12" name="TextBox 11"/>
          <p:cNvSpPr txBox="1"/>
          <p:nvPr/>
        </p:nvSpPr>
        <p:spPr>
          <a:xfrm>
            <a:off x="5867400" y="3276600"/>
            <a:ext cx="2971800" cy="646331"/>
          </a:xfrm>
          <a:prstGeom prst="rect">
            <a:avLst/>
          </a:prstGeom>
          <a:noFill/>
        </p:spPr>
        <p:txBody>
          <a:bodyPr wrap="square" rtlCol="0">
            <a:spAutoFit/>
          </a:bodyPr>
          <a:lstStyle/>
          <a:p>
            <a:r>
              <a:rPr lang="en-GB" dirty="0" smtClean="0">
                <a:solidFill>
                  <a:prstClr val="black"/>
                </a:solidFill>
                <a:latin typeface="Bradley Hand ITC" pitchFamily="66" charset="0"/>
              </a:rPr>
              <a:t>Industry:</a:t>
            </a:r>
          </a:p>
          <a:p>
            <a:r>
              <a:rPr lang="en-GB" dirty="0" smtClean="0">
                <a:solidFill>
                  <a:prstClr val="black"/>
                </a:solidFill>
                <a:latin typeface="AR CENA" pitchFamily="2" charset="0"/>
              </a:rPr>
              <a:t>Entertainment </a:t>
            </a:r>
            <a:endParaRPr lang="en-GB" dirty="0">
              <a:solidFill>
                <a:prstClr val="black"/>
              </a:solidFill>
              <a:latin typeface="AR CENA" pitchFamily="2" charset="0"/>
            </a:endParaRPr>
          </a:p>
        </p:txBody>
      </p:sp>
      <p:pic>
        <p:nvPicPr>
          <p:cNvPr id="13" name="Picture 12" descr="mobile-white-on-black-icon-0.png"/>
          <p:cNvPicPr>
            <a:picLocks noChangeAspect="1"/>
          </p:cNvPicPr>
          <p:nvPr/>
        </p:nvPicPr>
        <p:blipFill>
          <a:blip r:embed="rId3" cstate="print"/>
          <a:stretch>
            <a:fillRect/>
          </a:stretch>
        </p:blipFill>
        <p:spPr>
          <a:xfrm>
            <a:off x="304800" y="5553177"/>
            <a:ext cx="1066825" cy="1066825"/>
          </a:xfrm>
          <a:prstGeom prst="ellipse">
            <a:avLst/>
          </a:prstGeom>
          <a:ln>
            <a:noFill/>
          </a:ln>
          <a:effectLst>
            <a:softEdge rad="112500"/>
          </a:effectLst>
        </p:spPr>
      </p:pic>
      <p:pic>
        <p:nvPicPr>
          <p:cNvPr id="14" name="Picture 13" descr="desktop-computer-with-screen-vector-icon-800x566.jpg"/>
          <p:cNvPicPr>
            <a:picLocks noChangeAspect="1"/>
          </p:cNvPicPr>
          <p:nvPr/>
        </p:nvPicPr>
        <p:blipFill>
          <a:blip r:embed="rId4" cstate="print"/>
          <a:stretch>
            <a:fillRect/>
          </a:stretch>
        </p:blipFill>
        <p:spPr>
          <a:xfrm>
            <a:off x="2464539" y="5553177"/>
            <a:ext cx="1600200" cy="1132142"/>
          </a:xfrm>
          <a:prstGeom prst="ellipse">
            <a:avLst/>
          </a:prstGeom>
          <a:ln>
            <a:noFill/>
          </a:ln>
          <a:effectLst>
            <a:softEdge rad="112500"/>
          </a:effectLst>
        </p:spPr>
      </p:pic>
      <p:pic>
        <p:nvPicPr>
          <p:cNvPr id="15" name="Picture 14" descr="ipad_landscape-512.png"/>
          <p:cNvPicPr>
            <a:picLocks noChangeAspect="1"/>
          </p:cNvPicPr>
          <p:nvPr/>
        </p:nvPicPr>
        <p:blipFill>
          <a:blip r:embed="rId5"/>
          <a:stretch>
            <a:fillRect/>
          </a:stretch>
        </p:blipFill>
        <p:spPr>
          <a:xfrm>
            <a:off x="1371613" y="5553177"/>
            <a:ext cx="1143000" cy="1143000"/>
          </a:xfrm>
          <a:prstGeom prst="rect">
            <a:avLst/>
          </a:prstGeom>
        </p:spPr>
      </p:pic>
      <p:pic>
        <p:nvPicPr>
          <p:cNvPr id="16" name="Picture 15" descr="netflix-logo.png"/>
          <p:cNvPicPr>
            <a:picLocks noChangeAspect="1"/>
          </p:cNvPicPr>
          <p:nvPr/>
        </p:nvPicPr>
        <p:blipFill>
          <a:blip r:embed="rId6" cstate="print"/>
          <a:stretch>
            <a:fillRect/>
          </a:stretch>
        </p:blipFill>
        <p:spPr>
          <a:xfrm>
            <a:off x="7620000" y="2209800"/>
            <a:ext cx="1295400" cy="381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7" name="Picture 16" descr="download (2).png"/>
          <p:cNvPicPr>
            <a:picLocks noChangeAspect="1"/>
          </p:cNvPicPr>
          <p:nvPr/>
        </p:nvPicPr>
        <p:blipFill>
          <a:blip r:embed="rId7"/>
          <a:stretch>
            <a:fillRect/>
          </a:stretch>
        </p:blipFill>
        <p:spPr>
          <a:xfrm>
            <a:off x="7620000" y="1752600"/>
            <a:ext cx="1295400" cy="3095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8" name="Picture 17" descr="download (1).png"/>
          <p:cNvPicPr>
            <a:picLocks noChangeAspect="1"/>
          </p:cNvPicPr>
          <p:nvPr/>
        </p:nvPicPr>
        <p:blipFill>
          <a:blip r:embed="rId8"/>
          <a:stretch>
            <a:fillRect/>
          </a:stretch>
        </p:blipFill>
        <p:spPr>
          <a:xfrm>
            <a:off x="7620001" y="2743200"/>
            <a:ext cx="1295400" cy="3857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8645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5642"/>
            <a:ext cx="8229600" cy="5500521"/>
          </a:xfrm>
        </p:spPr>
        <p:txBody>
          <a:bodyPr/>
          <a:lstStyle/>
          <a:p>
            <a:pPr marL="0" indent="0" algn="ctr">
              <a:buNone/>
            </a:pPr>
            <a:r>
              <a:rPr lang="en-US" sz="6000" b="1" u="sng" dirty="0" smtClean="0"/>
              <a:t>STAKE HOLDERS</a:t>
            </a:r>
          </a:p>
          <a:p>
            <a:pPr marL="0" lvl="0" indent="0">
              <a:buNone/>
            </a:pPr>
            <a:endParaRPr lang="en-US" sz="4000" dirty="0" smtClean="0"/>
          </a:p>
          <a:p>
            <a:pPr lvl="0"/>
            <a:r>
              <a:rPr lang="en-US" sz="4000" dirty="0" smtClean="0"/>
              <a:t>Customer</a:t>
            </a:r>
          </a:p>
          <a:p>
            <a:pPr lvl="0"/>
            <a:r>
              <a:rPr lang="en-US" sz="4000" dirty="0" smtClean="0"/>
              <a:t>Parts manufacturer</a:t>
            </a:r>
          </a:p>
          <a:p>
            <a:pPr lvl="0"/>
            <a:r>
              <a:rPr lang="en-US" sz="4000" dirty="0" smtClean="0"/>
              <a:t>Assemblers</a:t>
            </a:r>
          </a:p>
          <a:p>
            <a:pPr lvl="0"/>
            <a:r>
              <a:rPr lang="en-US" sz="4000" dirty="0" smtClean="0"/>
              <a:t>Delivery/couriers</a:t>
            </a:r>
          </a:p>
          <a:p>
            <a:pPr algn="ctr"/>
            <a:endParaRPr lang="en-US" dirty="0"/>
          </a:p>
        </p:txBody>
      </p:sp>
      <p:sp>
        <p:nvSpPr>
          <p:cNvPr id="4" name="Rectangle 3"/>
          <p:cNvSpPr/>
          <p:nvPr/>
        </p:nvSpPr>
        <p:spPr>
          <a:xfrm>
            <a:off x="7315200" y="6124272"/>
            <a:ext cx="1502230" cy="389853"/>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BUILDmyPC</a:t>
            </a:r>
          </a:p>
        </p:txBody>
      </p:sp>
      <p:sp>
        <p:nvSpPr>
          <p:cNvPr id="5" name="Rectangle 4"/>
          <p:cNvSpPr/>
          <p:nvPr/>
        </p:nvSpPr>
        <p:spPr>
          <a:xfrm>
            <a:off x="7315200" y="6124271"/>
            <a:ext cx="1502230" cy="389853"/>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BUILDmyPC</a:t>
            </a:r>
          </a:p>
        </p:txBody>
      </p:sp>
    </p:spTree>
    <p:extLst>
      <p:ext uri="{BB962C8B-B14F-4D97-AF65-F5344CB8AC3E}">
        <p14:creationId xmlns:p14="http://schemas.microsoft.com/office/powerpoint/2010/main" val="4223421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6000" b="1" u="sng" dirty="0" smtClean="0"/>
              <a:t>DESIGN</a:t>
            </a:r>
            <a:br>
              <a:rPr lang="en-GB" sz="6000" b="1" u="sng" dirty="0" smtClean="0"/>
            </a:br>
            <a:r>
              <a:rPr lang="en-GB" sz="6000" b="1" u="sng" dirty="0" smtClean="0"/>
              <a:t/>
            </a:r>
            <a:br>
              <a:rPr lang="en-GB" sz="6000" b="1" u="sng" dirty="0" smtClean="0"/>
            </a:br>
            <a:r>
              <a:rPr lang="en-GB" sz="2800" b="1" u="sng" dirty="0" smtClean="0"/>
              <a:t>UI/UX DESIGN GUIDELINES</a:t>
            </a:r>
            <a:endParaRPr lang="en-GB" sz="6000" b="1" u="sng" dirty="0"/>
          </a:p>
        </p:txBody>
      </p:sp>
      <p:sp>
        <p:nvSpPr>
          <p:cNvPr id="3" name="Content Placeholder 2"/>
          <p:cNvSpPr>
            <a:spLocks noGrp="1"/>
          </p:cNvSpPr>
          <p:nvPr>
            <p:ph idx="1"/>
          </p:nvPr>
        </p:nvSpPr>
        <p:spPr>
          <a:xfrm>
            <a:off x="292123" y="3265714"/>
            <a:ext cx="6711654" cy="2499366"/>
          </a:xfrm>
        </p:spPr>
        <p:txBody>
          <a:bodyPr/>
          <a:lstStyle/>
          <a:p>
            <a:r>
              <a:rPr lang="en-GB" sz="3600" dirty="0" smtClean="0"/>
              <a:t>Original and familiar UI Design patterns</a:t>
            </a:r>
          </a:p>
          <a:p>
            <a:r>
              <a:rPr lang="en-GB" sz="3600" dirty="0" smtClean="0"/>
              <a:t>Ease of use </a:t>
            </a:r>
          </a:p>
          <a:p>
            <a:endParaRPr lang="en-GB" dirty="0" smtClean="0"/>
          </a:p>
          <a:p>
            <a:pPr marL="0" indent="0">
              <a:buNone/>
            </a:pPr>
            <a:endParaRPr lang="en-GB" dirty="0"/>
          </a:p>
        </p:txBody>
      </p:sp>
      <p:sp>
        <p:nvSpPr>
          <p:cNvPr id="5" name="Rectangle 4"/>
          <p:cNvSpPr/>
          <p:nvPr/>
        </p:nvSpPr>
        <p:spPr>
          <a:xfrm>
            <a:off x="7315200" y="6124271"/>
            <a:ext cx="1502230" cy="389853"/>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BUILDmyPC</a:t>
            </a:r>
          </a:p>
        </p:txBody>
      </p:sp>
    </p:spTree>
    <p:extLst>
      <p:ext uri="{BB962C8B-B14F-4D97-AF65-F5344CB8AC3E}">
        <p14:creationId xmlns:p14="http://schemas.microsoft.com/office/powerpoint/2010/main" val="112306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5400" b="1" u="sng" dirty="0" smtClean="0"/>
              <a:t>FRONTEND</a:t>
            </a:r>
            <a:endParaRPr lang="en-GB" sz="5400" b="1" u="sng" dirty="0"/>
          </a:p>
        </p:txBody>
      </p:sp>
      <p:sp>
        <p:nvSpPr>
          <p:cNvPr id="3" name="Content Placeholder 2"/>
          <p:cNvSpPr>
            <a:spLocks noGrp="1"/>
          </p:cNvSpPr>
          <p:nvPr>
            <p:ph idx="1"/>
          </p:nvPr>
        </p:nvSpPr>
        <p:spPr>
          <a:xfrm>
            <a:off x="331311" y="1726354"/>
            <a:ext cx="8224860" cy="4195481"/>
          </a:xfrm>
        </p:spPr>
        <p:txBody>
          <a:bodyPr/>
          <a:lstStyle/>
          <a:p>
            <a:r>
              <a:rPr lang="en-GB" sz="2800" b="1" dirty="0" smtClean="0"/>
              <a:t>It is a Cleaned and structured interface.</a:t>
            </a:r>
          </a:p>
          <a:p>
            <a:r>
              <a:rPr lang="en-GB" sz="2800" b="1" dirty="0" smtClean="0"/>
              <a:t>Responsive Design</a:t>
            </a:r>
          </a:p>
          <a:p>
            <a:r>
              <a:rPr lang="en-GB" sz="2800" b="1" dirty="0" smtClean="0"/>
              <a:t>It is a ability to display the products tailored to the individual user needs .</a:t>
            </a:r>
          </a:p>
          <a:p>
            <a:r>
              <a:rPr lang="en-GB" sz="2800" b="1" dirty="0" smtClean="0"/>
              <a:t>It provides Cross-device compatibility</a:t>
            </a:r>
            <a:endParaRPr lang="en-GB" sz="2800" b="1" dirty="0"/>
          </a:p>
        </p:txBody>
      </p:sp>
      <p:sp>
        <p:nvSpPr>
          <p:cNvPr id="4" name="Rectangle 3"/>
          <p:cNvSpPr/>
          <p:nvPr/>
        </p:nvSpPr>
        <p:spPr>
          <a:xfrm>
            <a:off x="7315200" y="6124271"/>
            <a:ext cx="1502230" cy="389853"/>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BUILDmyPC</a:t>
            </a:r>
          </a:p>
        </p:txBody>
      </p:sp>
    </p:spTree>
    <p:extLst>
      <p:ext uri="{BB962C8B-B14F-4D97-AF65-F5344CB8AC3E}">
        <p14:creationId xmlns:p14="http://schemas.microsoft.com/office/powerpoint/2010/main" val="324592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Wisp</Template>
  <TotalTime>480</TotalTime>
  <Words>837</Words>
  <Application>Microsoft Office PowerPoint</Application>
  <PresentationFormat>On-screen Show (4:3)</PresentationFormat>
  <Paragraphs>196</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AR CENA</vt:lpstr>
      <vt:lpstr>AR DESTINE</vt:lpstr>
      <vt:lpstr>AR JULIAN</vt:lpstr>
      <vt:lpstr>Arial</vt:lpstr>
      <vt:lpstr>Bradley Hand ITC</vt:lpstr>
      <vt:lpstr>Calibri</vt:lpstr>
      <vt:lpstr>Calibri Light</vt:lpstr>
      <vt:lpstr>Century Gothic</vt:lpstr>
      <vt:lpstr>Wingdings 3</vt:lpstr>
      <vt:lpstr>Ion</vt:lpstr>
      <vt:lpstr>Office Theme</vt:lpstr>
      <vt:lpstr>1_Ion</vt:lpstr>
      <vt:lpstr>PowerPoint Presentation</vt:lpstr>
      <vt:lpstr>PowerPoint Presentation</vt:lpstr>
      <vt:lpstr>PowerPoint Presentation</vt:lpstr>
      <vt:lpstr>Dendi</vt:lpstr>
      <vt:lpstr>JOHNNY RAIL</vt:lpstr>
      <vt:lpstr>PowerPoint Presentation</vt:lpstr>
      <vt:lpstr>PowerPoint Presentation</vt:lpstr>
      <vt:lpstr>DESIGN  UI/UX DESIGN GUIDELINES</vt:lpstr>
      <vt:lpstr>FRONTEND</vt:lpstr>
      <vt:lpstr>BACKEND</vt:lpstr>
      <vt:lpstr>REQUIREMENTS GATHERING </vt:lpstr>
      <vt:lpstr>PROCESS </vt:lpstr>
      <vt:lpstr>PowerPoint Presentation</vt:lpstr>
      <vt:lpstr>PowerPoint Presentation</vt:lpstr>
      <vt:lpstr>PowerPoint Presentation</vt:lpstr>
      <vt:lpstr>PowerPoint Presentation</vt:lpstr>
      <vt:lpstr>UNIQUE FEATURES OF THE PRODUCT</vt:lpstr>
      <vt:lpstr>SWOT ANALYSIS</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Clyde Shelton</dc:creator>
  <cp:lastModifiedBy>sayed mansoor</cp:lastModifiedBy>
  <cp:revision>60</cp:revision>
  <dcterms:created xsi:type="dcterms:W3CDTF">2017-01-21T09:54:28Z</dcterms:created>
  <dcterms:modified xsi:type="dcterms:W3CDTF">2017-01-22T05:10:29Z</dcterms:modified>
</cp:coreProperties>
</file>