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66" r:id="rId6"/>
    <p:sldId id="267" r:id="rId7"/>
    <p:sldId id="277" r:id="rId8"/>
    <p:sldId id="278" r:id="rId9"/>
    <p:sldId id="279" r:id="rId10"/>
    <p:sldId id="273" r:id="rId11"/>
    <p:sldId id="268" r:id="rId12"/>
    <p:sldId id="269" r:id="rId13"/>
    <p:sldId id="272"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8" autoAdjust="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3/6/2023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4726550"/>
          </a:xfrm>
        </p:spPr>
        <p:txBody>
          <a:bodyPr>
            <a:normAutofit/>
          </a:bodyPr>
          <a:lstStyle/>
          <a:p>
            <a:pPr algn="ctr"/>
            <a:r>
              <a:rPr lang="en-US" sz="6000" dirty="0"/>
              <a:t>DS Capstone Spring 2023</a:t>
            </a:r>
            <a:br>
              <a:rPr lang="en-US" sz="6000" dirty="0"/>
            </a:br>
            <a:br>
              <a:rPr lang="en-US" sz="4000" dirty="0"/>
            </a:br>
            <a:r>
              <a:rPr lang="en-US" sz="4000" dirty="0"/>
              <a:t>Fantasy Baseball Projections</a:t>
            </a:r>
            <a:br>
              <a:rPr lang="en-US" sz="4000" dirty="0"/>
            </a:br>
            <a:br>
              <a:rPr lang="en-US" sz="4000" dirty="0"/>
            </a:br>
            <a:r>
              <a:rPr lang="en-US" sz="4000" dirty="0"/>
              <a:t>Standup Meeting - Update</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5138554"/>
            <a:ext cx="6437555" cy="1303176"/>
          </a:xfrm>
        </p:spPr>
        <p:txBody>
          <a:bodyPr/>
          <a:lstStyle/>
          <a:p>
            <a:r>
              <a:rPr lang="en-US" dirty="0" err="1"/>
              <a:t>Suhas</a:t>
            </a:r>
            <a:r>
              <a:rPr lang="en-US" dirty="0"/>
              <a:t> </a:t>
            </a:r>
            <a:r>
              <a:rPr lang="en-US" dirty="0" err="1"/>
              <a:t>Buravalla</a:t>
            </a:r>
            <a:r>
              <a:rPr lang="en-US" dirty="0"/>
              <a:t> and Carter Rogers</a:t>
            </a:r>
          </a:p>
        </p:txBody>
      </p:sp>
      <p:pic>
        <p:nvPicPr>
          <p:cNvPr id="4" name="Picture 3">
            <a:extLst>
              <a:ext uri="{FF2B5EF4-FFF2-40B4-BE49-F238E27FC236}">
                <a16:creationId xmlns:a16="http://schemas.microsoft.com/office/drawing/2014/main" id="{609C42B3-9F91-E909-50C2-8F1D7909A6FE}"/>
              </a:ext>
            </a:extLst>
          </p:cNvPr>
          <p:cNvPicPr>
            <a:picLocks noChangeAspect="1"/>
          </p:cNvPicPr>
          <p:nvPr/>
        </p:nvPicPr>
        <p:blipFill rotWithShape="1">
          <a:blip r:embed="rId2"/>
          <a:srcRect l="7007" r="6852"/>
          <a:stretch/>
        </p:blipFill>
        <p:spPr>
          <a:xfrm>
            <a:off x="8120544" y="0"/>
            <a:ext cx="4071456" cy="4726550"/>
          </a:xfrm>
          <a:prstGeom prst="rect">
            <a:avLst/>
          </a:prstGeom>
        </p:spPr>
      </p:pic>
      <p:pic>
        <p:nvPicPr>
          <p:cNvPr id="6" name="Picture 5">
            <a:extLst>
              <a:ext uri="{FF2B5EF4-FFF2-40B4-BE49-F238E27FC236}">
                <a16:creationId xmlns:a16="http://schemas.microsoft.com/office/drawing/2014/main" id="{C1B76E9B-0420-8AE9-08BC-B1C2E49240D8}"/>
              </a:ext>
            </a:extLst>
          </p:cNvPr>
          <p:cNvPicPr>
            <a:picLocks noChangeAspect="1"/>
          </p:cNvPicPr>
          <p:nvPr/>
        </p:nvPicPr>
        <p:blipFill>
          <a:blip r:embed="rId3"/>
          <a:stretch>
            <a:fillRect/>
          </a:stretch>
        </p:blipFill>
        <p:spPr>
          <a:xfrm>
            <a:off x="8120544" y="4726550"/>
            <a:ext cx="2127185" cy="2127185"/>
          </a:xfrm>
          <a:prstGeom prst="rect">
            <a:avLst/>
          </a:prstGeom>
        </p:spPr>
      </p:pic>
      <p:pic>
        <p:nvPicPr>
          <p:cNvPr id="9" name="Picture 8">
            <a:extLst>
              <a:ext uri="{FF2B5EF4-FFF2-40B4-BE49-F238E27FC236}">
                <a16:creationId xmlns:a16="http://schemas.microsoft.com/office/drawing/2014/main" id="{15E648C5-2247-4600-0A9D-5D22BBB200A0}"/>
              </a:ext>
            </a:extLst>
          </p:cNvPr>
          <p:cNvPicPr>
            <a:picLocks noChangeAspect="1"/>
          </p:cNvPicPr>
          <p:nvPr/>
        </p:nvPicPr>
        <p:blipFill>
          <a:blip r:embed="rId4"/>
          <a:stretch>
            <a:fillRect/>
          </a:stretch>
        </p:blipFill>
        <p:spPr>
          <a:xfrm>
            <a:off x="10594037" y="4865614"/>
            <a:ext cx="1375272" cy="191814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12</a:t>
            </a:fld>
            <a:endParaRPr lang="en-US" noProof="0" dirty="0"/>
          </a:p>
        </p:txBody>
      </p:sp>
      <p:sp>
        <p:nvSpPr>
          <p:cNvPr id="3" name="Picture Placeholder 2">
            <a:extLst>
              <a:ext uri="{FF2B5EF4-FFF2-40B4-BE49-F238E27FC236}">
                <a16:creationId xmlns:a16="http://schemas.microsoft.com/office/drawing/2014/main" id="{C6FAE7B3-1967-78AC-A10D-3F1ACD0964CD}"/>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79E5EC71-96FE-8345-7BCA-B238709C79E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664B8B6A-8720-A1C2-5E16-C112646DE0F2}"/>
              </a:ext>
            </a:extLst>
          </p:cNvPr>
          <p:cNvSpPr>
            <a:spLocks noGrp="1"/>
          </p:cNvSpPr>
          <p:nvPr>
            <p:ph type="pic" sz="quarter" idx="15"/>
          </p:nvPr>
        </p:nvSpPr>
        <p:spPr/>
      </p:sp>
      <p:sp>
        <p:nvSpPr>
          <p:cNvPr id="11" name="Picture Placeholder 10">
            <a:extLst>
              <a:ext uri="{FF2B5EF4-FFF2-40B4-BE49-F238E27FC236}">
                <a16:creationId xmlns:a16="http://schemas.microsoft.com/office/drawing/2014/main" id="{528D2816-C01E-47BD-7048-3769B46D1460}"/>
              </a:ext>
            </a:extLst>
          </p:cNvPr>
          <p:cNvSpPr>
            <a:spLocks noGrp="1"/>
          </p:cNvSpPr>
          <p:nvPr>
            <p:ph type="pic" sz="quarter" idx="16"/>
          </p:nvPr>
        </p:nvSpPr>
        <p:spPr/>
      </p:sp>
    </p:spTree>
    <p:extLst>
      <p:ext uri="{BB962C8B-B14F-4D97-AF65-F5344CB8AC3E}">
        <p14:creationId xmlns:p14="http://schemas.microsoft.com/office/powerpoint/2010/main" val="403980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13</a:t>
            </a:fld>
            <a:endParaRPr lang="en-US" noProof="0" dirty="0"/>
          </a:p>
        </p:txBody>
      </p:sp>
      <p:sp>
        <p:nvSpPr>
          <p:cNvPr id="3" name="Picture Placeholder 2">
            <a:extLst>
              <a:ext uri="{FF2B5EF4-FFF2-40B4-BE49-F238E27FC236}">
                <a16:creationId xmlns:a16="http://schemas.microsoft.com/office/drawing/2014/main" id="{26309E58-B4A4-C460-7AF0-9F590F1B32A2}"/>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985F2619-3685-DF63-7A4B-A269B1688556}"/>
              </a:ext>
            </a:extLst>
          </p:cNvPr>
          <p:cNvSpPr>
            <a:spLocks noGrp="1"/>
          </p:cNvSpPr>
          <p:nvPr>
            <p:ph type="pic" sz="quarter" idx="14"/>
          </p:nvPr>
        </p:nvSpPr>
        <p:spPr/>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a:t>Agenda</a:t>
            </a:r>
            <a:endParaRPr lang="en-US" dirty="0"/>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sz="1050"/>
              <a:t>Fantasy Baseball Projections</a:t>
            </a:r>
            <a:endParaRPr lang="en-US" dirty="0"/>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a:t>Overview of Baseball &amp; Fantasy Baseball</a:t>
            </a:r>
          </a:p>
          <a:p>
            <a:r>
              <a:rPr lang="en-US"/>
              <a:t>Our Data Set: Features &amp; Targets</a:t>
            </a:r>
          </a:p>
          <a:p>
            <a:r>
              <a:rPr lang="en-US"/>
              <a:t>Preprocessing, Feature Reduction, Visualizations</a:t>
            </a:r>
          </a:p>
          <a:p>
            <a:r>
              <a:rPr lang="en-US"/>
              <a:t>Modeling: Ideas &amp; Obstacles</a:t>
            </a:r>
            <a:endParaRPr lang="en-US" dirty="0"/>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pic>
        <p:nvPicPr>
          <p:cNvPr id="2" name="Picture Placeholder 1">
            <a:extLst>
              <a:ext uri="{FF2B5EF4-FFF2-40B4-BE49-F238E27FC236}">
                <a16:creationId xmlns:a16="http://schemas.microsoft.com/office/drawing/2014/main" id="{9F9BAA26-0BA7-E50F-8CC6-53168A898216}"/>
              </a:ext>
            </a:extLst>
          </p:cNvPr>
          <p:cNvPicPr>
            <a:picLocks noGrp="1" noChangeAspect="1"/>
          </p:cNvPicPr>
          <p:nvPr>
            <p:ph type="pic" sz="quarter" idx="13"/>
          </p:nvPr>
        </p:nvPicPr>
        <p:blipFill>
          <a:blip r:embed="rId3"/>
          <a:srcRect l="10756" r="10756"/>
          <a:stretch>
            <a:fillRect/>
          </a:stretch>
        </p:blipFill>
        <p:spPr>
          <a:prstGeom prst="rect">
            <a:avLst/>
          </a:prstGeom>
        </p:spPr>
      </p:pic>
      <p:pic>
        <p:nvPicPr>
          <p:cNvPr id="4" name="Picture Placeholder 3">
            <a:extLst>
              <a:ext uri="{FF2B5EF4-FFF2-40B4-BE49-F238E27FC236}">
                <a16:creationId xmlns:a16="http://schemas.microsoft.com/office/drawing/2014/main" id="{98860F97-2B2B-6C71-DBBB-104B4610B9A5}"/>
              </a:ext>
            </a:extLst>
          </p:cNvPr>
          <p:cNvPicPr>
            <a:picLocks noGrp="1" noChangeAspect="1"/>
          </p:cNvPicPr>
          <p:nvPr>
            <p:ph type="pic" sz="quarter" idx="14"/>
          </p:nvPr>
        </p:nvPicPr>
        <p:blipFill>
          <a:blip r:embed="rId4"/>
          <a:srcRect l="5565" r="5565"/>
          <a:stretch>
            <a:fillRect/>
          </a:stretch>
        </p:blipFill>
        <p:spPr>
          <a:prstGeom prst="rect">
            <a:avLst/>
          </a:prstGeom>
        </p:spPr>
      </p:pic>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a:bodyPr>
          <a:lstStyle/>
          <a:p>
            <a:pPr marL="342900" indent="-342900">
              <a:buFont typeface="Arial" panose="020B0604020202020204" pitchFamily="34" charset="0"/>
              <a:buChar char="•"/>
            </a:pPr>
            <a:r>
              <a:rPr lang="en-US" sz="2800" dirty="0"/>
              <a:t>America’s Pastime – with surprising fantasy popularity</a:t>
            </a:r>
          </a:p>
          <a:p>
            <a:pPr marL="342900" indent="-342900">
              <a:buFont typeface="Arial" panose="020B0604020202020204" pitchFamily="34" charset="0"/>
              <a:buChar char="•"/>
            </a:pPr>
            <a:r>
              <a:rPr lang="en-US" sz="2800" dirty="0"/>
              <a:t>Advanced Statistics (Moneyball)</a:t>
            </a:r>
          </a:p>
          <a:p>
            <a:pPr marL="342900" indent="-342900">
              <a:buFont typeface="Arial" panose="020B0604020202020204" pitchFamily="34" charset="0"/>
              <a:buChar char="•"/>
            </a:pPr>
            <a:r>
              <a:rPr lang="en-US" sz="2800" dirty="0"/>
              <a:t>Predicting player performance</a:t>
            </a:r>
          </a:p>
          <a:p>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pic>
        <p:nvPicPr>
          <p:cNvPr id="2" name="Picture Placeholder 1">
            <a:extLst>
              <a:ext uri="{FF2B5EF4-FFF2-40B4-BE49-F238E27FC236}">
                <a16:creationId xmlns:a16="http://schemas.microsoft.com/office/drawing/2014/main" id="{9A88748C-F07C-8674-C9EF-13F716254AD4}"/>
              </a:ext>
            </a:extLst>
          </p:cNvPr>
          <p:cNvPicPr>
            <a:picLocks noGrp="1" noChangeAspect="1"/>
          </p:cNvPicPr>
          <p:nvPr>
            <p:ph type="pic" sz="quarter" idx="13"/>
          </p:nvPr>
        </p:nvPicPr>
        <p:blipFill>
          <a:blip r:embed="rId2"/>
          <a:srcRect l="8438" r="8438"/>
          <a:stretch>
            <a:fillRect/>
          </a:stretch>
        </p:blipFill>
        <p:spPr>
          <a:prstGeom prst="rect">
            <a:avLst/>
          </a:prstGeom>
        </p:spPr>
      </p:pic>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Fantasy Baseball – Roto Scoring</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857588" cy="3284359"/>
          </a:xfrm>
        </p:spPr>
        <p:txBody>
          <a:bodyPr>
            <a:normAutofit/>
          </a:bodyPr>
          <a:lstStyle/>
          <a:p>
            <a:pPr marL="342900" indent="-342900">
              <a:buFont typeface="Arial" panose="020B0604020202020204" pitchFamily="34" charset="0"/>
              <a:buChar char="•"/>
            </a:pPr>
            <a:r>
              <a:rPr lang="en-US" sz="2800" dirty="0"/>
              <a:t>Traditional 5x5 Rotisserie (Roto)</a:t>
            </a:r>
          </a:p>
          <a:p>
            <a:pPr marL="342900" indent="-342900">
              <a:buFont typeface="Arial" panose="020B0604020202020204" pitchFamily="34" charset="0"/>
              <a:buChar char="•"/>
            </a:pPr>
            <a:r>
              <a:rPr lang="en-US" sz="2800" dirty="0"/>
              <a:t>For hitters: AVG, HR, R, RBI, SB</a:t>
            </a:r>
          </a:p>
          <a:p>
            <a:pPr marL="342900" indent="-342900">
              <a:buFont typeface="Arial" panose="020B0604020202020204" pitchFamily="34" charset="0"/>
              <a:buChar char="•"/>
            </a:pPr>
            <a:r>
              <a:rPr lang="en-US" sz="2800" dirty="0"/>
              <a:t>For pitchers: W, K, ERA, WHIP, SV</a:t>
            </a:r>
          </a:p>
          <a:p>
            <a:pPr marL="342900" indent="-342900">
              <a:buFont typeface="Arial" panose="020B0604020202020204" pitchFamily="34" charset="0"/>
              <a:buChar char="•"/>
            </a:pPr>
            <a:r>
              <a:rPr lang="en-US" sz="2800" dirty="0"/>
              <a:t>Projections: ATC, The Bat, Steamer, </a:t>
            </a:r>
            <a:r>
              <a:rPr lang="en-US" sz="2800" dirty="0" err="1"/>
              <a:t>ZiPS</a:t>
            </a:r>
            <a:endParaRPr lang="en-US" sz="2800" dirty="0"/>
          </a:p>
          <a:p>
            <a:endParaRPr lang="en-US" dirty="0"/>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4</a:t>
            </a:fld>
            <a:endParaRPr lang="en-US" noProof="0" dirty="0"/>
          </a:p>
        </p:txBody>
      </p:sp>
      <p:pic>
        <p:nvPicPr>
          <p:cNvPr id="9" name="Picture Placeholder 8" descr="A baseball player throwing a ball">
            <a:extLst>
              <a:ext uri="{FF2B5EF4-FFF2-40B4-BE49-F238E27FC236}">
                <a16:creationId xmlns:a16="http://schemas.microsoft.com/office/drawing/2014/main" id="{F78C346F-84B6-3D8D-9DEE-8BA98F527D2C}"/>
              </a:ext>
            </a:extLst>
          </p:cNvPr>
          <p:cNvPicPr>
            <a:picLocks noGrp="1" noChangeAspect="1"/>
          </p:cNvPicPr>
          <p:nvPr>
            <p:ph type="pic" sz="quarter" idx="13"/>
          </p:nvPr>
        </p:nvPicPr>
        <p:blipFill>
          <a:blip r:embed="rId2"/>
          <a:srcRect l="13056" r="13056"/>
          <a:stretch>
            <a:fillRect/>
          </a:stretch>
        </p:blipFill>
        <p:spPr/>
      </p:pic>
    </p:spTree>
    <p:extLst>
      <p:ext uri="{BB962C8B-B14F-4D97-AF65-F5344CB8AC3E}">
        <p14:creationId xmlns:p14="http://schemas.microsoft.com/office/powerpoint/2010/main" val="290034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942511" y="117177"/>
            <a:ext cx="10306977" cy="1745179"/>
          </a:xfrm>
        </p:spPr>
        <p:txBody>
          <a:bodyPr/>
          <a:lstStyle/>
          <a:p>
            <a:r>
              <a:rPr lang="en-US" dirty="0"/>
              <a:t>Our Data Set: Features &amp; Targets -</a:t>
            </a:r>
            <a:br>
              <a:rPr lang="en-US" dirty="0"/>
            </a:br>
            <a:r>
              <a:rPr lang="en-US" dirty="0"/>
              <a:t>Hitters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238412" y="3253283"/>
            <a:ext cx="5857588" cy="3284359"/>
          </a:xfrm>
        </p:spPr>
        <p:txBody>
          <a:bodyPr>
            <a:normAutofit/>
          </a:bodyPr>
          <a:lstStyle/>
          <a:p>
            <a:pPr marL="342900" indent="-342900">
              <a:buFont typeface="Arial" panose="020B0604020202020204" pitchFamily="34" charset="0"/>
              <a:buChar char="•"/>
            </a:pPr>
            <a:r>
              <a:rPr lang="en-US" sz="2800" dirty="0"/>
              <a:t>Previous season</a:t>
            </a:r>
          </a:p>
          <a:p>
            <a:pPr marL="1028700" lvl="1" indent="-342900"/>
            <a:r>
              <a:rPr lang="en-US" sz="2400" dirty="0"/>
              <a:t>Roto numbers &amp; other basic stats</a:t>
            </a:r>
          </a:p>
          <a:p>
            <a:pPr marL="1028700" lvl="1" indent="-342900"/>
            <a:r>
              <a:rPr lang="en-US" sz="2400" dirty="0"/>
              <a:t>Plate discipline (K%, BB%, swing decisions)</a:t>
            </a:r>
          </a:p>
          <a:p>
            <a:pPr marL="1028700" lvl="1" indent="-342900"/>
            <a:r>
              <a:rPr lang="en-US" sz="2400" dirty="0"/>
              <a:t>Batted ball quality (Barrel%, EV, LA, </a:t>
            </a:r>
            <a:r>
              <a:rPr lang="en-US" sz="2400" dirty="0" err="1"/>
              <a:t>HardHit</a:t>
            </a:r>
            <a:r>
              <a:rPr lang="en-US" sz="2400" dirty="0"/>
              <a:t>%)</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5</a:t>
            </a:fld>
            <a:endParaRPr lang="en-US" noProof="0" dirty="0"/>
          </a:p>
        </p:txBody>
      </p:sp>
      <p:sp>
        <p:nvSpPr>
          <p:cNvPr id="7" name="TextBox 6">
            <a:extLst>
              <a:ext uri="{FF2B5EF4-FFF2-40B4-BE49-F238E27FC236}">
                <a16:creationId xmlns:a16="http://schemas.microsoft.com/office/drawing/2014/main" id="{7947A467-0D0A-76AC-2AE5-7BB045188A83}"/>
              </a:ext>
            </a:extLst>
          </p:cNvPr>
          <p:cNvSpPr txBox="1"/>
          <p:nvPr/>
        </p:nvSpPr>
        <p:spPr>
          <a:xfrm>
            <a:off x="77892" y="2484675"/>
            <a:ext cx="5083728" cy="584775"/>
          </a:xfrm>
          <a:prstGeom prst="rect">
            <a:avLst/>
          </a:prstGeom>
          <a:noFill/>
        </p:spPr>
        <p:txBody>
          <a:bodyPr wrap="square" rtlCol="0">
            <a:spAutoFit/>
          </a:bodyPr>
          <a:lstStyle/>
          <a:p>
            <a:pPr algn="ctr"/>
            <a:r>
              <a:rPr lang="en-US" sz="3200" u="sng" dirty="0">
                <a:latin typeface="+mj-lt"/>
              </a:rPr>
              <a:t>Features</a:t>
            </a:r>
          </a:p>
        </p:txBody>
      </p:sp>
      <p:sp>
        <p:nvSpPr>
          <p:cNvPr id="8" name="TextBox 7">
            <a:extLst>
              <a:ext uri="{FF2B5EF4-FFF2-40B4-BE49-F238E27FC236}">
                <a16:creationId xmlns:a16="http://schemas.microsoft.com/office/drawing/2014/main" id="{68BA51E8-0AF7-710A-5286-87D4C8C5AAF4}"/>
              </a:ext>
            </a:extLst>
          </p:cNvPr>
          <p:cNvSpPr txBox="1"/>
          <p:nvPr/>
        </p:nvSpPr>
        <p:spPr>
          <a:xfrm>
            <a:off x="6647856" y="2487607"/>
            <a:ext cx="5083728" cy="584775"/>
          </a:xfrm>
          <a:prstGeom prst="rect">
            <a:avLst/>
          </a:prstGeom>
          <a:noFill/>
        </p:spPr>
        <p:txBody>
          <a:bodyPr wrap="square" rtlCol="0">
            <a:spAutoFit/>
          </a:bodyPr>
          <a:lstStyle/>
          <a:p>
            <a:pPr algn="ctr"/>
            <a:r>
              <a:rPr lang="en-US" sz="3200" u="sng" dirty="0">
                <a:latin typeface="+mj-lt"/>
              </a:rPr>
              <a:t>Targets</a:t>
            </a:r>
          </a:p>
        </p:txBody>
      </p:sp>
      <p:sp>
        <p:nvSpPr>
          <p:cNvPr id="10" name="Content Placeholder 18">
            <a:extLst>
              <a:ext uri="{FF2B5EF4-FFF2-40B4-BE49-F238E27FC236}">
                <a16:creationId xmlns:a16="http://schemas.microsoft.com/office/drawing/2014/main" id="{A00E1AE5-3D11-C11E-6579-F61306A9B037}"/>
              </a:ext>
            </a:extLst>
          </p:cNvPr>
          <p:cNvSpPr txBox="1">
            <a:spLocks/>
          </p:cNvSpPr>
          <p:nvPr/>
        </p:nvSpPr>
        <p:spPr>
          <a:xfrm>
            <a:off x="6260926" y="3253282"/>
            <a:ext cx="5857588" cy="328435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800" dirty="0"/>
              <a:t>Current season</a:t>
            </a:r>
          </a:p>
          <a:p>
            <a:pPr marL="1028700" lvl="1" indent="-342900"/>
            <a:r>
              <a:rPr lang="en-US" sz="2400" dirty="0"/>
              <a:t>AVG</a:t>
            </a:r>
          </a:p>
          <a:p>
            <a:pPr marL="1028700" lvl="1" indent="-342900"/>
            <a:r>
              <a:rPr lang="en-US" sz="2400" dirty="0"/>
              <a:t>HR</a:t>
            </a:r>
          </a:p>
          <a:p>
            <a:pPr marL="1028700" lvl="1" indent="-342900"/>
            <a:r>
              <a:rPr lang="en-US" sz="2400" dirty="0"/>
              <a:t>R</a:t>
            </a:r>
          </a:p>
          <a:p>
            <a:pPr marL="1028700" lvl="1" indent="-342900"/>
            <a:r>
              <a:rPr lang="en-US" sz="2400" dirty="0"/>
              <a:t>RBI</a:t>
            </a:r>
          </a:p>
          <a:p>
            <a:pPr marL="1028700" lvl="1" indent="-342900"/>
            <a:r>
              <a:rPr lang="en-US" sz="2400" dirty="0"/>
              <a:t>SB</a:t>
            </a:r>
          </a:p>
        </p:txBody>
      </p:sp>
      <p:cxnSp>
        <p:nvCxnSpPr>
          <p:cNvPr id="12" name="Straight Connector 11">
            <a:extLst>
              <a:ext uri="{FF2B5EF4-FFF2-40B4-BE49-F238E27FC236}">
                <a16:creationId xmlns:a16="http://schemas.microsoft.com/office/drawing/2014/main" id="{911289C8-8CC9-CFB1-96DC-24ACF67882AE}"/>
              </a:ext>
            </a:extLst>
          </p:cNvPr>
          <p:cNvCxnSpPr/>
          <p:nvPr/>
        </p:nvCxnSpPr>
        <p:spPr>
          <a:xfrm>
            <a:off x="6095999" y="2346880"/>
            <a:ext cx="0" cy="437332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942511" y="117177"/>
            <a:ext cx="10306977" cy="1745179"/>
          </a:xfrm>
        </p:spPr>
        <p:txBody>
          <a:bodyPr/>
          <a:lstStyle/>
          <a:p>
            <a:r>
              <a:rPr lang="en-US" dirty="0"/>
              <a:t>Our Data Set: Features &amp; Targets -</a:t>
            </a:r>
            <a:br>
              <a:rPr lang="en-US" dirty="0"/>
            </a:br>
            <a:r>
              <a:rPr lang="en-US" dirty="0"/>
              <a:t>Pitchers</a:t>
            </a:r>
          </a:p>
        </p:txBody>
      </p:sp>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238412" y="3253283"/>
            <a:ext cx="5857588" cy="3284359"/>
          </a:xfrm>
        </p:spPr>
        <p:txBody>
          <a:bodyPr>
            <a:normAutofit/>
          </a:bodyPr>
          <a:lstStyle/>
          <a:p>
            <a:pPr marL="342900" indent="-342900">
              <a:buFont typeface="Arial" panose="020B0604020202020204" pitchFamily="34" charset="0"/>
              <a:buChar char="•"/>
            </a:pPr>
            <a:r>
              <a:rPr lang="en-US" sz="2800" dirty="0"/>
              <a:t>Previous season</a:t>
            </a:r>
          </a:p>
          <a:p>
            <a:pPr marL="1028700" lvl="1" indent="-342900"/>
            <a:r>
              <a:rPr lang="en-US" sz="2400" dirty="0"/>
              <a:t>Roto numbers &amp; other basic stats</a:t>
            </a:r>
          </a:p>
          <a:p>
            <a:pPr marL="1028700" lvl="1" indent="-342900"/>
            <a:r>
              <a:rPr lang="en-US" sz="2400" dirty="0"/>
              <a:t>Opponents’ swing decisions (K%, BB%, CSW%)</a:t>
            </a:r>
          </a:p>
          <a:p>
            <a:pPr marL="1028700" lvl="1" indent="-342900"/>
            <a:r>
              <a:rPr lang="en-US" sz="2400" dirty="0"/>
              <a:t>Opponents’ batted ball quality (Barrel%, EV, LA, </a:t>
            </a:r>
            <a:r>
              <a:rPr lang="en-US" sz="2400" dirty="0" err="1"/>
              <a:t>HardHit</a:t>
            </a:r>
            <a:r>
              <a:rPr lang="en-US" sz="2400" dirty="0"/>
              <a:t>%)</a:t>
            </a:r>
          </a:p>
          <a:p>
            <a:pPr marL="1028700" lvl="1" indent="-342900"/>
            <a:r>
              <a:rPr lang="en-US" sz="2400" dirty="0"/>
              <a:t>Pitch mix (FB%, CB%, etc.)</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6</a:t>
            </a:fld>
            <a:endParaRPr lang="en-US" noProof="0" dirty="0"/>
          </a:p>
        </p:txBody>
      </p:sp>
      <p:sp>
        <p:nvSpPr>
          <p:cNvPr id="7" name="TextBox 6">
            <a:extLst>
              <a:ext uri="{FF2B5EF4-FFF2-40B4-BE49-F238E27FC236}">
                <a16:creationId xmlns:a16="http://schemas.microsoft.com/office/drawing/2014/main" id="{7947A467-0D0A-76AC-2AE5-7BB045188A83}"/>
              </a:ext>
            </a:extLst>
          </p:cNvPr>
          <p:cNvSpPr txBox="1"/>
          <p:nvPr/>
        </p:nvSpPr>
        <p:spPr>
          <a:xfrm>
            <a:off x="77892" y="2484675"/>
            <a:ext cx="5083728" cy="584775"/>
          </a:xfrm>
          <a:prstGeom prst="rect">
            <a:avLst/>
          </a:prstGeom>
          <a:noFill/>
        </p:spPr>
        <p:txBody>
          <a:bodyPr wrap="square" rtlCol="0">
            <a:spAutoFit/>
          </a:bodyPr>
          <a:lstStyle/>
          <a:p>
            <a:pPr algn="ctr"/>
            <a:r>
              <a:rPr lang="en-US" sz="3200" u="sng" dirty="0">
                <a:latin typeface="+mj-lt"/>
              </a:rPr>
              <a:t>Features</a:t>
            </a:r>
          </a:p>
        </p:txBody>
      </p:sp>
      <p:sp>
        <p:nvSpPr>
          <p:cNvPr id="8" name="TextBox 7">
            <a:extLst>
              <a:ext uri="{FF2B5EF4-FFF2-40B4-BE49-F238E27FC236}">
                <a16:creationId xmlns:a16="http://schemas.microsoft.com/office/drawing/2014/main" id="{68BA51E8-0AF7-710A-5286-87D4C8C5AAF4}"/>
              </a:ext>
            </a:extLst>
          </p:cNvPr>
          <p:cNvSpPr txBox="1"/>
          <p:nvPr/>
        </p:nvSpPr>
        <p:spPr>
          <a:xfrm>
            <a:off x="6647856" y="2487607"/>
            <a:ext cx="5083728" cy="584775"/>
          </a:xfrm>
          <a:prstGeom prst="rect">
            <a:avLst/>
          </a:prstGeom>
          <a:noFill/>
        </p:spPr>
        <p:txBody>
          <a:bodyPr wrap="square" rtlCol="0">
            <a:spAutoFit/>
          </a:bodyPr>
          <a:lstStyle/>
          <a:p>
            <a:pPr algn="ctr"/>
            <a:r>
              <a:rPr lang="en-US" sz="3200" u="sng" dirty="0">
                <a:latin typeface="+mj-lt"/>
              </a:rPr>
              <a:t>Targets</a:t>
            </a:r>
          </a:p>
        </p:txBody>
      </p:sp>
      <p:sp>
        <p:nvSpPr>
          <p:cNvPr id="10" name="Content Placeholder 18">
            <a:extLst>
              <a:ext uri="{FF2B5EF4-FFF2-40B4-BE49-F238E27FC236}">
                <a16:creationId xmlns:a16="http://schemas.microsoft.com/office/drawing/2014/main" id="{A00E1AE5-3D11-C11E-6579-F61306A9B037}"/>
              </a:ext>
            </a:extLst>
          </p:cNvPr>
          <p:cNvSpPr txBox="1">
            <a:spLocks/>
          </p:cNvSpPr>
          <p:nvPr/>
        </p:nvSpPr>
        <p:spPr>
          <a:xfrm>
            <a:off x="6260926" y="3253282"/>
            <a:ext cx="5857588" cy="328435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800" dirty="0"/>
              <a:t>Current season</a:t>
            </a:r>
          </a:p>
          <a:p>
            <a:pPr marL="1028700" lvl="1" indent="-342900"/>
            <a:r>
              <a:rPr lang="en-US" sz="2400" dirty="0"/>
              <a:t>W</a:t>
            </a:r>
          </a:p>
          <a:p>
            <a:pPr marL="1028700" lvl="1" indent="-342900"/>
            <a:r>
              <a:rPr lang="en-US" sz="2400" dirty="0"/>
              <a:t>K</a:t>
            </a:r>
          </a:p>
          <a:p>
            <a:pPr marL="1028700" lvl="1" indent="-342900"/>
            <a:r>
              <a:rPr lang="en-US" sz="2400" dirty="0"/>
              <a:t>ERA</a:t>
            </a:r>
          </a:p>
          <a:p>
            <a:pPr marL="1028700" lvl="1" indent="-342900"/>
            <a:r>
              <a:rPr lang="en-US" sz="2400" dirty="0"/>
              <a:t>WHIP</a:t>
            </a:r>
          </a:p>
          <a:p>
            <a:pPr marL="1028700" lvl="1" indent="-342900"/>
            <a:r>
              <a:rPr lang="en-US" sz="2400" dirty="0"/>
              <a:t>SV</a:t>
            </a:r>
          </a:p>
        </p:txBody>
      </p:sp>
      <p:cxnSp>
        <p:nvCxnSpPr>
          <p:cNvPr id="12" name="Straight Connector 11">
            <a:extLst>
              <a:ext uri="{FF2B5EF4-FFF2-40B4-BE49-F238E27FC236}">
                <a16:creationId xmlns:a16="http://schemas.microsoft.com/office/drawing/2014/main" id="{911289C8-8CC9-CFB1-96DC-24ACF67882AE}"/>
              </a:ext>
            </a:extLst>
          </p:cNvPr>
          <p:cNvCxnSpPr/>
          <p:nvPr/>
        </p:nvCxnSpPr>
        <p:spPr>
          <a:xfrm>
            <a:off x="6095999" y="2346880"/>
            <a:ext cx="0" cy="4373325"/>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9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301724" y="180314"/>
            <a:ext cx="10036292" cy="773776"/>
          </a:xfrm>
        </p:spPr>
        <p:txBody>
          <a:bodyPr>
            <a:normAutofit fontScale="90000"/>
          </a:bodyPr>
          <a:lstStyle/>
          <a:p>
            <a:pPr algn="l"/>
            <a:r>
              <a:rPr lang="en-US" dirty="0"/>
              <a:t>Modeling</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949923" y="1572584"/>
            <a:ext cx="6037756" cy="4965058"/>
          </a:xfrm>
        </p:spPr>
        <p:txBody>
          <a:bodyPr/>
          <a:lstStyle/>
          <a:p>
            <a:r>
              <a:rPr lang="en-US" dirty="0"/>
              <a:t>GOAL:</a:t>
            </a:r>
          </a:p>
          <a:p>
            <a:r>
              <a:rPr lang="en-US" b="0" dirty="0">
                <a:solidFill>
                  <a:schemeClr val="tx1"/>
                </a:solidFill>
              </a:rPr>
              <a:t>Use reduced feature space to predict multi-target hitter &amp; pitcher performance</a:t>
            </a:r>
          </a:p>
          <a:p>
            <a:pPr marL="342900" indent="-342900">
              <a:buFont typeface="Arial" panose="020B0604020202020204" pitchFamily="34" charset="0"/>
              <a:buChar char="•"/>
            </a:pPr>
            <a:r>
              <a:rPr lang="en-US" b="0" dirty="0">
                <a:solidFill>
                  <a:schemeClr val="tx1"/>
                </a:solidFill>
              </a:rPr>
              <a:t>We wish to avoid models that perform best with a larger training set, if possible</a:t>
            </a:r>
          </a:p>
          <a:p>
            <a:pPr marL="342900" indent="-342900">
              <a:buFont typeface="Arial" panose="020B0604020202020204" pitchFamily="34" charset="0"/>
              <a:buChar char="•"/>
            </a:pPr>
            <a:r>
              <a:rPr lang="en-US" b="0" dirty="0">
                <a:solidFill>
                  <a:schemeClr val="tx1"/>
                </a:solidFill>
              </a:rPr>
              <a:t>We </a:t>
            </a:r>
            <a:r>
              <a:rPr lang="en-US" dirty="0">
                <a:solidFill>
                  <a:schemeClr val="tx1"/>
                </a:solidFill>
              </a:rPr>
              <a:t>need </a:t>
            </a:r>
            <a:r>
              <a:rPr lang="en-US" b="0" dirty="0">
                <a:solidFill>
                  <a:schemeClr val="tx1"/>
                </a:solidFill>
              </a:rPr>
              <a:t>a model that can perform multi-target regression (SVM/SVR, decision trees, MLP)</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2023</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grpSp>
        <p:nvGrpSpPr>
          <p:cNvPr id="29" name="Group 28">
            <a:extLst>
              <a:ext uri="{FF2B5EF4-FFF2-40B4-BE49-F238E27FC236}">
                <a16:creationId xmlns:a16="http://schemas.microsoft.com/office/drawing/2014/main" id="{A1F7A363-1B54-85C6-BEA5-83A31D1382BA}"/>
              </a:ext>
            </a:extLst>
          </p:cNvPr>
          <p:cNvGrpSpPr/>
          <p:nvPr/>
        </p:nvGrpSpPr>
        <p:grpSpPr>
          <a:xfrm>
            <a:off x="8146378" y="1680249"/>
            <a:ext cx="3850550" cy="4242378"/>
            <a:chOff x="8045039" y="1764139"/>
            <a:chExt cx="3850550" cy="4242378"/>
          </a:xfrm>
        </p:grpSpPr>
        <p:sp>
          <p:nvSpPr>
            <p:cNvPr id="9" name="Rectangle 8">
              <a:extLst>
                <a:ext uri="{FF2B5EF4-FFF2-40B4-BE49-F238E27FC236}">
                  <a16:creationId xmlns:a16="http://schemas.microsoft.com/office/drawing/2014/main" id="{3F4130C2-5969-C328-8094-BF93768C3961}"/>
                </a:ext>
              </a:extLst>
            </p:cNvPr>
            <p:cNvSpPr/>
            <p:nvPr/>
          </p:nvSpPr>
          <p:spPr>
            <a:xfrm>
              <a:off x="8045042" y="1764139"/>
              <a:ext cx="3850547" cy="1323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EF4A78F-B177-C9B1-CD74-E0093FBE8BD0}"/>
                </a:ext>
              </a:extLst>
            </p:cNvPr>
            <p:cNvSpPr txBox="1"/>
            <p:nvPr/>
          </p:nvSpPr>
          <p:spPr>
            <a:xfrm>
              <a:off x="8045042" y="2062941"/>
              <a:ext cx="3850547" cy="800219"/>
            </a:xfrm>
            <a:prstGeom prst="rect">
              <a:avLst/>
            </a:prstGeom>
            <a:noFill/>
          </p:spPr>
          <p:txBody>
            <a:bodyPr wrap="square" rtlCol="0">
              <a:spAutoFit/>
            </a:bodyPr>
            <a:lstStyle/>
            <a:p>
              <a:pPr algn="ctr"/>
              <a:r>
                <a:rPr lang="en-US" sz="2800" b="1" dirty="0">
                  <a:solidFill>
                    <a:schemeClr val="bg1"/>
                  </a:solidFill>
                </a:rPr>
                <a:t>Features</a:t>
              </a:r>
            </a:p>
            <a:p>
              <a:pPr algn="ctr"/>
              <a:r>
                <a:rPr lang="en-US" b="1" dirty="0">
                  <a:solidFill>
                    <a:schemeClr val="bg1"/>
                  </a:solidFill>
                </a:rPr>
                <a:t>(~50 for hitters, ~70 for pitchers)</a:t>
              </a:r>
            </a:p>
          </p:txBody>
        </p:sp>
        <p:sp>
          <p:nvSpPr>
            <p:cNvPr id="17" name="Isosceles Triangle 16">
              <a:extLst>
                <a:ext uri="{FF2B5EF4-FFF2-40B4-BE49-F238E27FC236}">
                  <a16:creationId xmlns:a16="http://schemas.microsoft.com/office/drawing/2014/main" id="{4C4C2A93-035D-B086-0903-B23FF106FA09}"/>
                </a:ext>
              </a:extLst>
            </p:cNvPr>
            <p:cNvSpPr/>
            <p:nvPr/>
          </p:nvSpPr>
          <p:spPr>
            <a:xfrm rot="10800000">
              <a:off x="8045039" y="3087149"/>
              <a:ext cx="3850547" cy="1174458"/>
            </a:xfrm>
            <a:prstGeom prst="triangle">
              <a:avLst>
                <a:gd name="adj" fmla="val 491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E1AEED9-E535-C50F-1070-4FDB2DB5B9BE}"/>
                </a:ext>
              </a:extLst>
            </p:cNvPr>
            <p:cNvSpPr/>
            <p:nvPr/>
          </p:nvSpPr>
          <p:spPr>
            <a:xfrm>
              <a:off x="8626686" y="4261607"/>
              <a:ext cx="2687256" cy="72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Reduced Feature Space</a:t>
              </a:r>
            </a:p>
          </p:txBody>
        </p:sp>
        <p:sp>
          <p:nvSpPr>
            <p:cNvPr id="22" name="Arrow: Right 21">
              <a:extLst>
                <a:ext uri="{FF2B5EF4-FFF2-40B4-BE49-F238E27FC236}">
                  <a16:creationId xmlns:a16="http://schemas.microsoft.com/office/drawing/2014/main" id="{CCED3E2D-E4DF-6911-4ED2-2DD7F69343AA}"/>
                </a:ext>
              </a:extLst>
            </p:cNvPr>
            <p:cNvSpPr/>
            <p:nvPr/>
          </p:nvSpPr>
          <p:spPr>
            <a:xfrm rot="5400000">
              <a:off x="8624510" y="5068628"/>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90EE95DA-1E64-F725-3B5C-C697AB0F1662}"/>
                </a:ext>
              </a:extLst>
            </p:cNvPr>
            <p:cNvSpPr/>
            <p:nvPr/>
          </p:nvSpPr>
          <p:spPr>
            <a:xfrm rot="5400000">
              <a:off x="10903822" y="5077979"/>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BCD50D8-A55A-1AFA-ED1A-4E6383EE8F18}"/>
                </a:ext>
              </a:extLst>
            </p:cNvPr>
            <p:cNvSpPr/>
            <p:nvPr/>
          </p:nvSpPr>
          <p:spPr>
            <a:xfrm rot="5400000">
              <a:off x="9159730" y="5077980"/>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63EE7B81-F9D2-4648-0F9C-7D6E50B7A7A4}"/>
                </a:ext>
              </a:extLst>
            </p:cNvPr>
            <p:cNvSpPr/>
            <p:nvPr/>
          </p:nvSpPr>
          <p:spPr>
            <a:xfrm rot="5400000">
              <a:off x="10354309" y="5077980"/>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EDD87E72-8974-84BF-1B80-162214453E4B}"/>
                </a:ext>
              </a:extLst>
            </p:cNvPr>
            <p:cNvSpPr/>
            <p:nvPr/>
          </p:nvSpPr>
          <p:spPr>
            <a:xfrm rot="5400000">
              <a:off x="9757020" y="5077980"/>
              <a:ext cx="426582" cy="223989"/>
            </a:xfrm>
            <a:prstGeom prst="rightArrow">
              <a:avLst>
                <a:gd name="adj1" fmla="val 50000"/>
                <a:gd name="adj2" fmla="val 87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4E1DA49-1037-203C-9F4C-93FFF96BF48E}"/>
                </a:ext>
              </a:extLst>
            </p:cNvPr>
            <p:cNvSpPr/>
            <p:nvPr/>
          </p:nvSpPr>
          <p:spPr>
            <a:xfrm>
              <a:off x="9062612" y="3185238"/>
              <a:ext cx="1815398" cy="572464"/>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PCA/PCR</a:t>
              </a:r>
            </a:p>
          </p:txBody>
        </p:sp>
        <p:sp>
          <p:nvSpPr>
            <p:cNvPr id="28" name="Rectangle 27">
              <a:extLst>
                <a:ext uri="{FF2B5EF4-FFF2-40B4-BE49-F238E27FC236}">
                  <a16:creationId xmlns:a16="http://schemas.microsoft.com/office/drawing/2014/main" id="{3C7624B7-6256-5C17-E582-376B9716ECCF}"/>
                </a:ext>
              </a:extLst>
            </p:cNvPr>
            <p:cNvSpPr/>
            <p:nvPr/>
          </p:nvSpPr>
          <p:spPr>
            <a:xfrm>
              <a:off x="8626686" y="5403265"/>
              <a:ext cx="2687256" cy="603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 Target Predictions</a:t>
              </a:r>
            </a:p>
          </p:txBody>
        </p:sp>
      </p:grpSp>
    </p:spTree>
    <p:extLst>
      <p:ext uri="{BB962C8B-B14F-4D97-AF65-F5344CB8AC3E}">
        <p14:creationId xmlns:p14="http://schemas.microsoft.com/office/powerpoint/2010/main" val="280542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{5B3E0D77-3369-4DFC-B0C2-385F14957BE0}tf89117832_win32</Template>
  <TotalTime>163</TotalTime>
  <Words>655</Words>
  <Application>Microsoft Office PowerPoint</Application>
  <PresentationFormat>Widescreen</PresentationFormat>
  <Paragraphs>145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Calibri</vt:lpstr>
      <vt:lpstr>ColorBlockVTI</vt:lpstr>
      <vt:lpstr>DS Capstone Spring 2023  Fantasy Baseball Projections  Standup Meeting - Update</vt:lpstr>
      <vt:lpstr>Agenda</vt:lpstr>
      <vt:lpstr>Introduction</vt:lpstr>
      <vt:lpstr>Fantasy Baseball – Roto Scoring</vt:lpstr>
      <vt:lpstr>Our Data Set: Features &amp; Targets - Hitters</vt:lpstr>
      <vt:lpstr>Our Data Set: Features &amp; Targets - Pitchers</vt:lpstr>
      <vt:lpstr>Modeling</vt:lpstr>
      <vt:lpstr>Chart</vt:lpstr>
      <vt:lpstr>Table</vt:lpstr>
      <vt:lpstr>Timeline</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Rogers, Carter J</dc:creator>
  <cp:lastModifiedBy>Rogers, Carter J</cp:lastModifiedBy>
  <cp:revision>30</cp:revision>
  <dcterms:created xsi:type="dcterms:W3CDTF">2023-02-27T20:38:53Z</dcterms:created>
  <dcterms:modified xsi:type="dcterms:W3CDTF">2023-03-07T00:34:59Z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