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89" r:id="rId2"/>
    <p:sldId id="288" r:id="rId3"/>
    <p:sldId id="286" r:id="rId4"/>
    <p:sldId id="285" r:id="rId5"/>
    <p:sldId id="257" r:id="rId6"/>
    <p:sldId id="258" r:id="rId7"/>
    <p:sldId id="259" r:id="rId8"/>
    <p:sldId id="274" r:id="rId9"/>
    <p:sldId id="260" r:id="rId10"/>
    <p:sldId id="261" r:id="rId11"/>
    <p:sldId id="275" r:id="rId12"/>
    <p:sldId id="262" r:id="rId13"/>
    <p:sldId id="263" r:id="rId14"/>
    <p:sldId id="276" r:id="rId15"/>
    <p:sldId id="264" r:id="rId16"/>
    <p:sldId id="265" r:id="rId17"/>
    <p:sldId id="277" r:id="rId18"/>
    <p:sldId id="266" r:id="rId19"/>
    <p:sldId id="267" r:id="rId20"/>
    <p:sldId id="278" r:id="rId21"/>
    <p:sldId id="268" r:id="rId22"/>
    <p:sldId id="269" r:id="rId23"/>
    <p:sldId id="270" r:id="rId24"/>
    <p:sldId id="271" r:id="rId25"/>
    <p:sldId id="272" r:id="rId26"/>
    <p:sldId id="279" r:id="rId27"/>
    <p:sldId id="280" r:id="rId28"/>
    <p:sldId id="273" r:id="rId29"/>
    <p:sldId id="281" r:id="rId30"/>
    <p:sldId id="282" r:id="rId31"/>
    <p:sldId id="283" r:id="rId32"/>
    <p:sldId id="2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3137" autoAdjust="0"/>
  </p:normalViewPr>
  <p:slideViewPr>
    <p:cSldViewPr snapToGrid="0" snapToObjects="1">
      <p:cViewPr varScale="1">
        <p:scale>
          <a:sx n="68" d="100"/>
          <a:sy n="68" d="100"/>
        </p:scale>
        <p:origin x="365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25553-FA69-44B0-9763-5190FF40FD99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A3977-B9C1-406D-B9D8-8121ECE9B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66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hundredPercentStackedBarChart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hundredPercentStackedBarChart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f4f44f1-62f3-4a39-93da-7b74b622208b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f4f44f1-62f3-4a39-93da-7b74b622208b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f4f44f1-62f3-4a39-93da-7b74b622208b/?pbi_source=PowerPoi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f4f44f1-62f3-4a39-93da-7b74b622208b/?pbi_source=PowerPoi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f4f44f1-62f3-4a39-93da-7b74b622208b/?pbi_source=PowerPoin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f4f44f1-62f3-4a39-93da-7b74b622208b/?pbi_source=PowerPoin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f4f44f1-62f3-4a39-93da-7b74b622208b/?pbi_source=PowerPoin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f4f44f1-62f3-4a39-93da-7b74b622208b/?pbi_source=PowerPoin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f4f44f1-62f3-4a39-93da-7b74b622208b/?pbi_source=PowerPoin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f4f44f1-62f3-4a39-93da-7b74b622208b/?pbi_source=PowerPoin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f4f44f1-62f3-4a39-93da-7b74b622208b/?pbi_source=PowerPoin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f4f44f1-62f3-4a39-93da-7b74b622208b/?pbi_source=PowerPoin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f4f44f1-62f3-4a39-93da-7b74b622208b/?pbi_source=PowerPoin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f4f44f1-62f3-4a39-93da-7b74b622208b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f4f44f1-62f3-4a39-93da-7b74b622208b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f4f44f1-62f3-4a39-93da-7b74b622208b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f4f44f1-62f3-4a39-93da-7b74b622208b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C84BFE-631E-FD47-5318-495BB28DF2BC}"/>
              </a:ext>
            </a:extLst>
          </p:cNvPr>
          <p:cNvSpPr txBox="1"/>
          <p:nvPr/>
        </p:nvSpPr>
        <p:spPr>
          <a:xfrm>
            <a:off x="2229556" y="2828836"/>
            <a:ext cx="7275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Insights to the Marketing Team in Food &amp; Beverage Industry.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7A0F1FE-E096-5154-4E01-59745E88BC6B}"/>
              </a:ext>
            </a:extLst>
          </p:cNvPr>
          <p:cNvCxnSpPr>
            <a:cxnSpLocks/>
          </p:cNvCxnSpPr>
          <p:nvPr/>
        </p:nvCxnSpPr>
        <p:spPr>
          <a:xfrm>
            <a:off x="2133600" y="2235200"/>
            <a:ext cx="6728178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04AC32-5FC1-9425-1FD0-A2A84763A474}"/>
              </a:ext>
            </a:extLst>
          </p:cNvPr>
          <p:cNvCxnSpPr>
            <a:cxnSpLocks/>
          </p:cNvCxnSpPr>
          <p:nvPr/>
        </p:nvCxnSpPr>
        <p:spPr>
          <a:xfrm>
            <a:off x="2370667" y="2540000"/>
            <a:ext cx="6163733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09F712-D2A9-72B9-EB97-5F1FC644A840}"/>
              </a:ext>
            </a:extLst>
          </p:cNvPr>
          <p:cNvCxnSpPr>
            <a:cxnSpLocks/>
          </p:cNvCxnSpPr>
          <p:nvPr/>
        </p:nvCxnSpPr>
        <p:spPr>
          <a:xfrm>
            <a:off x="2229556" y="4588933"/>
            <a:ext cx="6869289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8929A6-9F54-2B55-0CCE-F702BF11CD71}"/>
              </a:ext>
            </a:extLst>
          </p:cNvPr>
          <p:cNvCxnSpPr>
            <a:cxnSpLocks/>
          </p:cNvCxnSpPr>
          <p:nvPr/>
        </p:nvCxnSpPr>
        <p:spPr>
          <a:xfrm>
            <a:off x="2523067" y="4284133"/>
            <a:ext cx="6163733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161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bar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837"/>
            <a:ext cx="12106275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Consumer Preference Q)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7EB352-35DA-EF19-95B0-CAF7F82227F5}"/>
              </a:ext>
            </a:extLst>
          </p:cNvPr>
          <p:cNvSpPr txBox="1"/>
          <p:nvPr/>
        </p:nvSpPr>
        <p:spPr>
          <a:xfrm>
            <a:off x="95250" y="87868"/>
            <a:ext cx="81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Q) What packaging preferences do respondents have for energy drinks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A03567-005E-C378-00CF-E5938BF4CF98}"/>
              </a:ext>
            </a:extLst>
          </p:cNvPr>
          <p:cNvSpPr txBox="1"/>
          <p:nvPr/>
        </p:nvSpPr>
        <p:spPr>
          <a:xfrm>
            <a:off x="76200" y="543261"/>
            <a:ext cx="9606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Preferred packaging formats for energy drinks :-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&amp; Portable cans And Innovation bottle 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7AAD20-FB97-E14D-5645-AF450E0521F0}"/>
              </a:ext>
            </a:extLst>
          </p:cNvPr>
          <p:cNvSpPr txBox="1"/>
          <p:nvPr/>
        </p:nvSpPr>
        <p:spPr>
          <a:xfrm flipH="1">
            <a:off x="1896032" y="5880902"/>
            <a:ext cx="75979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Convenience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Compact &amp; Portable cans are easy to carry around.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 Design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Innovation design can make energy drinks more appealing to consumers.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2CF4F-2CE5-1730-3899-AB9436139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0299" y="2894190"/>
            <a:ext cx="6172200" cy="10696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COMPETITION  ANALYSIS</a:t>
            </a:r>
          </a:p>
        </p:txBody>
      </p:sp>
    </p:spTree>
    <p:extLst>
      <p:ext uri="{BB962C8B-B14F-4D97-AF65-F5344CB8AC3E}">
        <p14:creationId xmlns:p14="http://schemas.microsoft.com/office/powerpoint/2010/main" val="3134855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Competition Analysis Q)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B6F5BE-F335-BE31-58A7-6D9C2234B338}"/>
              </a:ext>
            </a:extLst>
          </p:cNvPr>
          <p:cNvSpPr txBox="1"/>
          <p:nvPr/>
        </p:nvSpPr>
        <p:spPr>
          <a:xfrm flipH="1">
            <a:off x="95249" y="-62090"/>
            <a:ext cx="4465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Q) Who is current market leaders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0247F9-CA7B-22F8-5C4F-401CE4F490D3}"/>
              </a:ext>
            </a:extLst>
          </p:cNvPr>
          <p:cNvSpPr txBox="1"/>
          <p:nvPr/>
        </p:nvSpPr>
        <p:spPr>
          <a:xfrm>
            <a:off x="203200" y="488624"/>
            <a:ext cx="526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Drinks preferences among survey respondents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lusteredBar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Competition Analysis Q) 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B57DA3-6F74-8C76-3517-BD056FBF28A8}"/>
              </a:ext>
            </a:extLst>
          </p:cNvPr>
          <p:cNvSpPr txBox="1"/>
          <p:nvPr/>
        </p:nvSpPr>
        <p:spPr>
          <a:xfrm>
            <a:off x="1" y="-30665"/>
            <a:ext cx="913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Q) What are the primary reason consumers prefer those brands over ours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D958A-564D-264D-EE5F-D52F14BC6209}"/>
              </a:ext>
            </a:extLst>
          </p:cNvPr>
          <p:cNvSpPr txBox="1"/>
          <p:nvPr/>
        </p:nvSpPr>
        <p:spPr>
          <a:xfrm>
            <a:off x="38805" y="457200"/>
            <a:ext cx="7936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Consumers preferences :- Key factors driving brands loyalty – Cola-Coka vs </a:t>
            </a:r>
            <a:r>
              <a:rPr lang="en-IN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CodeX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F520F-995F-ECA8-9B84-13669CD2E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61" y="2861557"/>
            <a:ext cx="10960277" cy="11348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 CHANNELS &amp; BRAND AWARENESS</a:t>
            </a:r>
          </a:p>
        </p:txBody>
      </p:sp>
    </p:spTree>
    <p:extLst>
      <p:ext uri="{BB962C8B-B14F-4D97-AF65-F5344CB8AC3E}">
        <p14:creationId xmlns:p14="http://schemas.microsoft.com/office/powerpoint/2010/main" val="183607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bar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Marketing Channels &amp; brand Awareness Q) 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2064A8-3E5A-399B-ABAF-77898FA579E4}"/>
              </a:ext>
            </a:extLst>
          </p:cNvPr>
          <p:cNvSpPr txBox="1"/>
          <p:nvPr/>
        </p:nvSpPr>
        <p:spPr>
          <a:xfrm>
            <a:off x="95250" y="22577"/>
            <a:ext cx="8258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Q) Which marketing channel can be used to reach more customers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07389-73DE-B842-76DD-5FCEAD2AC60B}"/>
              </a:ext>
            </a:extLst>
          </p:cNvPr>
          <p:cNvSpPr txBox="1"/>
          <p:nvPr/>
        </p:nvSpPr>
        <p:spPr>
          <a:xfrm>
            <a:off x="95250" y="635380"/>
            <a:ext cx="969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Preferred marketing channels :-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Ads &amp; TV Commercials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dominate customer reach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hundredPercentStackedBar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Duplicate of Marketing Channels &amp; brand Awareness Q) 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16522D-86FA-88FB-451B-260E581F7B7F}"/>
              </a:ext>
            </a:extLst>
          </p:cNvPr>
          <p:cNvSpPr txBox="1"/>
          <p:nvPr/>
        </p:nvSpPr>
        <p:spPr>
          <a:xfrm>
            <a:off x="0" y="31423"/>
            <a:ext cx="10430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Q) How effective are different marketing strategies and channels in reaching our customers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24C13-8CCD-FCBA-9487-D906A2226FD9}"/>
              </a:ext>
            </a:extLst>
          </p:cNvPr>
          <p:cNvSpPr txBox="1"/>
          <p:nvPr/>
        </p:nvSpPr>
        <p:spPr>
          <a:xfrm>
            <a:off x="270933" y="677334"/>
            <a:ext cx="93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of marketing strategies and channels in reaching customers across age groups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028C8-3435-60FF-DA4A-FEB6DF7AE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9022" y="2980091"/>
            <a:ext cx="6953955" cy="8978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BRAND  PENETRATION</a:t>
            </a:r>
          </a:p>
        </p:txBody>
      </p:sp>
    </p:spTree>
    <p:extLst>
      <p:ext uri="{BB962C8B-B14F-4D97-AF65-F5344CB8AC3E}">
        <p14:creationId xmlns:p14="http://schemas.microsoft.com/office/powerpoint/2010/main" val="1515234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hundredPercentStackedBar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Brand Penetration Q) 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E6B96A-7284-2C08-0E81-2C9E8F46A625}"/>
              </a:ext>
            </a:extLst>
          </p:cNvPr>
          <p:cNvSpPr txBox="1"/>
          <p:nvPr/>
        </p:nvSpPr>
        <p:spPr>
          <a:xfrm>
            <a:off x="95250" y="-47600"/>
            <a:ext cx="775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Q) What do people think about our brands ? (Overall Ratings)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A536E-9801-DA69-8989-BE29ACBBAF39}"/>
              </a:ext>
            </a:extLst>
          </p:cNvPr>
          <p:cNvSpPr txBox="1"/>
          <p:nvPr/>
        </p:nvSpPr>
        <p:spPr>
          <a:xfrm>
            <a:off x="3962400" y="1027289"/>
            <a:ext cx="388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Perception Across Age Groups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3081B-FA40-3B57-A2F1-C717219BC5DB}"/>
              </a:ext>
            </a:extLst>
          </p:cNvPr>
          <p:cNvSpPr txBox="1"/>
          <p:nvPr/>
        </p:nvSpPr>
        <p:spPr>
          <a:xfrm>
            <a:off x="3330222" y="5740400"/>
            <a:ext cx="532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, people have a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Neutral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perception of our brand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bar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Duplicate of Brand Penetration Q) 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BE80EB-23C4-557A-18F1-4B34C855D968}"/>
              </a:ext>
            </a:extLst>
          </p:cNvPr>
          <p:cNvSpPr txBox="1"/>
          <p:nvPr/>
        </p:nvSpPr>
        <p:spPr>
          <a:xfrm>
            <a:off x="95249" y="33867"/>
            <a:ext cx="545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Q) Which cities do we need to focus more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45273E-A100-8531-ED4C-3B7299CE2E61}"/>
              </a:ext>
            </a:extLst>
          </p:cNvPr>
          <p:cNvSpPr txBox="1"/>
          <p:nvPr/>
        </p:nvSpPr>
        <p:spPr>
          <a:xfrm>
            <a:off x="349956" y="609600"/>
            <a:ext cx="1061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focus our marketing efforts on these 4 cities because most of the youth customers from these cities.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CB3D5-A475-9221-C767-4F3E1C513DAB}"/>
              </a:ext>
            </a:extLst>
          </p:cNvPr>
          <p:cNvSpPr txBox="1"/>
          <p:nvPr/>
        </p:nvSpPr>
        <p:spPr>
          <a:xfrm>
            <a:off x="1320801" y="5983111"/>
            <a:ext cx="844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Grub Fest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of the most popular food festival in india . It is organized in multiple cities across india , including -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Bangalore ,Mumbai 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31F667-DE67-9F63-2E0A-ABDAADE9BAAB}"/>
              </a:ext>
            </a:extLst>
          </p:cNvPr>
          <p:cNvSpPr txBox="1"/>
          <p:nvPr/>
        </p:nvSpPr>
        <p:spPr>
          <a:xfrm>
            <a:off x="158044" y="144679"/>
            <a:ext cx="10148712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company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🔸CodeX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German beverage company that is aiming to make its mark in the Indian market.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🔸A few month ago, they launched their energy drink in 10 cities of india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🔸They conducted a survey in those 10 cities and received results from 10k respondents.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🔸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convert the survey results to meaningful insights to the marketing team can use to drive actions.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🔸The target audience is the Chief Marketing Officer.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🔸Their Marketing team is responsible for increasing brand awareness, market share and product development.</a:t>
            </a:r>
          </a:p>
        </p:txBody>
      </p:sp>
    </p:spTree>
    <p:extLst>
      <p:ext uri="{BB962C8B-B14F-4D97-AF65-F5344CB8AC3E}">
        <p14:creationId xmlns:p14="http://schemas.microsoft.com/office/powerpoint/2010/main" val="490910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25C69-7981-5D40-C40A-1F9E7CB8E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156" y="3008313"/>
            <a:ext cx="8195733" cy="841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PURCHASE  BEHAVIOUR</a:t>
            </a:r>
          </a:p>
        </p:txBody>
      </p:sp>
    </p:spTree>
    <p:extLst>
      <p:ext uri="{BB962C8B-B14F-4D97-AF65-F5344CB8AC3E}">
        <p14:creationId xmlns:p14="http://schemas.microsoft.com/office/powerpoint/2010/main" val="955431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bar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purchase behaviour Q) 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D6E90A-A5A8-51F3-6F53-F41D822BF1B4}"/>
              </a:ext>
            </a:extLst>
          </p:cNvPr>
          <p:cNvSpPr txBox="1"/>
          <p:nvPr/>
        </p:nvSpPr>
        <p:spPr>
          <a:xfrm>
            <a:off x="95250" y="0"/>
            <a:ext cx="7868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Q) Where do respondents prefer to purchase energy drinks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796EB-A536-740E-3C77-D241424BD4F3}"/>
              </a:ext>
            </a:extLst>
          </p:cNvPr>
          <p:cNvSpPr txBox="1"/>
          <p:nvPr/>
        </p:nvSpPr>
        <p:spPr>
          <a:xfrm>
            <a:off x="203200" y="511201"/>
            <a:ext cx="946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Preferred energy drinks purchase channels :-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Supermarkets &amp; Online Retailers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571C2-629F-94CE-4BB9-97DBF1EEABE4}"/>
              </a:ext>
            </a:extLst>
          </p:cNvPr>
          <p:cNvSpPr txBox="1"/>
          <p:nvPr/>
        </p:nvSpPr>
        <p:spPr>
          <a:xfrm>
            <a:off x="575736" y="5493476"/>
            <a:ext cx="9889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likely because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supermarkets and online retailers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convenient and offer wide variety of energy drinks to choose from.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bar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purchase behaviour Q) 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35EB03-7830-DD71-D738-8C1F5F4B5A91}"/>
              </a:ext>
            </a:extLst>
          </p:cNvPr>
          <p:cNvSpPr txBox="1"/>
          <p:nvPr/>
        </p:nvSpPr>
        <p:spPr>
          <a:xfrm>
            <a:off x="0" y="48357"/>
            <a:ext cx="9877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Q) What are the typical consumption situations for energy drinks among respondents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7CD085-FDC8-5C00-5A11-29382A023BC1}"/>
              </a:ext>
            </a:extLst>
          </p:cNvPr>
          <p:cNvSpPr txBox="1"/>
          <p:nvPr/>
        </p:nvSpPr>
        <p:spPr>
          <a:xfrm>
            <a:off x="3228622" y="1027289"/>
            <a:ext cx="486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consumption situation for energy drinks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barChart ,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Q) 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4DD73B-4542-6231-D843-528F36F0611E}"/>
              </a:ext>
            </a:extLst>
          </p:cNvPr>
          <p:cNvSpPr txBox="1"/>
          <p:nvPr/>
        </p:nvSpPr>
        <p:spPr>
          <a:xfrm>
            <a:off x="95250" y="87868"/>
            <a:ext cx="11825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Q) What factors influence respondents purchase decisions , such as price range and limited edition packaging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E66A19-971F-EBB8-F5F1-B4F04F993145}"/>
              </a:ext>
            </a:extLst>
          </p:cNvPr>
          <p:cNvSpPr txBox="1"/>
          <p:nvPr/>
        </p:nvSpPr>
        <p:spPr>
          <a:xfrm>
            <a:off x="312914" y="1007743"/>
            <a:ext cx="4134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Respondents (42.88%)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price range of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50-99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reasonable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9D5B8A-9810-E9CD-D93A-DE0059094BAF}"/>
              </a:ext>
            </a:extLst>
          </p:cNvPr>
          <p:cNvSpPr txBox="1"/>
          <p:nvPr/>
        </p:nvSpPr>
        <p:spPr>
          <a:xfrm>
            <a:off x="6807200" y="1007742"/>
            <a:ext cx="4549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Buying an energy drinks with Limited Edition Packaging or not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C76397-F4D8-3D0C-3F85-9976C24EC0AB}"/>
              </a:ext>
            </a:extLst>
          </p:cNvPr>
          <p:cNvSpPr txBox="1"/>
          <p:nvPr/>
        </p:nvSpPr>
        <p:spPr>
          <a:xfrm>
            <a:off x="7354005" y="5850258"/>
            <a:ext cx="390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are most concerned with the taste and quality of energy drinks.</a:t>
            </a:r>
          </a:p>
          <a:p>
            <a:r>
              <a:rPr lang="en-IN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likely to be influenced by marketing campaigns that emphasize the exclusivity of limited edition products.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0CF509-ACA5-6A2C-4A6B-3FCAE1D64584}"/>
              </a:ext>
            </a:extLst>
          </p:cNvPr>
          <p:cNvSpPr txBox="1"/>
          <p:nvPr/>
        </p:nvSpPr>
        <p:spPr>
          <a:xfrm>
            <a:off x="553156" y="6141156"/>
            <a:ext cx="494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likely because this price range is affordable for most people and still offers a good value for the money.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barChart ,columnChart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7868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&amp; development Q) 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77B13A-AC38-55F3-2F47-BA61C6E44AF6}"/>
              </a:ext>
            </a:extLst>
          </p:cNvPr>
          <p:cNvSpPr txBox="1"/>
          <p:nvPr/>
        </p:nvSpPr>
        <p:spPr>
          <a:xfrm>
            <a:off x="76200" y="87868"/>
            <a:ext cx="1110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Q) Which area of business should we focus more on our product development ? (Branding/ Taste/ Availability)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2A10CF-19AC-846D-318B-EC6FD3443BB8}"/>
              </a:ext>
            </a:extLst>
          </p:cNvPr>
          <p:cNvSpPr txBox="1"/>
          <p:nvPr/>
        </p:nvSpPr>
        <p:spPr>
          <a:xfrm>
            <a:off x="726898" y="521831"/>
            <a:ext cx="473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of Taste, Flavour  and Overall Experience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16015-D185-7BAC-7370-E548AA9E1E05}"/>
              </a:ext>
            </a:extLst>
          </p:cNvPr>
          <p:cNvSpPr txBox="1"/>
          <p:nvPr/>
        </p:nvSpPr>
        <p:spPr>
          <a:xfrm>
            <a:off x="1246187" y="1185334"/>
            <a:ext cx="4217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4881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Respondents have tried our product and below are the rating given by them.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D93579-CD63-EF9B-C2FB-C58C85F136D8}"/>
              </a:ext>
            </a:extLst>
          </p:cNvPr>
          <p:cNvSpPr txBox="1"/>
          <p:nvPr/>
        </p:nvSpPr>
        <p:spPr>
          <a:xfrm flipH="1">
            <a:off x="1456830" y="5621445"/>
            <a:ext cx="2990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ratings of our product are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ED926-5A36-F7BE-DB89-B1565017801A}"/>
              </a:ext>
            </a:extLst>
          </p:cNvPr>
          <p:cNvSpPr txBox="1"/>
          <p:nvPr/>
        </p:nvSpPr>
        <p:spPr>
          <a:xfrm>
            <a:off x="7868355" y="904235"/>
            <a:ext cx="3070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Respondents who have tried our product and given the ratings.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bar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Q) 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D73661-8C26-6596-84EB-5791D35EB1A2}"/>
              </a:ext>
            </a:extLst>
          </p:cNvPr>
          <p:cNvSpPr txBox="1"/>
          <p:nvPr/>
        </p:nvSpPr>
        <p:spPr>
          <a:xfrm flipH="1">
            <a:off x="2438964" y="1009598"/>
            <a:ext cx="426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Respondents who never tried our product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DEA78-2CAE-3950-2D74-BFD300D31A1D}"/>
              </a:ext>
            </a:extLst>
          </p:cNvPr>
          <p:cNvSpPr txBox="1"/>
          <p:nvPr/>
        </p:nvSpPr>
        <p:spPr>
          <a:xfrm>
            <a:off x="2257778" y="5034845"/>
            <a:ext cx="7315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is not widely available or easily accessible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Respondents may not have had the opportunity to try it.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expanding distribution channels or partnering with retailers to ensure better availability in different regions.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8DDCD5-64B0-BD66-F664-613F40093402}"/>
              </a:ext>
            </a:extLst>
          </p:cNvPr>
          <p:cNvSpPr txBox="1"/>
          <p:nvPr/>
        </p:nvSpPr>
        <p:spPr>
          <a:xfrm>
            <a:off x="293509" y="0"/>
            <a:ext cx="5994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Drinks Market In India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D6BDA-DFE0-C0CF-1F16-B36C61E11414}"/>
              </a:ext>
            </a:extLst>
          </p:cNvPr>
          <p:cNvSpPr txBox="1"/>
          <p:nvPr/>
        </p:nvSpPr>
        <p:spPr>
          <a:xfrm flipH="1">
            <a:off x="-1" y="1343378"/>
            <a:ext cx="117517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soft drinks companies like PepsiCO and Coca-cola enter the market for energy drinks to compete with industry leaders in india.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Indian energy drinks  market projected to register a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CAGR of 9.98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the next five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According to industry players, the opportunity to grow in the Indian energy drinks market is large compared with the consumption of energy drinks in the rest of the developing 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903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89982-F3F9-9A3C-3438-70D0CBEED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3081691"/>
            <a:ext cx="9177865" cy="6946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RECOMMEDATIONS </a:t>
            </a:r>
          </a:p>
        </p:txBody>
      </p:sp>
    </p:spTree>
    <p:extLst>
      <p:ext uri="{BB962C8B-B14F-4D97-AF65-F5344CB8AC3E}">
        <p14:creationId xmlns:p14="http://schemas.microsoft.com/office/powerpoint/2010/main" val="1005738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bar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Q) 15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74C9A0-A623-039E-6BE9-B6DBF3ABE450}"/>
              </a:ext>
            </a:extLst>
          </p:cNvPr>
          <p:cNvSpPr txBox="1"/>
          <p:nvPr/>
        </p:nvSpPr>
        <p:spPr>
          <a:xfrm>
            <a:off x="203200" y="-41954"/>
            <a:ext cx="812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Q) What immediate improvements can we bring to the products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54A04-13B5-271D-30EF-8DFCB9FA92C0}"/>
              </a:ext>
            </a:extLst>
          </p:cNvPr>
          <p:cNvSpPr txBox="1"/>
          <p:nvPr/>
        </p:nvSpPr>
        <p:spPr>
          <a:xfrm>
            <a:off x="203201" y="457200"/>
            <a:ext cx="921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improvements would you like to see in the energy drinks currently available in the market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DD7248-E8CE-A1A8-850D-DC6187D9C12E}"/>
              </a:ext>
            </a:extLst>
          </p:cNvPr>
          <p:cNvSpPr txBox="1"/>
          <p:nvPr/>
        </p:nvSpPr>
        <p:spPr>
          <a:xfrm>
            <a:off x="95250" y="868360"/>
            <a:ext cx="108034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➡️ Leverage Local Ingredients and Flavours </a:t>
            </a:r>
            <a:r>
              <a:rPr lang="en-IN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create energy drinks that are tailored to the Indian taste :-</a:t>
            </a:r>
          </a:p>
          <a:p>
            <a:r>
              <a:rPr lang="en-IN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✅ Use variety of fruits and vegetables.</a:t>
            </a:r>
          </a:p>
          <a:p>
            <a:r>
              <a:rPr lang="en-IN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✅ Incorporate traditional Indian spices.</a:t>
            </a:r>
          </a:p>
          <a:p>
            <a:r>
              <a:rPr lang="en-IN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✅ Make sure the drinks are refreshing and hydrating.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A9009F-BE8C-91F8-2098-4B1FAFF24B6D}"/>
              </a:ext>
            </a:extLst>
          </p:cNvPr>
          <p:cNvSpPr txBox="1"/>
          <p:nvPr/>
        </p:nvSpPr>
        <p:spPr>
          <a:xfrm>
            <a:off x="643467" y="5989640"/>
            <a:ext cx="8918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 Impact Concerns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 Approximately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60%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respondents expressed worries regarding energy drinks.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F967E1-AFC8-EC80-C8E4-9622CF4F53A1}"/>
              </a:ext>
            </a:extLst>
          </p:cNvPr>
          <p:cNvSpPr txBox="1"/>
          <p:nvPr/>
        </p:nvSpPr>
        <p:spPr>
          <a:xfrm flipH="1">
            <a:off x="79583" y="162256"/>
            <a:ext cx="1151410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Q) What measure can we implement to alleviate customer concerns and enhance their confidence in purchasing our product ?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region where ingredients are sourced.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testing that is done in the lab.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scientists who are working to ensure the health of the energy drinks.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reasons why the ingredients are selected.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Q) What should be the ideal price of our product ?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ideal price of an energy drinks should be between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 50-99.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 50-99 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likely to be seen as a good value for money by most Indian consumers.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5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ECDD94-DA9B-D054-51B8-8F18B0D6E5C0}"/>
              </a:ext>
            </a:extLst>
          </p:cNvPr>
          <p:cNvSpPr txBox="1"/>
          <p:nvPr/>
        </p:nvSpPr>
        <p:spPr>
          <a:xfrm flipH="1">
            <a:off x="169329" y="131536"/>
            <a:ext cx="851182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🔸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DEMOGRAPHICH INSIGHTS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🔸CONSUMER PREFERENCES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🔸COMPETITION ANALYSIS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🔸MARKETING CHANNELS &amp; BRAND AWARENESS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🔸BRAND PENETRATION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🔸PURCHASE BEHAVIOUR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🔸PRODUCT DEVELOPMENT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🔸INDIA ENERGY DRINK MARKET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🔸RECOMMEDATIONS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351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F1AE1-ED24-2E95-D004-3FD9AC6C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342" y="152047"/>
            <a:ext cx="11637257" cy="6316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Q) What kind of marketing campaigns, offers and discounts we can run ?</a:t>
            </a: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 one get one free :-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 way to introduce a new energy drink to the market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Referral program :-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Encourage customers to refer friends and family by offering rewards or discounts for successful referrals.</a:t>
            </a:r>
          </a:p>
          <a:p>
            <a:endParaRPr lang="en-I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 Sponsorship :-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Sponsor fitness events and sports competitions.</a:t>
            </a:r>
          </a:p>
          <a:p>
            <a:endParaRPr lang="en-I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 free samples at gyms , Sporting events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  Is a great way to introduced your product to new customers and to get them to try it for the first time. It is also a great way to generate excitement and buzz about our brands.</a:t>
            </a:r>
          </a:p>
          <a:p>
            <a:endParaRPr lang="en-I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Multipack Offers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 where customers can purchase multiple cans of your energy drinks at a discount price.</a:t>
            </a:r>
          </a:p>
        </p:txBody>
      </p:sp>
    </p:spTree>
    <p:extLst>
      <p:ext uri="{BB962C8B-B14F-4D97-AF65-F5344CB8AC3E}">
        <p14:creationId xmlns:p14="http://schemas.microsoft.com/office/powerpoint/2010/main" val="1217200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FD032-8DD4-3568-0BB5-064ABFA24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85914"/>
            <a:ext cx="10960277" cy="54811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Q) Who can be a brand ambassador and why ?</a:t>
            </a:r>
          </a:p>
          <a:p>
            <a:pPr marL="0" indent="0">
              <a:buNone/>
            </a:pPr>
            <a:endParaRPr lang="en-I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Fitness Influencers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 Collaborating with fitness influencers who have a strong presence on social media platforms, sharing workout routines, nutrition tips and lifestyle content. They can help promote your energy drinks to health-conscious individuals.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Athletes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 Partnering with professional athletes or sports personalities can be beneficials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Celebrities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 Engaging celebrities who are known for their active lifestyle.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specific qualities that we need to look for in a brand ambassador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be someone who is energetic and motivated.</a:t>
            </a:r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be someone that people look up and respect.</a:t>
            </a:r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have long following on social media or be well known in their community.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769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CD1B2-83B1-2FC3-2A32-A67745DC5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10" y="118181"/>
            <a:ext cx="11242145" cy="5684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Q) Who should be our target audience and why ?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Young Adults Age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18-35.</a:t>
            </a:r>
          </a:p>
          <a:p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drinks are often consumed by individuals seeking an energy boots to stay alert and focused during work or study sessions.</a:t>
            </a:r>
          </a:p>
          <a:p>
            <a:endParaRPr lang="en-I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there is trend of health-conscious consumers seeking natural and organic options extends to the energy drink market as well.</a:t>
            </a:r>
          </a:p>
          <a:p>
            <a:endParaRPr lang="en-I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target audience for energy drink in india is a diverse  group. By understanding </a:t>
            </a:r>
            <a:r>
              <a:rPr lang="en-IN" sz="2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trends, we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develop a marketing strategy that will reach our target audience and help us to grow our business.</a:t>
            </a: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41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426FF7-BCBE-3CED-495C-323EE9697450}"/>
              </a:ext>
            </a:extLst>
          </p:cNvPr>
          <p:cNvSpPr txBox="1"/>
          <p:nvPr/>
        </p:nvSpPr>
        <p:spPr>
          <a:xfrm>
            <a:off x="2664177" y="3105835"/>
            <a:ext cx="6558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DEMOGRAPHIC INSIGHTS</a:t>
            </a:r>
          </a:p>
        </p:txBody>
      </p:sp>
    </p:spTree>
    <p:extLst>
      <p:ext uri="{BB962C8B-B14F-4D97-AF65-F5344CB8AC3E}">
        <p14:creationId xmlns:p14="http://schemas.microsoft.com/office/powerpoint/2010/main" val="98238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donutChart ,clustered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Q)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FCC783-1B8D-7F91-618E-3411A77BF52E}"/>
              </a:ext>
            </a:extLst>
          </p:cNvPr>
          <p:cNvSpPr txBox="1"/>
          <p:nvPr/>
        </p:nvSpPr>
        <p:spPr>
          <a:xfrm>
            <a:off x="95250" y="20134"/>
            <a:ext cx="815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Q) Who prefer energy drink more ? (male/female/non-binary)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F83EE-E004-C6A1-43C5-2C021350075F}"/>
              </a:ext>
            </a:extLst>
          </p:cNvPr>
          <p:cNvSpPr txBox="1"/>
          <p:nvPr/>
        </p:nvSpPr>
        <p:spPr>
          <a:xfrm>
            <a:off x="494852" y="631128"/>
            <a:ext cx="52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Drink Preferences –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 the charge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olumnChart ,bar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Q)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CAA08-92EC-7A30-756E-721DF42E1BD6}"/>
              </a:ext>
            </a:extLst>
          </p:cNvPr>
          <p:cNvSpPr txBox="1"/>
          <p:nvPr/>
        </p:nvSpPr>
        <p:spPr>
          <a:xfrm>
            <a:off x="85725" y="47028"/>
            <a:ext cx="6010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Q) Which age group prefers energy drinks more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9136A-399C-4488-56B2-D19FD7C7142B}"/>
              </a:ext>
            </a:extLst>
          </p:cNvPr>
          <p:cNvSpPr txBox="1"/>
          <p:nvPr/>
        </p:nvSpPr>
        <p:spPr>
          <a:xfrm>
            <a:off x="146685" y="742277"/>
            <a:ext cx="671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19-30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Years olds prefer energy drinks to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energy and focus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bar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Q)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4AC7A-B95D-4810-D9DB-80057208CFC2}"/>
              </a:ext>
            </a:extLst>
          </p:cNvPr>
          <p:cNvSpPr txBox="1"/>
          <p:nvPr/>
        </p:nvSpPr>
        <p:spPr>
          <a:xfrm>
            <a:off x="95250" y="25514"/>
            <a:ext cx="775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Q) Which type of marketing reaches the most youth (15-30)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A7F028-47F0-E683-C2A6-47E8B3F753D2}"/>
              </a:ext>
            </a:extLst>
          </p:cNvPr>
          <p:cNvSpPr txBox="1"/>
          <p:nvPr/>
        </p:nvSpPr>
        <p:spPr>
          <a:xfrm flipH="1">
            <a:off x="0" y="675946"/>
            <a:ext cx="1118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Ads are preferred marketing channels for energy drinks Advertisements among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15-30 Years old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F21D4-2861-83EC-2F39-78CE9866F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222" y="3084756"/>
            <a:ext cx="7258755" cy="6884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CONSUMER PREFFERENCES</a:t>
            </a:r>
          </a:p>
        </p:txBody>
      </p:sp>
    </p:spTree>
    <p:extLst>
      <p:ext uri="{BB962C8B-B14F-4D97-AF65-F5344CB8AC3E}">
        <p14:creationId xmlns:p14="http://schemas.microsoft.com/office/powerpoint/2010/main" val="4035324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Consumer Preference Q)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946317-574B-A708-19DF-EF526DC46C39}"/>
              </a:ext>
            </a:extLst>
          </p:cNvPr>
          <p:cNvSpPr txBox="1"/>
          <p:nvPr/>
        </p:nvSpPr>
        <p:spPr>
          <a:xfrm>
            <a:off x="95249" y="87868"/>
            <a:ext cx="9082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Q) What are the preferred ingredients of energy drinks among respondents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BB315-014C-5F15-8F44-47A75900C235}"/>
              </a:ext>
            </a:extLst>
          </p:cNvPr>
          <p:cNvSpPr txBox="1"/>
          <p:nvPr/>
        </p:nvSpPr>
        <p:spPr>
          <a:xfrm>
            <a:off x="290457" y="634702"/>
            <a:ext cx="784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Ingredients of choice –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Caffeine &amp; Vitamins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preferred energy drinks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8B988-3539-952D-651D-65CE876FC136}"/>
              </a:ext>
            </a:extLst>
          </p:cNvPr>
          <p:cNvSpPr txBox="1"/>
          <p:nvPr/>
        </p:nvSpPr>
        <p:spPr>
          <a:xfrm>
            <a:off x="6834915" y="1399554"/>
            <a:ext cx="45935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Caffeine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stimulant that can help people stay awake and feel more alert.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Vitamins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 important roles in the body’s energy metabolism.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1601</Words>
  <Application>Microsoft Office PowerPoint</Application>
  <PresentationFormat>Widescreen</PresentationFormat>
  <Paragraphs>210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Custom Design</vt:lpstr>
      <vt:lpstr>PowerPoint Presentation</vt:lpstr>
      <vt:lpstr>PowerPoint Presentation</vt:lpstr>
      <vt:lpstr>PowerPoint Presentation</vt:lpstr>
      <vt:lpstr>PowerPoint Presentation</vt:lpstr>
      <vt:lpstr>Q) 1</vt:lpstr>
      <vt:lpstr>Q) 2</vt:lpstr>
      <vt:lpstr>Q) 3</vt:lpstr>
      <vt:lpstr>PowerPoint Presentation</vt:lpstr>
      <vt:lpstr>Consumer Preference Q) 4</vt:lpstr>
      <vt:lpstr>Consumer Preference Q) 5</vt:lpstr>
      <vt:lpstr>PowerPoint Presentation</vt:lpstr>
      <vt:lpstr>Competition Analysis Q) 5</vt:lpstr>
      <vt:lpstr>Competition Analysis Q) 6</vt:lpstr>
      <vt:lpstr>PowerPoint Presentation</vt:lpstr>
      <vt:lpstr>Marketing Channels &amp; brand Awareness Q) 6</vt:lpstr>
      <vt:lpstr>Duplicate of Marketing Channels &amp; brand Awareness Q) 7</vt:lpstr>
      <vt:lpstr>PowerPoint Presentation</vt:lpstr>
      <vt:lpstr>Brand Penetration Q) 8</vt:lpstr>
      <vt:lpstr>Duplicate of Brand Penetration Q) 9</vt:lpstr>
      <vt:lpstr>PowerPoint Presentation</vt:lpstr>
      <vt:lpstr>purchase behaviour Q) 10</vt:lpstr>
      <vt:lpstr>purchase behaviour Q) 11</vt:lpstr>
      <vt:lpstr>Q) 12</vt:lpstr>
      <vt:lpstr>product &amp; development Q) 13</vt:lpstr>
      <vt:lpstr>Q) 14</vt:lpstr>
      <vt:lpstr>PowerPoint Presentation</vt:lpstr>
      <vt:lpstr>PowerPoint Presentation</vt:lpstr>
      <vt:lpstr>Q) 15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suhaschokhari@outlook.com</cp:lastModifiedBy>
  <cp:revision>10</cp:revision>
  <dcterms:created xsi:type="dcterms:W3CDTF">2016-09-04T11:54:55Z</dcterms:created>
  <dcterms:modified xsi:type="dcterms:W3CDTF">2023-07-24T17:19:30Z</dcterms:modified>
</cp:coreProperties>
</file>